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ckwell" panose="02060603020205020403" pitchFamily="18" charset="0"/>
      <p:regular r:id="rId20"/>
      <p:bold r:id="rId21"/>
      <p:italic r:id="rId22"/>
      <p:boldItalic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71AA8C-6412-4CC1-B254-CBE90BFCB248}">
  <a:tblStyle styleId="{D771AA8C-6412-4CC1-B254-CBE90BFCB2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pLZTFPimMVWxob51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708b9b731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708b9b731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recording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708b9b731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708b9b731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708b9b731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708b9b7316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Link to feedback form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back reflecting on a question you may have based on the purpose or intention of this resource.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708b9b731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708b9b731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71486bd37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71486bd37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708b9b731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708b9b731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dbfa3ef90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dbfa3ef90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708b9b731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708b9b731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708b9b731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708b9b731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708b9b731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708b9b731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708b9b731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708b9b731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708b9b7316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708b9b7316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 version of resource, if needed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dbfa3ef90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dbfa3ef909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-blu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" y="-11537"/>
            <a:ext cx="9144024" cy="5166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;p2"/>
          <p:cNvCxnSpPr/>
          <p:nvPr/>
        </p:nvCxnSpPr>
        <p:spPr>
          <a:xfrm>
            <a:off x="301350" y="2758925"/>
            <a:ext cx="8541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ckwell"/>
              <a:buChar char="●"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image space - blue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>
            <a:off x="5486400" y="917250"/>
            <a:ext cx="3657600" cy="42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pic>
        <p:nvPicPr>
          <p:cNvPr id="96" name="Google Shape;9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250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1"/>
          <p:cNvCxnSpPr/>
          <p:nvPr/>
        </p:nvCxnSpPr>
        <p:spPr>
          <a:xfrm>
            <a:off x="0" y="4561600"/>
            <a:ext cx="539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3776400" cy="31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sldNum" idx="12"/>
          </p:nvPr>
        </p:nvSpPr>
        <p:spPr>
          <a:xfrm>
            <a:off x="88683" y="4676392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1"/>
          <p:cNvSpPr>
            <a:spLocks noGrp="1"/>
          </p:cNvSpPr>
          <p:nvPr>
            <p:ph type="pic" idx="2"/>
          </p:nvPr>
        </p:nvSpPr>
        <p:spPr>
          <a:xfrm>
            <a:off x="5556750" y="989400"/>
            <a:ext cx="3516900" cy="4082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2 column - blue">
  <p:cSld name="ONE_COLUM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1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1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sldNum" idx="3"/>
          </p:nvPr>
        </p:nvSpPr>
        <p:spPr>
          <a:xfrm>
            <a:off x="88683" y="4676392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8" name="Google Shape;10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2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mparisons with icons">
  <p:cSld name="ONE_COLUMN_TEXT_4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/>
          <p:nvPr/>
        </p:nvSpPr>
        <p:spPr>
          <a:xfrm>
            <a:off x="296375" y="1159025"/>
            <a:ext cx="2592600" cy="316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3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ldNum" idx="12"/>
          </p:nvPr>
        </p:nvSpPr>
        <p:spPr>
          <a:xfrm>
            <a:off x="88683" y="4676392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6" name="Google Shape;116;p13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Google Shape;117;p13"/>
          <p:cNvSpPr txBox="1">
            <a:spLocks noGrp="1"/>
          </p:cNvSpPr>
          <p:nvPr>
            <p:ph type="subTitle" idx="1"/>
          </p:nvPr>
        </p:nvSpPr>
        <p:spPr>
          <a:xfrm>
            <a:off x="377725" y="1614818"/>
            <a:ext cx="2421300" cy="24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>
            <a:spLocks noGrp="1"/>
          </p:cNvSpPr>
          <p:nvPr>
            <p:ph type="pic" idx="2"/>
          </p:nvPr>
        </p:nvSpPr>
        <p:spPr>
          <a:xfrm>
            <a:off x="1391575" y="1204932"/>
            <a:ext cx="393600" cy="353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19" name="Google Shape;119;p13"/>
          <p:cNvSpPr/>
          <p:nvPr/>
        </p:nvSpPr>
        <p:spPr>
          <a:xfrm>
            <a:off x="3177075" y="1159025"/>
            <a:ext cx="2592600" cy="316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3"/>
          </p:nvPr>
        </p:nvSpPr>
        <p:spPr>
          <a:xfrm>
            <a:off x="3258425" y="1614818"/>
            <a:ext cx="2421300" cy="24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>
            <a:spLocks noGrp="1"/>
          </p:cNvSpPr>
          <p:nvPr>
            <p:ph type="pic" idx="4"/>
          </p:nvPr>
        </p:nvSpPr>
        <p:spPr>
          <a:xfrm>
            <a:off x="4272275" y="1204932"/>
            <a:ext cx="393600" cy="353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22" name="Google Shape;122;p13"/>
          <p:cNvSpPr/>
          <p:nvPr/>
        </p:nvSpPr>
        <p:spPr>
          <a:xfrm>
            <a:off x="6057775" y="1159025"/>
            <a:ext cx="2592600" cy="316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5"/>
          </p:nvPr>
        </p:nvSpPr>
        <p:spPr>
          <a:xfrm>
            <a:off x="6139125" y="1614818"/>
            <a:ext cx="2421300" cy="24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>
            <a:spLocks noGrp="1"/>
          </p:cNvSpPr>
          <p:nvPr>
            <p:ph type="pic" idx="6"/>
          </p:nvPr>
        </p:nvSpPr>
        <p:spPr>
          <a:xfrm>
            <a:off x="7152975" y="1204932"/>
            <a:ext cx="393600" cy="353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2 column with header - blue 1">
  <p:cSld name="ONE_COLUMN_TEXT_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7" name="Google Shape;12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4"/>
          <p:cNvSpPr txBox="1">
            <a:spLocks noGrp="1"/>
          </p:cNvSpPr>
          <p:nvPr>
            <p:ph type="body" idx="1"/>
          </p:nvPr>
        </p:nvSpPr>
        <p:spPr>
          <a:xfrm>
            <a:off x="311700" y="1448875"/>
            <a:ext cx="3999900" cy="288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body" idx="2"/>
          </p:nvPr>
        </p:nvSpPr>
        <p:spPr>
          <a:xfrm>
            <a:off x="4832400" y="1448875"/>
            <a:ext cx="3999900" cy="288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sldNum" idx="3"/>
          </p:nvPr>
        </p:nvSpPr>
        <p:spPr>
          <a:xfrm>
            <a:off x="88683" y="4676392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2" name="Google Shape;13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14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" name="Google Shape;134;p14"/>
          <p:cNvSpPr txBox="1">
            <a:spLocks noGrp="1"/>
          </p:cNvSpPr>
          <p:nvPr>
            <p:ph type="title" idx="4"/>
          </p:nvPr>
        </p:nvSpPr>
        <p:spPr>
          <a:xfrm>
            <a:off x="329300" y="1047150"/>
            <a:ext cx="39822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5"/>
          </p:nvPr>
        </p:nvSpPr>
        <p:spPr>
          <a:xfrm>
            <a:off x="4841250" y="1047150"/>
            <a:ext cx="3982200" cy="3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yellow">
  <p:cSld name="ONE_COLUMN_TEXT_2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5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2" name="Google Shape;142;p15"/>
          <p:cNvCxnSpPr/>
          <p:nvPr/>
        </p:nvCxnSpPr>
        <p:spPr>
          <a:xfrm>
            <a:off x="295875" y="2758925"/>
            <a:ext cx="8541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-yellow">
  <p:cSld name="TITLE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 txBox="1">
            <a:spLocks noGrp="1"/>
          </p:cNvSpPr>
          <p:nvPr>
            <p:ph type="ctrTitle"/>
          </p:nvPr>
        </p:nvSpPr>
        <p:spPr>
          <a:xfrm>
            <a:off x="311700" y="1840075"/>
            <a:ext cx="85206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yellow">
  <p:cSld name="SECTION_HEADER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91082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51" name="Google Shape;15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17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p17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no text - yellow">
  <p:cSld name="TITLE_AND_BODY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91082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pic>
        <p:nvPicPr>
          <p:cNvPr id="157" name="Google Shape;15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18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Google Shape;159;p18"/>
          <p:cNvSpPr txBox="1">
            <a:spLocks noGrp="1"/>
          </p:cNvSpPr>
          <p:nvPr>
            <p:ph type="sldNum" idx="12"/>
          </p:nvPr>
        </p:nvSpPr>
        <p:spPr>
          <a:xfrm>
            <a:off x="88683" y="4676392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-yellow">
  <p:cSld name="TITLE_AND_TWO_COLUMNS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19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88683" y="4676392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image space - yellow">
  <p:cSld name="TITLE_ONLY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/>
          <p:nvPr/>
        </p:nvSpPr>
        <p:spPr>
          <a:xfrm>
            <a:off x="5486400" y="917250"/>
            <a:ext cx="3657600" cy="42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91082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pic>
        <p:nvPicPr>
          <p:cNvPr id="168" name="Google Shape;1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250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20"/>
          <p:cNvCxnSpPr/>
          <p:nvPr/>
        </p:nvCxnSpPr>
        <p:spPr>
          <a:xfrm>
            <a:off x="0" y="4561600"/>
            <a:ext cx="5392200" cy="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3776400" cy="31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ldNum" idx="12"/>
          </p:nvPr>
        </p:nvSpPr>
        <p:spPr>
          <a:xfrm>
            <a:off x="88683" y="4676392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20"/>
          <p:cNvSpPr>
            <a:spLocks noGrp="1"/>
          </p:cNvSpPr>
          <p:nvPr>
            <p:ph type="pic" idx="2"/>
          </p:nvPr>
        </p:nvSpPr>
        <p:spPr>
          <a:xfrm>
            <a:off x="5556750" y="989400"/>
            <a:ext cx="3516900" cy="4082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-blue">
  <p:cSld name="TITLE_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" y="-11537"/>
            <a:ext cx="9144024" cy="516657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311700" y="1840075"/>
            <a:ext cx="85206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2 column - yellow">
  <p:cSld name="ONE_COLUMN_TEXT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91082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1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1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sldNum" idx="3"/>
          </p:nvPr>
        </p:nvSpPr>
        <p:spPr>
          <a:xfrm>
            <a:off x="88683" y="4676392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0" name="Google Shape;18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21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2 column with header - yellow">
  <p:cSld name="ONE_COLUMN_TEXT_1_2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91082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body" idx="1"/>
          </p:nvPr>
        </p:nvSpPr>
        <p:spPr>
          <a:xfrm>
            <a:off x="311700" y="1409350"/>
            <a:ext cx="3999900" cy="29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body" idx="2"/>
          </p:nvPr>
        </p:nvSpPr>
        <p:spPr>
          <a:xfrm>
            <a:off x="4832400" y="1409275"/>
            <a:ext cx="3999900" cy="29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3"/>
          </p:nvPr>
        </p:nvSpPr>
        <p:spPr>
          <a:xfrm>
            <a:off x="88683" y="4676392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" name="Google Shape;1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22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Google Shape;191;p22"/>
          <p:cNvSpPr txBox="1">
            <a:spLocks noGrp="1"/>
          </p:cNvSpPr>
          <p:nvPr>
            <p:ph type="title" idx="4"/>
          </p:nvPr>
        </p:nvSpPr>
        <p:spPr>
          <a:xfrm>
            <a:off x="329300" y="1047150"/>
            <a:ext cx="39822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title" idx="5"/>
          </p:nvPr>
        </p:nvSpPr>
        <p:spPr>
          <a:xfrm>
            <a:off x="4841250" y="1047150"/>
            <a:ext cx="3982200" cy="3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2 column - yellow 1">
  <p:cSld name="ONE_COLUMN_TEXT_1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97" name="Google Shape;197;p23"/>
          <p:cNvCxnSpPr/>
          <p:nvPr/>
        </p:nvCxnSpPr>
        <p:spPr>
          <a:xfrm>
            <a:off x="295875" y="2758925"/>
            <a:ext cx="8541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- green">
  <p:cSld name="MAIN_POI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 txBox="1">
            <a:spLocks noGrp="1"/>
          </p:cNvSpPr>
          <p:nvPr>
            <p:ph type="ctrTitle"/>
          </p:nvPr>
        </p:nvSpPr>
        <p:spPr>
          <a:xfrm>
            <a:off x="311700" y="1840075"/>
            <a:ext cx="85206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no text - green">
  <p:cSld name="SECTION_TITLE_AND_DESCRIPTION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206" name="Google Shape;206;p25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no text - green">
  <p:cSld name="CAPTION_ONL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1" name="Google Shape;2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26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" name="Google Shape;213;p26"/>
          <p:cNvSpPr txBox="1">
            <a:spLocks noGrp="1"/>
          </p:cNvSpPr>
          <p:nvPr>
            <p:ph type="sldNum" idx="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-green">
  <p:cSld name="BIG_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7" name="Google Shape;21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27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9" name="Google Shape;219;p27"/>
          <p:cNvSpPr txBox="1">
            <a:spLocks noGrp="1"/>
          </p:cNvSpPr>
          <p:nvPr>
            <p:ph type="sldNum" idx="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image space - green" type="blank">
  <p:cSld name="BLANK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/>
          <p:nvPr/>
        </p:nvSpPr>
        <p:spPr>
          <a:xfrm>
            <a:off x="5486400" y="917250"/>
            <a:ext cx="3657600" cy="42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2" name="Google Shape;222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8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pic>
        <p:nvPicPr>
          <p:cNvPr id="225" name="Google Shape;22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250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28"/>
          <p:cNvCxnSpPr/>
          <p:nvPr/>
        </p:nvCxnSpPr>
        <p:spPr>
          <a:xfrm>
            <a:off x="0" y="4561600"/>
            <a:ext cx="5392200" cy="0"/>
          </a:xfrm>
          <a:prstGeom prst="straightConnector1">
            <a:avLst/>
          </a:prstGeom>
          <a:noFill/>
          <a:ln w="9525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7" name="Google Shape;227;p28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3776400" cy="31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8"/>
          <p:cNvSpPr>
            <a:spLocks noGrp="1"/>
          </p:cNvSpPr>
          <p:nvPr>
            <p:ph type="pic" idx="2"/>
          </p:nvPr>
        </p:nvSpPr>
        <p:spPr>
          <a:xfrm>
            <a:off x="5556750" y="989400"/>
            <a:ext cx="3516900" cy="4082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2 column with header- green">
  <p:cSld name="BLANK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29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" name="Google Shape;233;p29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body" idx="1"/>
          </p:nvPr>
        </p:nvSpPr>
        <p:spPr>
          <a:xfrm>
            <a:off x="311700" y="1396175"/>
            <a:ext cx="3999900" cy="293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body" idx="2"/>
          </p:nvPr>
        </p:nvSpPr>
        <p:spPr>
          <a:xfrm>
            <a:off x="4832400" y="1396075"/>
            <a:ext cx="3999900" cy="293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37" name="Google Shape;237;p29"/>
          <p:cNvSpPr txBox="1">
            <a:spLocks noGrp="1"/>
          </p:cNvSpPr>
          <p:nvPr>
            <p:ph type="title" idx="3"/>
          </p:nvPr>
        </p:nvSpPr>
        <p:spPr>
          <a:xfrm>
            <a:off x="329300" y="1047150"/>
            <a:ext cx="39822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29"/>
          <p:cNvSpPr txBox="1">
            <a:spLocks noGrp="1"/>
          </p:cNvSpPr>
          <p:nvPr>
            <p:ph type="title" idx="4"/>
          </p:nvPr>
        </p:nvSpPr>
        <p:spPr>
          <a:xfrm>
            <a:off x="4841250" y="1047150"/>
            <a:ext cx="3982200" cy="3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range">
  <p:cSld name="BLANK_1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2" name="Google Shape;242;p30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43" name="Google Shape;243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44" name="Google Shape;244;p30"/>
          <p:cNvCxnSpPr/>
          <p:nvPr/>
        </p:nvCxnSpPr>
        <p:spPr>
          <a:xfrm>
            <a:off x="295875" y="2758925"/>
            <a:ext cx="8541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blue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Google Shape;26;p4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- orange">
  <p:cSld name="BLANK_1_1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" name="Google Shape;248;p31"/>
          <p:cNvSpPr txBox="1">
            <a:spLocks noGrp="1"/>
          </p:cNvSpPr>
          <p:nvPr>
            <p:ph type="ctrTitle"/>
          </p:nvPr>
        </p:nvSpPr>
        <p:spPr>
          <a:xfrm>
            <a:off x="311700" y="1840075"/>
            <a:ext cx="85206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orange">
  <p:cSld name="CUSTOM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2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53" name="Google Shape;253;p32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254" name="Google Shape;254;p32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" name="Google Shape;255;p32"/>
          <p:cNvSpPr txBox="1">
            <a:spLocks noGrp="1"/>
          </p:cNvSpPr>
          <p:nvPr>
            <p:ph type="sldNum" idx="12"/>
          </p:nvPr>
        </p:nvSpPr>
        <p:spPr>
          <a:xfrm>
            <a:off x="114300" y="4788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no text - orange">
  <p:cSld name="CUSTOM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3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cxnSp>
        <p:nvCxnSpPr>
          <p:cNvPr id="260" name="Google Shape;260;p33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" name="Google Shape;261;p33"/>
          <p:cNvSpPr txBox="1">
            <a:spLocks noGrp="1"/>
          </p:cNvSpPr>
          <p:nvPr>
            <p:ph type="sldNum" idx="12"/>
          </p:nvPr>
        </p:nvSpPr>
        <p:spPr>
          <a:xfrm>
            <a:off x="114300" y="4788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-orange">
  <p:cSld name="CUSTOM_1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34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" name="Google Shape;265;p34"/>
          <p:cNvSpPr txBox="1">
            <a:spLocks noGrp="1"/>
          </p:cNvSpPr>
          <p:nvPr>
            <p:ph type="sldNum" idx="12"/>
          </p:nvPr>
        </p:nvSpPr>
        <p:spPr>
          <a:xfrm>
            <a:off x="114300" y="4788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image space - orange">
  <p:cSld name="CUSTOM_1_1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/>
          <p:nvPr/>
        </p:nvSpPr>
        <p:spPr>
          <a:xfrm>
            <a:off x="5486400" y="917250"/>
            <a:ext cx="3657600" cy="42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8" name="Google Shape;268;p35"/>
          <p:cNvCxnSpPr/>
          <p:nvPr/>
        </p:nvCxnSpPr>
        <p:spPr>
          <a:xfrm>
            <a:off x="0" y="4561600"/>
            <a:ext cx="5392200" cy="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9" name="Google Shape;269;p35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3776400" cy="31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70" name="Google Shape;270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5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72" name="Google Shape;272;p35"/>
          <p:cNvSpPr txBox="1">
            <a:spLocks noGrp="1"/>
          </p:cNvSpPr>
          <p:nvPr>
            <p:ph type="sldNum" idx="12"/>
          </p:nvPr>
        </p:nvSpPr>
        <p:spPr>
          <a:xfrm>
            <a:off x="114300" y="4788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3" name="Google Shape;27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250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5"/>
          <p:cNvSpPr>
            <a:spLocks noGrp="1"/>
          </p:cNvSpPr>
          <p:nvPr>
            <p:ph type="pic" idx="2"/>
          </p:nvPr>
        </p:nvSpPr>
        <p:spPr>
          <a:xfrm>
            <a:off x="5556750" y="989400"/>
            <a:ext cx="3516900" cy="4082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2 column - orange">
  <p:cSld name="CUSTOM_1_1_1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6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78" name="Google Shape;278;p36"/>
          <p:cNvSpPr txBox="1">
            <a:spLocks noGrp="1"/>
          </p:cNvSpPr>
          <p:nvPr>
            <p:ph type="sldNum" idx="12"/>
          </p:nvPr>
        </p:nvSpPr>
        <p:spPr>
          <a:xfrm>
            <a:off x="114300" y="4788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9" name="Google Shape;2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36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1" name="Google Shape;281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1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3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1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2 column with header- orange">
  <p:cSld name="CUSTOM_1_1_1_1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7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86" name="Google Shape;286;p37"/>
          <p:cNvSpPr txBox="1">
            <a:spLocks noGrp="1"/>
          </p:cNvSpPr>
          <p:nvPr>
            <p:ph type="sldNum" idx="12"/>
          </p:nvPr>
        </p:nvSpPr>
        <p:spPr>
          <a:xfrm>
            <a:off x="114300" y="4788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Google Shape;288;p37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9" name="Google Shape;289;p37"/>
          <p:cNvSpPr txBox="1">
            <a:spLocks noGrp="1"/>
          </p:cNvSpPr>
          <p:nvPr>
            <p:ph type="body" idx="1"/>
          </p:nvPr>
        </p:nvSpPr>
        <p:spPr>
          <a:xfrm>
            <a:off x="311700" y="1387200"/>
            <a:ext cx="3999900" cy="294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37"/>
          <p:cNvSpPr txBox="1">
            <a:spLocks noGrp="1"/>
          </p:cNvSpPr>
          <p:nvPr>
            <p:ph type="body" idx="2"/>
          </p:nvPr>
        </p:nvSpPr>
        <p:spPr>
          <a:xfrm>
            <a:off x="4832400" y="1387075"/>
            <a:ext cx="3999900" cy="294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37"/>
          <p:cNvSpPr txBox="1">
            <a:spLocks noGrp="1"/>
          </p:cNvSpPr>
          <p:nvPr>
            <p:ph type="title" idx="3"/>
          </p:nvPr>
        </p:nvSpPr>
        <p:spPr>
          <a:xfrm>
            <a:off x="329300" y="1047150"/>
            <a:ext cx="3982200" cy="36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37"/>
          <p:cNvSpPr txBox="1">
            <a:spLocks noGrp="1"/>
          </p:cNvSpPr>
          <p:nvPr>
            <p:ph type="title" idx="4"/>
          </p:nvPr>
        </p:nvSpPr>
        <p:spPr>
          <a:xfrm>
            <a:off x="4841250" y="1047150"/>
            <a:ext cx="39822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small image">
  <p:cSld name="SECTION_HEADER_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793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3;p5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8290775" y="71475"/>
            <a:ext cx="774300" cy="774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ckmark - blue">
  <p:cSld name="SECTION_HEADER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pic>
        <p:nvPicPr>
          <p:cNvPr id="39" name="Google Shape;3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6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00" y="2561763"/>
            <a:ext cx="410276" cy="4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00" y="1996288"/>
            <a:ext cx="410276" cy="41027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>
            <a:spLocks noGrp="1"/>
          </p:cNvSpPr>
          <p:nvPr>
            <p:ph type="title" idx="2"/>
          </p:nvPr>
        </p:nvSpPr>
        <p:spPr>
          <a:xfrm>
            <a:off x="461400" y="1143000"/>
            <a:ext cx="7685400" cy="3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1005250" y="2040025"/>
            <a:ext cx="5891400" cy="3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3"/>
          </p:nvPr>
        </p:nvSpPr>
        <p:spPr>
          <a:xfrm>
            <a:off x="1005250" y="2605500"/>
            <a:ext cx="5891400" cy="3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00" y="3127238"/>
            <a:ext cx="410276" cy="4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>
            <a:spLocks noGrp="1"/>
          </p:cNvSpPr>
          <p:nvPr>
            <p:ph type="subTitle" idx="4"/>
          </p:nvPr>
        </p:nvSpPr>
        <p:spPr>
          <a:xfrm>
            <a:off x="1009450" y="3170975"/>
            <a:ext cx="5891400" cy="3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- blue">
  <p:cSld name="SECTION_HEADER_2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pic>
        <p:nvPicPr>
          <p:cNvPr id="52" name="Google Shape;5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7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400" y="2561775"/>
            <a:ext cx="410276" cy="4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400" y="1996288"/>
            <a:ext cx="410276" cy="41027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>
            <a:spLocks noGrp="1"/>
          </p:cNvSpPr>
          <p:nvPr>
            <p:ph type="title" idx="2"/>
          </p:nvPr>
        </p:nvSpPr>
        <p:spPr>
          <a:xfrm>
            <a:off x="461400" y="1143000"/>
            <a:ext cx="7685400" cy="3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1005250" y="2040025"/>
            <a:ext cx="5891400" cy="3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ubTitle" idx="3"/>
          </p:nvPr>
        </p:nvSpPr>
        <p:spPr>
          <a:xfrm>
            <a:off x="1005250" y="2605500"/>
            <a:ext cx="5891400" cy="3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2988" y="3127248"/>
            <a:ext cx="347100" cy="3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 txBox="1">
            <a:spLocks noGrp="1"/>
          </p:cNvSpPr>
          <p:nvPr>
            <p:ph type="subTitle" idx="4"/>
          </p:nvPr>
        </p:nvSpPr>
        <p:spPr>
          <a:xfrm>
            <a:off x="1009450" y="3170975"/>
            <a:ext cx="5891400" cy="3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no text - blue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pic>
        <p:nvPicPr>
          <p:cNvPr id="65" name="Google Shape;6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8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8683" y="4676392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blank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9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8683" y="4676392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 slide">
  <p:cSld name="TITLE_AND_TWO_COLUMNS_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0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8683" y="4676392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2000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1189989"/>
            <a:ext cx="2214600" cy="669000"/>
          </a:xfrm>
          <a:prstGeom prst="homePlate">
            <a:avLst>
              <a:gd name="adj" fmla="val 50000"/>
            </a:avLst>
          </a:prstGeom>
          <a:solidFill>
            <a:srgbClr val="232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838325" y="1189775"/>
            <a:ext cx="2064000" cy="669000"/>
          </a:xfrm>
          <a:prstGeom prst="chevron">
            <a:avLst>
              <a:gd name="adj" fmla="val 50000"/>
            </a:avLst>
          </a:prstGeom>
          <a:solidFill>
            <a:srgbClr val="3138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3516750" y="1189775"/>
            <a:ext cx="2064000" cy="669000"/>
          </a:xfrm>
          <a:prstGeom prst="chevron">
            <a:avLst>
              <a:gd name="adj" fmla="val 50000"/>
            </a:avLst>
          </a:prstGeom>
          <a:solidFill>
            <a:srgbClr val="434A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6874025" y="1189775"/>
            <a:ext cx="2064000" cy="669000"/>
          </a:xfrm>
          <a:prstGeom prst="chevron">
            <a:avLst>
              <a:gd name="adj" fmla="val 50000"/>
            </a:avLst>
          </a:prstGeom>
          <a:solidFill>
            <a:srgbClr val="999E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5195350" y="1189775"/>
            <a:ext cx="2064000" cy="669000"/>
          </a:xfrm>
          <a:prstGeom prst="chevron">
            <a:avLst>
              <a:gd name="adj" fmla="val 50000"/>
            </a:avLst>
          </a:prstGeom>
          <a:solidFill>
            <a:srgbClr val="676E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0"/>
          <p:cNvSpPr txBox="1">
            <a:spLocks noGrp="1"/>
          </p:cNvSpPr>
          <p:nvPr>
            <p:ph type="subTitle" idx="1"/>
          </p:nvPr>
        </p:nvSpPr>
        <p:spPr>
          <a:xfrm>
            <a:off x="2140425" y="2029075"/>
            <a:ext cx="1459800" cy="23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ubTitle" idx="2"/>
          </p:nvPr>
        </p:nvSpPr>
        <p:spPr>
          <a:xfrm>
            <a:off x="3818850" y="2029088"/>
            <a:ext cx="1459800" cy="23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ubTitle" idx="3"/>
          </p:nvPr>
        </p:nvSpPr>
        <p:spPr>
          <a:xfrm>
            <a:off x="5497275" y="2029075"/>
            <a:ext cx="1459800" cy="23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ubTitle" idx="4"/>
          </p:nvPr>
        </p:nvSpPr>
        <p:spPr>
          <a:xfrm>
            <a:off x="7175700" y="2029188"/>
            <a:ext cx="1459800" cy="23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title" idx="5"/>
          </p:nvPr>
        </p:nvSpPr>
        <p:spPr>
          <a:xfrm>
            <a:off x="333825" y="1340000"/>
            <a:ext cx="1383600" cy="36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title" idx="6"/>
          </p:nvPr>
        </p:nvSpPr>
        <p:spPr>
          <a:xfrm>
            <a:off x="2214600" y="1339775"/>
            <a:ext cx="14598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title" idx="7"/>
          </p:nvPr>
        </p:nvSpPr>
        <p:spPr>
          <a:xfrm>
            <a:off x="3846450" y="1340000"/>
            <a:ext cx="14598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title" idx="8"/>
          </p:nvPr>
        </p:nvSpPr>
        <p:spPr>
          <a:xfrm>
            <a:off x="5545325" y="1339775"/>
            <a:ext cx="14598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title" idx="9"/>
          </p:nvPr>
        </p:nvSpPr>
        <p:spPr>
          <a:xfrm>
            <a:off x="7259350" y="1339775"/>
            <a:ext cx="14598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subTitle" idx="13"/>
          </p:nvPr>
        </p:nvSpPr>
        <p:spPr>
          <a:xfrm>
            <a:off x="295725" y="2029200"/>
            <a:ext cx="1459800" cy="23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511200" y="4837325"/>
            <a:ext cx="2952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Colorado Department of Education</a:t>
            </a:r>
            <a:endParaRPr sz="8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QGWp1c8LkJXGBXWD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hyperlink" Target="https://forms.gle/pLZTFPimMVWxob51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ccountability@cde.state.co.us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ESSAquestions@cde.state.co.us" TargetMode="External"/><Relationship Id="rId5" Type="http://schemas.openxmlformats.org/officeDocument/2006/relationships/hyperlink" Target="mailto:assessment@cde.state.co.us" TargetMode="External"/><Relationship Id="rId4" Type="http://schemas.openxmlformats.org/officeDocument/2006/relationships/hyperlink" Target="https://www.cde.state.co.us/datapipeline/contact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cde.state.co.us/accountability/accountability-resourc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QGWp1c8LkJXGBXWD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accountability/schoolviewdataandresults" TargetMode="External"/><Relationship Id="rId3" Type="http://schemas.openxmlformats.org/officeDocument/2006/relationships/hyperlink" Target="https://www.cde.state.co.us/accountability/accountabilityuseofdatapdf" TargetMode="External"/><Relationship Id="rId7" Type="http://schemas.openxmlformats.org/officeDocument/2006/relationships/hyperlink" Target="https://www.cde.state.co.us/accountability/performanceturnaroun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cde.state.co.us/uip/uip_general_resources" TargetMode="External"/><Relationship Id="rId5" Type="http://schemas.openxmlformats.org/officeDocument/2006/relationships/hyperlink" Target="https://www.cde.state.co.us/accountability/performanceframeworks" TargetMode="External"/><Relationship Id="rId4" Type="http://schemas.openxmlformats.org/officeDocument/2006/relationships/hyperlink" Target="https://www.cde.state.co.us/accountability/accountability-resources#2023accountabilityresources" TargetMode="External"/><Relationship Id="rId9" Type="http://schemas.openxmlformats.org/officeDocument/2006/relationships/hyperlink" Target="https://www.cde.state.co.us/accountability/federalaccountabilit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accountability/accountabilityuseofdata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98" name="Google Shape;298;p38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82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 Accountability Use of Data from the Data Pipeline &amp; Assessment Collections</a:t>
            </a:r>
            <a:endParaRPr/>
          </a:p>
        </p:txBody>
      </p:sp>
      <p:sp>
        <p:nvSpPr>
          <p:cNvPr id="299" name="Google Shape;299;p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/>
              <a:t>Why it Matters, What to Look for and How Collections Generally Occur</a:t>
            </a:r>
            <a:endParaRPr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May 14, 2024</a:t>
            </a:r>
            <a:endParaRPr sz="1800"/>
          </a:p>
        </p:txBody>
      </p:sp>
      <p:sp>
        <p:nvSpPr>
          <p:cNvPr id="300" name="Google Shape;300;p38"/>
          <p:cNvSpPr txBox="1"/>
          <p:nvPr/>
        </p:nvSpPr>
        <p:spPr>
          <a:xfrm>
            <a:off x="1433150" y="3743400"/>
            <a:ext cx="4385700" cy="12264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Please take our 2-question welcome POLL, so we can see who’s joining us. Thank you!!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https://forms.gle/QGWp1c8LkJXGBXWDA</a:t>
            </a: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or use the </a:t>
            </a:r>
            <a:r>
              <a:rPr lang="en" sz="18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QR code</a:t>
            </a:r>
            <a:endParaRPr sz="1800"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2200" y="3288175"/>
            <a:ext cx="1768650" cy="17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7"/>
          <p:cNvSpPr txBox="1">
            <a:spLocks noGrp="1"/>
          </p:cNvSpPr>
          <p:nvPr>
            <p:ph type="ctrTitle"/>
          </p:nvPr>
        </p:nvSpPr>
        <p:spPr>
          <a:xfrm>
            <a:off x="311700" y="1840075"/>
            <a:ext cx="8520600" cy="15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&amp; Answers</a:t>
            </a:r>
            <a:endParaRPr/>
          </a:p>
        </p:txBody>
      </p:sp>
      <p:sp>
        <p:nvSpPr>
          <p:cNvPr id="374" name="Google Shape;374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388" y="890463"/>
            <a:ext cx="2720175" cy="272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8"/>
          <p:cNvSpPr txBox="1">
            <a:spLocks noGrp="1"/>
          </p:cNvSpPr>
          <p:nvPr>
            <p:ph type="sldNum" idx="12"/>
          </p:nvPr>
        </p:nvSpPr>
        <p:spPr>
          <a:xfrm>
            <a:off x="88683" y="4676392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81" name="Google Shape;381;p48"/>
          <p:cNvSpPr txBox="1">
            <a:spLocks noGrp="1"/>
          </p:cNvSpPr>
          <p:nvPr>
            <p:ph type="title"/>
          </p:nvPr>
        </p:nvSpPr>
        <p:spPr>
          <a:xfrm>
            <a:off x="1899438" y="1115050"/>
            <a:ext cx="2544900" cy="2271000"/>
          </a:xfrm>
          <a:prstGeom prst="rect">
            <a:avLst/>
          </a:prstGeom>
          <a:solidFill>
            <a:srgbClr val="F0F2F6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</a:rPr>
              <a:t>Open up for Questions</a:t>
            </a:r>
            <a:endParaRPr sz="21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Please fill out our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feedback form</a:t>
            </a:r>
            <a:r>
              <a:rPr lang="en" sz="1800">
                <a:solidFill>
                  <a:schemeClr val="dk2"/>
                </a:solidFill>
              </a:rPr>
              <a:t> or use the QR code below.</a:t>
            </a: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Thank you!</a:t>
            </a:r>
            <a:endParaRPr sz="1800" b="1">
              <a:solidFill>
                <a:schemeClr val="dk2"/>
              </a:solidFill>
            </a:endParaRPr>
          </a:p>
        </p:txBody>
      </p:sp>
      <p:pic>
        <p:nvPicPr>
          <p:cNvPr id="382" name="Google Shape;382;p4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6926" r="6918"/>
          <a:stretch/>
        </p:blipFill>
        <p:spPr>
          <a:xfrm>
            <a:off x="148152" y="139425"/>
            <a:ext cx="647050" cy="751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9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Us</a:t>
            </a:r>
            <a:endParaRPr/>
          </a:p>
        </p:txBody>
      </p:sp>
      <p:sp>
        <p:nvSpPr>
          <p:cNvPr id="388" name="Google Shape;388;p49"/>
          <p:cNvSpPr txBox="1">
            <a:spLocks noGrp="1"/>
          </p:cNvSpPr>
          <p:nvPr>
            <p:ph type="sldNum" idx="12"/>
          </p:nvPr>
        </p:nvSpPr>
        <p:spPr>
          <a:xfrm>
            <a:off x="88683" y="4676392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89" name="Google Shape;389;p49"/>
          <p:cNvSpPr txBox="1"/>
          <p:nvPr/>
        </p:nvSpPr>
        <p:spPr>
          <a:xfrm>
            <a:off x="3108750" y="1012975"/>
            <a:ext cx="2926500" cy="86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Accountability &amp; Continuous Improvement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accountability@cde.state.co.us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9"/>
          <p:cNvSpPr txBox="1"/>
          <p:nvPr/>
        </p:nvSpPr>
        <p:spPr>
          <a:xfrm>
            <a:off x="88675" y="2186700"/>
            <a:ext cx="2926500" cy="86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Data Pipeline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posted by collection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49"/>
          <p:cNvSpPr txBox="1"/>
          <p:nvPr/>
        </p:nvSpPr>
        <p:spPr>
          <a:xfrm>
            <a:off x="6178050" y="2140050"/>
            <a:ext cx="2926500" cy="86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assessment@cde.state.co.us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9"/>
          <p:cNvSpPr txBox="1"/>
          <p:nvPr/>
        </p:nvSpPr>
        <p:spPr>
          <a:xfrm>
            <a:off x="3108750" y="3654900"/>
            <a:ext cx="2926500" cy="86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Federal Accountability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ESSAquestions@cde.state.co.us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70177" y="1903088"/>
            <a:ext cx="1803636" cy="1725099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9"/>
          <p:cNvSpPr/>
          <p:nvPr/>
        </p:nvSpPr>
        <p:spPr>
          <a:xfrm>
            <a:off x="6598100" y="3333251"/>
            <a:ext cx="2506452" cy="1185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6"/>
                </a:solidFill>
                <a:latin typeface="Arial"/>
              </a:rPr>
              <a:t>Thank you!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0"/>
          <p:cNvSpPr txBox="1">
            <a:spLocks noGrp="1"/>
          </p:cNvSpPr>
          <p:nvPr>
            <p:ph type="sldNum" idx="12"/>
          </p:nvPr>
        </p:nvSpPr>
        <p:spPr>
          <a:xfrm>
            <a:off x="88683" y="4676392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400" name="Google Shape;40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7252" y="0"/>
            <a:ext cx="553424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0"/>
          <p:cNvSpPr txBox="1"/>
          <p:nvPr/>
        </p:nvSpPr>
        <p:spPr>
          <a:xfrm>
            <a:off x="268875" y="1085325"/>
            <a:ext cx="2668500" cy="8142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From the welcome poll!</a:t>
            </a:r>
            <a:endParaRPr sz="1800"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Who attended.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9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307" name="Google Shape;307;p39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4525500" cy="31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Welcome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Introduction to new resource </a:t>
            </a:r>
            <a:endParaRPr>
              <a:solidFill>
                <a:schemeClr val="dk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➢"/>
            </a:pPr>
            <a:r>
              <a:rPr lang="en">
                <a:solidFill>
                  <a:schemeClr val="dk2"/>
                </a:solidFill>
              </a:rPr>
              <a:t>Cross Department</a:t>
            </a:r>
            <a:endParaRPr>
              <a:solidFill>
                <a:schemeClr val="dk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➢"/>
            </a:pPr>
            <a:r>
              <a:rPr lang="en">
                <a:solidFill>
                  <a:schemeClr val="dk2"/>
                </a:solidFill>
              </a:rPr>
              <a:t>Purpose &amp; Features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Engage in the resource</a:t>
            </a:r>
            <a:endParaRPr>
              <a:solidFill>
                <a:schemeClr val="dk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➢"/>
            </a:pPr>
            <a:r>
              <a:rPr lang="en">
                <a:solidFill>
                  <a:schemeClr val="dk2"/>
                </a:solidFill>
              </a:rPr>
              <a:t>I DO – Walkthrough the Resource</a:t>
            </a:r>
            <a:endParaRPr>
              <a:solidFill>
                <a:schemeClr val="dk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➢"/>
            </a:pPr>
            <a:r>
              <a:rPr lang="en">
                <a:solidFill>
                  <a:schemeClr val="dk2"/>
                </a:solidFill>
              </a:rPr>
              <a:t>YOU DO – Choose your own Adventure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Questions &amp; Answers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08" name="Google Shape;308;p39"/>
          <p:cNvSpPr txBox="1">
            <a:spLocks noGrp="1"/>
          </p:cNvSpPr>
          <p:nvPr>
            <p:ph type="sldNum" idx="12"/>
          </p:nvPr>
        </p:nvSpPr>
        <p:spPr>
          <a:xfrm>
            <a:off x="88683" y="4676392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09" name="Google Shape;309;p3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926" r="6918"/>
          <a:stretch/>
        </p:blipFill>
        <p:spPr>
          <a:xfrm>
            <a:off x="6091577" y="1067225"/>
            <a:ext cx="647050" cy="751048"/>
          </a:xfrm>
          <a:prstGeom prst="rect">
            <a:avLst/>
          </a:prstGeom>
        </p:spPr>
      </p:pic>
      <p:sp>
        <p:nvSpPr>
          <p:cNvPr id="310" name="Google Shape;310;p39"/>
          <p:cNvSpPr txBox="1"/>
          <p:nvPr/>
        </p:nvSpPr>
        <p:spPr>
          <a:xfrm>
            <a:off x="6777825" y="1242650"/>
            <a:ext cx="161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Meeting Norms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9"/>
          <p:cNvSpPr txBox="1"/>
          <p:nvPr/>
        </p:nvSpPr>
        <p:spPr>
          <a:xfrm>
            <a:off x="5716600" y="1924363"/>
            <a:ext cx="33786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webinar is being recorded.  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mute your sound if you are not speaking. 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chat feature to ask questions throughout the presentation.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Q&amp;A at the end of this session won’t be recorded.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and the recording will be posted to the CDE website </a:t>
            </a:r>
            <a:r>
              <a:rPr lang="en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here</a:t>
            </a:r>
            <a:r>
              <a:rPr lang="en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</a:t>
            </a:r>
            <a:endParaRPr/>
          </a:p>
        </p:txBody>
      </p:sp>
      <p:sp>
        <p:nvSpPr>
          <p:cNvPr id="317" name="Google Shape;317;p40"/>
          <p:cNvSpPr txBox="1">
            <a:spLocks noGrp="1"/>
          </p:cNvSpPr>
          <p:nvPr>
            <p:ph type="sldNum" idx="12"/>
          </p:nvPr>
        </p:nvSpPr>
        <p:spPr>
          <a:xfrm>
            <a:off x="88683" y="4676392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18" name="Google Shape;318;p40"/>
          <p:cNvSpPr txBox="1"/>
          <p:nvPr/>
        </p:nvSpPr>
        <p:spPr>
          <a:xfrm>
            <a:off x="5519075" y="1200775"/>
            <a:ext cx="3576300" cy="2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CDE on the Chat and for Q&amp;A part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➔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Accountability &amp; Continuous Improvement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◆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Cross-unit support team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◆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Analytics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◆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Improvement &amp; Planning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➔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Services Unit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➔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Division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0"/>
          <p:cNvSpPr txBox="1"/>
          <p:nvPr/>
        </p:nvSpPr>
        <p:spPr>
          <a:xfrm>
            <a:off x="168500" y="1040675"/>
            <a:ext cx="5144718" cy="1476138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If you haven’t done so yet, please take our 2-question welcome POLL, so we can see who’s joining us. </a:t>
            </a:r>
            <a:r>
              <a:rPr lang="en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https://forms.gle/QGWp1c8LkJXGBXWDA</a:t>
            </a: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or use the </a:t>
            </a:r>
            <a:r>
              <a:rPr lang="en" sz="18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QR code</a:t>
            </a:r>
            <a:endParaRPr sz="1800" b="1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3361" y="2571750"/>
            <a:ext cx="1768650" cy="17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 txBox="1">
            <a:spLocks noGrp="1"/>
          </p:cNvSpPr>
          <p:nvPr>
            <p:ph type="title"/>
          </p:nvPr>
        </p:nvSpPr>
        <p:spPr>
          <a:xfrm>
            <a:off x="88674" y="228600"/>
            <a:ext cx="9015725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2024 Accountability Use of Data from the Data Pipeline &amp; Assessment Collections</a:t>
            </a:r>
            <a:r>
              <a:rPr lang="en" dirty="0"/>
              <a:t> </a:t>
            </a:r>
            <a:r>
              <a:rPr lang="en" sz="1600" i="1" dirty="0"/>
              <a:t>Why it Matters, What to Look For and How Collections Generally Occur</a:t>
            </a:r>
            <a:endParaRPr sz="1600" i="1" dirty="0"/>
          </a:p>
        </p:txBody>
      </p:sp>
      <p:sp>
        <p:nvSpPr>
          <p:cNvPr id="326" name="Google Shape;326;p41"/>
          <p:cNvSpPr txBox="1">
            <a:spLocks noGrp="1"/>
          </p:cNvSpPr>
          <p:nvPr>
            <p:ph type="sldNum" idx="12"/>
          </p:nvPr>
        </p:nvSpPr>
        <p:spPr>
          <a:xfrm>
            <a:off x="88683" y="4676392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27" name="Google Shape;327;p41"/>
          <p:cNvSpPr txBox="1"/>
          <p:nvPr/>
        </p:nvSpPr>
        <p:spPr>
          <a:xfrm>
            <a:off x="3108750" y="1012975"/>
            <a:ext cx="2926500" cy="86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Accountability &amp; Continuous Improvement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Colorado’s Accountability System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1"/>
          <p:cNvSpPr txBox="1"/>
          <p:nvPr/>
        </p:nvSpPr>
        <p:spPr>
          <a:xfrm>
            <a:off x="88675" y="2186700"/>
            <a:ext cx="2926500" cy="86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Data Services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Data Pipeline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1"/>
          <p:cNvSpPr txBox="1"/>
          <p:nvPr/>
        </p:nvSpPr>
        <p:spPr>
          <a:xfrm>
            <a:off x="6178050" y="2140050"/>
            <a:ext cx="2926500" cy="86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Colorado Statewide Content Assessments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1"/>
          <p:cNvSpPr txBox="1"/>
          <p:nvPr/>
        </p:nvSpPr>
        <p:spPr>
          <a:xfrm>
            <a:off x="3108750" y="3654900"/>
            <a:ext cx="2926500" cy="86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Federal Accountability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ESSA Identification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0177" y="1903088"/>
            <a:ext cx="1803636" cy="172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2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Purpose</a:t>
            </a:r>
            <a:endParaRPr/>
          </a:p>
        </p:txBody>
      </p:sp>
      <p:sp>
        <p:nvSpPr>
          <p:cNvPr id="337" name="Google Shape;337;p42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</a:rPr>
              <a:t>Help bridge understanding between leadership and technical staff</a:t>
            </a:r>
            <a:endParaRPr sz="2000" b="1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rabicPeriod"/>
            </a:pPr>
            <a:r>
              <a:rPr lang="en">
                <a:solidFill>
                  <a:schemeClr val="dk2"/>
                </a:solidFill>
              </a:rPr>
              <a:t>Provide technical connections in how data from Data Pipeline collections and State Assessment Systems apply to Accountability</a:t>
            </a:r>
            <a:endParaRPr>
              <a:solidFill>
                <a:schemeClr val="dk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lphaLcPeriod"/>
            </a:pPr>
            <a:r>
              <a:rPr lang="en">
                <a:solidFill>
                  <a:schemeClr val="dk2"/>
                </a:solidFill>
              </a:rPr>
              <a:t>Why data accuracy matters. </a:t>
            </a:r>
            <a:endParaRPr>
              <a:solidFill>
                <a:schemeClr val="dk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lphaLcPeriod"/>
            </a:pPr>
            <a:r>
              <a:rPr lang="en">
                <a:solidFill>
                  <a:schemeClr val="dk2"/>
                </a:solidFill>
              </a:rPr>
              <a:t>What to focus on during each collection in the context of accountability.</a:t>
            </a:r>
            <a:endParaRPr>
              <a:solidFill>
                <a:schemeClr val="dk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lphaLcPeriod"/>
            </a:pPr>
            <a:r>
              <a:rPr lang="en">
                <a:solidFill>
                  <a:schemeClr val="dk2"/>
                </a:solidFill>
              </a:rPr>
              <a:t>How different collections generally work and connect. </a:t>
            </a:r>
            <a:endParaRPr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rabicPeriod"/>
            </a:pPr>
            <a:r>
              <a:rPr lang="en">
                <a:solidFill>
                  <a:schemeClr val="dk2"/>
                </a:solidFill>
              </a:rPr>
              <a:t>Connect data collections across the department that are managed by various units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38" name="Google Shape;338;p42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39" name="Google Shape;339;p42"/>
          <p:cNvSpPr txBox="1"/>
          <p:nvPr/>
        </p:nvSpPr>
        <p:spPr>
          <a:xfrm>
            <a:off x="1607700" y="3544300"/>
            <a:ext cx="5928600" cy="738900"/>
          </a:xfrm>
          <a:prstGeom prst="rect">
            <a:avLst/>
          </a:prstGeom>
          <a:gradFill>
            <a:gsLst>
              <a:gs pos="0">
                <a:srgbClr val="FFC102"/>
              </a:gs>
              <a:gs pos="100000">
                <a:srgbClr val="795C0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 a connection – Based on the purpose, what question do you have that this document might help you answer?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Features</a:t>
            </a:r>
            <a:endParaRPr/>
          </a:p>
        </p:txBody>
      </p:sp>
      <p:sp>
        <p:nvSpPr>
          <p:cNvPr id="345" name="Google Shape;345;p43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63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" i="1">
                <a:solidFill>
                  <a:schemeClr val="dk2"/>
                </a:solidFill>
              </a:rPr>
              <a:t>Index/sections</a:t>
            </a:r>
            <a:r>
              <a:rPr lang="en">
                <a:solidFill>
                  <a:schemeClr val="dk2"/>
                </a:solidFill>
              </a:rPr>
              <a:t> – Read this document through</a:t>
            </a:r>
            <a:r>
              <a:rPr lang="en" b="1">
                <a:solidFill>
                  <a:schemeClr val="dk2"/>
                </a:solidFill>
              </a:rPr>
              <a:t> or </a:t>
            </a:r>
            <a:r>
              <a:rPr lang="en">
                <a:solidFill>
                  <a:schemeClr val="dk2"/>
                </a:solidFill>
              </a:rPr>
              <a:t>go to a specific section or collection to inform planning work and identify key elements to consider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" i="1">
                <a:solidFill>
                  <a:schemeClr val="dk2"/>
                </a:solidFill>
              </a:rPr>
              <a:t>Defining or grounding in Colorado’s Accountability System – </a:t>
            </a:r>
            <a:r>
              <a:rPr lang="en">
                <a:solidFill>
                  <a:schemeClr val="dk2"/>
                </a:solidFill>
              </a:rPr>
              <a:t>components are introduced and tagged within each section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" i="1">
                <a:solidFill>
                  <a:schemeClr val="dk2"/>
                </a:solidFill>
              </a:rPr>
              <a:t>Accountability Implications &amp; Planning Considerations</a:t>
            </a:r>
            <a:r>
              <a:rPr lang="en">
                <a:solidFill>
                  <a:schemeClr val="dk2"/>
                </a:solidFill>
              </a:rPr>
              <a:t> – Each section starts with accountability implications and planning considerations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" i="1">
                <a:solidFill>
                  <a:schemeClr val="dk2"/>
                </a:solidFill>
              </a:rPr>
              <a:t>Look fors within body of document – </a:t>
            </a:r>
            <a:r>
              <a:rPr lang="en">
                <a:solidFill>
                  <a:schemeClr val="dk2"/>
                </a:solidFill>
              </a:rPr>
              <a:t>noted with check mark [✔] bullets and associated sub-bullets and </a:t>
            </a:r>
            <a:r>
              <a:rPr lang="en">
                <a:solidFill>
                  <a:schemeClr val="dk2"/>
                </a:solidFill>
                <a:highlight>
                  <a:srgbClr val="CFE2F3"/>
                </a:highlight>
              </a:rPr>
              <a:t>blue</a:t>
            </a:r>
            <a:r>
              <a:rPr lang="en">
                <a:solidFill>
                  <a:schemeClr val="dk2"/>
                </a:solidFill>
              </a:rPr>
              <a:t> call-out boxes highlighting best practices; text also provides a springboard to more accountability resources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Char char="✓"/>
            </a:pPr>
            <a:r>
              <a:rPr lang="en" i="1">
                <a:solidFill>
                  <a:schemeClr val="dk2"/>
                </a:solidFill>
              </a:rPr>
              <a:t>Appendices</a:t>
            </a:r>
            <a:r>
              <a:rPr lang="en">
                <a:solidFill>
                  <a:schemeClr val="dk2"/>
                </a:solidFill>
              </a:rPr>
              <a:t> – A, B &amp; C are designed to provide a “snapshot” of the content of the resource</a:t>
            </a:r>
            <a:endParaRPr/>
          </a:p>
        </p:txBody>
      </p:sp>
      <p:sp>
        <p:nvSpPr>
          <p:cNvPr id="346" name="Google Shape;346;p43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4"/>
          <p:cNvSpPr txBox="1">
            <a:spLocks noGrp="1"/>
          </p:cNvSpPr>
          <p:nvPr>
            <p:ph type="ctrTitle"/>
          </p:nvPr>
        </p:nvSpPr>
        <p:spPr>
          <a:xfrm>
            <a:off x="311700" y="1840075"/>
            <a:ext cx="8520600" cy="15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 in the Resource</a:t>
            </a:r>
            <a:endParaRPr/>
          </a:p>
        </p:txBody>
      </p:sp>
      <p:sp>
        <p:nvSpPr>
          <p:cNvPr id="352" name="Google Shape;352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5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 Resource</a:t>
            </a:r>
            <a:endParaRPr/>
          </a:p>
        </p:txBody>
      </p:sp>
      <p:sp>
        <p:nvSpPr>
          <p:cNvPr id="358" name="Google Shape;358;p45"/>
          <p:cNvSpPr txBox="1">
            <a:spLocks noGrp="1"/>
          </p:cNvSpPr>
          <p:nvPr>
            <p:ph type="body" idx="1"/>
          </p:nvPr>
        </p:nvSpPr>
        <p:spPr>
          <a:xfrm>
            <a:off x="246700" y="1143000"/>
            <a:ext cx="6414300" cy="3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Link to Resource</a:t>
            </a:r>
            <a:r>
              <a:rPr lang="en" sz="2400">
                <a:solidFill>
                  <a:schemeClr val="dk2"/>
                </a:solidFill>
              </a:rPr>
              <a:t>, walkthrough</a:t>
            </a:r>
            <a:endParaRPr sz="2400"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AutoNum type="romanUcPeriod"/>
            </a:pPr>
            <a:r>
              <a:rPr lang="en">
                <a:solidFill>
                  <a:schemeClr val="dk2"/>
                </a:solidFill>
              </a:rPr>
              <a:t>Year-Round Collections: Directory, School Code Changes &amp; RITS</a:t>
            </a:r>
            <a:endParaRPr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romanUcPeriod"/>
            </a:pPr>
            <a:r>
              <a:rPr lang="en">
                <a:solidFill>
                  <a:schemeClr val="dk2"/>
                </a:solidFill>
              </a:rPr>
              <a:t>Snapshot: Student October</a:t>
            </a:r>
            <a:endParaRPr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romanUcPeriod"/>
            </a:pPr>
            <a:r>
              <a:rPr lang="en">
                <a:solidFill>
                  <a:schemeClr val="dk2"/>
                </a:solidFill>
              </a:rPr>
              <a:t>State Assessment Vendor Systems</a:t>
            </a:r>
            <a:endParaRPr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romanUcPeriod"/>
            </a:pPr>
            <a:r>
              <a:rPr lang="en" b="1">
                <a:solidFill>
                  <a:schemeClr val="dk2"/>
                </a:solidFill>
              </a:rPr>
              <a:t>*</a:t>
            </a:r>
            <a:r>
              <a:rPr lang="en">
                <a:solidFill>
                  <a:schemeClr val="dk2"/>
                </a:solidFill>
              </a:rPr>
              <a:t>Periodic Collections: Student Biographical Data (SBD)</a:t>
            </a:r>
            <a:endParaRPr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romanUcPeriod"/>
            </a:pPr>
            <a:r>
              <a:rPr lang="en" b="1">
                <a:solidFill>
                  <a:schemeClr val="dk2"/>
                </a:solidFill>
              </a:rPr>
              <a:t>*</a:t>
            </a:r>
            <a:r>
              <a:rPr lang="en">
                <a:solidFill>
                  <a:schemeClr val="dk2"/>
                </a:solidFill>
              </a:rPr>
              <a:t>Snapshot: Student End of Year (SEY)</a:t>
            </a:r>
            <a:endParaRPr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romanUcPeriod"/>
            </a:pPr>
            <a:r>
              <a:rPr lang="en" b="1">
                <a:solidFill>
                  <a:schemeClr val="dk2"/>
                </a:solidFill>
              </a:rPr>
              <a:t>*</a:t>
            </a:r>
            <a:r>
              <a:rPr lang="en">
                <a:solidFill>
                  <a:schemeClr val="dk2"/>
                </a:solidFill>
              </a:rPr>
              <a:t>Periodic Collections: Alternative Education Campus (AEC)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2"/>
                </a:solidFill>
              </a:rPr>
              <a:t>* Open/opening soon: </a:t>
            </a:r>
            <a:r>
              <a:rPr lang="en" sz="1400">
                <a:solidFill>
                  <a:schemeClr val="dk2"/>
                </a:solidFill>
              </a:rPr>
              <a:t>SEY officially opened 5/2/2024; AEC 2025 Planned Measures &amp; 2024 Actual Measures opened 5/8/2024; PSAT/SAT SBD opens 5/15/2024; and CMAS &amp; CoAlt SBD opens 5/16/2024</a:t>
            </a:r>
            <a:endParaRPr sz="14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83" b="1">
                <a:solidFill>
                  <a:schemeClr val="dk2"/>
                </a:solidFill>
              </a:rPr>
              <a:t>Resource posted at: </a:t>
            </a:r>
            <a:r>
              <a:rPr lang="en" sz="1183" u="sng">
                <a:solidFill>
                  <a:schemeClr val="hlink"/>
                </a:solidFill>
                <a:hlinkClick r:id="rId4"/>
              </a:rPr>
              <a:t>2024 Accountability Resources</a:t>
            </a:r>
            <a:r>
              <a:rPr lang="en" sz="1183">
                <a:solidFill>
                  <a:schemeClr val="dk2"/>
                </a:solidFill>
              </a:rPr>
              <a:t> </a:t>
            </a:r>
            <a:endParaRPr sz="1183">
              <a:solidFill>
                <a:schemeClr val="dk2"/>
              </a:solidFill>
            </a:endParaRPr>
          </a:p>
        </p:txBody>
      </p:sp>
      <p:sp>
        <p:nvSpPr>
          <p:cNvPr id="359" name="Google Shape;359;p45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360" name="Google Shape;360;p45"/>
          <p:cNvGraphicFramePr/>
          <p:nvPr/>
        </p:nvGraphicFramePr>
        <p:xfrm>
          <a:off x="6694750" y="0"/>
          <a:ext cx="2449250" cy="4453015"/>
        </p:xfrm>
        <a:graphic>
          <a:graphicData uri="http://schemas.openxmlformats.org/drawingml/2006/table">
            <a:tbl>
              <a:tblPr>
                <a:noFill/>
                <a:tableStyleId>{D771AA8C-6412-4CC1-B254-CBE90BFCB248}</a:tableStyleId>
              </a:tblPr>
              <a:tblGrid>
                <a:gridCol w="24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2275">
                <a:tc>
                  <a:txBody>
                    <a:bodyPr/>
                    <a:lstStyle/>
                    <a:p>
                      <a:pPr marL="0" marR="2159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2C338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Colorado’s Accountability System</a:t>
                      </a:r>
                      <a:endParaRPr sz="1050" b="1">
                        <a:solidFill>
                          <a:srgbClr val="2C338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anchor="b">
                    <a:solidFill>
                      <a:srgbClr val="F0F2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sng">
                          <a:solidFill>
                            <a:srgbClr val="1155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District and School Performance Framework</a:t>
                      </a:r>
                      <a:r>
                        <a:rPr lang="en" sz="900" b="1">
                          <a:solidFill>
                            <a:srgbClr val="44546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ratings and plan types are based on each site’s overall performance, which includes the following categories: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lvl="0" indent="-107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AutoNum type="arabicParenR"/>
                      </a:pPr>
                      <a:r>
                        <a:rPr lang="en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Academic Achievement</a:t>
                      </a: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Average scores on state assessments for all students as well as specific groups of students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lvl="0" indent="-107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AutoNum type="arabicParenR"/>
                      </a:pPr>
                      <a:r>
                        <a:rPr lang="en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Academic Growth</a:t>
                      </a: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Progress students make in their achievement on assessments from one year to the next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lvl="0" indent="-107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AutoNum type="arabicParenR"/>
                      </a:pPr>
                      <a:r>
                        <a:rPr lang="en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Postsecondary Readiness</a:t>
                      </a: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(high school level and district only) Graduation rates, dropout rates, average scores on the SAT, matriculation into college and other postsecondary options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Note:</a:t>
                      </a: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Ratings are “decreased due to Participation” if the</a:t>
                      </a:r>
                      <a:r>
                        <a:rPr lang="en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accountability participation rate</a:t>
                      </a: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two or more content areas falls below 95%.</a:t>
                      </a:r>
                      <a:endParaRPr sz="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50">
                <a:tc>
                  <a:txBody>
                    <a:bodyPr/>
                    <a:lstStyle/>
                    <a:p>
                      <a:pPr marL="0" marR="2159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sng">
                          <a:solidFill>
                            <a:srgbClr val="1155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Unified Improvement Plans</a:t>
                      </a:r>
                      <a:r>
                        <a:rPr lang="en" sz="900" b="1">
                          <a:solidFill>
                            <a:srgbClr val="44546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2159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Framework ratings and plan types determine </a:t>
                      </a:r>
                      <a:r>
                        <a:rPr lang="en" sz="800" u="sng">
                          <a:solidFill>
                            <a:srgbClr val="1155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additional expectations</a:t>
                      </a: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for improvement planning requirements and stakeholder engagement. </a:t>
                      </a:r>
                      <a:endParaRPr sz="800" b="1">
                        <a:solidFill>
                          <a:srgbClr val="2C338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275">
                <a:tc>
                  <a:txBody>
                    <a:bodyPr/>
                    <a:lstStyle/>
                    <a:p>
                      <a:pPr marL="0" marR="2159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sng">
                          <a:solidFill>
                            <a:srgbClr val="1155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State Accountability Data Tools &amp; Reports</a:t>
                      </a:r>
                      <a:endParaRPr sz="900" b="1">
                        <a:solidFill>
                          <a:srgbClr val="44546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2159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 reporting and analytics resources support data analysis and transparency.</a:t>
                      </a:r>
                      <a:endParaRPr sz="800" b="1">
                        <a:solidFill>
                          <a:srgbClr val="2C338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975">
                <a:tc>
                  <a:txBody>
                    <a:bodyPr/>
                    <a:lstStyle/>
                    <a:p>
                      <a:pPr marL="0" marR="2159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2C338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Accountability</a:t>
                      </a:r>
                      <a:r>
                        <a:rPr lang="en" sz="1050" b="1">
                          <a:solidFill>
                            <a:srgbClr val="44546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50" b="1">
                        <a:solidFill>
                          <a:srgbClr val="44546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2159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ESSA Identification</a:t>
                      </a: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requires states to </a:t>
                      </a:r>
                      <a:r>
                        <a:rPr lang="en" sz="800" u="sng">
                          <a:solidFill>
                            <a:srgbClr val="1155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identify schools for improvement and support</a:t>
                      </a: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under ESSA in two major categories: Comprehensive and Targeted  Support and Improvement, with subcategories under each. </a:t>
                      </a:r>
                      <a:endParaRPr sz="800" b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1" name="Google Shape;361;p45"/>
          <p:cNvSpPr txBox="1">
            <a:spLocks noGrp="1"/>
          </p:cNvSpPr>
          <p:nvPr>
            <p:ph type="title"/>
          </p:nvPr>
        </p:nvSpPr>
        <p:spPr>
          <a:xfrm>
            <a:off x="3763000" y="4066650"/>
            <a:ext cx="1982100" cy="853200"/>
          </a:xfrm>
          <a:prstGeom prst="rect">
            <a:avLst/>
          </a:prstGeom>
          <a:solidFill>
            <a:srgbClr val="F0F2F6"/>
          </a:solidFill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</a:rPr>
              <a:t>Coming Soon </a:t>
            </a:r>
            <a:r>
              <a:rPr lang="en" sz="1000">
                <a:solidFill>
                  <a:schemeClr val="dk2"/>
                </a:solidFill>
              </a:rPr>
              <a:t>~ adding the associated READ Act collection connected to the bonus point in the Elementary Achievement indicator of the Frameworks!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6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your own Adventure</a:t>
            </a:r>
            <a:endParaRPr/>
          </a:p>
        </p:txBody>
      </p:sp>
      <p:sp>
        <p:nvSpPr>
          <p:cNvPr id="367" name="Google Shape;367;p46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Link to Resource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❏"/>
            </a:pPr>
            <a:r>
              <a:rPr lang="en"/>
              <a:t>Select one section for a collection that you are either already working on (e.g., Student End of Year) or one that is about to start (e.g., SBD) </a:t>
            </a:r>
            <a:r>
              <a:rPr lang="en" b="1"/>
              <a:t>or</a:t>
            </a:r>
            <a:endParaRPr b="1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❏"/>
            </a:pPr>
            <a:r>
              <a:rPr lang="en"/>
              <a:t>Go straight to Appendix A, reviewing the appendices that collectively provide a “snapshot” of the content of this document</a:t>
            </a:r>
            <a:endParaRPr/>
          </a:p>
        </p:txBody>
      </p:sp>
      <p:sp>
        <p:nvSpPr>
          <p:cNvPr id="368" name="Google Shape;368;p46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DE 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77682"/>
      </a:accent1>
      <a:accent2>
        <a:srgbClr val="232C67"/>
      </a:accent2>
      <a:accent3>
        <a:srgbClr val="78909C"/>
      </a:accent3>
      <a:accent4>
        <a:srgbClr val="EC6752"/>
      </a:accent4>
      <a:accent5>
        <a:srgbClr val="AAA5D2"/>
      </a:accent5>
      <a:accent6>
        <a:srgbClr val="F8B333"/>
      </a:accent6>
      <a:hlink>
        <a:srgbClr val="2C33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951</Words>
  <Application>Microsoft Office PowerPoint</Application>
  <PresentationFormat>On-screen Show (16:9)</PresentationFormat>
  <Paragraphs>125</Paragraphs>
  <Slides>13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Rockwell</vt:lpstr>
      <vt:lpstr>Arial</vt:lpstr>
      <vt:lpstr>Roboto</vt:lpstr>
      <vt:lpstr>Calibri</vt:lpstr>
      <vt:lpstr>Trebuchet MS</vt:lpstr>
      <vt:lpstr>CDE </vt:lpstr>
      <vt:lpstr>2024 Accountability Use of Data from the Data Pipeline &amp; Assessment Collections</vt:lpstr>
      <vt:lpstr>Agenda</vt:lpstr>
      <vt:lpstr>Welcome</vt:lpstr>
      <vt:lpstr>2024 Accountability Use of Data from the Data Pipeline &amp; Assessment Collections Why it Matters, What to Look For and How Collections Generally Occur</vt:lpstr>
      <vt:lpstr>Resource Purpose</vt:lpstr>
      <vt:lpstr>Resource Features</vt:lpstr>
      <vt:lpstr>Engage in the Resource</vt:lpstr>
      <vt:lpstr>Walkthrough Resource</vt:lpstr>
      <vt:lpstr>Choose your own Adventure</vt:lpstr>
      <vt:lpstr>Questions &amp; Answers</vt:lpstr>
      <vt:lpstr>Open up for Questions  Please fill out our feedback form or use the QR code below.  Thank you!</vt:lpstr>
      <vt:lpstr>Contact 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Accountability Use of Data from the Data Pipeline &amp; Assessment Collections</dc:title>
  <cp:lastModifiedBy>Mutter, Brigitte</cp:lastModifiedBy>
  <cp:revision>1</cp:revision>
  <dcterms:modified xsi:type="dcterms:W3CDTF">2024-05-14T20:24:47Z</dcterms:modified>
</cp:coreProperties>
</file>