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59"/>
  </p:notesMasterIdLst>
  <p:sldIdLst>
    <p:sldId id="256" r:id="rId2"/>
    <p:sldId id="459" r:id="rId3"/>
    <p:sldId id="264" r:id="rId4"/>
    <p:sldId id="276" r:id="rId5"/>
    <p:sldId id="277" r:id="rId6"/>
    <p:sldId id="278" r:id="rId7"/>
    <p:sldId id="281" r:id="rId8"/>
    <p:sldId id="279" r:id="rId9"/>
    <p:sldId id="280" r:id="rId10"/>
    <p:sldId id="293" r:id="rId11"/>
    <p:sldId id="283" r:id="rId12"/>
    <p:sldId id="419" r:id="rId13"/>
    <p:sldId id="301" r:id="rId14"/>
    <p:sldId id="294" r:id="rId15"/>
    <p:sldId id="460" r:id="rId16"/>
    <p:sldId id="304" r:id="rId17"/>
    <p:sldId id="342" r:id="rId18"/>
    <p:sldId id="348" r:id="rId19"/>
    <p:sldId id="435" r:id="rId20"/>
    <p:sldId id="427" r:id="rId21"/>
    <p:sldId id="458" r:id="rId22"/>
    <p:sldId id="430" r:id="rId23"/>
    <p:sldId id="463" r:id="rId24"/>
    <p:sldId id="425" r:id="rId25"/>
    <p:sldId id="431" r:id="rId26"/>
    <p:sldId id="464" r:id="rId27"/>
    <p:sldId id="467" r:id="rId28"/>
    <p:sldId id="468" r:id="rId29"/>
    <p:sldId id="469" r:id="rId30"/>
    <p:sldId id="470" r:id="rId31"/>
    <p:sldId id="471" r:id="rId32"/>
    <p:sldId id="472" r:id="rId33"/>
    <p:sldId id="455" r:id="rId34"/>
    <p:sldId id="426" r:id="rId35"/>
    <p:sldId id="457" r:id="rId36"/>
    <p:sldId id="473" r:id="rId37"/>
    <p:sldId id="474" r:id="rId38"/>
    <p:sldId id="442" r:id="rId39"/>
    <p:sldId id="475" r:id="rId40"/>
    <p:sldId id="476" r:id="rId41"/>
    <p:sldId id="444" r:id="rId42"/>
    <p:sldId id="445" r:id="rId43"/>
    <p:sldId id="477" r:id="rId44"/>
    <p:sldId id="446" r:id="rId45"/>
    <p:sldId id="447" r:id="rId46"/>
    <p:sldId id="478" r:id="rId47"/>
    <p:sldId id="329" r:id="rId48"/>
    <p:sldId id="429" r:id="rId49"/>
    <p:sldId id="479" r:id="rId50"/>
    <p:sldId id="449" r:id="rId51"/>
    <p:sldId id="480" r:id="rId52"/>
    <p:sldId id="481" r:id="rId53"/>
    <p:sldId id="332" r:id="rId54"/>
    <p:sldId id="482" r:id="rId55"/>
    <p:sldId id="424" r:id="rId56"/>
    <p:sldId id="454" r:id="rId57"/>
    <p:sldId id="418" r:id="rId58"/>
  </p:sldIdLst>
  <p:sldSz cx="12192000" cy="6858000"/>
  <p:notesSz cx="7315200" cy="9601200"/>
  <p:custDataLst>
    <p:tags r:id="rId6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B1050F-15D1-79F1-E2D4-E82637CDF132}" name="Fails, Josh" initials="JF" userId="S::Fails_j@cde.state.co.us::2e84c9c2-4598-4b74-b16d-c420f0f1d0e9" providerId="AD"/>
  <p188:author id="{FA594A5A-48AB-ADA4-0078-881CFD64C720}" name="Bolger, Orla" initials="OB" userId="S::Bolger_O@cde.state.co.us::26df3de8-770e-46ec-ac4b-c18fa278b356" providerId="AD"/>
  <p188:author id="{D8A38EA3-4075-7122-C62A-09D1C01EDAEE}" name="Whitmore, Kerry" initials="KW" userId="S::Whitmore_k@cde.state.co.us::e8d0bb64-ee55-45e4-909b-56fe3e9ae6c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CEED"/>
    <a:srgbClr val="60CAF3"/>
    <a:srgbClr val="D9EDF7"/>
    <a:srgbClr val="8DD873"/>
    <a:srgbClr val="FFFF99"/>
    <a:srgbClr val="D1D1D1"/>
    <a:srgbClr val="DFF0D8"/>
    <a:srgbClr val="0352A0"/>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60" autoAdjust="0"/>
    <p:restoredTop sz="96684" autoAdjust="0"/>
  </p:normalViewPr>
  <p:slideViewPr>
    <p:cSldViewPr snapToGrid="0">
      <p:cViewPr varScale="1">
        <p:scale>
          <a:sx n="119" d="100"/>
          <a:sy n="119" d="100"/>
        </p:scale>
        <p:origin x="306" y="10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411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gs" Target="tags/tag1.xml"/><Relationship Id="rId65"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3872E894-E0CE-40CF-8CA0-23F05C6E40C6}" type="datetimeFigureOut">
              <a:rPr lang="en-US" smtClean="0"/>
              <a:t>5/12/2025</a:t>
            </a:fld>
            <a:endParaRPr lang="en-US" dirty="0"/>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D8C3E97E-4890-4915-A7C2-F3D207C521C5}" type="slidenum">
              <a:rPr lang="en-US" smtClean="0"/>
              <a:t>‹#›</a:t>
            </a:fld>
            <a:endParaRPr lang="en-US" dirty="0"/>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5.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6.xml"/><Relationship Id="rId5" Type="http://schemas.openxmlformats.org/officeDocument/2006/relationships/image" Target="../media/image5.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7.xml"/><Relationship Id="rId5" Type="http://schemas.openxmlformats.org/officeDocument/2006/relationships/image" Target="../media/image6.pn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8.xml"/><Relationship Id="rId5" Type="http://schemas.openxmlformats.org/officeDocument/2006/relationships/image" Target="../media/image7.png"/><Relationship Id="rId4"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9.xml"/><Relationship Id="rId5" Type="http://schemas.openxmlformats.org/officeDocument/2006/relationships/image" Target="../media/image8.png"/><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ags" Target="../tags/tag10.xml"/><Relationship Id="rId5" Type="http://schemas.openxmlformats.org/officeDocument/2006/relationships/image" Target="../media/image9.png"/><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Master" Target="../slideMasters/slideMaster1.xml"/><Relationship Id="rId1" Type="http://schemas.openxmlformats.org/officeDocument/2006/relationships/tags" Target="../tags/tag11.xml"/><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a:extLst>
              <a:ext uri="{C183D7F6-B498-43B3-948B-1728B52AA6E4}">
                <adec:decorative xmlns:adec="http://schemas.microsoft.com/office/drawing/2017/decorative" val="1"/>
              </a:ext>
            </a:extLst>
          </p:cNvPr>
          <p:cNvSpPr/>
          <p:nvPr userDrawn="1"/>
        </p:nvSpPr>
        <p:spPr>
          <a:xfrm>
            <a:off x="0" y="4675238"/>
            <a:ext cx="12192000" cy="2182761"/>
          </a:xfrm>
          <a:prstGeom prst="rect">
            <a:avLst/>
          </a:prstGeom>
          <a:gradFill>
            <a:gsLst>
              <a:gs pos="0">
                <a:schemeClr val="bg1"/>
              </a:gs>
              <a:gs pos="100000">
                <a:srgbClr val="FFC846">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a:t>Click to edit Master title style</a:t>
            </a:r>
            <a:endParaRPr lang="en-US" dirty="0"/>
          </a:p>
        </p:txBody>
      </p:sp>
      <p:sp>
        <p:nvSpPr>
          <p:cNvPr id="3" name="Subtitle 2"/>
          <p:cNvSpPr>
            <a:spLocks noGrp="1"/>
          </p:cNvSpPr>
          <p:nvPr>
            <p:ph type="subTitle" idx="1"/>
          </p:nvPr>
        </p:nvSpPr>
        <p:spPr>
          <a:xfrm>
            <a:off x="914401" y="4675240"/>
            <a:ext cx="10402529" cy="582559"/>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8" name="Picture 7" descr="Colorado Department of Education logo&#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11" name="Straight Connector 10">
            <a:extLst>
              <a:ext uri="{C183D7F6-B498-43B3-948B-1728B52AA6E4}">
                <adec:decorative xmlns:adec="http://schemas.microsoft.com/office/drawing/2017/decorative" val="1"/>
              </a:ext>
            </a:extLst>
          </p:cNvPr>
          <p:cNvCxnSpPr/>
          <p:nvPr userDrawn="1"/>
        </p:nvCxnSpPr>
        <p:spPr>
          <a:xfrm>
            <a:off x="914401" y="2752344"/>
            <a:ext cx="10402529" cy="20352"/>
          </a:xfrm>
          <a:prstGeom prst="line">
            <a:avLst/>
          </a:prstGeom>
          <a:ln w="19050">
            <a:solidFill>
              <a:srgbClr val="FFC846"/>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3600">
                <a:latin typeface="Museo Slab 500" panose="02000000000000000000" pitchFamily="50" charset="0"/>
              </a:defRPr>
            </a:lvl1pPr>
          </a:lstStyle>
          <a:p>
            <a:r>
              <a:rPr lang="en-US"/>
              <a:t>Click to edit Master title style</a:t>
            </a:r>
            <a:endParaRPr lang="en-US" dirty="0"/>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spTree>
    <p:custDataLst>
      <p:tags r:id="rId1"/>
    </p:custDataLst>
    <p:extLst>
      <p:ext uri="{BB962C8B-B14F-4D97-AF65-F5344CB8AC3E}">
        <p14:creationId xmlns:p14="http://schemas.microsoft.com/office/powerpoint/2010/main" val="2183644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pic>
        <p:nvPicPr>
          <p:cNvPr id="2" name="Picture 1">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tx1"/>
                </a:solidFill>
                <a:latin typeface="Museo Slab 500" panose="02000000000000000000" pitchFamily="50" charset="0"/>
              </a:defRPr>
            </a:lvl1pPr>
          </a:lstStyle>
          <a:p>
            <a:r>
              <a:rPr lang="en-US"/>
              <a:t>Click to edit Master title style</a:t>
            </a:r>
            <a:endParaRPr lang="en-US" dirty="0"/>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dirty="0"/>
          </a:p>
        </p:txBody>
      </p:sp>
    </p:spTree>
    <p:custDataLst>
      <p:tags r:id="rId1"/>
    </p:custDataLst>
    <p:extLst>
      <p:ext uri="{BB962C8B-B14F-4D97-AF65-F5344CB8AC3E}">
        <p14:creationId xmlns:p14="http://schemas.microsoft.com/office/powerpoint/2010/main" val="109088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1987" cy="1219199"/>
          </a:xfrm>
          <a:prstGeom prst="rect">
            <a:avLst/>
          </a:prstGeom>
        </p:spPr>
      </p:pic>
      <p:sp>
        <p:nvSpPr>
          <p:cNvPr id="3" name="Content Placeholder 2"/>
          <p:cNvSpPr>
            <a:spLocks noGrp="1"/>
          </p:cNvSpPr>
          <p:nvPr>
            <p:ph idx="1"/>
          </p:nvPr>
        </p:nvSpPr>
        <p:spPr>
          <a:xfrm>
            <a:off x="838200" y="1554480"/>
            <a:ext cx="10515600" cy="4351338"/>
          </a:xfrm>
        </p:spPr>
        <p:txBody>
          <a:bodyPr lIns="0" tIns="0" rIns="0" bIns="0">
            <a:normAutofit/>
          </a:bodyPr>
          <a:lstStyle>
            <a:lvl1pPr>
              <a:defRPr sz="3600"/>
            </a:lvl1pPr>
            <a:lvl2pPr>
              <a:defRPr sz="3200"/>
            </a:lvl2pPr>
            <a:lvl3pPr>
              <a:defRPr sz="2800"/>
            </a:lvl3pPr>
          </a:lstStyle>
          <a:p>
            <a:pPr lvl="0"/>
            <a:r>
              <a:rPr lang="en-US"/>
              <a:t>Click to edit Master text styles</a:t>
            </a:r>
          </a:p>
          <a:p>
            <a:pPr lvl="1"/>
            <a:r>
              <a:rPr lang="en-US"/>
              <a:t>Second level</a:t>
            </a:r>
          </a:p>
          <a:p>
            <a:pPr lvl="2"/>
            <a:r>
              <a:rPr lang="en-US"/>
              <a:t>Third level</a:t>
            </a:r>
          </a:p>
        </p:txBody>
      </p:sp>
      <p:pic>
        <p:nvPicPr>
          <p:cNvPr id="8" name="Picture 7" descr="CDE 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sp>
        <p:nvSpPr>
          <p:cNvPr id="4" name="Title 3">
            <a:extLst>
              <a:ext uri="{FF2B5EF4-FFF2-40B4-BE49-F238E27FC236}">
                <a16:creationId xmlns:a16="http://schemas.microsoft.com/office/drawing/2014/main" id="{39A9B13F-E122-83FE-99BF-6490F6CCF8A7}"/>
              </a:ext>
            </a:extLst>
          </p:cNvPr>
          <p:cNvSpPr>
            <a:spLocks noGrp="1"/>
          </p:cNvSpPr>
          <p:nvPr>
            <p:ph type="title"/>
          </p:nvPr>
        </p:nvSpPr>
        <p:spPr>
          <a:xfrm>
            <a:off x="900953" y="148628"/>
            <a:ext cx="10515600" cy="1070572"/>
          </a:xfrm>
        </p:spPr>
        <p:txBody>
          <a:bodyPr>
            <a:normAutofit/>
          </a:bodyPr>
          <a:lstStyle>
            <a:lvl1pPr>
              <a:defRPr sz="4000">
                <a:latin typeface="Verdana" panose="020B0604030504040204" pitchFamily="34" charset="0"/>
                <a:ea typeface="Verdana" panose="020B0604030504040204" pitchFamily="34" charset="0"/>
              </a:defRPr>
            </a:lvl1pPr>
          </a:lstStyle>
          <a:p>
            <a:r>
              <a:rPr lang="en-US"/>
              <a:t>Click to edit Master title style</a:t>
            </a:r>
            <a:endParaRPr lang="en-US" dirty="0"/>
          </a:p>
        </p:txBody>
      </p:sp>
    </p:spTree>
    <p:custDataLst>
      <p:tags r:id="rId1"/>
    </p:custDataLst>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3" name="Content Placeholder 2"/>
          <p:cNvSpPr>
            <a:spLocks noGrp="1"/>
          </p:cNvSpPr>
          <p:nvPr>
            <p:ph idx="1"/>
          </p:nvPr>
        </p:nvSpPr>
        <p:spPr>
          <a:xfrm>
            <a:off x="838200" y="1554480"/>
            <a:ext cx="10515600" cy="4351338"/>
          </a:xfrm>
        </p:spPr>
        <p:txBody>
          <a:bodyPr lIns="0" tIns="0" rIns="0" bIns="0">
            <a:normAutofit/>
          </a:bodyPr>
          <a:lstStyle>
            <a:lvl1pPr>
              <a:defRPr sz="3600"/>
            </a:lvl1pPr>
            <a:lvl2pPr>
              <a:defRPr sz="3200"/>
            </a:lvl2pPr>
            <a:lvl3pPr>
              <a:defRPr sz="2800"/>
            </a:lvl3pPr>
          </a:lstStyle>
          <a:p>
            <a:pPr lvl="0"/>
            <a:r>
              <a:rPr lang="en-US"/>
              <a:t>Click to edit Master text styles</a:t>
            </a:r>
          </a:p>
          <a:p>
            <a:pPr lvl="1"/>
            <a:r>
              <a:rPr lang="en-US"/>
              <a:t>Second level</a:t>
            </a:r>
          </a:p>
          <a:p>
            <a:pPr lvl="2"/>
            <a:r>
              <a:rPr lang="en-US"/>
              <a:t>Third level</a:t>
            </a:r>
          </a:p>
        </p:txBody>
      </p:sp>
      <p:pic>
        <p:nvPicPr>
          <p:cNvPr id="8" name="Picture 7" descr="CDE 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
        <p:nvSpPr>
          <p:cNvPr id="5" name="Title 3">
            <a:extLst>
              <a:ext uri="{FF2B5EF4-FFF2-40B4-BE49-F238E27FC236}">
                <a16:creationId xmlns:a16="http://schemas.microsoft.com/office/drawing/2014/main" id="{EA8A77F9-71D4-81EF-8648-64F0879E847F}"/>
              </a:ext>
            </a:extLst>
          </p:cNvPr>
          <p:cNvSpPr>
            <a:spLocks noGrp="1"/>
          </p:cNvSpPr>
          <p:nvPr>
            <p:ph type="title"/>
          </p:nvPr>
        </p:nvSpPr>
        <p:spPr>
          <a:xfrm>
            <a:off x="900953" y="148628"/>
            <a:ext cx="10515600" cy="1070572"/>
          </a:xfrm>
        </p:spPr>
        <p:txBody>
          <a:bodyPr>
            <a:normAutofit/>
          </a:bodyPr>
          <a:lstStyle>
            <a:lvl1pPr>
              <a:defRPr sz="4000">
                <a:latin typeface="Verdana" panose="020B0604030504040204" pitchFamily="34" charset="0"/>
                <a:ea typeface="Verdana" panose="020B0604030504040204" pitchFamily="34" charset="0"/>
              </a:defRPr>
            </a:lvl1pPr>
          </a:lstStyle>
          <a:p>
            <a:r>
              <a:rPr lang="en-US"/>
              <a:t>Click to edit Master title style</a:t>
            </a:r>
            <a:endParaRPr lang="en-US" dirty="0"/>
          </a:p>
        </p:txBody>
      </p:sp>
    </p:spTree>
    <p:custDataLst>
      <p:tags r:id="rId1"/>
    </p:custDataLst>
    <p:extLst>
      <p:ext uri="{BB962C8B-B14F-4D97-AF65-F5344CB8AC3E}">
        <p14:creationId xmlns:p14="http://schemas.microsoft.com/office/powerpoint/2010/main" val="1875235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3" name="Content Placeholder 2"/>
          <p:cNvSpPr>
            <a:spLocks noGrp="1"/>
          </p:cNvSpPr>
          <p:nvPr>
            <p:ph idx="1"/>
          </p:nvPr>
        </p:nvSpPr>
        <p:spPr>
          <a:xfrm>
            <a:off x="838200" y="1554480"/>
            <a:ext cx="10515600" cy="4351338"/>
          </a:xfrm>
        </p:spPr>
        <p:txBody>
          <a:bodyPr lIns="0" tIns="0" rIns="0" bIns="0">
            <a:normAutofit/>
          </a:bodyPr>
          <a:lstStyle>
            <a:lvl1pPr>
              <a:defRPr sz="3600"/>
            </a:lvl1pPr>
            <a:lvl2pPr>
              <a:defRPr sz="3200"/>
            </a:lvl2pPr>
            <a:lvl3pPr>
              <a:defRPr sz="2800"/>
            </a:lvl3pPr>
          </a:lstStyle>
          <a:p>
            <a:pPr lvl="0"/>
            <a:r>
              <a:rPr lang="en-US"/>
              <a:t>Click to edit Master text styles</a:t>
            </a:r>
          </a:p>
          <a:p>
            <a:pPr lvl="1"/>
            <a:r>
              <a:rPr lang="en-US"/>
              <a:t>Second level</a:t>
            </a:r>
          </a:p>
          <a:p>
            <a:pPr lvl="2"/>
            <a:r>
              <a:rPr lang="en-US"/>
              <a:t>Third level</a:t>
            </a:r>
          </a:p>
        </p:txBody>
      </p:sp>
      <p:pic>
        <p:nvPicPr>
          <p:cNvPr id="8" name="Picture 7" descr="CDE 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
        <p:nvSpPr>
          <p:cNvPr id="5" name="Title 3">
            <a:extLst>
              <a:ext uri="{FF2B5EF4-FFF2-40B4-BE49-F238E27FC236}">
                <a16:creationId xmlns:a16="http://schemas.microsoft.com/office/drawing/2014/main" id="{8BB839DA-FFF9-DDA8-1C3B-4CC0E11F6B2C}"/>
              </a:ext>
            </a:extLst>
          </p:cNvPr>
          <p:cNvSpPr>
            <a:spLocks noGrp="1"/>
          </p:cNvSpPr>
          <p:nvPr>
            <p:ph type="title"/>
          </p:nvPr>
        </p:nvSpPr>
        <p:spPr>
          <a:xfrm>
            <a:off x="1406426" y="150681"/>
            <a:ext cx="10515600" cy="1070572"/>
          </a:xfrm>
        </p:spPr>
        <p:txBody>
          <a:bodyPr>
            <a:normAutofit/>
          </a:bodyPr>
          <a:lstStyle>
            <a:lvl1pPr>
              <a:defRPr sz="4000">
                <a:latin typeface="Verdana" panose="020B0604030504040204" pitchFamily="34" charset="0"/>
                <a:ea typeface="Verdana" panose="020B0604030504040204" pitchFamily="34" charset="0"/>
              </a:defRPr>
            </a:lvl1pPr>
          </a:lstStyle>
          <a:p>
            <a:r>
              <a:rPr lang="en-US"/>
              <a:t>Click to edit Master title style</a:t>
            </a:r>
            <a:endParaRPr lang="en-US" dirty="0"/>
          </a:p>
        </p:txBody>
      </p:sp>
    </p:spTree>
    <p:custDataLst>
      <p:tags r:id="rId1"/>
    </p:custDataLst>
    <p:extLst>
      <p:ext uri="{BB962C8B-B14F-4D97-AF65-F5344CB8AC3E}">
        <p14:creationId xmlns:p14="http://schemas.microsoft.com/office/powerpoint/2010/main" val="2265404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6" y="356616"/>
            <a:ext cx="8042451" cy="747084"/>
          </a:xfrm>
        </p:spPr>
        <p:txBody>
          <a:bodyPr lIns="0" tIns="0" rIns="0" bIns="0" anchor="t" anchorCtr="0">
            <a:normAutofit/>
          </a:bodyPr>
          <a:lstStyle>
            <a:lvl1pPr>
              <a:defRPr sz="4000">
                <a:solidFill>
                  <a:schemeClr val="tx1"/>
                </a:solidFill>
                <a:latin typeface="Museo Slab 500" panose="02000000000000000000"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838200" y="1554480"/>
            <a:ext cx="10515600" cy="4351338"/>
          </a:xfrm>
        </p:spPr>
        <p:txBody>
          <a:bodyPr lIns="0" tIns="0" rIns="0" bIns="0">
            <a:normAutofit/>
          </a:bodyPr>
          <a:lstStyle>
            <a:lvl1pPr>
              <a:defRPr sz="3600"/>
            </a:lvl1pPr>
            <a:lvl2pPr>
              <a:defRPr sz="3200"/>
            </a:lvl2pPr>
            <a:lvl3pPr>
              <a:defRPr sz="2800"/>
            </a:lvl3pPr>
          </a:lstStyle>
          <a:p>
            <a:pPr lvl="0"/>
            <a:r>
              <a:rPr lang="en-US"/>
              <a:t>Click to edit Master text styles</a:t>
            </a:r>
          </a:p>
          <a:p>
            <a:pPr lvl="1"/>
            <a:r>
              <a:rPr lang="en-US"/>
              <a:t>Second level</a:t>
            </a:r>
          </a:p>
          <a:p>
            <a:pPr lvl="2"/>
            <a:r>
              <a:rPr lang="en-US"/>
              <a:t>Third level</a:t>
            </a:r>
          </a:p>
        </p:txBody>
      </p:sp>
      <p:pic>
        <p:nvPicPr>
          <p:cNvPr id="8" name="Picture 7" descr="CDE 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custDataLst>
      <p:tags r:id="rId1"/>
    </p:custDataLst>
    <p:extLst>
      <p:ext uri="{BB962C8B-B14F-4D97-AF65-F5344CB8AC3E}">
        <p14:creationId xmlns:p14="http://schemas.microsoft.com/office/powerpoint/2010/main" val="3219240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4_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8158992" cy="747084"/>
          </a:xfrm>
        </p:spPr>
        <p:txBody>
          <a:bodyPr lIns="0" tIns="0" rIns="0" bIns="0" anchor="t" anchorCtr="0">
            <a:normAutofit/>
          </a:bodyPr>
          <a:lstStyle>
            <a:lvl1pPr>
              <a:defRPr sz="4000">
                <a:solidFill>
                  <a:schemeClr val="tx1"/>
                </a:solidFill>
                <a:latin typeface="Museo Slab 500" panose="02000000000000000000"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838200" y="1554480"/>
            <a:ext cx="10515600" cy="4351338"/>
          </a:xfrm>
        </p:spPr>
        <p:txBody>
          <a:bodyPr lIns="0" tIns="0" rIns="0" bIns="0">
            <a:normAutofit/>
          </a:bodyPr>
          <a:lstStyle>
            <a:lvl1pPr>
              <a:defRPr sz="3600"/>
            </a:lvl1pPr>
            <a:lvl2pPr>
              <a:defRPr sz="3200"/>
            </a:lvl2pPr>
            <a:lvl3pPr>
              <a:defRPr sz="2800"/>
            </a:lvl3pPr>
          </a:lstStyle>
          <a:p>
            <a:pPr lvl="0"/>
            <a:r>
              <a:rPr lang="en-US"/>
              <a:t>Click to edit Master text styles</a:t>
            </a:r>
          </a:p>
          <a:p>
            <a:pPr lvl="1"/>
            <a:r>
              <a:rPr lang="en-US"/>
              <a:t>Second level</a:t>
            </a:r>
          </a:p>
          <a:p>
            <a:pPr lvl="2"/>
            <a:r>
              <a:rPr lang="en-US"/>
              <a:t>Third level</a:t>
            </a:r>
          </a:p>
        </p:txBody>
      </p:sp>
      <p:pic>
        <p:nvPicPr>
          <p:cNvPr id="8" name="Picture 7" descr="CDE 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custDataLst>
      <p:tags r:id="rId1"/>
    </p:custDataLst>
    <p:extLst>
      <p:ext uri="{BB962C8B-B14F-4D97-AF65-F5344CB8AC3E}">
        <p14:creationId xmlns:p14="http://schemas.microsoft.com/office/powerpoint/2010/main" val="157164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6" y="356616"/>
            <a:ext cx="7791439" cy="747084"/>
          </a:xfrm>
        </p:spPr>
        <p:txBody>
          <a:bodyPr lIns="0" tIns="0" rIns="0" bIns="0" anchor="t" anchorCtr="0">
            <a:normAutofit/>
          </a:bodyPr>
          <a:lstStyle>
            <a:lvl1pPr>
              <a:defRPr sz="4000">
                <a:solidFill>
                  <a:schemeClr val="tx1"/>
                </a:solidFill>
                <a:latin typeface="Museo Slab 500" panose="02000000000000000000"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838200" y="1554480"/>
            <a:ext cx="10515600" cy="4351338"/>
          </a:xfrm>
        </p:spPr>
        <p:txBody>
          <a:bodyPr lIns="0" tIns="0" rIns="0" bIns="0">
            <a:normAutofit/>
          </a:bodyPr>
          <a:lstStyle>
            <a:lvl1pPr>
              <a:defRPr sz="3600"/>
            </a:lvl1pPr>
            <a:lvl2pPr>
              <a:defRPr sz="3200"/>
            </a:lvl2pPr>
            <a:lvl3pPr>
              <a:defRPr sz="2800"/>
            </a:lvl3pPr>
          </a:lstStyle>
          <a:p>
            <a:pPr lvl="0"/>
            <a:r>
              <a:rPr lang="en-US"/>
              <a:t>Click to edit Master text styles</a:t>
            </a:r>
          </a:p>
          <a:p>
            <a:pPr lvl="1"/>
            <a:r>
              <a:rPr lang="en-US"/>
              <a:t>Second level</a:t>
            </a:r>
          </a:p>
          <a:p>
            <a:pPr lvl="2"/>
            <a:r>
              <a:rPr lang="en-US"/>
              <a:t>Third level</a:t>
            </a:r>
          </a:p>
        </p:txBody>
      </p:sp>
      <p:pic>
        <p:nvPicPr>
          <p:cNvPr id="8" name="Picture 7" descr="CDE logo"/>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custDataLst>
      <p:tags r:id="rId1"/>
    </p:custDataLst>
    <p:extLst>
      <p:ext uri="{BB962C8B-B14F-4D97-AF65-F5344CB8AC3E}">
        <p14:creationId xmlns:p14="http://schemas.microsoft.com/office/powerpoint/2010/main" val="3299890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pic>
        <p:nvPicPr>
          <p:cNvPr id="7" name="Picture 6">
            <a:extLs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3600">
                <a:solidFill>
                  <a:schemeClr val="tx1"/>
                </a:solidFill>
                <a:latin typeface="Museo Slab 500" panose="02000000000000000000"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838200" y="1554480"/>
            <a:ext cx="10515600" cy="4351338"/>
          </a:xfrm>
        </p:spPr>
        <p:txBody>
          <a:bodyPr lIns="0" tIns="0" rIns="0" bIns="0">
            <a:normAutofit/>
          </a:bodyPr>
          <a:lstStyle>
            <a:lvl1pPr>
              <a:defRPr sz="3200"/>
            </a:lvl1pPr>
            <a:lvl2pPr>
              <a:defRPr sz="2800"/>
            </a:lvl2pPr>
            <a:lvl3pPr>
              <a:defRPr sz="2400"/>
            </a:lvl3pPr>
          </a:lstStyle>
          <a:p>
            <a:pPr lvl="0"/>
            <a:r>
              <a:rPr lang="en-US"/>
              <a:t>Click to edit Master text styles</a:t>
            </a:r>
          </a:p>
          <a:p>
            <a:pPr lvl="1"/>
            <a:r>
              <a:rPr lang="en-US"/>
              <a:t>Second level</a:t>
            </a:r>
          </a:p>
          <a:p>
            <a:pPr lvl="2"/>
            <a:r>
              <a:rPr lang="en-US"/>
              <a:t>Third level</a:t>
            </a:r>
          </a:p>
        </p:txBody>
      </p:sp>
      <p:pic>
        <p:nvPicPr>
          <p:cNvPr id="8" name="Picture 7" descr="CDE logo&#10;"/>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4" name="Picture 3"/>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custDataLst>
      <p:tags r:id="rId1"/>
    </p:custDataLst>
    <p:extLst>
      <p:ext uri="{BB962C8B-B14F-4D97-AF65-F5344CB8AC3E}">
        <p14:creationId xmlns:p14="http://schemas.microsoft.com/office/powerpoint/2010/main" val="2944687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normAutofit/>
          </a:bodyPr>
          <a:lstStyle>
            <a:lvl1pPr>
              <a:defRPr sz="3600"/>
            </a:lvl1pPr>
            <a:lvl2pPr>
              <a:defRPr sz="3200"/>
            </a:lvl2pPr>
            <a:lvl3pPr>
              <a:defRPr sz="2800"/>
            </a:lvl3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172200" y="1554480"/>
            <a:ext cx="5181600" cy="4351338"/>
          </a:xfrm>
        </p:spPr>
        <p:txBody>
          <a:bodyPr>
            <a:normAutofit/>
          </a:bodyPr>
          <a:lstStyle>
            <a:lvl1pPr>
              <a:defRPr sz="3600"/>
            </a:lvl1pPr>
            <a:lvl2pPr>
              <a:defRPr sz="3200"/>
            </a:lvl2pPr>
            <a:lvl3pPr>
              <a:defRPr sz="2800"/>
            </a:lvl3pPr>
          </a:lstStyle>
          <a:p>
            <a:pPr lvl="0"/>
            <a:r>
              <a:rPr lang="en-US"/>
              <a:t>Click to edit Master text styles</a:t>
            </a:r>
          </a:p>
          <a:p>
            <a:pPr lvl="1"/>
            <a:r>
              <a:rPr lang="en-US"/>
              <a:t>Second level</a:t>
            </a:r>
          </a:p>
          <a:p>
            <a:pPr lvl="2"/>
            <a:r>
              <a:rPr lang="en-US"/>
              <a:t>Third level</a:t>
            </a:r>
          </a:p>
        </p:txBody>
      </p:sp>
      <p:pic>
        <p:nvPicPr>
          <p:cNvPr id="12" name="Picture 11" descr="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tx1"/>
                </a:solidFill>
              </a:defRPr>
            </a:lvl1pPr>
          </a:lstStyle>
          <a:p>
            <a:fld id="{C479D5F6-EDCB-402A-AC08-4943A1820E8F}" type="slidenum">
              <a:rPr lang="en-US" smtClean="0"/>
              <a:pPr/>
              <a:t>‹#›</a:t>
            </a:fld>
            <a:endParaRPr lang="en-US" dirty="0"/>
          </a:p>
        </p:txBody>
      </p:sp>
      <p:pic>
        <p:nvPicPr>
          <p:cNvPr id="15" name="Picture 14">
            <a:extLst>
              <a:ext uri="{C183D7F6-B498-43B3-948B-1728B52AA6E4}">
                <adec:decorative xmlns:adec="http://schemas.microsoft.com/office/drawing/2017/decorative" val="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3600">
                <a:solidFill>
                  <a:schemeClr val="tx1"/>
                </a:solidFill>
                <a:latin typeface="Museo Slab 500" panose="02000000000000000000" pitchFamily="50" charset="0"/>
              </a:defRPr>
            </a:lvl1pPr>
          </a:lstStyle>
          <a:p>
            <a:r>
              <a:rPr lang="en-US"/>
              <a:t>Click to edit Master title style</a:t>
            </a:r>
            <a:endParaRPr lang="en-US" dirty="0"/>
          </a:p>
        </p:txBody>
      </p:sp>
    </p:spTree>
    <p:custDataLst>
      <p:tags r:id="rId1"/>
    </p:custDataLst>
    <p:extLst>
      <p:ext uri="{BB962C8B-B14F-4D97-AF65-F5344CB8AC3E}">
        <p14:creationId xmlns:p14="http://schemas.microsoft.com/office/powerpoint/2010/main" val="2675640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5/12/2025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dirty="0"/>
          </a:p>
        </p:txBody>
      </p:sp>
    </p:spTree>
    <p:custDataLst>
      <p:tags r:id="rId13"/>
    </p:custDataLst>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90" r:id="rId3"/>
    <p:sldLayoutId id="2147483691" r:id="rId4"/>
    <p:sldLayoutId id="2147483692" r:id="rId5"/>
    <p:sldLayoutId id="2147483693" r:id="rId6"/>
    <p:sldLayoutId id="2147483694" r:id="rId7"/>
    <p:sldLayoutId id="2147483695" r:id="rId8"/>
    <p:sldLayoutId id="2147483680" r:id="rId9"/>
    <p:sldLayoutId id="2147483682" r:id="rId10"/>
    <p:sldLayoutId id="2147483668"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cde.state.co.us/sites/default/files/documents/spedlaw/download/idea_regs_2006.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cde.state.co.us/cdesped/au-determination-spp-apr" TargetMode="External"/><Relationship Id="rId2" Type="http://schemas.openxmlformats.org/officeDocument/2006/relationships/hyperlink" Target="https://www.cde.state.co.us/cdesped/audeterminationpointsrubric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de.state.co.us/sites/default/files/documents/spedlaw/download/idea_regs_2006.pdf" TargetMode="Externa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19.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ites.ed.gov/idea/files/Guidance_on_State_General_Supervision_Responsibilities_under_Parts_B_and_C_of_IDEA-07-24-2023.pdf"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0.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21.xml"/></Relationships>
</file>

<file path=ppt/slides/_rels/slide56.xml.rels><?xml version="1.0" encoding="UTF-8" standalone="yes"?>
<Relationships xmlns="http://schemas.openxmlformats.org/package/2006/relationships"><Relationship Id="rId8" Type="http://schemas.openxmlformats.org/officeDocument/2006/relationships/hyperlink" Target="https://sites.ed.gov/idea/spp-apr/" TargetMode="External"/><Relationship Id="rId3" Type="http://schemas.openxmlformats.org/officeDocument/2006/relationships/hyperlink" Target="https://www.cde.state.co.us/cdesped/au-determination-spp-apr" TargetMode="External"/><Relationship Id="rId7" Type="http://schemas.openxmlformats.org/officeDocument/2006/relationships/hyperlink" Target="https://sites.ed.gov/idea/" TargetMode="External"/><Relationship Id="rId2" Type="http://schemas.openxmlformats.org/officeDocument/2006/relationships/hyperlink" Target="https://www.cde.state.co.us/cdesped/determination-spp-apr" TargetMode="External"/><Relationship Id="rId1" Type="http://schemas.openxmlformats.org/officeDocument/2006/relationships/slideLayout" Target="../slideLayouts/slideLayout2.xml"/><Relationship Id="rId6" Type="http://schemas.openxmlformats.org/officeDocument/2006/relationships/hyperlink" Target="https://www.cde.state.co.us/cdesped/tierssupportdeterminationlevel" TargetMode="External"/><Relationship Id="rId5" Type="http://schemas.openxmlformats.org/officeDocument/2006/relationships/hyperlink" Target="https://www.cde.state.co.us/cdesped/gensup" TargetMode="External"/><Relationship Id="rId4" Type="http://schemas.openxmlformats.org/officeDocument/2006/relationships/hyperlink" Target="https://www.cde.state.co.us/cdesped/data"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mailto:Fails_J@cde.state.co.us" TargetMode="External"/><Relationship Id="rId2" Type="http://schemas.openxmlformats.org/officeDocument/2006/relationships/hyperlink" Target="mailto:Bolger_O@cde.state.co.us" TargetMode="Externa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5400" dirty="0">
                <a:latin typeface="Aptos" panose="020B0004020202020204" pitchFamily="34" charset="0"/>
              </a:rPr>
              <a:t>AU Determinations</a:t>
            </a:r>
            <a:br>
              <a:rPr lang="en-US" sz="5400" dirty="0">
                <a:latin typeface="Aptos" panose="020B0004020202020204" pitchFamily="34" charset="0"/>
              </a:rPr>
            </a:br>
            <a:r>
              <a:rPr lang="en-US" sz="5400" dirty="0">
                <a:latin typeface="Aptos" panose="020B0004020202020204" pitchFamily="34" charset="0"/>
              </a:rPr>
              <a:t>2025 and Beyond</a:t>
            </a:r>
          </a:p>
        </p:txBody>
      </p:sp>
      <p:sp>
        <p:nvSpPr>
          <p:cNvPr id="6" name="Subtitle 5">
            <a:extLst>
              <a:ext uri="{FF2B5EF4-FFF2-40B4-BE49-F238E27FC236}">
                <a16:creationId xmlns:a16="http://schemas.microsoft.com/office/drawing/2014/main" id="{18F4F06D-271C-FCFD-66B0-C43B863014CA}"/>
              </a:ext>
            </a:extLst>
          </p:cNvPr>
          <p:cNvSpPr>
            <a:spLocks noGrp="1"/>
          </p:cNvSpPr>
          <p:nvPr>
            <p:ph type="subTitle" idx="1"/>
          </p:nvPr>
        </p:nvSpPr>
        <p:spPr>
          <a:xfrm>
            <a:off x="894735" y="4992697"/>
            <a:ext cx="10402529" cy="1247682"/>
          </a:xfrm>
        </p:spPr>
        <p:txBody>
          <a:bodyPr>
            <a:normAutofit/>
          </a:bodyPr>
          <a:lstStyle/>
          <a:p>
            <a:r>
              <a:rPr lang="en-US" sz="4000" dirty="0"/>
              <a:t>Detailed</a:t>
            </a:r>
            <a:br>
              <a:rPr lang="en-US" sz="4000" dirty="0"/>
            </a:br>
            <a:r>
              <a:rPr lang="en-US" sz="4000" dirty="0"/>
              <a:t>Spring 2025</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dirty="0"/>
          </a:p>
        </p:txBody>
      </p:sp>
    </p:spTree>
    <p:custDataLst>
      <p:tags r:id="rId1"/>
    </p:custDataLst>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1C6E095-DA6D-CC84-D356-75EBFE75D8AB}"/>
              </a:ext>
            </a:extLst>
          </p:cNvPr>
          <p:cNvSpPr>
            <a:spLocks noGrp="1"/>
          </p:cNvSpPr>
          <p:nvPr>
            <p:ph type="title"/>
          </p:nvPr>
        </p:nvSpPr>
        <p:spPr/>
        <p:txBody>
          <a:bodyPr/>
          <a:lstStyle/>
          <a:p>
            <a:r>
              <a:rPr lang="en-US" dirty="0">
                <a:latin typeface="Aptos" panose="020B0004020202020204" pitchFamily="34" charset="0"/>
              </a:rPr>
              <a:t>Alignment with Federal Accountability</a:t>
            </a:r>
          </a:p>
        </p:txBody>
      </p:sp>
      <p:sp>
        <p:nvSpPr>
          <p:cNvPr id="2" name="Content Placeholder 1">
            <a:extLst>
              <a:ext uri="{FF2B5EF4-FFF2-40B4-BE49-F238E27FC236}">
                <a16:creationId xmlns:a16="http://schemas.microsoft.com/office/drawing/2014/main" id="{EED7306E-BAAD-DE23-8269-6ECAF4EDF9ED}"/>
              </a:ext>
            </a:extLst>
          </p:cNvPr>
          <p:cNvSpPr>
            <a:spLocks noGrp="1"/>
          </p:cNvSpPr>
          <p:nvPr>
            <p:ph idx="1"/>
          </p:nvPr>
        </p:nvSpPr>
        <p:spPr>
          <a:xfrm>
            <a:off x="332873" y="1432441"/>
            <a:ext cx="11334553" cy="4351338"/>
          </a:xfrm>
        </p:spPr>
        <p:txBody>
          <a:bodyPr>
            <a:noAutofit/>
          </a:bodyPr>
          <a:lstStyle/>
          <a:p>
            <a:pPr>
              <a:lnSpc>
                <a:spcPct val="100000"/>
              </a:lnSpc>
              <a:spcBef>
                <a:spcPts val="600"/>
              </a:spcBef>
            </a:pPr>
            <a:r>
              <a:rPr lang="en-US" sz="2400" dirty="0">
                <a:latin typeface="Aptos" panose="020B0004020202020204" pitchFamily="34" charset="0"/>
              </a:rPr>
              <a:t>Select Results Matrix categories that align with SPP/APR Results Indicators </a:t>
            </a:r>
          </a:p>
          <a:p>
            <a:pPr>
              <a:lnSpc>
                <a:spcPct val="100000"/>
              </a:lnSpc>
              <a:spcBef>
                <a:spcPts val="600"/>
              </a:spcBef>
            </a:pPr>
            <a:r>
              <a:rPr lang="en-US" sz="2400" dirty="0">
                <a:latin typeface="Aptos" panose="020B0004020202020204" pitchFamily="34" charset="0"/>
              </a:rPr>
              <a:t>Include Indicators that OSEP uses in its Results Matrix for State Determination </a:t>
            </a:r>
          </a:p>
          <a:p>
            <a:pPr lvl="1">
              <a:lnSpc>
                <a:spcPct val="100000"/>
              </a:lnSpc>
              <a:spcBef>
                <a:spcPts val="600"/>
              </a:spcBef>
            </a:pPr>
            <a:r>
              <a:rPr lang="en-US" sz="2400" dirty="0">
                <a:latin typeface="Aptos" panose="020B0004020202020204" pitchFamily="34" charset="0"/>
              </a:rPr>
              <a:t>Graduation</a:t>
            </a:r>
          </a:p>
          <a:p>
            <a:pPr lvl="1">
              <a:lnSpc>
                <a:spcPct val="100000"/>
              </a:lnSpc>
              <a:spcBef>
                <a:spcPts val="600"/>
              </a:spcBef>
            </a:pPr>
            <a:r>
              <a:rPr lang="en-US" sz="2400" dirty="0">
                <a:latin typeface="Aptos" panose="020B0004020202020204" pitchFamily="34" charset="0"/>
              </a:rPr>
              <a:t>Dropout</a:t>
            </a:r>
          </a:p>
          <a:p>
            <a:pPr lvl="1">
              <a:lnSpc>
                <a:spcPct val="100000"/>
              </a:lnSpc>
              <a:spcBef>
                <a:spcPts val="600"/>
              </a:spcBef>
            </a:pPr>
            <a:r>
              <a:rPr lang="en-US" sz="2400" dirty="0">
                <a:latin typeface="Aptos" panose="020B0004020202020204" pitchFamily="34" charset="0"/>
              </a:rPr>
              <a:t>State assessment participation rates</a:t>
            </a:r>
          </a:p>
          <a:p>
            <a:pPr lvl="1">
              <a:lnSpc>
                <a:spcPct val="100000"/>
              </a:lnSpc>
              <a:spcBef>
                <a:spcPts val="600"/>
              </a:spcBef>
            </a:pPr>
            <a:r>
              <a:rPr lang="en-US" sz="2400" dirty="0">
                <a:latin typeface="Aptos" panose="020B0004020202020204" pitchFamily="34" charset="0"/>
              </a:rPr>
              <a:t>Reading and math proficiency rates</a:t>
            </a:r>
          </a:p>
          <a:p>
            <a:pPr lvl="1">
              <a:lnSpc>
                <a:spcPct val="100000"/>
              </a:lnSpc>
              <a:spcBef>
                <a:spcPts val="600"/>
              </a:spcBef>
            </a:pPr>
            <a:r>
              <a:rPr lang="en-US" sz="2400" dirty="0">
                <a:latin typeface="Aptos" panose="020B0004020202020204" pitchFamily="34" charset="0"/>
              </a:rPr>
              <a:t>Determination targets change annually as SPP/APR Indicator targets or definitions change (flexible and current)</a:t>
            </a:r>
          </a:p>
        </p:txBody>
      </p:sp>
      <p:sp>
        <p:nvSpPr>
          <p:cNvPr id="3" name="Slide Number Placeholder 2">
            <a:extLst>
              <a:ext uri="{FF2B5EF4-FFF2-40B4-BE49-F238E27FC236}">
                <a16:creationId xmlns:a16="http://schemas.microsoft.com/office/drawing/2014/main" id="{91EF3DC5-DE29-89BC-CE3D-384D75337630}"/>
              </a:ext>
            </a:extLst>
          </p:cNvPr>
          <p:cNvSpPr>
            <a:spLocks noGrp="1"/>
          </p:cNvSpPr>
          <p:nvPr>
            <p:ph type="sldNum" sz="quarter" idx="12"/>
          </p:nvPr>
        </p:nvSpPr>
        <p:spPr/>
        <p:txBody>
          <a:bodyPr/>
          <a:lstStyle/>
          <a:p>
            <a:fld id="{C479D5F6-EDCB-402A-AC08-4943A1820E8F}" type="slidenum">
              <a:rPr lang="en-US" smtClean="0"/>
              <a:pPr/>
              <a:t>10</a:t>
            </a:fld>
            <a:endParaRPr lang="en-US" dirty="0"/>
          </a:p>
        </p:txBody>
      </p:sp>
    </p:spTree>
    <p:extLst>
      <p:ext uri="{BB962C8B-B14F-4D97-AF65-F5344CB8AC3E}">
        <p14:creationId xmlns:p14="http://schemas.microsoft.com/office/powerpoint/2010/main" val="353679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F1DD810-34C6-640B-CED9-1582BD5EF24D}"/>
              </a:ext>
            </a:extLst>
          </p:cNvPr>
          <p:cNvSpPr>
            <a:spLocks noGrp="1"/>
          </p:cNvSpPr>
          <p:nvPr>
            <p:ph type="title"/>
          </p:nvPr>
        </p:nvSpPr>
        <p:spPr>
          <a:xfrm>
            <a:off x="509047" y="148628"/>
            <a:ext cx="10907506" cy="1070572"/>
          </a:xfrm>
        </p:spPr>
        <p:txBody>
          <a:bodyPr>
            <a:normAutofit/>
          </a:bodyPr>
          <a:lstStyle/>
          <a:p>
            <a:r>
              <a:rPr lang="en-US" dirty="0">
                <a:latin typeface="Aptos" panose="020B0004020202020204" pitchFamily="34" charset="0"/>
              </a:rPr>
              <a:t>AU Determination and SPP/APR Indicator Profile</a:t>
            </a:r>
          </a:p>
        </p:txBody>
      </p:sp>
      <p:sp>
        <p:nvSpPr>
          <p:cNvPr id="2" name="Content Placeholder 1">
            <a:extLst>
              <a:ext uri="{FF2B5EF4-FFF2-40B4-BE49-F238E27FC236}">
                <a16:creationId xmlns:a16="http://schemas.microsoft.com/office/drawing/2014/main" id="{9C5A5487-6B6D-3E81-C701-CE5A259140A5}"/>
              </a:ext>
            </a:extLst>
          </p:cNvPr>
          <p:cNvSpPr>
            <a:spLocks noGrp="1"/>
          </p:cNvSpPr>
          <p:nvPr>
            <p:ph idx="1"/>
          </p:nvPr>
        </p:nvSpPr>
        <p:spPr/>
        <p:txBody>
          <a:bodyPr>
            <a:normAutofit/>
          </a:bodyPr>
          <a:lstStyle/>
          <a:p>
            <a:pPr marL="0" indent="0" algn="ctr">
              <a:lnSpc>
                <a:spcPct val="100000"/>
              </a:lnSpc>
              <a:spcBef>
                <a:spcPts val="600"/>
              </a:spcBef>
              <a:buNone/>
            </a:pPr>
            <a:r>
              <a:rPr lang="en-US" sz="2400" dirty="0">
                <a:latin typeface="Aptos" panose="020B0004020202020204" pitchFamily="34" charset="0"/>
              </a:rPr>
              <a:t>The IDEA also requires States to report to the public on each AU's performance compared to state targets and state performance for 14 indicators from the SPP/APR.</a:t>
            </a:r>
          </a:p>
          <a:p>
            <a:pPr marL="0" indent="0" algn="ctr">
              <a:lnSpc>
                <a:spcPct val="100000"/>
              </a:lnSpc>
              <a:spcBef>
                <a:spcPts val="600"/>
              </a:spcBef>
              <a:buNone/>
            </a:pPr>
            <a:r>
              <a:rPr lang="en-US" sz="2400" u="sng" dirty="0">
                <a:solidFill>
                  <a:srgbClr val="0563C1"/>
                </a:solidFill>
                <a:effectLst/>
                <a:latin typeface="Aptos" panose="020B0004020202020204" pitchFamily="34" charset="0"/>
                <a:ea typeface="Aptos" panose="020B0004020202020204" pitchFamily="34" charset="0"/>
                <a:cs typeface="Times New Roman" panose="02020603050405020304" pitchFamily="18" charset="0"/>
                <a:hlinkClick r:id="rId2"/>
              </a:rPr>
              <a:t>34 C.F.R. § 300.603(b)(1)</a:t>
            </a:r>
            <a:endParaRPr lang="en-US" sz="2400" u="sng" dirty="0">
              <a:solidFill>
                <a:srgbClr val="0563C1"/>
              </a:solidFill>
              <a:effectLst/>
              <a:latin typeface="Aptos" panose="020B0004020202020204" pitchFamily="34" charset="0"/>
              <a:ea typeface="Aptos" panose="020B0004020202020204" pitchFamily="34" charset="0"/>
              <a:cs typeface="Times New Roman" panose="02020603050405020304" pitchFamily="18" charset="0"/>
            </a:endParaRPr>
          </a:p>
          <a:p>
            <a:pPr marL="0" indent="0" algn="ctr">
              <a:lnSpc>
                <a:spcPct val="100000"/>
              </a:lnSpc>
              <a:spcBef>
                <a:spcPts val="600"/>
              </a:spcBef>
              <a:buNone/>
            </a:pPr>
            <a:endParaRPr lang="en-US" sz="2400" u="sng" dirty="0">
              <a:solidFill>
                <a:srgbClr val="0563C1"/>
              </a:solidFill>
              <a:latin typeface="Aptos" panose="020B0004020202020204" pitchFamily="34" charset="0"/>
              <a:ea typeface="Aptos" panose="020B0004020202020204" pitchFamily="34" charset="0"/>
              <a:cs typeface="Times New Roman" panose="02020603050405020304" pitchFamily="18" charset="0"/>
            </a:endParaRPr>
          </a:p>
          <a:p>
            <a:pPr marL="0" indent="0">
              <a:lnSpc>
                <a:spcPct val="100000"/>
              </a:lnSpc>
              <a:spcBef>
                <a:spcPts val="600"/>
              </a:spcBef>
              <a:buNone/>
            </a:pPr>
            <a:r>
              <a:rPr lang="en-US" sz="2400" dirty="0">
                <a:latin typeface="Aptos" panose="020B0004020202020204" pitchFamily="34" charset="0"/>
              </a:rPr>
              <a:t>The CDE created one user-friendly report that meets requirements for both the AU Determination and SPP/APR Indicator Profile</a:t>
            </a:r>
          </a:p>
          <a:p>
            <a:pPr marL="0" indent="0" algn="ctr">
              <a:lnSpc>
                <a:spcPct val="100000"/>
              </a:lnSpc>
              <a:spcBef>
                <a:spcPts val="600"/>
              </a:spcBef>
              <a:buNone/>
            </a:pPr>
            <a:endParaRPr lang="en-US" sz="2400" u="sng" dirty="0">
              <a:solidFill>
                <a:srgbClr val="0563C1"/>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1548DB2-A028-3B76-CF9B-55E31EF69D8B}"/>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4208171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30EE4FA-2DEA-5B67-D991-2DF404C9C8E1}"/>
              </a:ext>
            </a:extLst>
          </p:cNvPr>
          <p:cNvSpPr>
            <a:spLocks noGrp="1"/>
          </p:cNvSpPr>
          <p:nvPr>
            <p:ph type="title"/>
          </p:nvPr>
        </p:nvSpPr>
        <p:spPr>
          <a:xfrm>
            <a:off x="900953" y="148628"/>
            <a:ext cx="10832430" cy="1070572"/>
          </a:xfrm>
        </p:spPr>
        <p:txBody>
          <a:bodyPr>
            <a:noAutofit/>
          </a:bodyPr>
          <a:lstStyle/>
          <a:p>
            <a:r>
              <a:rPr lang="en-US" dirty="0">
                <a:latin typeface="Aptos" panose="020B0004020202020204" pitchFamily="34" charset="0"/>
              </a:rPr>
              <a:t>Stakeholder Engagement</a:t>
            </a:r>
          </a:p>
        </p:txBody>
      </p:sp>
      <p:sp>
        <p:nvSpPr>
          <p:cNvPr id="2" name="Content Placeholder 1">
            <a:extLst>
              <a:ext uri="{FF2B5EF4-FFF2-40B4-BE49-F238E27FC236}">
                <a16:creationId xmlns:a16="http://schemas.microsoft.com/office/drawing/2014/main" id="{ECEC6A9B-7CE0-1550-3D32-8ADE43D7024F}"/>
              </a:ext>
            </a:extLst>
          </p:cNvPr>
          <p:cNvSpPr>
            <a:spLocks noGrp="1"/>
          </p:cNvSpPr>
          <p:nvPr>
            <p:ph idx="1"/>
          </p:nvPr>
        </p:nvSpPr>
        <p:spPr>
          <a:xfrm>
            <a:off x="405063" y="1530417"/>
            <a:ext cx="10832431" cy="4351338"/>
          </a:xfrm>
        </p:spPr>
        <p:txBody>
          <a:bodyPr>
            <a:normAutofit/>
          </a:bodyPr>
          <a:lstStyle/>
          <a:p>
            <a:pPr marL="0" indent="0">
              <a:lnSpc>
                <a:spcPct val="100000"/>
              </a:lnSpc>
              <a:spcBef>
                <a:spcPts val="600"/>
              </a:spcBef>
              <a:buNone/>
            </a:pPr>
            <a:r>
              <a:rPr lang="en-US" sz="2400" dirty="0">
                <a:latin typeface="Aptos" panose="020B0004020202020204" pitchFamily="34" charset="0"/>
              </a:rPr>
              <a:t>This current AU Determinations rubric was developed with stakeholder engagement in May and June of 2024.</a:t>
            </a:r>
          </a:p>
          <a:p>
            <a:pPr marL="0" indent="0">
              <a:lnSpc>
                <a:spcPct val="100000"/>
              </a:lnSpc>
              <a:spcBef>
                <a:spcPts val="600"/>
              </a:spcBef>
              <a:buNone/>
            </a:pPr>
            <a:endParaRPr lang="en-US" sz="2400" dirty="0">
              <a:latin typeface="Aptos" panose="020B0004020202020204" pitchFamily="34" charset="0"/>
            </a:endParaRPr>
          </a:p>
          <a:p>
            <a:pPr marL="0" indent="0">
              <a:lnSpc>
                <a:spcPct val="100000"/>
              </a:lnSpc>
              <a:spcBef>
                <a:spcPts val="600"/>
              </a:spcBef>
              <a:buNone/>
            </a:pPr>
            <a:r>
              <a:rPr lang="en-US" sz="2400" dirty="0">
                <a:latin typeface="Aptos" panose="020B0004020202020204" pitchFamily="34" charset="0"/>
              </a:rPr>
              <a:t>Stakeholder Participants Included:</a:t>
            </a:r>
          </a:p>
          <a:p>
            <a:pPr lvl="1">
              <a:lnSpc>
                <a:spcPct val="100000"/>
              </a:lnSpc>
              <a:spcBef>
                <a:spcPts val="600"/>
              </a:spcBef>
            </a:pPr>
            <a:r>
              <a:rPr lang="en-US" sz="2400" dirty="0">
                <a:latin typeface="Aptos" panose="020B0004020202020204" pitchFamily="34" charset="0"/>
              </a:rPr>
              <a:t>Advocacy community members</a:t>
            </a:r>
          </a:p>
          <a:p>
            <a:pPr lvl="1">
              <a:lnSpc>
                <a:spcPct val="100000"/>
              </a:lnSpc>
              <a:spcBef>
                <a:spcPts val="600"/>
              </a:spcBef>
            </a:pPr>
            <a:r>
              <a:rPr lang="en-US" sz="2400" dirty="0">
                <a:latin typeface="Aptos" panose="020B0004020202020204" pitchFamily="34" charset="0"/>
              </a:rPr>
              <a:t>Parent representatives</a:t>
            </a:r>
          </a:p>
          <a:p>
            <a:pPr lvl="1">
              <a:lnSpc>
                <a:spcPct val="100000"/>
              </a:lnSpc>
              <a:spcBef>
                <a:spcPts val="600"/>
              </a:spcBef>
            </a:pPr>
            <a:r>
              <a:rPr lang="en-US" sz="2400" dirty="0">
                <a:latin typeface="Aptos" panose="020B0004020202020204" pitchFamily="34" charset="0"/>
              </a:rPr>
              <a:t>Special Education Directors </a:t>
            </a:r>
          </a:p>
          <a:p>
            <a:pPr lvl="1">
              <a:lnSpc>
                <a:spcPct val="100000"/>
              </a:lnSpc>
              <a:spcBef>
                <a:spcPts val="600"/>
              </a:spcBef>
            </a:pPr>
            <a:r>
              <a:rPr lang="en-US" sz="2400" dirty="0">
                <a:latin typeface="Aptos" panose="020B0004020202020204" pitchFamily="34" charset="0"/>
              </a:rPr>
              <a:t>ESSU staff</a:t>
            </a:r>
          </a:p>
          <a:p>
            <a:pPr marL="457200" lvl="1" indent="0">
              <a:lnSpc>
                <a:spcPct val="100000"/>
              </a:lnSpc>
              <a:spcBef>
                <a:spcPts val="600"/>
              </a:spcBef>
              <a:buNone/>
            </a:pPr>
            <a:endParaRPr lang="en-US" sz="2400" dirty="0">
              <a:latin typeface="Aptos" panose="020B0004020202020204" pitchFamily="34" charset="0"/>
            </a:endParaRPr>
          </a:p>
          <a:p>
            <a:pPr marL="0" indent="0">
              <a:lnSpc>
                <a:spcPct val="100000"/>
              </a:lnSpc>
              <a:spcBef>
                <a:spcPts val="600"/>
              </a:spcBef>
              <a:buNone/>
            </a:pPr>
            <a:endParaRPr lang="en-US" sz="2800" dirty="0"/>
          </a:p>
        </p:txBody>
      </p:sp>
      <p:sp>
        <p:nvSpPr>
          <p:cNvPr id="3" name="Slide Number Placeholder 2">
            <a:extLst>
              <a:ext uri="{FF2B5EF4-FFF2-40B4-BE49-F238E27FC236}">
                <a16:creationId xmlns:a16="http://schemas.microsoft.com/office/drawing/2014/main" id="{6B608BBE-A6B1-97FA-4C2E-7E575D379B31}"/>
              </a:ext>
            </a:extLst>
          </p:cNvPr>
          <p:cNvSpPr>
            <a:spLocks noGrp="1"/>
          </p:cNvSpPr>
          <p:nvPr>
            <p:ph type="sldNum" sz="quarter" idx="12"/>
          </p:nvPr>
        </p:nvSpPr>
        <p:spPr/>
        <p:txBody>
          <a:bodyPr/>
          <a:lstStyle/>
          <a:p>
            <a:fld id="{C479D5F6-EDCB-402A-AC08-4943A1820E8F}" type="slidenum">
              <a:rPr lang="en-US" smtClean="0"/>
              <a:pPr/>
              <a:t>12</a:t>
            </a:fld>
            <a:endParaRPr lang="en-US" dirty="0"/>
          </a:p>
        </p:txBody>
      </p:sp>
    </p:spTree>
    <p:extLst>
      <p:ext uri="{BB962C8B-B14F-4D97-AF65-F5344CB8AC3E}">
        <p14:creationId xmlns:p14="http://schemas.microsoft.com/office/powerpoint/2010/main" val="21625403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931052"/>
            <a:ext cx="12192000" cy="995896"/>
          </a:xfrm>
        </p:spPr>
        <p:txBody>
          <a:bodyPr>
            <a:normAutofit/>
          </a:bodyPr>
          <a:lstStyle/>
          <a:p>
            <a:r>
              <a:rPr lang="en-US" sz="5400" dirty="0">
                <a:latin typeface="Aptos" panose="020B0004020202020204" pitchFamily="34" charset="0"/>
                <a:ea typeface="Verdana" panose="020B0604030504040204" pitchFamily="34" charset="0"/>
              </a:rPr>
              <a:t>AU Determinations Rubric</a:t>
            </a:r>
          </a:p>
        </p:txBody>
      </p:sp>
      <p:sp>
        <p:nvSpPr>
          <p:cNvPr id="3" name="Slide Number Placeholder 2"/>
          <p:cNvSpPr>
            <a:spLocks noGrp="1"/>
          </p:cNvSpPr>
          <p:nvPr>
            <p:ph type="sldNum" sz="quarter" idx="12"/>
          </p:nvPr>
        </p:nvSpPr>
        <p:spPr/>
        <p:txBody>
          <a:bodyPr/>
          <a:lstStyle/>
          <a:p>
            <a:fld id="{C479D5F6-EDCB-402A-AC08-4943A1820E8F}" type="slidenum">
              <a:rPr lang="en-US" smtClean="0"/>
              <a:pPr/>
              <a:t>13</a:t>
            </a:fld>
            <a:endParaRPr lang="en-US" dirty="0"/>
          </a:p>
        </p:txBody>
      </p:sp>
    </p:spTree>
    <p:custDataLst>
      <p:tags r:id="rId1"/>
    </p:custDataLst>
    <p:extLst>
      <p:ext uri="{BB962C8B-B14F-4D97-AF65-F5344CB8AC3E}">
        <p14:creationId xmlns:p14="http://schemas.microsoft.com/office/powerpoint/2010/main" val="664100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9D448A2-12E4-24E8-40FF-E71CEB24BCA8}"/>
              </a:ext>
            </a:extLst>
          </p:cNvPr>
          <p:cNvSpPr>
            <a:spLocks noGrp="1"/>
          </p:cNvSpPr>
          <p:nvPr>
            <p:ph type="title"/>
          </p:nvPr>
        </p:nvSpPr>
        <p:spPr/>
        <p:txBody>
          <a:bodyPr/>
          <a:lstStyle/>
          <a:p>
            <a:r>
              <a:rPr lang="en-US" dirty="0">
                <a:latin typeface="Aptos" panose="020B0004020202020204" pitchFamily="34" charset="0"/>
              </a:rPr>
              <a:t>Colorado Elements of Determinations</a:t>
            </a:r>
          </a:p>
        </p:txBody>
      </p:sp>
      <p:sp>
        <p:nvSpPr>
          <p:cNvPr id="2" name="Content Placeholder 1">
            <a:extLst>
              <a:ext uri="{FF2B5EF4-FFF2-40B4-BE49-F238E27FC236}">
                <a16:creationId xmlns:a16="http://schemas.microsoft.com/office/drawing/2014/main" id="{7FF565E3-7900-31AD-48AB-2526DDA85AC1}"/>
              </a:ext>
            </a:extLst>
          </p:cNvPr>
          <p:cNvSpPr>
            <a:spLocks noGrp="1"/>
          </p:cNvSpPr>
          <p:nvPr>
            <p:ph idx="1"/>
          </p:nvPr>
        </p:nvSpPr>
        <p:spPr>
          <a:xfrm>
            <a:off x="590746" y="1444466"/>
            <a:ext cx="11010507" cy="3485753"/>
          </a:xfrm>
        </p:spPr>
        <p:txBody>
          <a:bodyPr>
            <a:noAutofit/>
          </a:bodyPr>
          <a:lstStyle/>
          <a:p>
            <a:pPr marL="0" marR="0" lvl="0" indent="0">
              <a:lnSpc>
                <a:spcPct val="100000"/>
              </a:lnSpc>
              <a:spcBef>
                <a:spcPts val="600"/>
              </a:spcBef>
              <a:spcAft>
                <a:spcPts val="0"/>
              </a:spcAft>
              <a:buNone/>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Each AU is rated based on a Compliance Matrix and a Results Matrix. </a:t>
            </a:r>
          </a:p>
          <a:p>
            <a:pPr marL="800100" lvl="1" indent="-342900">
              <a:lnSpc>
                <a:spcPct val="100000"/>
              </a:lnSpc>
              <a:spcBef>
                <a:spcPts val="600"/>
              </a:spcBef>
              <a:buFont typeface="Symbol" panose="05050102010706020507" pitchFamily="18" charset="2"/>
              <a:buChar char=""/>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The Compliance Matrix includes scoring from the SPP/APR Compliance Indicators 4A, 4B, 9, 10, 11, 12, 13, and Timely and Accurate Data Submission, concluding with an overall Compliance Score.</a:t>
            </a:r>
          </a:p>
          <a:p>
            <a:pPr marL="800100" lvl="1" indent="-342900">
              <a:lnSpc>
                <a:spcPct val="100000"/>
              </a:lnSpc>
              <a:spcBef>
                <a:spcPts val="600"/>
              </a:spcBef>
              <a:buFont typeface="Symbol" panose="05050102010706020507" pitchFamily="18" charset="2"/>
              <a:buChar char=""/>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The Results Matrix includes scoring from the SPP/APR Results Indicators 1, 2, 3B, 3C, 7, 14, Colorado Measures of Academic Success (CMAS) Median Growth Percentile in English Language Arts (ELA) and Math, and Post-School Outcome Interview Attempts, concluding with an overall Results Score.</a:t>
            </a:r>
          </a:p>
        </p:txBody>
      </p:sp>
      <p:sp>
        <p:nvSpPr>
          <p:cNvPr id="3" name="Slide Number Placeholder 2">
            <a:extLst>
              <a:ext uri="{FF2B5EF4-FFF2-40B4-BE49-F238E27FC236}">
                <a16:creationId xmlns:a16="http://schemas.microsoft.com/office/drawing/2014/main" id="{6CB58522-CB96-CAC1-296E-988E9DB4AFE7}"/>
              </a:ext>
            </a:extLst>
          </p:cNvPr>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163131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632BF5-F3B5-320A-9C24-D527D9C033E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DB17169-C2A6-625C-FFC0-513F57C31AB0}"/>
              </a:ext>
            </a:extLst>
          </p:cNvPr>
          <p:cNvSpPr>
            <a:spLocks noGrp="1"/>
          </p:cNvSpPr>
          <p:nvPr>
            <p:ph type="title"/>
          </p:nvPr>
        </p:nvSpPr>
        <p:spPr/>
        <p:txBody>
          <a:bodyPr/>
          <a:lstStyle/>
          <a:p>
            <a:r>
              <a:rPr lang="en-US" dirty="0">
                <a:latin typeface="Aptos" panose="020B0004020202020204" pitchFamily="34" charset="0"/>
              </a:rPr>
              <a:t>Colorado Elements of Determinations (Cont.)</a:t>
            </a:r>
          </a:p>
        </p:txBody>
      </p:sp>
      <p:sp>
        <p:nvSpPr>
          <p:cNvPr id="2" name="Content Placeholder 1">
            <a:extLst>
              <a:ext uri="{FF2B5EF4-FFF2-40B4-BE49-F238E27FC236}">
                <a16:creationId xmlns:a16="http://schemas.microsoft.com/office/drawing/2014/main" id="{D20222E0-28AF-D2A0-B61E-8314D1DE8572}"/>
              </a:ext>
            </a:extLst>
          </p:cNvPr>
          <p:cNvSpPr>
            <a:spLocks noGrp="1"/>
          </p:cNvSpPr>
          <p:nvPr>
            <p:ph idx="1"/>
          </p:nvPr>
        </p:nvSpPr>
        <p:spPr>
          <a:xfrm>
            <a:off x="584462" y="1559722"/>
            <a:ext cx="10982227" cy="3662727"/>
          </a:xfrm>
        </p:spPr>
        <p:txBody>
          <a:bodyPr>
            <a:noAutofit/>
          </a:bodyPr>
          <a:lstStyle/>
          <a:p>
            <a:pPr marL="227013" lvl="1" indent="-227013">
              <a:lnSpc>
                <a:spcPct val="100000"/>
              </a:lnSpc>
              <a:spcBef>
                <a:spcPts val="600"/>
              </a:spcBef>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An Overall Percentage is calculated by adding 50% of the Compliance Score and 50% of the Results Score. </a:t>
            </a:r>
            <a:endParaRPr lang="en-US" sz="2400" kern="0" dirty="0">
              <a:solidFill>
                <a:srgbClr val="000000"/>
              </a:solidFill>
              <a:latin typeface="Aptos" panose="020B0004020202020204" pitchFamily="34" charset="0"/>
              <a:ea typeface="Calibri" panose="020F0502020204030204" pitchFamily="34" charset="0"/>
              <a:cs typeface="Arial" panose="020B0604020202020204" pitchFamily="34" charset="0"/>
            </a:endParaRPr>
          </a:p>
          <a:p>
            <a:pPr marL="227013" lvl="1" indent="-227013">
              <a:lnSpc>
                <a:spcPct val="100000"/>
              </a:lnSpc>
              <a:spcBef>
                <a:spcPts val="600"/>
              </a:spcBef>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The CDE then factors in Special Conditions, which include areas of noncompliance related to the AUs’ adherence with the IDEA, which are calculated independently of the Compliance and Results Scores. </a:t>
            </a:r>
            <a:endParaRPr lang="en-US" sz="2400" kern="0" dirty="0">
              <a:solidFill>
                <a:srgbClr val="000000"/>
              </a:solidFill>
              <a:latin typeface="Aptos" panose="020B0004020202020204" pitchFamily="34" charset="0"/>
              <a:ea typeface="Calibri" panose="020F0502020204030204" pitchFamily="34" charset="0"/>
              <a:cs typeface="Arial" panose="020B0604020202020204" pitchFamily="34" charset="0"/>
            </a:endParaRPr>
          </a:p>
          <a:p>
            <a:pPr marL="227013" lvl="1" indent="-227013">
              <a:lnSpc>
                <a:spcPct val="100000"/>
              </a:lnSpc>
              <a:spcBef>
                <a:spcPts val="600"/>
              </a:spcBef>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Finally, the CDE assigns an AU Determination Rating.</a:t>
            </a:r>
          </a:p>
        </p:txBody>
      </p:sp>
      <p:sp>
        <p:nvSpPr>
          <p:cNvPr id="3" name="Slide Number Placeholder 2">
            <a:extLst>
              <a:ext uri="{FF2B5EF4-FFF2-40B4-BE49-F238E27FC236}">
                <a16:creationId xmlns:a16="http://schemas.microsoft.com/office/drawing/2014/main" id="{64D0DA5F-E28C-FDB7-DFD8-CDB7A28BCEC4}"/>
              </a:ext>
            </a:extLst>
          </p:cNvPr>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3251130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1C6E095-DA6D-CC84-D356-75EBFE75D8AB}"/>
              </a:ext>
            </a:extLst>
          </p:cNvPr>
          <p:cNvSpPr>
            <a:spLocks noGrp="1"/>
          </p:cNvSpPr>
          <p:nvPr>
            <p:ph type="title"/>
          </p:nvPr>
        </p:nvSpPr>
        <p:spPr/>
        <p:txBody>
          <a:bodyPr>
            <a:normAutofit/>
          </a:bodyPr>
          <a:lstStyle/>
          <a:p>
            <a:r>
              <a:rPr lang="en-US" dirty="0">
                <a:latin typeface="Aptos" panose="020B0004020202020204" pitchFamily="34" charset="0"/>
              </a:rPr>
              <a:t>Simple Point Rubric Calculations</a:t>
            </a:r>
          </a:p>
        </p:txBody>
      </p:sp>
      <p:sp>
        <p:nvSpPr>
          <p:cNvPr id="2" name="Content Placeholder 1">
            <a:extLst>
              <a:ext uri="{FF2B5EF4-FFF2-40B4-BE49-F238E27FC236}">
                <a16:creationId xmlns:a16="http://schemas.microsoft.com/office/drawing/2014/main" id="{EED7306E-BAAD-DE23-8269-6ECAF4EDF9ED}"/>
              </a:ext>
            </a:extLst>
          </p:cNvPr>
          <p:cNvSpPr>
            <a:spLocks noGrp="1"/>
          </p:cNvSpPr>
          <p:nvPr>
            <p:ph idx="1"/>
          </p:nvPr>
        </p:nvSpPr>
        <p:spPr>
          <a:xfrm>
            <a:off x="332873" y="1643513"/>
            <a:ext cx="10515600" cy="3570973"/>
          </a:xfrm>
        </p:spPr>
        <p:txBody>
          <a:bodyPr>
            <a:normAutofit/>
          </a:bodyPr>
          <a:lstStyle/>
          <a:p>
            <a:pPr lvl="1">
              <a:lnSpc>
                <a:spcPct val="100000"/>
              </a:lnSpc>
            </a:pPr>
            <a:r>
              <a:rPr lang="en-US" sz="2400" dirty="0">
                <a:latin typeface="Aptos" panose="020B0004020202020204" pitchFamily="34" charset="0"/>
              </a:rPr>
              <a:t>Assign point values to each measure</a:t>
            </a:r>
          </a:p>
          <a:p>
            <a:pPr lvl="1">
              <a:lnSpc>
                <a:spcPct val="100000"/>
              </a:lnSpc>
            </a:pPr>
            <a:r>
              <a:rPr lang="en-US" sz="2400" dirty="0">
                <a:latin typeface="Aptos" panose="020B0004020202020204" pitchFamily="34" charset="0"/>
              </a:rPr>
              <a:t>Measure AUs against established Compliance Indicator state targets, and other conditions, for points earned</a:t>
            </a:r>
          </a:p>
          <a:p>
            <a:pPr lvl="1">
              <a:lnSpc>
                <a:spcPct val="100000"/>
              </a:lnSpc>
            </a:pPr>
            <a:r>
              <a:rPr lang="en-US" sz="2400" dirty="0">
                <a:latin typeface="Aptos" panose="020B0004020202020204" pitchFamily="34" charset="0"/>
              </a:rPr>
              <a:t>Measure AUs against established Results Indicator state targets for points earned</a:t>
            </a:r>
          </a:p>
          <a:p>
            <a:pPr lvl="2">
              <a:lnSpc>
                <a:spcPct val="100000"/>
              </a:lnSpc>
            </a:pPr>
            <a:r>
              <a:rPr lang="en-US" sz="2400" dirty="0">
                <a:latin typeface="Aptos" panose="020B0004020202020204" pitchFamily="34" charset="0"/>
              </a:rPr>
              <a:t>Met target = full points</a:t>
            </a:r>
          </a:p>
          <a:p>
            <a:pPr lvl="2">
              <a:lnSpc>
                <a:spcPct val="100000"/>
              </a:lnSpc>
            </a:pPr>
            <a:r>
              <a:rPr lang="en-US" sz="2400" dirty="0">
                <a:latin typeface="Aptos" panose="020B0004020202020204" pitchFamily="34" charset="0"/>
              </a:rPr>
              <a:t>80% - 99% of target = half points</a:t>
            </a:r>
          </a:p>
          <a:p>
            <a:pPr lvl="2">
              <a:lnSpc>
                <a:spcPct val="100000"/>
              </a:lnSpc>
            </a:pPr>
            <a:r>
              <a:rPr lang="en-US" sz="2400" dirty="0">
                <a:latin typeface="Aptos" panose="020B0004020202020204" pitchFamily="34" charset="0"/>
              </a:rPr>
              <a:t>&lt;= 79% of target = zero points</a:t>
            </a:r>
          </a:p>
        </p:txBody>
      </p:sp>
      <p:sp>
        <p:nvSpPr>
          <p:cNvPr id="3" name="Slide Number Placeholder 2">
            <a:extLst>
              <a:ext uri="{FF2B5EF4-FFF2-40B4-BE49-F238E27FC236}">
                <a16:creationId xmlns:a16="http://schemas.microsoft.com/office/drawing/2014/main" id="{91EF3DC5-DE29-89BC-CE3D-384D75337630}"/>
              </a:ext>
            </a:extLst>
          </p:cNvPr>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2746401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E11A9C-68BB-BD81-A2A6-FA73E750F816}"/>
              </a:ext>
            </a:extLst>
          </p:cNvPr>
          <p:cNvSpPr>
            <a:spLocks noGrp="1"/>
          </p:cNvSpPr>
          <p:nvPr>
            <p:ph type="title"/>
          </p:nvPr>
        </p:nvSpPr>
        <p:spPr/>
        <p:txBody>
          <a:bodyPr>
            <a:normAutofit/>
          </a:bodyPr>
          <a:lstStyle/>
          <a:p>
            <a:r>
              <a:rPr lang="en-US" dirty="0">
                <a:latin typeface="Aptos" panose="020B0004020202020204" pitchFamily="34" charset="0"/>
              </a:rPr>
              <a:t>Goal to Align with OSEP Cut Points for States</a:t>
            </a:r>
          </a:p>
        </p:txBody>
      </p:sp>
      <p:sp>
        <p:nvSpPr>
          <p:cNvPr id="2" name="Content Placeholder 1">
            <a:extLst>
              <a:ext uri="{FF2B5EF4-FFF2-40B4-BE49-F238E27FC236}">
                <a16:creationId xmlns:a16="http://schemas.microsoft.com/office/drawing/2014/main" id="{F659BCFF-05CF-93D1-B69E-3FE516E8767D}"/>
              </a:ext>
            </a:extLst>
          </p:cNvPr>
          <p:cNvSpPr>
            <a:spLocks noGrp="1"/>
          </p:cNvSpPr>
          <p:nvPr>
            <p:ph idx="1"/>
          </p:nvPr>
        </p:nvSpPr>
        <p:spPr>
          <a:xfrm>
            <a:off x="838200" y="1554480"/>
            <a:ext cx="10515600" cy="2979813"/>
          </a:xfrm>
        </p:spPr>
        <p:txBody>
          <a:bodyPr>
            <a:normAutofit/>
          </a:bodyPr>
          <a:lstStyle/>
          <a:p>
            <a:pPr>
              <a:lnSpc>
                <a:spcPct val="100000"/>
              </a:lnSpc>
            </a:pPr>
            <a:r>
              <a:rPr lang="en-US" sz="2400" dirty="0">
                <a:latin typeface="Aptos" panose="020B0004020202020204" pitchFamily="34" charset="0"/>
              </a:rPr>
              <a:t>Meets Requirements: at least 80%, </a:t>
            </a:r>
          </a:p>
          <a:p>
            <a:pPr>
              <a:lnSpc>
                <a:spcPct val="100000"/>
              </a:lnSpc>
            </a:pPr>
            <a:r>
              <a:rPr lang="en-US" sz="2400" dirty="0">
                <a:latin typeface="Aptos" panose="020B0004020202020204" pitchFamily="34" charset="0"/>
              </a:rPr>
              <a:t>Needs Assistance: between 60% and 79%, </a:t>
            </a:r>
          </a:p>
          <a:p>
            <a:pPr>
              <a:lnSpc>
                <a:spcPct val="100000"/>
              </a:lnSpc>
            </a:pPr>
            <a:r>
              <a:rPr lang="en-US" sz="2400" dirty="0">
                <a:latin typeface="Aptos" panose="020B0004020202020204" pitchFamily="34" charset="0"/>
              </a:rPr>
              <a:t>Needs Intervention: less than 60%,  </a:t>
            </a:r>
          </a:p>
          <a:p>
            <a:pPr>
              <a:lnSpc>
                <a:spcPct val="100000"/>
              </a:lnSpc>
            </a:pPr>
            <a:r>
              <a:rPr lang="en-US" sz="2400" dirty="0">
                <a:latin typeface="Aptos" panose="020B0004020202020204" pitchFamily="34" charset="0"/>
              </a:rPr>
              <a:t>Needs Substantial Intervention: for a substantial failure to comply with a condition of AU eligibility under Part B of the IDEA 34 C.F.R. § 300.200-300.213</a:t>
            </a:r>
          </a:p>
        </p:txBody>
      </p:sp>
      <p:sp>
        <p:nvSpPr>
          <p:cNvPr id="3" name="Slide Number Placeholder 2">
            <a:extLst>
              <a:ext uri="{FF2B5EF4-FFF2-40B4-BE49-F238E27FC236}">
                <a16:creationId xmlns:a16="http://schemas.microsoft.com/office/drawing/2014/main" id="{90152195-D934-0E93-DB1E-A7187E578818}"/>
              </a:ext>
            </a:extLst>
          </p:cNvPr>
          <p:cNvSpPr>
            <a:spLocks noGrp="1"/>
          </p:cNvSpPr>
          <p:nvPr>
            <p:ph type="sldNum" sz="quarter" idx="12"/>
          </p:nvPr>
        </p:nvSpPr>
        <p:spPr/>
        <p:txBody>
          <a:bodyPr/>
          <a:lstStyle/>
          <a:p>
            <a:fld id="{C479D5F6-EDCB-402A-AC08-4943A1820E8F}" type="slidenum">
              <a:rPr lang="en-US" smtClean="0"/>
              <a:pPr/>
              <a:t>17</a:t>
            </a:fld>
            <a:endParaRPr lang="en-US" dirty="0"/>
          </a:p>
        </p:txBody>
      </p:sp>
    </p:spTree>
    <p:extLst>
      <p:ext uri="{BB962C8B-B14F-4D97-AF65-F5344CB8AC3E}">
        <p14:creationId xmlns:p14="http://schemas.microsoft.com/office/powerpoint/2010/main" val="4190301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45326EF-2D59-E857-93E4-BEC222A61536}"/>
              </a:ext>
            </a:extLst>
          </p:cNvPr>
          <p:cNvSpPr>
            <a:spLocks noGrp="1"/>
          </p:cNvSpPr>
          <p:nvPr>
            <p:ph type="title"/>
          </p:nvPr>
        </p:nvSpPr>
        <p:spPr>
          <a:xfrm>
            <a:off x="520117" y="394490"/>
            <a:ext cx="11518085" cy="1070572"/>
          </a:xfrm>
        </p:spPr>
        <p:txBody>
          <a:bodyPr>
            <a:noAutofit/>
          </a:bodyPr>
          <a:lstStyle/>
          <a:p>
            <a:pPr marL="0">
              <a:spcBef>
                <a:spcPts val="1200"/>
              </a:spcBef>
              <a:spcAft>
                <a:spcPts val="1000"/>
              </a:spcAft>
              <a:tabLst>
                <a:tab pos="4800600" algn="l"/>
                <a:tab pos="6400800" algn="l"/>
              </a:tabLst>
            </a:pPr>
            <a:r>
              <a:rPr lang="en-US" kern="100" dirty="0">
                <a:effectLst/>
                <a:latin typeface="Aptos" panose="020B0004020202020204" pitchFamily="34" charset="0"/>
                <a:ea typeface="Calibri" panose="020F0502020204030204" pitchFamily="34" charset="0"/>
                <a:cs typeface="Times New Roman" panose="02020603050405020304" pitchFamily="18" charset="0"/>
              </a:rPr>
              <a:t>Aligning with OSEP Overall Determination Cut Point 5-Year Plan</a:t>
            </a:r>
            <a:br>
              <a:rPr lang="en-US" kern="100" dirty="0">
                <a:effectLst/>
                <a:latin typeface="Aptos" panose="020B0004020202020204" pitchFamily="34" charset="0"/>
                <a:ea typeface="Times New Roman" panose="02020603050405020304" pitchFamily="18" charset="0"/>
                <a:cs typeface="Times New Roman" panose="02020603050405020304" pitchFamily="18" charset="0"/>
              </a:rPr>
            </a:br>
            <a:endParaRPr lang="en-US" dirty="0">
              <a:latin typeface="Aptos" panose="020B0004020202020204" pitchFamily="34" charset="0"/>
            </a:endParaRPr>
          </a:p>
        </p:txBody>
      </p:sp>
      <p:sp>
        <p:nvSpPr>
          <p:cNvPr id="2" name="Content Placeholder 1">
            <a:extLst>
              <a:ext uri="{FF2B5EF4-FFF2-40B4-BE49-F238E27FC236}">
                <a16:creationId xmlns:a16="http://schemas.microsoft.com/office/drawing/2014/main" id="{13D2A283-0881-0984-3403-7F9A22A29432}"/>
              </a:ext>
            </a:extLst>
          </p:cNvPr>
          <p:cNvSpPr>
            <a:spLocks noGrp="1"/>
          </p:cNvSpPr>
          <p:nvPr>
            <p:ph idx="1"/>
          </p:nvPr>
        </p:nvSpPr>
        <p:spPr>
          <a:xfrm>
            <a:off x="838200" y="1554480"/>
            <a:ext cx="10515600" cy="1057426"/>
          </a:xfrm>
        </p:spPr>
        <p:txBody>
          <a:bodyPr/>
          <a:lstStyle/>
          <a:p>
            <a:pPr marL="0" marR="0" indent="0">
              <a:lnSpc>
                <a:spcPct val="100000"/>
              </a:lnSpc>
              <a:spcBef>
                <a:spcPts val="0"/>
              </a:spcBef>
              <a:spcAft>
                <a:spcPts val="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To align with OSEP’s State Determination cut points, CDE will gradually increase the cut points over the next five years.</a:t>
            </a:r>
          </a:p>
        </p:txBody>
      </p:sp>
      <p:graphicFrame>
        <p:nvGraphicFramePr>
          <p:cNvPr id="6" name="Table 5" descr="A table for the determination year and the percentages needed to meet requirements, needs assistance, and needs interventions for the years 2025-2029">
            <a:extLst>
              <a:ext uri="{FF2B5EF4-FFF2-40B4-BE49-F238E27FC236}">
                <a16:creationId xmlns:a16="http://schemas.microsoft.com/office/drawing/2014/main" id="{0EAA55A6-4E87-C15C-489F-6CD60525E562}"/>
              </a:ext>
            </a:extLst>
          </p:cNvPr>
          <p:cNvGraphicFramePr>
            <a:graphicFrameLocks noGrp="1"/>
          </p:cNvGraphicFramePr>
          <p:nvPr>
            <p:extLst>
              <p:ext uri="{D42A27DB-BD31-4B8C-83A1-F6EECF244321}">
                <p14:modId xmlns:p14="http://schemas.microsoft.com/office/powerpoint/2010/main" val="2963541667"/>
              </p:ext>
            </p:extLst>
          </p:nvPr>
        </p:nvGraphicFramePr>
        <p:xfrm>
          <a:off x="1788755" y="2681810"/>
          <a:ext cx="8614490" cy="3128570"/>
        </p:xfrm>
        <a:graphic>
          <a:graphicData uri="http://schemas.openxmlformats.org/drawingml/2006/table">
            <a:tbl>
              <a:tblPr firstRow="1" firstCol="1" bandRow="1"/>
              <a:tblGrid>
                <a:gridCol w="2153223">
                  <a:extLst>
                    <a:ext uri="{9D8B030D-6E8A-4147-A177-3AD203B41FA5}">
                      <a16:colId xmlns:a16="http://schemas.microsoft.com/office/drawing/2014/main" val="603141569"/>
                    </a:ext>
                  </a:extLst>
                </a:gridCol>
                <a:gridCol w="2153223">
                  <a:extLst>
                    <a:ext uri="{9D8B030D-6E8A-4147-A177-3AD203B41FA5}">
                      <a16:colId xmlns:a16="http://schemas.microsoft.com/office/drawing/2014/main" val="2022785395"/>
                    </a:ext>
                  </a:extLst>
                </a:gridCol>
                <a:gridCol w="2154022">
                  <a:extLst>
                    <a:ext uri="{9D8B030D-6E8A-4147-A177-3AD203B41FA5}">
                      <a16:colId xmlns:a16="http://schemas.microsoft.com/office/drawing/2014/main" val="281393856"/>
                    </a:ext>
                  </a:extLst>
                </a:gridCol>
                <a:gridCol w="2154022">
                  <a:extLst>
                    <a:ext uri="{9D8B030D-6E8A-4147-A177-3AD203B41FA5}">
                      <a16:colId xmlns:a16="http://schemas.microsoft.com/office/drawing/2014/main" val="3389622742"/>
                    </a:ext>
                  </a:extLst>
                </a:gridCol>
              </a:tblGrid>
              <a:tr h="874115">
                <a:tc>
                  <a:txBody>
                    <a:bodyPr/>
                    <a:lstStyle/>
                    <a:p>
                      <a:pPr marL="0" marR="0" algn="ctr">
                        <a:spcBef>
                          <a:spcPts val="0"/>
                        </a:spcBef>
                        <a:spcAft>
                          <a:spcPts val="0"/>
                        </a:spcAft>
                      </a:pPr>
                      <a:r>
                        <a:rPr lang="en-US" sz="2400" b="1" kern="0" dirty="0">
                          <a:solidFill>
                            <a:srgbClr val="000000"/>
                          </a:solidFill>
                          <a:effectLst/>
                          <a:highlight>
                            <a:srgbClr val="FAE2D5"/>
                          </a:highlight>
                          <a:latin typeface="Aptos" panose="020B0004020202020204" pitchFamily="34" charset="0"/>
                          <a:ea typeface="Calibri" panose="020F0502020204030204" pitchFamily="34" charset="0"/>
                          <a:cs typeface="Arial" panose="020B0604020202020204" pitchFamily="34" charset="0"/>
                        </a:rPr>
                        <a:t>Determination Year</a:t>
                      </a:r>
                      <a:endParaRPr lang="en-US" sz="2400" kern="100" dirty="0">
                        <a:effectLst/>
                        <a:highlight>
                          <a:srgbClr val="FAE2D5"/>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2D5"/>
                    </a:solidFill>
                  </a:tcPr>
                </a:tc>
                <a:tc>
                  <a:txBody>
                    <a:bodyPr/>
                    <a:lstStyle/>
                    <a:p>
                      <a:pPr marL="0" marR="0" algn="ctr">
                        <a:spcBef>
                          <a:spcPts val="0"/>
                        </a:spcBef>
                        <a:spcAft>
                          <a:spcPts val="0"/>
                        </a:spcAft>
                      </a:pPr>
                      <a:r>
                        <a:rPr lang="en-US" sz="2400" b="1" kern="0" dirty="0">
                          <a:solidFill>
                            <a:srgbClr val="000000"/>
                          </a:solidFill>
                          <a:effectLst/>
                          <a:highlight>
                            <a:srgbClr val="FAE2D5"/>
                          </a:highlight>
                          <a:latin typeface="Aptos" panose="020B0004020202020204" pitchFamily="34" charset="0"/>
                          <a:ea typeface="Calibri" panose="020F0502020204030204" pitchFamily="34" charset="0"/>
                          <a:cs typeface="Arial" panose="020B0604020202020204" pitchFamily="34" charset="0"/>
                        </a:rPr>
                        <a:t>Meets Requirements</a:t>
                      </a:r>
                      <a:endParaRPr lang="en-US" sz="2400" kern="100" dirty="0">
                        <a:effectLst/>
                        <a:highlight>
                          <a:srgbClr val="FAE2D5"/>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2D5"/>
                    </a:solidFill>
                  </a:tcPr>
                </a:tc>
                <a:tc>
                  <a:txBody>
                    <a:bodyPr/>
                    <a:lstStyle/>
                    <a:p>
                      <a:pPr marL="0" marR="0" algn="ctr">
                        <a:spcBef>
                          <a:spcPts val="0"/>
                        </a:spcBef>
                        <a:spcAft>
                          <a:spcPts val="0"/>
                        </a:spcAft>
                      </a:pPr>
                      <a:r>
                        <a:rPr lang="en-US" sz="2400" b="1" kern="0" dirty="0">
                          <a:solidFill>
                            <a:srgbClr val="000000"/>
                          </a:solidFill>
                          <a:effectLst/>
                          <a:highlight>
                            <a:srgbClr val="FAE2D5"/>
                          </a:highlight>
                          <a:latin typeface="Aptos" panose="020B0004020202020204" pitchFamily="34" charset="0"/>
                          <a:ea typeface="Calibri" panose="020F0502020204030204" pitchFamily="34" charset="0"/>
                          <a:cs typeface="Arial" panose="020B0604020202020204" pitchFamily="34" charset="0"/>
                        </a:rPr>
                        <a:t>Needs Assistance</a:t>
                      </a:r>
                      <a:endParaRPr lang="en-US" sz="2400" kern="100" dirty="0">
                        <a:effectLst/>
                        <a:highlight>
                          <a:srgbClr val="FAE2D5"/>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2D5"/>
                    </a:solidFill>
                  </a:tcPr>
                </a:tc>
                <a:tc>
                  <a:txBody>
                    <a:bodyPr/>
                    <a:lstStyle/>
                    <a:p>
                      <a:pPr marL="0" marR="0" algn="ctr">
                        <a:spcBef>
                          <a:spcPts val="0"/>
                        </a:spcBef>
                        <a:spcAft>
                          <a:spcPts val="0"/>
                        </a:spcAft>
                      </a:pPr>
                      <a:r>
                        <a:rPr lang="en-US" sz="2400" b="1" kern="0" dirty="0">
                          <a:solidFill>
                            <a:srgbClr val="000000"/>
                          </a:solidFill>
                          <a:effectLst/>
                          <a:highlight>
                            <a:srgbClr val="FAE2D5"/>
                          </a:highlight>
                          <a:latin typeface="Aptos" panose="020B0004020202020204" pitchFamily="34" charset="0"/>
                          <a:ea typeface="Calibri" panose="020F0502020204030204" pitchFamily="34" charset="0"/>
                          <a:cs typeface="Arial" panose="020B0604020202020204" pitchFamily="34" charset="0"/>
                        </a:rPr>
                        <a:t>Needs Intervention</a:t>
                      </a:r>
                      <a:endParaRPr lang="en-US" sz="2400" kern="100" dirty="0">
                        <a:effectLst/>
                        <a:highlight>
                          <a:srgbClr val="FAE2D5"/>
                        </a:highligh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E2D5"/>
                    </a:solidFill>
                  </a:tcPr>
                </a:tc>
                <a:extLst>
                  <a:ext uri="{0D108BD9-81ED-4DB2-BD59-A6C34878D82A}">
                    <a16:rowId xmlns:a16="http://schemas.microsoft.com/office/drawing/2014/main" val="66611344"/>
                  </a:ext>
                </a:extLst>
              </a:tr>
              <a:tr h="450891">
                <a:tc>
                  <a:txBody>
                    <a:bodyPr/>
                    <a:lstStyle/>
                    <a:p>
                      <a:pPr marL="0" marR="0">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Spring 2025</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≥73%</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≥58% to &lt;73%</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&lt;58%</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12294723"/>
                  </a:ext>
                </a:extLst>
              </a:tr>
              <a:tr h="450891">
                <a:tc>
                  <a:txBody>
                    <a:bodyPr/>
                    <a:lstStyle/>
                    <a:p>
                      <a:pPr marL="0" marR="0">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Spring 2026</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≥74%</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≥58% to &lt;74%</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&lt;58%</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40943485"/>
                  </a:ext>
                </a:extLst>
              </a:tr>
              <a:tr h="450891">
                <a:tc>
                  <a:txBody>
                    <a:bodyPr/>
                    <a:lstStyle/>
                    <a:p>
                      <a:pPr marL="0" marR="0">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Spring 2027</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≥76%</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≥58% to &lt;76%</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&lt;58%</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77217958"/>
                  </a:ext>
                </a:extLst>
              </a:tr>
              <a:tr h="450891">
                <a:tc>
                  <a:txBody>
                    <a:bodyPr/>
                    <a:lstStyle/>
                    <a:p>
                      <a:pPr marL="0" marR="0">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Spring 2028</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≥78%</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≥59% to &lt;78%</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&lt;59%</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79266358"/>
                  </a:ext>
                </a:extLst>
              </a:tr>
              <a:tr h="450891">
                <a:tc>
                  <a:txBody>
                    <a:bodyPr/>
                    <a:lstStyle/>
                    <a:p>
                      <a:pPr marL="0" marR="0">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Spring 2029</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≥80%</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≥60% to &lt;80%</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spcBef>
                          <a:spcPts val="0"/>
                        </a:spcBef>
                        <a:spcAft>
                          <a:spcPts val="0"/>
                        </a:spcAft>
                      </a:pPr>
                      <a:r>
                        <a:rPr lang="en-US" sz="2400" kern="0" dirty="0">
                          <a:solidFill>
                            <a:srgbClr val="000000"/>
                          </a:solidFill>
                          <a:effectLst/>
                          <a:latin typeface="Aptos" panose="020B0004020202020204" pitchFamily="34" charset="0"/>
                          <a:ea typeface="Calibri" panose="020F0502020204030204" pitchFamily="34" charset="0"/>
                          <a:cs typeface="Arial" panose="020B0604020202020204" pitchFamily="34" charset="0"/>
                        </a:rPr>
                        <a:t>&lt;60%</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05844619"/>
                  </a:ext>
                </a:extLst>
              </a:tr>
            </a:tbl>
          </a:graphicData>
        </a:graphic>
      </p:graphicFrame>
      <p:sp>
        <p:nvSpPr>
          <p:cNvPr id="3" name="Slide Number Placeholder 2">
            <a:extLst>
              <a:ext uri="{FF2B5EF4-FFF2-40B4-BE49-F238E27FC236}">
                <a16:creationId xmlns:a16="http://schemas.microsoft.com/office/drawing/2014/main" id="{DAE7BAD7-54EF-7165-C83D-08E813905BBA}"/>
              </a:ext>
            </a:extLst>
          </p:cNvPr>
          <p:cNvSpPr>
            <a:spLocks noGrp="1"/>
          </p:cNvSpPr>
          <p:nvPr>
            <p:ph type="sldNum" sz="quarter" idx="12"/>
          </p:nvPr>
        </p:nvSpPr>
        <p:spPr/>
        <p:txBody>
          <a:bodyPr/>
          <a:lstStyle/>
          <a:p>
            <a:fld id="{C479D5F6-EDCB-402A-AC08-4943A1820E8F}" type="slidenum">
              <a:rPr lang="en-US" smtClean="0"/>
              <a:pPr/>
              <a:t>18</a:t>
            </a:fld>
            <a:endParaRPr lang="en-US" dirty="0"/>
          </a:p>
        </p:txBody>
      </p:sp>
    </p:spTree>
    <p:extLst>
      <p:ext uri="{BB962C8B-B14F-4D97-AF65-F5344CB8AC3E}">
        <p14:creationId xmlns:p14="http://schemas.microsoft.com/office/powerpoint/2010/main" val="3950287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67CBCC-35C3-ED79-B1EA-468C6A1DC7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1A1832E-B24E-598A-4336-17187302917A}"/>
              </a:ext>
            </a:extLst>
          </p:cNvPr>
          <p:cNvSpPr>
            <a:spLocks noGrp="1"/>
          </p:cNvSpPr>
          <p:nvPr>
            <p:ph type="ctrTitle"/>
          </p:nvPr>
        </p:nvSpPr>
        <p:spPr>
          <a:xfrm>
            <a:off x="0" y="2855637"/>
            <a:ext cx="12192000" cy="1146725"/>
          </a:xfrm>
        </p:spPr>
        <p:txBody>
          <a:bodyPr>
            <a:normAutofit/>
          </a:bodyPr>
          <a:lstStyle/>
          <a:p>
            <a:r>
              <a:rPr lang="en-US" sz="5400" dirty="0">
                <a:latin typeface="Aptos" panose="020B0004020202020204" pitchFamily="34" charset="0"/>
                <a:ea typeface="Verdana" panose="020B0604030504040204" pitchFamily="34" charset="0"/>
              </a:rPr>
              <a:t>Overall Determination</a:t>
            </a:r>
          </a:p>
        </p:txBody>
      </p:sp>
      <p:sp>
        <p:nvSpPr>
          <p:cNvPr id="3" name="Slide Number Placeholder 2">
            <a:extLst>
              <a:ext uri="{FF2B5EF4-FFF2-40B4-BE49-F238E27FC236}">
                <a16:creationId xmlns:a16="http://schemas.microsoft.com/office/drawing/2014/main" id="{7D9B0A09-7B9F-3562-F05F-36C91B723824}"/>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479D5F6-EDCB-402A-AC08-4943A1820E8F}" type="slidenum">
              <a:rPr kumimoji="0" lang="en-US" sz="16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19</a:t>
            </a:fld>
            <a:endPar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custDataLst>
      <p:tags r:id="rId1"/>
    </p:custDataLst>
    <p:extLst>
      <p:ext uri="{BB962C8B-B14F-4D97-AF65-F5344CB8AC3E}">
        <p14:creationId xmlns:p14="http://schemas.microsoft.com/office/powerpoint/2010/main" val="3111329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F015F50-D940-C201-E557-6BF3B8BF2F78}"/>
              </a:ext>
            </a:extLst>
          </p:cNvPr>
          <p:cNvSpPr>
            <a:spLocks noGrp="1"/>
          </p:cNvSpPr>
          <p:nvPr>
            <p:ph type="title"/>
          </p:nvPr>
        </p:nvSpPr>
        <p:spPr/>
        <p:txBody>
          <a:bodyPr/>
          <a:lstStyle/>
          <a:p>
            <a:r>
              <a:rPr lang="en-US" dirty="0"/>
              <a:t>Purpose</a:t>
            </a:r>
          </a:p>
        </p:txBody>
      </p:sp>
      <p:sp>
        <p:nvSpPr>
          <p:cNvPr id="2" name="Content Placeholder 1">
            <a:extLst>
              <a:ext uri="{FF2B5EF4-FFF2-40B4-BE49-F238E27FC236}">
                <a16:creationId xmlns:a16="http://schemas.microsoft.com/office/drawing/2014/main" id="{721945DE-6108-7A0A-D4C6-5DD018999102}"/>
              </a:ext>
            </a:extLst>
          </p:cNvPr>
          <p:cNvSpPr>
            <a:spLocks noGrp="1"/>
          </p:cNvSpPr>
          <p:nvPr>
            <p:ph idx="1"/>
          </p:nvPr>
        </p:nvSpPr>
        <p:spPr>
          <a:xfrm>
            <a:off x="549441" y="1253330"/>
            <a:ext cx="11309685" cy="5103019"/>
          </a:xfrm>
        </p:spPr>
        <p:txBody>
          <a:bodyPr>
            <a:normAutofit/>
          </a:bodyPr>
          <a:lstStyle/>
          <a:p>
            <a:pPr marL="0" indent="0">
              <a:lnSpc>
                <a:spcPct val="100000"/>
              </a:lnSpc>
              <a:spcBef>
                <a:spcPts val="600"/>
              </a:spcBef>
              <a:buNone/>
            </a:pPr>
            <a:r>
              <a:rPr lang="en-US" sz="2400" dirty="0">
                <a:latin typeface="Aptos" panose="020B0004020202020204" pitchFamily="34" charset="0"/>
              </a:rPr>
              <a:t>This presentation is meant to be used as a side-by-side companion for the annual AU Determinations in the Spring of 2025 and forward. </a:t>
            </a:r>
          </a:p>
          <a:p>
            <a:pPr marL="0" indent="0">
              <a:lnSpc>
                <a:spcPct val="100000"/>
              </a:lnSpc>
              <a:spcBef>
                <a:spcPts val="600"/>
              </a:spcBef>
              <a:buNone/>
            </a:pPr>
            <a:r>
              <a:rPr lang="en-US" sz="2400" dirty="0">
                <a:latin typeface="Aptos" panose="020B0004020202020204" pitchFamily="34" charset="0"/>
              </a:rPr>
              <a:t>Topics include:</a:t>
            </a:r>
          </a:p>
          <a:p>
            <a:pPr marL="401638">
              <a:lnSpc>
                <a:spcPct val="100000"/>
              </a:lnSpc>
              <a:spcBef>
                <a:spcPts val="600"/>
              </a:spcBef>
            </a:pPr>
            <a:r>
              <a:rPr lang="en-US" sz="2400" dirty="0">
                <a:latin typeface="Aptos" panose="020B0004020202020204" pitchFamily="34" charset="0"/>
              </a:rPr>
              <a:t>Colorado Department of Education Exceptional Students Services Unit’s (CDE ESSU) obligations for making Determinations and OSEP requirements</a:t>
            </a:r>
          </a:p>
          <a:p>
            <a:pPr marL="401638">
              <a:lnSpc>
                <a:spcPct val="100000"/>
              </a:lnSpc>
              <a:spcBef>
                <a:spcPts val="600"/>
              </a:spcBef>
            </a:pPr>
            <a:r>
              <a:rPr lang="en-US" sz="2400" dirty="0">
                <a:latin typeface="Aptos" panose="020B0004020202020204" pitchFamily="34" charset="0"/>
              </a:rPr>
              <a:t>AU Determination Rubric</a:t>
            </a:r>
          </a:p>
          <a:p>
            <a:pPr marL="401638">
              <a:lnSpc>
                <a:spcPct val="100000"/>
              </a:lnSpc>
              <a:spcBef>
                <a:spcPts val="600"/>
              </a:spcBef>
            </a:pPr>
            <a:r>
              <a:rPr lang="en-US" sz="2400" dirty="0">
                <a:latin typeface="Aptos" panose="020B0004020202020204" pitchFamily="34" charset="0"/>
              </a:rPr>
              <a:t>AU Overall Determination</a:t>
            </a:r>
          </a:p>
          <a:p>
            <a:pPr marL="401638">
              <a:lnSpc>
                <a:spcPct val="100000"/>
              </a:lnSpc>
              <a:spcBef>
                <a:spcPts val="600"/>
              </a:spcBef>
            </a:pPr>
            <a:r>
              <a:rPr lang="en-US" sz="2400" dirty="0">
                <a:latin typeface="Aptos" panose="020B0004020202020204" pitchFamily="34" charset="0"/>
              </a:rPr>
              <a:t>Compliance Indicators included in calculations</a:t>
            </a:r>
          </a:p>
          <a:p>
            <a:pPr marL="401638">
              <a:lnSpc>
                <a:spcPct val="100000"/>
              </a:lnSpc>
              <a:spcBef>
                <a:spcPts val="600"/>
              </a:spcBef>
            </a:pPr>
            <a:r>
              <a:rPr lang="en-US" sz="2400" dirty="0">
                <a:latin typeface="Aptos" panose="020B0004020202020204" pitchFamily="34" charset="0"/>
              </a:rPr>
              <a:t>Results Indicators included in calculations</a:t>
            </a:r>
          </a:p>
          <a:p>
            <a:pPr marL="401638">
              <a:lnSpc>
                <a:spcPct val="100000"/>
              </a:lnSpc>
              <a:spcBef>
                <a:spcPts val="600"/>
              </a:spcBef>
            </a:pPr>
            <a:r>
              <a:rPr lang="en-US" sz="2400" dirty="0">
                <a:latin typeface="Aptos" panose="020B0004020202020204" pitchFamily="34" charset="0"/>
              </a:rPr>
              <a:t>Other data included for information purposes</a:t>
            </a:r>
          </a:p>
          <a:p>
            <a:pPr marL="401638">
              <a:lnSpc>
                <a:spcPct val="100000"/>
              </a:lnSpc>
              <a:spcBef>
                <a:spcPts val="600"/>
              </a:spcBef>
            </a:pPr>
            <a:r>
              <a:rPr lang="en-US" sz="2400" dirty="0">
                <a:latin typeface="Aptos" panose="020B0004020202020204" pitchFamily="34" charset="0"/>
              </a:rPr>
              <a:t>Resources for more information</a:t>
            </a:r>
          </a:p>
        </p:txBody>
      </p:sp>
      <p:sp>
        <p:nvSpPr>
          <p:cNvPr id="3" name="Slide Number Placeholder 2">
            <a:extLst>
              <a:ext uri="{FF2B5EF4-FFF2-40B4-BE49-F238E27FC236}">
                <a16:creationId xmlns:a16="http://schemas.microsoft.com/office/drawing/2014/main" id="{F81B6330-1848-255C-0FE6-C65BF8766B48}"/>
              </a:ext>
            </a:extLst>
          </p:cNvPr>
          <p:cNvSpPr>
            <a:spLocks noGrp="1"/>
          </p:cNvSpPr>
          <p:nvPr>
            <p:ph type="sldNum" sz="quarter" idx="12"/>
          </p:nvPr>
        </p:nvSpPr>
        <p:spPr/>
        <p:txBody>
          <a:bodyPr/>
          <a:lstStyle/>
          <a:p>
            <a:fld id="{C479D5F6-EDCB-402A-AC08-4943A1820E8F}" type="slidenum">
              <a:rPr lang="en-US" smtClean="0"/>
              <a:pPr/>
              <a:t>2</a:t>
            </a:fld>
            <a:endParaRPr lang="en-US" dirty="0"/>
          </a:p>
        </p:txBody>
      </p:sp>
    </p:spTree>
    <p:extLst>
      <p:ext uri="{BB962C8B-B14F-4D97-AF65-F5344CB8AC3E}">
        <p14:creationId xmlns:p14="http://schemas.microsoft.com/office/powerpoint/2010/main" val="39890028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C3271FA-4BE8-C589-9DF8-7AF90538C001}"/>
              </a:ext>
            </a:extLst>
          </p:cNvPr>
          <p:cNvSpPr>
            <a:spLocks noGrp="1"/>
          </p:cNvSpPr>
          <p:nvPr>
            <p:ph type="title"/>
          </p:nvPr>
        </p:nvSpPr>
        <p:spPr/>
        <p:txBody>
          <a:bodyPr/>
          <a:lstStyle/>
          <a:p>
            <a:r>
              <a:rPr lang="en-US" dirty="0"/>
              <a:t>Overall Determination</a:t>
            </a:r>
          </a:p>
        </p:txBody>
      </p:sp>
      <p:sp>
        <p:nvSpPr>
          <p:cNvPr id="2" name="Content Placeholder 1">
            <a:extLst>
              <a:ext uri="{FF2B5EF4-FFF2-40B4-BE49-F238E27FC236}">
                <a16:creationId xmlns:a16="http://schemas.microsoft.com/office/drawing/2014/main" id="{BBE03F48-31CC-063D-8AA3-F5577CF26389}"/>
              </a:ext>
            </a:extLst>
          </p:cNvPr>
          <p:cNvSpPr>
            <a:spLocks noGrp="1"/>
          </p:cNvSpPr>
          <p:nvPr>
            <p:ph idx="1"/>
          </p:nvPr>
        </p:nvSpPr>
        <p:spPr>
          <a:xfrm>
            <a:off x="631596" y="1554480"/>
            <a:ext cx="10906812" cy="4351338"/>
          </a:xfrm>
        </p:spPr>
        <p:txBody>
          <a:bodyPr>
            <a:normAutofit/>
          </a:bodyPr>
          <a:lstStyle/>
          <a:p>
            <a:pPr>
              <a:lnSpc>
                <a:spcPct val="100000"/>
              </a:lnSpc>
              <a:spcBef>
                <a:spcPts val="600"/>
              </a:spcBef>
            </a:pPr>
            <a:r>
              <a:rPr lang="en-US" sz="2400" dirty="0">
                <a:latin typeface="Aptos" panose="020B0004020202020204" pitchFamily="34" charset="0"/>
              </a:rPr>
              <a:t>The overall Determination score is made up of</a:t>
            </a:r>
          </a:p>
          <a:p>
            <a:pPr lvl="1">
              <a:lnSpc>
                <a:spcPct val="100000"/>
              </a:lnSpc>
              <a:spcBef>
                <a:spcPts val="600"/>
              </a:spcBef>
            </a:pPr>
            <a:r>
              <a:rPr lang="en-US" sz="2400" dirty="0">
                <a:latin typeface="Aptos" panose="020B0004020202020204" pitchFamily="34" charset="0"/>
              </a:rPr>
              <a:t>50% Compliance score</a:t>
            </a:r>
          </a:p>
          <a:p>
            <a:pPr lvl="2">
              <a:lnSpc>
                <a:spcPct val="100000"/>
              </a:lnSpc>
              <a:spcBef>
                <a:spcPts val="600"/>
              </a:spcBef>
            </a:pPr>
            <a:r>
              <a:rPr lang="en-US" sz="2400" kern="0" dirty="0">
                <a:solidFill>
                  <a:srgbClr val="000000"/>
                </a:solidFill>
                <a:effectLst/>
                <a:latin typeface="Aptos" panose="020B0004020202020204" pitchFamily="34" charset="0"/>
                <a:ea typeface="Calibri" panose="020F0502020204030204" pitchFamily="34" charset="0"/>
              </a:rPr>
              <a:t>Indicators 4A, 4B, 9, 10, 11, 12, 13, and Timely and Accurate Data Submission</a:t>
            </a:r>
          </a:p>
          <a:p>
            <a:pPr lvl="2">
              <a:lnSpc>
                <a:spcPct val="100000"/>
              </a:lnSpc>
              <a:spcBef>
                <a:spcPts val="600"/>
              </a:spcBef>
            </a:pPr>
            <a:r>
              <a:rPr lang="en-US" sz="2400" kern="0" dirty="0">
                <a:solidFill>
                  <a:srgbClr val="000000"/>
                </a:solidFill>
                <a:latin typeface="Aptos" panose="020B0004020202020204" pitchFamily="34" charset="0"/>
                <a:ea typeface="Calibri" panose="020F0502020204030204" pitchFamily="34" charset="0"/>
              </a:rPr>
              <a:t>Please note that Indicators 1, 2 and 4 are lag year indicators.</a:t>
            </a:r>
            <a:endParaRPr lang="en-US" sz="2400" dirty="0">
              <a:latin typeface="Aptos" panose="020B0004020202020204" pitchFamily="34" charset="0"/>
            </a:endParaRPr>
          </a:p>
          <a:p>
            <a:pPr lvl="1">
              <a:lnSpc>
                <a:spcPct val="100000"/>
              </a:lnSpc>
              <a:spcBef>
                <a:spcPts val="600"/>
              </a:spcBef>
            </a:pPr>
            <a:r>
              <a:rPr lang="en-US" sz="2400" dirty="0">
                <a:latin typeface="Aptos" panose="020B0004020202020204" pitchFamily="34" charset="0"/>
              </a:rPr>
              <a:t>50% Results score</a:t>
            </a:r>
          </a:p>
          <a:p>
            <a:pPr lvl="2">
              <a:lnSpc>
                <a:spcPct val="100000"/>
              </a:lnSpc>
              <a:spcBef>
                <a:spcPts val="600"/>
              </a:spcBef>
            </a:pPr>
            <a:r>
              <a:rPr lang="en-US" sz="2400" kern="0" dirty="0">
                <a:solidFill>
                  <a:srgbClr val="000000"/>
                </a:solidFill>
                <a:effectLst/>
                <a:latin typeface="Aptos" panose="020B0004020202020204" pitchFamily="34" charset="0"/>
                <a:ea typeface="Calibri" panose="020F0502020204030204" pitchFamily="34" charset="0"/>
              </a:rPr>
              <a:t>1, 2, 3B, 3C, 7, 14, CMAS Median Growth Percentile in ELA and Math</a:t>
            </a:r>
            <a:r>
              <a:rPr lang="en-US" sz="2400" b="1" kern="0" dirty="0">
                <a:solidFill>
                  <a:srgbClr val="000000"/>
                </a:solidFill>
                <a:effectLst/>
                <a:latin typeface="Aptos" panose="020B0004020202020204" pitchFamily="34" charset="0"/>
                <a:ea typeface="Calibri" panose="020F0502020204030204" pitchFamily="34" charset="0"/>
              </a:rPr>
              <a:t>, </a:t>
            </a:r>
            <a:r>
              <a:rPr lang="en-US" sz="2400" kern="0" dirty="0">
                <a:solidFill>
                  <a:srgbClr val="000000"/>
                </a:solidFill>
                <a:effectLst/>
                <a:latin typeface="Aptos" panose="020B0004020202020204" pitchFamily="34" charset="0"/>
                <a:ea typeface="Calibri" panose="020F0502020204030204" pitchFamily="34" charset="0"/>
              </a:rPr>
              <a:t>and Post-School Outcome Interview Attempts</a:t>
            </a:r>
            <a:endParaRPr lang="en-US" sz="2400" dirty="0">
              <a:latin typeface="Aptos" panose="020B0004020202020204" pitchFamily="34" charset="0"/>
            </a:endParaRPr>
          </a:p>
          <a:p>
            <a:pPr lvl="1">
              <a:lnSpc>
                <a:spcPct val="100000"/>
              </a:lnSpc>
              <a:spcBef>
                <a:spcPts val="600"/>
              </a:spcBef>
            </a:pPr>
            <a:r>
              <a:rPr lang="en-US" sz="2400" dirty="0">
                <a:latin typeface="Aptos" panose="020B0004020202020204" pitchFamily="34" charset="0"/>
              </a:rPr>
              <a:t>Special Conditions (if applicable)</a:t>
            </a:r>
          </a:p>
        </p:txBody>
      </p:sp>
      <p:sp>
        <p:nvSpPr>
          <p:cNvPr id="3" name="Slide Number Placeholder 2">
            <a:extLst>
              <a:ext uri="{FF2B5EF4-FFF2-40B4-BE49-F238E27FC236}">
                <a16:creationId xmlns:a16="http://schemas.microsoft.com/office/drawing/2014/main" id="{BCA27F0B-4ECF-BBE8-4F2F-5020A6C6AFDF}"/>
              </a:ext>
            </a:extLst>
          </p:cNvPr>
          <p:cNvSpPr>
            <a:spLocks noGrp="1"/>
          </p:cNvSpPr>
          <p:nvPr>
            <p:ph type="sldNum" sz="quarter" idx="12"/>
          </p:nvPr>
        </p:nvSpPr>
        <p:spPr/>
        <p:txBody>
          <a:bodyPr/>
          <a:lstStyle/>
          <a:p>
            <a:fld id="{C479D5F6-EDCB-402A-AC08-4943A1820E8F}" type="slidenum">
              <a:rPr lang="en-US" smtClean="0"/>
              <a:pPr/>
              <a:t>20</a:t>
            </a:fld>
            <a:endParaRPr lang="en-US" dirty="0"/>
          </a:p>
        </p:txBody>
      </p:sp>
    </p:spTree>
    <p:extLst>
      <p:ext uri="{BB962C8B-B14F-4D97-AF65-F5344CB8AC3E}">
        <p14:creationId xmlns:p14="http://schemas.microsoft.com/office/powerpoint/2010/main" val="21823260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9D5865A-CD0F-9EEB-DE86-9970128A7F40}"/>
              </a:ext>
            </a:extLst>
          </p:cNvPr>
          <p:cNvSpPr>
            <a:spLocks noGrp="1"/>
          </p:cNvSpPr>
          <p:nvPr>
            <p:ph type="title"/>
          </p:nvPr>
        </p:nvSpPr>
        <p:spPr/>
        <p:txBody>
          <a:bodyPr/>
          <a:lstStyle/>
          <a:p>
            <a:r>
              <a:rPr lang="en-US" dirty="0"/>
              <a:t>Special Conditions</a:t>
            </a:r>
          </a:p>
        </p:txBody>
      </p:sp>
      <p:sp>
        <p:nvSpPr>
          <p:cNvPr id="2" name="Content Placeholder 1">
            <a:extLst>
              <a:ext uri="{FF2B5EF4-FFF2-40B4-BE49-F238E27FC236}">
                <a16:creationId xmlns:a16="http://schemas.microsoft.com/office/drawing/2014/main" id="{3563AF08-D53D-3A6A-60FE-17F7D4A3FBD0}"/>
              </a:ext>
            </a:extLst>
          </p:cNvPr>
          <p:cNvSpPr>
            <a:spLocks noGrp="1"/>
          </p:cNvSpPr>
          <p:nvPr>
            <p:ph idx="1"/>
          </p:nvPr>
        </p:nvSpPr>
        <p:spPr>
          <a:xfrm>
            <a:off x="622170" y="1445443"/>
            <a:ext cx="10991654" cy="3758153"/>
          </a:xfrm>
        </p:spPr>
        <p:txBody>
          <a:bodyPr>
            <a:noAutofit/>
          </a:bodyPr>
          <a:lstStyle/>
          <a:p>
            <a:pPr>
              <a:lnSpc>
                <a:spcPct val="100000"/>
              </a:lnSpc>
              <a:spcBef>
                <a:spcPts val="600"/>
              </a:spcBef>
            </a:pPr>
            <a:r>
              <a:rPr lang="en-US" sz="2400" b="0" i="0" u="none" strike="noStrike" baseline="0" dirty="0">
                <a:solidFill>
                  <a:srgbClr val="000000"/>
                </a:solidFill>
                <a:latin typeface="Aptos" panose="020B0004020202020204" pitchFamily="34" charset="0"/>
              </a:rPr>
              <a:t>Special Conditions include issues related to the AUs’ compliance with the IDEA.</a:t>
            </a:r>
          </a:p>
          <a:p>
            <a:pPr>
              <a:lnSpc>
                <a:spcPct val="100000"/>
              </a:lnSpc>
              <a:spcBef>
                <a:spcPts val="600"/>
              </a:spcBef>
            </a:pPr>
            <a:r>
              <a:rPr lang="en-US" sz="2400" dirty="0">
                <a:solidFill>
                  <a:srgbClr val="000000"/>
                </a:solidFill>
                <a:latin typeface="Aptos" panose="020B0004020202020204" pitchFamily="34" charset="0"/>
              </a:rPr>
              <a:t>The area of noncompliance could be longstanding and/or fiscal.</a:t>
            </a:r>
          </a:p>
          <a:p>
            <a:pPr>
              <a:lnSpc>
                <a:spcPct val="100000"/>
              </a:lnSpc>
              <a:spcBef>
                <a:spcPts val="600"/>
              </a:spcBef>
            </a:pPr>
            <a:r>
              <a:rPr lang="en-US" sz="2400" b="0" i="0" u="none" strike="noStrike" baseline="0" dirty="0">
                <a:solidFill>
                  <a:srgbClr val="000000"/>
                </a:solidFill>
                <a:latin typeface="Aptos" panose="020B0004020202020204" pitchFamily="34" charset="0"/>
              </a:rPr>
              <a:t>The issue and its corresponding appropriate AU Determination would be determined on an as-needed basis.</a:t>
            </a:r>
            <a:endParaRPr lang="en-US" sz="2400" dirty="0">
              <a:solidFill>
                <a:srgbClr val="000000"/>
              </a:solidFill>
              <a:latin typeface="Aptos" panose="020B0004020202020204" pitchFamily="34" charset="0"/>
            </a:endParaRPr>
          </a:p>
          <a:p>
            <a:pPr>
              <a:lnSpc>
                <a:spcPct val="100000"/>
              </a:lnSpc>
              <a:spcBef>
                <a:spcPts val="600"/>
              </a:spcBef>
            </a:pPr>
            <a:r>
              <a:rPr lang="en-US" sz="2400" b="0" i="0" u="none" strike="noStrike" baseline="0" dirty="0">
                <a:solidFill>
                  <a:srgbClr val="0562C1"/>
                </a:solidFill>
                <a:latin typeface="Aptos" panose="020B0004020202020204" pitchFamily="34" charset="0"/>
              </a:rPr>
              <a:t>State General Supervision Responsibilities Under Parts B and C of the IDEA (OSEP QA 23-01) </a:t>
            </a:r>
            <a:r>
              <a:rPr lang="en-US" sz="2400" b="0" i="0" u="none" strike="noStrike" baseline="0" dirty="0">
                <a:solidFill>
                  <a:srgbClr val="000000"/>
                </a:solidFill>
                <a:latin typeface="Aptos" panose="020B0004020202020204" pitchFamily="34" charset="0"/>
              </a:rPr>
              <a:t>and ECEA Rule 7.05(6). </a:t>
            </a:r>
            <a:endParaRPr lang="en-US" sz="2400" dirty="0">
              <a:latin typeface="Aptos" panose="020B0004020202020204" pitchFamily="34" charset="0"/>
            </a:endParaRPr>
          </a:p>
        </p:txBody>
      </p:sp>
      <p:sp>
        <p:nvSpPr>
          <p:cNvPr id="3" name="Slide Number Placeholder 2">
            <a:extLst>
              <a:ext uri="{FF2B5EF4-FFF2-40B4-BE49-F238E27FC236}">
                <a16:creationId xmlns:a16="http://schemas.microsoft.com/office/drawing/2014/main" id="{2FADE35B-1597-80ED-2460-72A8C90B0E86}"/>
              </a:ext>
            </a:extLst>
          </p:cNvPr>
          <p:cNvSpPr>
            <a:spLocks noGrp="1"/>
          </p:cNvSpPr>
          <p:nvPr>
            <p:ph type="sldNum" sz="quarter" idx="12"/>
          </p:nvPr>
        </p:nvSpPr>
        <p:spPr/>
        <p:txBody>
          <a:bodyPr/>
          <a:lstStyle/>
          <a:p>
            <a:fld id="{C479D5F6-EDCB-402A-AC08-4943A1820E8F}" type="slidenum">
              <a:rPr lang="en-US" smtClean="0"/>
              <a:pPr/>
              <a:t>21</a:t>
            </a:fld>
            <a:endParaRPr lang="en-US" dirty="0"/>
          </a:p>
        </p:txBody>
      </p:sp>
    </p:spTree>
    <p:extLst>
      <p:ext uri="{BB962C8B-B14F-4D97-AF65-F5344CB8AC3E}">
        <p14:creationId xmlns:p14="http://schemas.microsoft.com/office/powerpoint/2010/main" val="1023968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538449-07BE-7887-4EE3-87A60BD2CB6F}"/>
              </a:ext>
            </a:extLst>
          </p:cNvPr>
          <p:cNvSpPr>
            <a:spLocks noGrp="1"/>
          </p:cNvSpPr>
          <p:nvPr>
            <p:ph type="title"/>
          </p:nvPr>
        </p:nvSpPr>
        <p:spPr/>
        <p:txBody>
          <a:bodyPr/>
          <a:lstStyle/>
          <a:p>
            <a:r>
              <a:rPr lang="en-US" dirty="0"/>
              <a:t>Overall Determination Score</a:t>
            </a:r>
          </a:p>
        </p:txBody>
      </p:sp>
      <p:sp>
        <p:nvSpPr>
          <p:cNvPr id="2" name="Content Placeholder 1">
            <a:extLst>
              <a:ext uri="{FF2B5EF4-FFF2-40B4-BE49-F238E27FC236}">
                <a16:creationId xmlns:a16="http://schemas.microsoft.com/office/drawing/2014/main" id="{4BA30631-0777-FF91-0E05-9CED2B5C2AF4}"/>
              </a:ext>
            </a:extLst>
          </p:cNvPr>
          <p:cNvSpPr>
            <a:spLocks noGrp="1"/>
          </p:cNvSpPr>
          <p:nvPr>
            <p:ph idx="1"/>
          </p:nvPr>
        </p:nvSpPr>
        <p:spPr>
          <a:xfrm>
            <a:off x="612742" y="1464370"/>
            <a:ext cx="10944520" cy="1964630"/>
          </a:xfrm>
        </p:spPr>
        <p:txBody>
          <a:bodyPr>
            <a:normAutofit/>
          </a:bodyPr>
          <a:lstStyle/>
          <a:p>
            <a:pPr marL="0" indent="0">
              <a:lnSpc>
                <a:spcPct val="100000"/>
              </a:lnSpc>
              <a:spcBef>
                <a:spcPts val="600"/>
              </a:spcBef>
              <a:buNone/>
            </a:pPr>
            <a:r>
              <a:rPr lang="en-US" sz="2400" dirty="0">
                <a:latin typeface="Aptos" panose="020B0004020202020204" pitchFamily="34" charset="0"/>
              </a:rPr>
              <a:t>Page 1 of the AU Determination letter has separate Compliance and Results matrix scores, the AUs overall determination percentage score, and determination category.</a:t>
            </a:r>
          </a:p>
          <a:p>
            <a:pPr marL="0" indent="0" algn="ctr">
              <a:lnSpc>
                <a:spcPct val="100000"/>
              </a:lnSpc>
              <a:spcBef>
                <a:spcPts val="600"/>
              </a:spcBef>
              <a:buNone/>
            </a:pPr>
            <a:r>
              <a:rPr lang="en-US" sz="2400" b="1" u="sng" kern="100" dirty="0">
                <a:effectLst/>
                <a:latin typeface="Aptos" panose="020B0004020202020204" pitchFamily="34" charset="0"/>
                <a:ea typeface="Calibri" panose="020F0502020204030204" pitchFamily="34" charset="0"/>
              </a:rPr>
              <a:t>The CDE made the following Determination for </a:t>
            </a:r>
            <a:r>
              <a:rPr lang="en-US" sz="2400" b="1" u="sng" kern="100" dirty="0">
                <a:effectLst/>
                <a:latin typeface="Aptos" panose="020B0004020202020204" pitchFamily="34" charset="0"/>
                <a:ea typeface="Calibri" panose="020F0502020204030204" pitchFamily="34" charset="0"/>
                <a:cs typeface="Calibri" panose="020F0502020204030204" pitchFamily="34" charset="0"/>
              </a:rPr>
              <a:t>High Plains BOCES</a:t>
            </a:r>
          </a:p>
          <a:p>
            <a:pPr marL="0" indent="0" algn="ctr">
              <a:lnSpc>
                <a:spcPct val="100000"/>
              </a:lnSpc>
              <a:spcBef>
                <a:spcPts val="600"/>
              </a:spcBef>
              <a:buNone/>
            </a:pPr>
            <a:endParaRPr lang="en-US" sz="2400" b="1" u="sng" kern="100" dirty="0">
              <a:effectLst/>
              <a:latin typeface="Aptos" panose="020B0004020202020204" pitchFamily="34" charset="0"/>
              <a:ea typeface="Calibri" panose="020F0502020204030204" pitchFamily="34" charset="0"/>
            </a:endParaRPr>
          </a:p>
        </p:txBody>
      </p:sp>
      <p:graphicFrame>
        <p:nvGraphicFramePr>
          <p:cNvPr id="7" name="Table 6">
            <a:extLst>
              <a:ext uri="{FF2B5EF4-FFF2-40B4-BE49-F238E27FC236}">
                <a16:creationId xmlns:a16="http://schemas.microsoft.com/office/drawing/2014/main" id="{5F402871-94BC-2735-4A09-A85462E5AC3E}"/>
              </a:ext>
            </a:extLst>
          </p:cNvPr>
          <p:cNvGraphicFramePr>
            <a:graphicFrameLocks noGrp="1"/>
          </p:cNvGraphicFramePr>
          <p:nvPr>
            <p:extLst>
              <p:ext uri="{D42A27DB-BD31-4B8C-83A1-F6EECF244321}">
                <p14:modId xmlns:p14="http://schemas.microsoft.com/office/powerpoint/2010/main" val="20476788"/>
              </p:ext>
            </p:extLst>
          </p:nvPr>
        </p:nvGraphicFramePr>
        <p:xfrm>
          <a:off x="1456349" y="3597910"/>
          <a:ext cx="9404808" cy="1097280"/>
        </p:xfrm>
        <a:graphic>
          <a:graphicData uri="http://schemas.openxmlformats.org/drawingml/2006/table">
            <a:tbl>
              <a:tblPr firstRow="1" bandRow="1">
                <a:tableStyleId>{5C22544A-7EE6-4342-B048-85BDC9FD1C3A}</a:tableStyleId>
              </a:tblPr>
              <a:tblGrid>
                <a:gridCol w="2811219">
                  <a:extLst>
                    <a:ext uri="{9D8B030D-6E8A-4147-A177-3AD203B41FA5}">
                      <a16:colId xmlns:a16="http://schemas.microsoft.com/office/drawing/2014/main" val="3653668721"/>
                    </a:ext>
                  </a:extLst>
                </a:gridCol>
                <a:gridCol w="2197863">
                  <a:extLst>
                    <a:ext uri="{9D8B030D-6E8A-4147-A177-3AD203B41FA5}">
                      <a16:colId xmlns:a16="http://schemas.microsoft.com/office/drawing/2014/main" val="949439614"/>
                    </a:ext>
                  </a:extLst>
                </a:gridCol>
                <a:gridCol w="2197863">
                  <a:extLst>
                    <a:ext uri="{9D8B030D-6E8A-4147-A177-3AD203B41FA5}">
                      <a16:colId xmlns:a16="http://schemas.microsoft.com/office/drawing/2014/main" val="682544438"/>
                    </a:ext>
                  </a:extLst>
                </a:gridCol>
                <a:gridCol w="2197863">
                  <a:extLst>
                    <a:ext uri="{9D8B030D-6E8A-4147-A177-3AD203B41FA5}">
                      <a16:colId xmlns:a16="http://schemas.microsoft.com/office/drawing/2014/main" val="1251774184"/>
                    </a:ext>
                  </a:extLst>
                </a:gridCol>
              </a:tblGrid>
              <a:tr h="238844">
                <a:tc>
                  <a:txBody>
                    <a:bodyPr/>
                    <a:lstStyle/>
                    <a:p>
                      <a:pPr marL="0" marR="0" algn="ctr">
                        <a:buNone/>
                      </a:pPr>
                      <a:r>
                        <a:rPr lang="en-US" sz="2400" b="1" kern="0" dirty="0">
                          <a:solidFill>
                            <a:srgbClr val="000000"/>
                          </a:solidFill>
                          <a:effectLst/>
                          <a:latin typeface="Aptos" panose="020B0004020202020204" pitchFamily="34" charset="0"/>
                          <a:ea typeface="Calibri" panose="020F0502020204030204" pitchFamily="34" charset="0"/>
                          <a:cs typeface="Calibri" panose="020F0502020204030204" pitchFamily="34" charset="0"/>
                        </a:rPr>
                        <a:t>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D1D1"/>
                    </a:solidFill>
                  </a:tcPr>
                </a:tc>
                <a:tc>
                  <a:txBody>
                    <a:bodyPr/>
                    <a:lstStyle/>
                    <a:p>
                      <a:pPr marL="0" marR="0" algn="ctr">
                        <a:buNone/>
                      </a:pPr>
                      <a:r>
                        <a:rPr lang="en-US" sz="2400" b="1" kern="0" dirty="0">
                          <a:solidFill>
                            <a:srgbClr val="000000"/>
                          </a:solidFill>
                          <a:effectLst/>
                          <a:latin typeface="Aptos" panose="020B0004020202020204" pitchFamily="34" charset="0"/>
                          <a:ea typeface="Calibri" panose="020F0502020204030204" pitchFamily="34" charset="0"/>
                          <a:cs typeface="Calibri" panose="020F0502020204030204" pitchFamily="34" charset="0"/>
                        </a:rPr>
                        <a:t>Points Earned</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D1D1"/>
                    </a:solidFill>
                  </a:tcPr>
                </a:tc>
                <a:tc>
                  <a:txBody>
                    <a:bodyPr/>
                    <a:lstStyle/>
                    <a:p>
                      <a:pPr marL="0" marR="0" algn="ctr">
                        <a:buNone/>
                      </a:pPr>
                      <a:r>
                        <a:rPr lang="en-US" sz="2400" b="1" kern="0" dirty="0">
                          <a:solidFill>
                            <a:srgbClr val="000000"/>
                          </a:solidFill>
                          <a:effectLst/>
                          <a:latin typeface="Aptos" panose="020B0004020202020204" pitchFamily="34" charset="0"/>
                          <a:ea typeface="Calibri" panose="020F0502020204030204" pitchFamily="34" charset="0"/>
                          <a:cs typeface="Calibri" panose="020F0502020204030204" pitchFamily="34" charset="0"/>
                        </a:rPr>
                        <a:t>Points Eligible</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D1D1"/>
                    </a:solidFill>
                  </a:tcPr>
                </a:tc>
                <a:tc>
                  <a:txBody>
                    <a:bodyPr/>
                    <a:lstStyle/>
                    <a:p>
                      <a:pPr marL="0" marR="0" algn="ctr">
                        <a:buNone/>
                      </a:pPr>
                      <a:r>
                        <a:rPr lang="en-US" sz="2400" b="1" kern="0" dirty="0">
                          <a:solidFill>
                            <a:srgbClr val="000000"/>
                          </a:solidFill>
                          <a:effectLst/>
                          <a:latin typeface="Aptos" panose="020B0004020202020204" pitchFamily="34" charset="0"/>
                          <a:ea typeface="Calibri" panose="020F0502020204030204" pitchFamily="34" charset="0"/>
                          <a:cs typeface="Calibri" panose="020F0502020204030204" pitchFamily="34" charset="0"/>
                        </a:rPr>
                        <a:t>Score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D1D1"/>
                    </a:solidFill>
                  </a:tcPr>
                </a:tc>
                <a:extLst>
                  <a:ext uri="{0D108BD9-81ED-4DB2-BD59-A6C34878D82A}">
                    <a16:rowId xmlns:a16="http://schemas.microsoft.com/office/drawing/2014/main" val="2649707442"/>
                  </a:ext>
                </a:extLst>
              </a:tr>
              <a:tr h="361716">
                <a:tc>
                  <a:txBody>
                    <a:bodyPr/>
                    <a:lstStyle/>
                    <a:p>
                      <a:pPr marL="0" marR="0" algn="ctr">
                        <a:buNone/>
                      </a:pPr>
                      <a:r>
                        <a:rPr lang="en-US" sz="2400" b="1" kern="0" dirty="0">
                          <a:solidFill>
                            <a:srgbClr val="000000"/>
                          </a:solidFill>
                          <a:effectLst/>
                          <a:latin typeface="Aptos" panose="020B0004020202020204" pitchFamily="34" charset="0"/>
                          <a:ea typeface="Calibri" panose="020F0502020204030204" pitchFamily="34" charset="0"/>
                          <a:cs typeface="Calibri" panose="020F0502020204030204" pitchFamily="34" charset="0"/>
                        </a:rPr>
                        <a:t>Compliance Matrix</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D1D1"/>
                    </a:solidFill>
                  </a:tcPr>
                </a:tc>
                <a:tc>
                  <a:txBody>
                    <a:bodyPr/>
                    <a:lstStyle/>
                    <a:p>
                      <a:pPr marL="0" marR="0" algn="ctr">
                        <a:buNone/>
                      </a:pPr>
                      <a:r>
                        <a:rPr lang="en-US" sz="2400" kern="0" dirty="0">
                          <a:solidFill>
                            <a:srgbClr val="000000"/>
                          </a:solidFill>
                          <a:effectLst/>
                          <a:latin typeface="Aptos" panose="020B0004020202020204" pitchFamily="34" charset="0"/>
                          <a:ea typeface="Calibri" panose="020F0502020204030204" pitchFamily="34" charset="0"/>
                          <a:cs typeface="Calibri" panose="020F0502020204030204" pitchFamily="34" charset="0"/>
                        </a:rPr>
                        <a:t>15</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buNone/>
                      </a:pPr>
                      <a:r>
                        <a:rPr lang="en-US" sz="2400" kern="0" dirty="0">
                          <a:solidFill>
                            <a:srgbClr val="000000"/>
                          </a:solidFill>
                          <a:effectLst/>
                          <a:latin typeface="Aptos" panose="020B0004020202020204" pitchFamily="34" charset="0"/>
                          <a:ea typeface="Calibri" panose="020F0502020204030204" pitchFamily="34" charset="0"/>
                          <a:cs typeface="Calibri" panose="020F0502020204030204" pitchFamily="34" charset="0"/>
                        </a:rPr>
                        <a:t>16</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buNone/>
                      </a:pPr>
                      <a:r>
                        <a:rPr lang="en-US" sz="2400" kern="0" dirty="0">
                          <a:solidFill>
                            <a:srgbClr val="000000"/>
                          </a:solidFill>
                          <a:effectLst/>
                          <a:latin typeface="Aptos" panose="020B0004020202020204" pitchFamily="34" charset="0"/>
                          <a:ea typeface="Calibri" panose="020F0502020204030204" pitchFamily="34" charset="0"/>
                          <a:cs typeface="Calibri" panose="020F0502020204030204" pitchFamily="34" charset="0"/>
                        </a:rPr>
                        <a:t>93.75%</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40943662"/>
                  </a:ext>
                </a:extLst>
              </a:tr>
              <a:tr h="286459">
                <a:tc>
                  <a:txBody>
                    <a:bodyPr/>
                    <a:lstStyle/>
                    <a:p>
                      <a:pPr marL="0" marR="0" algn="ctr">
                        <a:buNone/>
                      </a:pPr>
                      <a:r>
                        <a:rPr lang="en-US" sz="2400" b="1" kern="0" dirty="0">
                          <a:solidFill>
                            <a:srgbClr val="000000"/>
                          </a:solidFill>
                          <a:effectLst/>
                          <a:latin typeface="Aptos" panose="020B0004020202020204" pitchFamily="34" charset="0"/>
                          <a:ea typeface="Calibri" panose="020F0502020204030204" pitchFamily="34" charset="0"/>
                          <a:cs typeface="Calibri" panose="020F0502020204030204" pitchFamily="34" charset="0"/>
                        </a:rPr>
                        <a:t>Results Matrix</a:t>
                      </a:r>
                      <a:endParaRPr lang="en-US" sz="2000" b="1"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D1D1"/>
                    </a:solidFill>
                  </a:tcPr>
                </a:tc>
                <a:tc>
                  <a:txBody>
                    <a:bodyPr/>
                    <a:lstStyle/>
                    <a:p>
                      <a:pPr marL="0" marR="0" algn="ctr">
                        <a:buNone/>
                      </a:pPr>
                      <a:r>
                        <a:rPr lang="en-US" sz="2400" kern="0" dirty="0">
                          <a:solidFill>
                            <a:srgbClr val="000000"/>
                          </a:solidFill>
                          <a:effectLst/>
                          <a:latin typeface="Aptos" panose="020B0004020202020204" pitchFamily="34" charset="0"/>
                          <a:ea typeface="Calibri" panose="020F0502020204030204" pitchFamily="34" charset="0"/>
                          <a:cs typeface="Calibri" panose="020F0502020204030204" pitchFamily="34" charset="0"/>
                        </a:rPr>
                        <a:t>18.00</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buNone/>
                      </a:pPr>
                      <a:r>
                        <a:rPr lang="en-US" sz="2400" kern="0" dirty="0">
                          <a:solidFill>
                            <a:srgbClr val="000000"/>
                          </a:solidFill>
                          <a:effectLst/>
                          <a:latin typeface="Aptos" panose="020B0004020202020204" pitchFamily="34" charset="0"/>
                          <a:ea typeface="Calibri" panose="020F0502020204030204" pitchFamily="34" charset="0"/>
                          <a:cs typeface="Calibri" panose="020F0502020204030204" pitchFamily="34" charset="0"/>
                        </a:rPr>
                        <a:t>36.00</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buNone/>
                      </a:pPr>
                      <a:r>
                        <a:rPr lang="en-US" sz="2400" kern="0" dirty="0">
                          <a:solidFill>
                            <a:srgbClr val="000000"/>
                          </a:solidFill>
                          <a:effectLst/>
                          <a:latin typeface="Aptos" panose="020B0004020202020204" pitchFamily="34" charset="0"/>
                          <a:ea typeface="Calibri" panose="020F0502020204030204" pitchFamily="34" charset="0"/>
                          <a:cs typeface="Calibri" panose="020F0502020204030204" pitchFamily="34" charset="0"/>
                        </a:rPr>
                        <a:t>50.00%</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6026756"/>
                  </a:ext>
                </a:extLst>
              </a:tr>
            </a:tbl>
          </a:graphicData>
        </a:graphic>
      </p:graphicFrame>
      <p:graphicFrame>
        <p:nvGraphicFramePr>
          <p:cNvPr id="9" name="Table 8">
            <a:extLst>
              <a:ext uri="{FF2B5EF4-FFF2-40B4-BE49-F238E27FC236}">
                <a16:creationId xmlns:a16="http://schemas.microsoft.com/office/drawing/2014/main" id="{D3E12B4E-F5AA-6141-018E-04589EC04933}"/>
              </a:ext>
            </a:extLst>
          </p:cNvPr>
          <p:cNvGraphicFramePr>
            <a:graphicFrameLocks noGrp="1"/>
          </p:cNvGraphicFramePr>
          <p:nvPr>
            <p:extLst>
              <p:ext uri="{D42A27DB-BD31-4B8C-83A1-F6EECF244321}">
                <p14:modId xmlns:p14="http://schemas.microsoft.com/office/powerpoint/2010/main" val="4145898127"/>
              </p:ext>
            </p:extLst>
          </p:nvPr>
        </p:nvGraphicFramePr>
        <p:xfrm>
          <a:off x="1759670" y="5183530"/>
          <a:ext cx="8672660" cy="731520"/>
        </p:xfrm>
        <a:graphic>
          <a:graphicData uri="http://schemas.openxmlformats.org/drawingml/2006/table">
            <a:tbl>
              <a:tblPr firstRow="1" bandRow="1">
                <a:tableStyleId>{5C22544A-7EE6-4342-B048-85BDC9FD1C3A}</a:tableStyleId>
              </a:tblPr>
              <a:tblGrid>
                <a:gridCol w="4336330">
                  <a:extLst>
                    <a:ext uri="{9D8B030D-6E8A-4147-A177-3AD203B41FA5}">
                      <a16:colId xmlns:a16="http://schemas.microsoft.com/office/drawing/2014/main" val="1958393936"/>
                    </a:ext>
                  </a:extLst>
                </a:gridCol>
                <a:gridCol w="4336330">
                  <a:extLst>
                    <a:ext uri="{9D8B030D-6E8A-4147-A177-3AD203B41FA5}">
                      <a16:colId xmlns:a16="http://schemas.microsoft.com/office/drawing/2014/main" val="1090894587"/>
                    </a:ext>
                  </a:extLst>
                </a:gridCol>
              </a:tblGrid>
              <a:tr h="238844">
                <a:tc>
                  <a:txBody>
                    <a:bodyPr/>
                    <a:lstStyle/>
                    <a:p>
                      <a:pPr marL="0" marR="0" algn="ctr">
                        <a:buNone/>
                      </a:pPr>
                      <a:r>
                        <a:rPr lang="en-US" sz="2400" b="1" kern="0" dirty="0">
                          <a:solidFill>
                            <a:srgbClr val="000000"/>
                          </a:solidFill>
                          <a:effectLst/>
                          <a:latin typeface="Aptos" panose="020B0004020202020204" pitchFamily="34" charset="0"/>
                          <a:ea typeface="Calibri" panose="020F0502020204030204" pitchFamily="34" charset="0"/>
                          <a:cs typeface="Calibri" panose="020F0502020204030204" pitchFamily="34" charset="0"/>
                        </a:rPr>
                        <a:t>Overall Percentage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D1D1"/>
                    </a:solidFill>
                  </a:tcPr>
                </a:tc>
                <a:tc>
                  <a:txBody>
                    <a:bodyPr/>
                    <a:lstStyle/>
                    <a:p>
                      <a:pPr marL="0" marR="0" algn="ctr">
                        <a:buNone/>
                      </a:pPr>
                      <a:r>
                        <a:rPr lang="en-US" sz="2400" b="1" kern="0" dirty="0">
                          <a:solidFill>
                            <a:srgbClr val="000000"/>
                          </a:solidFill>
                          <a:effectLst/>
                          <a:latin typeface="Aptos" panose="020B0004020202020204" pitchFamily="34" charset="0"/>
                          <a:ea typeface="Calibri" panose="020F0502020204030204" pitchFamily="34" charset="0"/>
                          <a:cs typeface="Calibri" panose="020F0502020204030204" pitchFamily="34" charset="0"/>
                        </a:rPr>
                        <a:t>AU Determination</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1D1D1"/>
                    </a:solidFill>
                  </a:tcPr>
                </a:tc>
                <a:extLst>
                  <a:ext uri="{0D108BD9-81ED-4DB2-BD59-A6C34878D82A}">
                    <a16:rowId xmlns:a16="http://schemas.microsoft.com/office/drawing/2014/main" val="3681311244"/>
                  </a:ext>
                </a:extLst>
              </a:tr>
              <a:tr h="361716">
                <a:tc>
                  <a:txBody>
                    <a:bodyPr/>
                    <a:lstStyle/>
                    <a:p>
                      <a:pPr marL="0" marR="0" algn="ctr">
                        <a:buNone/>
                      </a:pPr>
                      <a:r>
                        <a:rPr lang="en-US" sz="2400" b="1" kern="0" dirty="0">
                          <a:solidFill>
                            <a:srgbClr val="000000"/>
                          </a:solidFill>
                          <a:effectLst/>
                          <a:latin typeface="Aptos" panose="020B0004020202020204" pitchFamily="34" charset="0"/>
                          <a:ea typeface="Calibri" panose="020F0502020204030204" pitchFamily="34" charset="0"/>
                          <a:cs typeface="Calibri" panose="020F0502020204030204" pitchFamily="34" charset="0"/>
                        </a:rPr>
                        <a:t>71.88%</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marL="0" marR="0" algn="ctr">
                        <a:buNone/>
                      </a:pPr>
                      <a:r>
                        <a:rPr lang="en-US" sz="2400" b="1" kern="0" dirty="0">
                          <a:solidFill>
                            <a:srgbClr val="000000"/>
                          </a:solidFill>
                          <a:effectLst/>
                          <a:latin typeface="Aptos" panose="020B0004020202020204" pitchFamily="34" charset="0"/>
                          <a:ea typeface="Calibri" panose="020F0502020204030204" pitchFamily="34" charset="0"/>
                          <a:cs typeface="Calibri" panose="020F0502020204030204" pitchFamily="34" charset="0"/>
                        </a:rPr>
                        <a:t>Needs Assistance</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821684563"/>
                  </a:ext>
                </a:extLst>
              </a:tr>
            </a:tbl>
          </a:graphicData>
        </a:graphic>
      </p:graphicFrame>
      <p:sp>
        <p:nvSpPr>
          <p:cNvPr id="3" name="Slide Number Placeholder 2">
            <a:extLst>
              <a:ext uri="{FF2B5EF4-FFF2-40B4-BE49-F238E27FC236}">
                <a16:creationId xmlns:a16="http://schemas.microsoft.com/office/drawing/2014/main" id="{2A8C9C6F-C830-6F4D-739C-6C5DC14F58A0}"/>
              </a:ext>
            </a:extLst>
          </p:cNvPr>
          <p:cNvSpPr>
            <a:spLocks noGrp="1"/>
          </p:cNvSpPr>
          <p:nvPr>
            <p:ph type="sldNum" sz="quarter" idx="12"/>
          </p:nvPr>
        </p:nvSpPr>
        <p:spPr/>
        <p:txBody>
          <a:bodyPr/>
          <a:lstStyle/>
          <a:p>
            <a:fld id="{C479D5F6-EDCB-402A-AC08-4943A1820E8F}" type="slidenum">
              <a:rPr lang="en-US" smtClean="0"/>
              <a:pPr/>
              <a:t>22</a:t>
            </a:fld>
            <a:endParaRPr lang="en-US" dirty="0"/>
          </a:p>
        </p:txBody>
      </p:sp>
    </p:spTree>
    <p:extLst>
      <p:ext uri="{BB962C8B-B14F-4D97-AF65-F5344CB8AC3E}">
        <p14:creationId xmlns:p14="http://schemas.microsoft.com/office/powerpoint/2010/main" val="18797525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C7030C5-5B51-ABE9-E5B6-711B33340672}"/>
              </a:ext>
            </a:extLst>
          </p:cNvPr>
          <p:cNvSpPr>
            <a:spLocks noGrp="1"/>
          </p:cNvSpPr>
          <p:nvPr>
            <p:ph type="title"/>
          </p:nvPr>
        </p:nvSpPr>
        <p:spPr/>
        <p:txBody>
          <a:bodyPr/>
          <a:lstStyle/>
          <a:p>
            <a:r>
              <a:rPr lang="en-US" dirty="0"/>
              <a:t>Point Rubrics – Compliance and Results</a:t>
            </a:r>
          </a:p>
        </p:txBody>
      </p:sp>
      <p:sp>
        <p:nvSpPr>
          <p:cNvPr id="2" name="Content Placeholder 1">
            <a:extLst>
              <a:ext uri="{FF2B5EF4-FFF2-40B4-BE49-F238E27FC236}">
                <a16:creationId xmlns:a16="http://schemas.microsoft.com/office/drawing/2014/main" id="{B5A360E9-312D-7215-82CB-D2AE21EB369E}"/>
              </a:ext>
            </a:extLst>
          </p:cNvPr>
          <p:cNvSpPr>
            <a:spLocks noGrp="1"/>
          </p:cNvSpPr>
          <p:nvPr>
            <p:ph idx="1"/>
          </p:nvPr>
        </p:nvSpPr>
        <p:spPr>
          <a:xfrm>
            <a:off x="838200" y="1554480"/>
            <a:ext cx="10515600" cy="3474720"/>
          </a:xfrm>
        </p:spPr>
        <p:txBody>
          <a:bodyPr>
            <a:normAutofit/>
          </a:bodyPr>
          <a:lstStyle/>
          <a:p>
            <a:pPr marL="0" indent="0">
              <a:buNone/>
            </a:pPr>
            <a:r>
              <a:rPr lang="en-US" sz="2400" dirty="0"/>
              <a:t>For details on how AUs earned points in the “Points Earned” column follow this link to the </a:t>
            </a:r>
            <a:r>
              <a:rPr lang="en-US" sz="2400" dirty="0">
                <a:hlinkClick r:id="rId2"/>
              </a:rPr>
              <a:t>Determination Compliance and Results Rubrics PDF.</a:t>
            </a:r>
            <a:endParaRPr lang="en-US" sz="2400" dirty="0"/>
          </a:p>
          <a:p>
            <a:pPr marL="0" indent="0">
              <a:buNone/>
            </a:pPr>
            <a:endParaRPr lang="en-US" sz="2400" dirty="0"/>
          </a:p>
          <a:p>
            <a:pPr marL="0" indent="0">
              <a:buNone/>
            </a:pPr>
            <a:r>
              <a:rPr lang="en-US" sz="2400" dirty="0"/>
              <a:t>You can also find the Point Rubrics at the end of each AU Determination and on the </a:t>
            </a:r>
            <a:r>
              <a:rPr lang="en-US" sz="2400" dirty="0">
                <a:hlinkClick r:id="rId3"/>
              </a:rPr>
              <a:t>AU Determinations webpage.</a:t>
            </a:r>
            <a:endParaRPr lang="en-US" sz="2400" dirty="0"/>
          </a:p>
        </p:txBody>
      </p:sp>
      <p:sp>
        <p:nvSpPr>
          <p:cNvPr id="3" name="Slide Number Placeholder 2">
            <a:extLst>
              <a:ext uri="{FF2B5EF4-FFF2-40B4-BE49-F238E27FC236}">
                <a16:creationId xmlns:a16="http://schemas.microsoft.com/office/drawing/2014/main" id="{1BEF0A99-DCE9-BEB5-055E-7C92737A18D1}"/>
              </a:ext>
            </a:extLst>
          </p:cNvPr>
          <p:cNvSpPr>
            <a:spLocks noGrp="1"/>
          </p:cNvSpPr>
          <p:nvPr>
            <p:ph type="sldNum" sz="quarter" idx="12"/>
          </p:nvPr>
        </p:nvSpPr>
        <p:spPr/>
        <p:txBody>
          <a:bodyPr/>
          <a:lstStyle/>
          <a:p>
            <a:fld id="{C479D5F6-EDCB-402A-AC08-4943A1820E8F}" type="slidenum">
              <a:rPr lang="en-US" smtClean="0"/>
              <a:pPr/>
              <a:t>23</a:t>
            </a:fld>
            <a:endParaRPr lang="en-US" dirty="0"/>
          </a:p>
        </p:txBody>
      </p:sp>
    </p:spTree>
    <p:extLst>
      <p:ext uri="{BB962C8B-B14F-4D97-AF65-F5344CB8AC3E}">
        <p14:creationId xmlns:p14="http://schemas.microsoft.com/office/powerpoint/2010/main" val="9003296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0BB892-4761-4262-7ECB-D34007F5AA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B04A63B-CDCC-2D5E-35CD-4FBD02FC9E53}"/>
              </a:ext>
            </a:extLst>
          </p:cNvPr>
          <p:cNvSpPr>
            <a:spLocks noGrp="1"/>
          </p:cNvSpPr>
          <p:nvPr>
            <p:ph type="ctrTitle"/>
          </p:nvPr>
        </p:nvSpPr>
        <p:spPr>
          <a:xfrm>
            <a:off x="0" y="2945683"/>
            <a:ext cx="12192000" cy="966634"/>
          </a:xfrm>
        </p:spPr>
        <p:txBody>
          <a:bodyPr>
            <a:normAutofit/>
          </a:bodyPr>
          <a:lstStyle/>
          <a:p>
            <a:r>
              <a:rPr lang="en-US" sz="5400" dirty="0">
                <a:latin typeface="Aptos" panose="020B0004020202020204" pitchFamily="34" charset="0"/>
                <a:ea typeface="Verdana" panose="020B0604030504040204" pitchFamily="34" charset="0"/>
              </a:rPr>
              <a:t>Compliance Indicators</a:t>
            </a:r>
          </a:p>
        </p:txBody>
      </p:sp>
      <p:sp>
        <p:nvSpPr>
          <p:cNvPr id="3" name="Slide Number Placeholder 2">
            <a:extLst>
              <a:ext uri="{FF2B5EF4-FFF2-40B4-BE49-F238E27FC236}">
                <a16:creationId xmlns:a16="http://schemas.microsoft.com/office/drawing/2014/main" id="{B547713A-8D6C-D1F4-1AE4-81BEFC6F5C77}"/>
              </a:ext>
            </a:extLst>
          </p:cNvPr>
          <p:cNvSpPr>
            <a:spLocks noGrp="1"/>
          </p:cNvSpPr>
          <p:nvPr>
            <p:ph type="sldNum" sz="quarter" idx="12"/>
          </p:nvPr>
        </p:nvSpPr>
        <p:spPr/>
        <p:txBody>
          <a:bodyPr/>
          <a:lstStyle/>
          <a:p>
            <a:fld id="{C479D5F6-EDCB-402A-AC08-4943A1820E8F}" type="slidenum">
              <a:rPr lang="en-US" smtClean="0"/>
              <a:pPr/>
              <a:t>24</a:t>
            </a:fld>
            <a:endParaRPr lang="en-US" dirty="0"/>
          </a:p>
        </p:txBody>
      </p:sp>
    </p:spTree>
    <p:custDataLst>
      <p:tags r:id="rId1"/>
    </p:custDataLst>
    <p:extLst>
      <p:ext uri="{BB962C8B-B14F-4D97-AF65-F5344CB8AC3E}">
        <p14:creationId xmlns:p14="http://schemas.microsoft.com/office/powerpoint/2010/main" val="26260935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6E5A2F-74C6-8D2C-4B0A-EC4932495CE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4412B77-64B5-1616-D714-24A55FEE3298}"/>
              </a:ext>
            </a:extLst>
          </p:cNvPr>
          <p:cNvSpPr>
            <a:spLocks noGrp="1"/>
          </p:cNvSpPr>
          <p:nvPr>
            <p:ph type="title"/>
          </p:nvPr>
        </p:nvSpPr>
        <p:spPr/>
        <p:txBody>
          <a:bodyPr/>
          <a:lstStyle/>
          <a:p>
            <a:r>
              <a:rPr lang="en-US" dirty="0"/>
              <a:t>Indicator 4A - Suspension/Expulsion</a:t>
            </a:r>
          </a:p>
        </p:txBody>
      </p:sp>
      <p:graphicFrame>
        <p:nvGraphicFramePr>
          <p:cNvPr id="5" name="Table 4">
            <a:extLst>
              <a:ext uri="{FF2B5EF4-FFF2-40B4-BE49-F238E27FC236}">
                <a16:creationId xmlns:a16="http://schemas.microsoft.com/office/drawing/2014/main" id="{88133EED-E1E8-1B44-C52E-652477F724E6}"/>
              </a:ext>
            </a:extLst>
          </p:cNvPr>
          <p:cNvGraphicFramePr>
            <a:graphicFrameLocks noGrp="1"/>
          </p:cNvGraphicFramePr>
          <p:nvPr>
            <p:extLst>
              <p:ext uri="{D42A27DB-BD31-4B8C-83A1-F6EECF244321}">
                <p14:modId xmlns:p14="http://schemas.microsoft.com/office/powerpoint/2010/main" val="1041735927"/>
              </p:ext>
            </p:extLst>
          </p:nvPr>
        </p:nvGraphicFramePr>
        <p:xfrm>
          <a:off x="161826" y="1219200"/>
          <a:ext cx="11868347" cy="761620"/>
        </p:xfrm>
        <a:graphic>
          <a:graphicData uri="http://schemas.openxmlformats.org/drawingml/2006/table">
            <a:tbl>
              <a:tblPr firstRow="1" bandRow="1">
                <a:tableStyleId>{5C22544A-7EE6-4342-B048-85BDC9FD1C3A}</a:tableStyleId>
              </a:tblPr>
              <a:tblGrid>
                <a:gridCol w="3637176">
                  <a:extLst>
                    <a:ext uri="{9D8B030D-6E8A-4147-A177-3AD203B41FA5}">
                      <a16:colId xmlns:a16="http://schemas.microsoft.com/office/drawing/2014/main" val="3653668721"/>
                    </a:ext>
                  </a:extLst>
                </a:gridCol>
                <a:gridCol w="952107">
                  <a:extLst>
                    <a:ext uri="{9D8B030D-6E8A-4147-A177-3AD203B41FA5}">
                      <a16:colId xmlns:a16="http://schemas.microsoft.com/office/drawing/2014/main" val="949439614"/>
                    </a:ext>
                  </a:extLst>
                </a:gridCol>
                <a:gridCol w="1621411">
                  <a:extLst>
                    <a:ext uri="{9D8B030D-6E8A-4147-A177-3AD203B41FA5}">
                      <a16:colId xmlns:a16="http://schemas.microsoft.com/office/drawing/2014/main" val="682544438"/>
                    </a:ext>
                  </a:extLst>
                </a:gridCol>
                <a:gridCol w="1491005">
                  <a:extLst>
                    <a:ext uri="{9D8B030D-6E8A-4147-A177-3AD203B41FA5}">
                      <a16:colId xmlns:a16="http://schemas.microsoft.com/office/drawing/2014/main" val="1251774184"/>
                    </a:ext>
                  </a:extLst>
                </a:gridCol>
                <a:gridCol w="1989777">
                  <a:extLst>
                    <a:ext uri="{9D8B030D-6E8A-4147-A177-3AD203B41FA5}">
                      <a16:colId xmlns:a16="http://schemas.microsoft.com/office/drawing/2014/main" val="2617056633"/>
                    </a:ext>
                  </a:extLst>
                </a:gridCol>
                <a:gridCol w="1149915">
                  <a:extLst>
                    <a:ext uri="{9D8B030D-6E8A-4147-A177-3AD203B41FA5}">
                      <a16:colId xmlns:a16="http://schemas.microsoft.com/office/drawing/2014/main" val="774671777"/>
                    </a:ext>
                  </a:extLst>
                </a:gridCol>
                <a:gridCol w="1026956">
                  <a:extLst>
                    <a:ext uri="{9D8B030D-6E8A-4147-A177-3AD203B41FA5}">
                      <a16:colId xmlns:a16="http://schemas.microsoft.com/office/drawing/2014/main" val="893811800"/>
                    </a:ext>
                  </a:extLst>
                </a:gridCol>
              </a:tblGrid>
              <a:tr h="761620">
                <a:tc>
                  <a:txBody>
                    <a:bodyPr/>
                    <a:lstStyle/>
                    <a:p>
                      <a:pPr marL="0" marR="0" algn="ctr">
                        <a:buNone/>
                      </a:pPr>
                      <a:r>
                        <a:rPr lang="en-US" sz="2400" kern="100" dirty="0">
                          <a:solidFill>
                            <a:sysClr val="windowText" lastClr="000000"/>
                          </a:solidFill>
                          <a:effectLst/>
                          <a:latin typeface="Aptos" panose="020B0004020202020204" pitchFamily="34" charset="0"/>
                        </a:rPr>
                        <a:t>Measure</a:t>
                      </a:r>
                      <a:endParaRPr lang="en-US" sz="2400" kern="1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kern="100" dirty="0">
                          <a:solidFill>
                            <a:sysClr val="windowText" lastClr="000000"/>
                          </a:solidFill>
                          <a:effectLst/>
                          <a:latin typeface="Aptos" panose="020B0004020202020204" pitchFamily="34" charset="0"/>
                        </a:rPr>
                        <a:t>AU Rate</a:t>
                      </a:r>
                      <a:endParaRPr lang="en-US" sz="2400" kern="1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kern="100" dirty="0">
                          <a:solidFill>
                            <a:sysClr val="windowText" lastClr="000000"/>
                          </a:solidFill>
                          <a:effectLst/>
                          <a:latin typeface="Aptos" panose="020B0004020202020204" pitchFamily="34" charset="0"/>
                        </a:rPr>
                        <a:t>4 times State Rate</a:t>
                      </a:r>
                      <a:endParaRPr lang="en-US" sz="2400" kern="1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kern="100" dirty="0">
                          <a:solidFill>
                            <a:sysClr val="windowText" lastClr="000000"/>
                          </a:solidFill>
                          <a:effectLst/>
                          <a:latin typeface="Aptos" panose="020B0004020202020204" pitchFamily="34" charset="0"/>
                        </a:rPr>
                        <a:t>State SPP Target</a:t>
                      </a:r>
                      <a:endParaRPr lang="en-US" sz="2400" kern="1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kern="100" dirty="0">
                          <a:solidFill>
                            <a:sysClr val="windowText" lastClr="000000"/>
                          </a:solidFill>
                          <a:effectLst/>
                          <a:latin typeface="Aptos" panose="020B0004020202020204" pitchFamily="34" charset="0"/>
                        </a:rPr>
                        <a:t>State Performance</a:t>
                      </a:r>
                      <a:endParaRPr lang="en-US" sz="2400" kern="1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kern="100" dirty="0">
                          <a:solidFill>
                            <a:sysClr val="windowText" lastClr="000000"/>
                          </a:solidFill>
                          <a:effectLst/>
                          <a:latin typeface="Aptos" panose="020B0004020202020204" pitchFamily="34" charset="0"/>
                        </a:rPr>
                        <a:t>Points Eligible</a:t>
                      </a:r>
                      <a:endParaRPr lang="en-US" sz="2400" kern="1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kern="100" dirty="0">
                          <a:solidFill>
                            <a:sysClr val="windowText" lastClr="000000"/>
                          </a:solidFill>
                          <a:effectLst/>
                          <a:latin typeface="Aptos" panose="020B0004020202020204" pitchFamily="34" charset="0"/>
                        </a:rPr>
                        <a:t>Points Earned</a:t>
                      </a:r>
                      <a:endParaRPr lang="en-US" sz="2400" kern="100" dirty="0">
                        <a:solidFill>
                          <a:sysClr val="windowText" lastClr="000000"/>
                        </a:solidFill>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extLst>
                  <a:ext uri="{0D108BD9-81ED-4DB2-BD59-A6C34878D82A}">
                    <a16:rowId xmlns:a16="http://schemas.microsoft.com/office/drawing/2014/main" val="2649707442"/>
                  </a:ext>
                </a:extLst>
              </a:tr>
            </a:tbl>
          </a:graphicData>
        </a:graphic>
      </p:graphicFrame>
      <p:sp>
        <p:nvSpPr>
          <p:cNvPr id="9" name="TextBox 8">
            <a:extLst>
              <a:ext uri="{FF2B5EF4-FFF2-40B4-BE49-F238E27FC236}">
                <a16:creationId xmlns:a16="http://schemas.microsoft.com/office/drawing/2014/main" id="{2D226FC7-518E-E2F9-BA92-2131A5845C66}"/>
              </a:ext>
            </a:extLst>
          </p:cNvPr>
          <p:cNvSpPr txBox="1"/>
          <p:nvPr/>
        </p:nvSpPr>
        <p:spPr>
          <a:xfrm>
            <a:off x="88006" y="1980820"/>
            <a:ext cx="12015762" cy="4893647"/>
          </a:xfrm>
          <a:prstGeom prst="rect">
            <a:avLst/>
          </a:prstGeom>
          <a:noFill/>
        </p:spPr>
        <p:txBody>
          <a:bodyPr wrap="square" rtlCol="0">
            <a:spAutoFit/>
          </a:bodyPr>
          <a:lstStyle/>
          <a:p>
            <a:pPr marL="227013" indent="-227013">
              <a:buFont typeface="Arial" panose="020B0604020202020204" pitchFamily="34" charset="0"/>
              <a:buChar char="•"/>
            </a:pPr>
            <a:r>
              <a:rPr lang="en-US" sz="2400" u="sng" dirty="0">
                <a:latin typeface="Aptos" panose="020B0004020202020204" pitchFamily="34" charset="0"/>
              </a:rPr>
              <a:t>Measure:</a:t>
            </a:r>
            <a:r>
              <a:rPr lang="en-US" sz="2400" dirty="0">
                <a:latin typeface="Aptos" panose="020B0004020202020204" pitchFamily="34" charset="0"/>
              </a:rPr>
              <a:t> An AU has a significant discrepancy if the rate of suspensions and expulsions of greater than 10 days in a school year is more than 4 times the State's out-of-school greater-than-10-day suspension/expulsion rate for 3 consecutive years.</a:t>
            </a:r>
          </a:p>
          <a:p>
            <a:pPr marL="227013" indent="-227013">
              <a:buFont typeface="Arial" panose="020B0604020202020204" pitchFamily="34" charset="0"/>
              <a:buChar char="•"/>
            </a:pPr>
            <a:r>
              <a:rPr lang="en-US" sz="2400" u="sng" dirty="0">
                <a:latin typeface="Aptos" panose="020B0004020202020204" pitchFamily="34" charset="0"/>
              </a:rPr>
              <a:t>AU Rate:</a:t>
            </a:r>
            <a:r>
              <a:rPr lang="en-US" sz="2400" dirty="0">
                <a:latin typeface="Aptos" panose="020B0004020202020204" pitchFamily="34" charset="0"/>
              </a:rPr>
              <a:t> Reports if the AU is on watch for their first year, or second consecutive year, and in what racial/ethnic group(s). If this is the third consecutive year, and this is the result of inappropriate local policies, procedures, or practices, then the AU is reported as having a Significant Discrepancy. </a:t>
            </a:r>
          </a:p>
          <a:p>
            <a:pPr marL="227013" indent="-227013">
              <a:buFont typeface="Arial" panose="020B0604020202020204" pitchFamily="34" charset="0"/>
              <a:buChar char="•"/>
            </a:pPr>
            <a:r>
              <a:rPr lang="en-US" sz="2400" u="sng" dirty="0">
                <a:latin typeface="Aptos" panose="020B0004020202020204" pitchFamily="34" charset="0"/>
              </a:rPr>
              <a:t>4 Times State Rate:</a:t>
            </a:r>
            <a:r>
              <a:rPr lang="en-US" sz="2400" dirty="0">
                <a:latin typeface="Aptos" panose="020B0004020202020204" pitchFamily="34" charset="0"/>
              </a:rPr>
              <a:t> 4 times of the State's out-of-school greater-than-10-day suspension/expulsion rate. </a:t>
            </a:r>
          </a:p>
          <a:p>
            <a:pPr marL="227013" indent="-227013">
              <a:buFont typeface="Arial" panose="020B0604020202020204" pitchFamily="34" charset="0"/>
              <a:buChar char="•"/>
            </a:pPr>
            <a:r>
              <a:rPr lang="en-US" sz="2400" u="sng" dirty="0">
                <a:latin typeface="Aptos" panose="020B0004020202020204" pitchFamily="34" charset="0"/>
              </a:rPr>
              <a:t>State SPP Target:</a:t>
            </a:r>
            <a:r>
              <a:rPr lang="en-US" sz="2400" dirty="0">
                <a:latin typeface="Aptos" panose="020B0004020202020204" pitchFamily="34" charset="0"/>
              </a:rPr>
              <a:t> The State’s target percent of all AUs in Colorado having Significant Discrepancy. </a:t>
            </a:r>
          </a:p>
          <a:p>
            <a:pPr marL="233363" indent="-233363">
              <a:buFont typeface="Arial" panose="020B0604020202020204" pitchFamily="34" charset="0"/>
              <a:buChar char="•"/>
            </a:pPr>
            <a:r>
              <a:rPr lang="en-US" sz="2400" u="sng" dirty="0">
                <a:latin typeface="Aptos" panose="020B0004020202020204" pitchFamily="34" charset="0"/>
              </a:rPr>
              <a:t>State Performance:</a:t>
            </a:r>
            <a:r>
              <a:rPr lang="en-US" sz="2400" dirty="0">
                <a:latin typeface="Aptos" panose="020B0004020202020204" pitchFamily="34" charset="0"/>
              </a:rPr>
              <a:t> Percent of all AUs in Colorado having Significant Discrepancy. </a:t>
            </a:r>
          </a:p>
          <a:p>
            <a:pPr algn="ctr"/>
            <a:r>
              <a:rPr lang="en-US" sz="2400" dirty="0">
                <a:latin typeface="Aptos" panose="020B0004020202020204" pitchFamily="34" charset="0"/>
              </a:rPr>
              <a:t>Please note: Lag year data, SY 2022-23.</a:t>
            </a:r>
          </a:p>
        </p:txBody>
      </p:sp>
      <p:sp>
        <p:nvSpPr>
          <p:cNvPr id="3" name="Slide Number Placeholder 2">
            <a:extLst>
              <a:ext uri="{FF2B5EF4-FFF2-40B4-BE49-F238E27FC236}">
                <a16:creationId xmlns:a16="http://schemas.microsoft.com/office/drawing/2014/main" id="{BFCF7C9C-8D8C-3FF5-B9A9-4DB6962492D9}"/>
              </a:ext>
            </a:extLst>
          </p:cNvPr>
          <p:cNvSpPr>
            <a:spLocks noGrp="1"/>
          </p:cNvSpPr>
          <p:nvPr>
            <p:ph type="sldNum" sz="quarter" idx="12"/>
          </p:nvPr>
        </p:nvSpPr>
        <p:spPr/>
        <p:txBody>
          <a:bodyPr/>
          <a:lstStyle/>
          <a:p>
            <a:fld id="{C479D5F6-EDCB-402A-AC08-4943A1820E8F}" type="slidenum">
              <a:rPr lang="en-US" smtClean="0"/>
              <a:pPr/>
              <a:t>25</a:t>
            </a:fld>
            <a:endParaRPr lang="en-US" dirty="0"/>
          </a:p>
        </p:txBody>
      </p:sp>
    </p:spTree>
    <p:extLst>
      <p:ext uri="{BB962C8B-B14F-4D97-AF65-F5344CB8AC3E}">
        <p14:creationId xmlns:p14="http://schemas.microsoft.com/office/powerpoint/2010/main" val="535945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A1D3D3-291E-975D-94EB-7625A9C8009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F80641EE-4E04-DDCC-2A27-8BD68FCEF0C3}"/>
              </a:ext>
            </a:extLst>
          </p:cNvPr>
          <p:cNvSpPr>
            <a:spLocks noGrp="1"/>
          </p:cNvSpPr>
          <p:nvPr>
            <p:ph type="title"/>
          </p:nvPr>
        </p:nvSpPr>
        <p:spPr>
          <a:xfrm>
            <a:off x="912550" y="143656"/>
            <a:ext cx="11279450" cy="1070572"/>
          </a:xfrm>
        </p:spPr>
        <p:txBody>
          <a:bodyPr>
            <a:normAutofit/>
          </a:bodyPr>
          <a:lstStyle/>
          <a:p>
            <a:r>
              <a:rPr lang="en-US" dirty="0"/>
              <a:t>Indicator 4B - Suspension/Expulsion</a:t>
            </a:r>
          </a:p>
        </p:txBody>
      </p:sp>
      <p:graphicFrame>
        <p:nvGraphicFramePr>
          <p:cNvPr id="5" name="Table 4">
            <a:extLst>
              <a:ext uri="{FF2B5EF4-FFF2-40B4-BE49-F238E27FC236}">
                <a16:creationId xmlns:a16="http://schemas.microsoft.com/office/drawing/2014/main" id="{09AF61B3-39E0-3B20-5891-41921F340D73}"/>
              </a:ext>
            </a:extLst>
          </p:cNvPr>
          <p:cNvGraphicFramePr>
            <a:graphicFrameLocks noGrp="1"/>
          </p:cNvGraphicFramePr>
          <p:nvPr>
            <p:extLst>
              <p:ext uri="{D42A27DB-BD31-4B8C-83A1-F6EECF244321}">
                <p14:modId xmlns:p14="http://schemas.microsoft.com/office/powerpoint/2010/main" val="3256217464"/>
              </p:ext>
            </p:extLst>
          </p:nvPr>
        </p:nvGraphicFramePr>
        <p:xfrm>
          <a:off x="112730" y="1283077"/>
          <a:ext cx="11966539" cy="731520"/>
        </p:xfrm>
        <a:graphic>
          <a:graphicData uri="http://schemas.openxmlformats.org/drawingml/2006/table">
            <a:tbl>
              <a:tblPr firstRow="1" bandRow="1">
                <a:tableStyleId>{5C22544A-7EE6-4342-B048-85BDC9FD1C3A}</a:tableStyleId>
              </a:tblPr>
              <a:tblGrid>
                <a:gridCol w="5175707">
                  <a:extLst>
                    <a:ext uri="{9D8B030D-6E8A-4147-A177-3AD203B41FA5}">
                      <a16:colId xmlns:a16="http://schemas.microsoft.com/office/drawing/2014/main" val="3653668721"/>
                    </a:ext>
                  </a:extLst>
                </a:gridCol>
                <a:gridCol w="1329179">
                  <a:extLst>
                    <a:ext uri="{9D8B030D-6E8A-4147-A177-3AD203B41FA5}">
                      <a16:colId xmlns:a16="http://schemas.microsoft.com/office/drawing/2014/main" val="949439614"/>
                    </a:ext>
                  </a:extLst>
                </a:gridCol>
                <a:gridCol w="1470582">
                  <a:extLst>
                    <a:ext uri="{9D8B030D-6E8A-4147-A177-3AD203B41FA5}">
                      <a16:colId xmlns:a16="http://schemas.microsoft.com/office/drawing/2014/main" val="1251774184"/>
                    </a:ext>
                  </a:extLst>
                </a:gridCol>
                <a:gridCol w="1847654">
                  <a:extLst>
                    <a:ext uri="{9D8B030D-6E8A-4147-A177-3AD203B41FA5}">
                      <a16:colId xmlns:a16="http://schemas.microsoft.com/office/drawing/2014/main" val="2617056633"/>
                    </a:ext>
                  </a:extLst>
                </a:gridCol>
                <a:gridCol w="1093509">
                  <a:extLst>
                    <a:ext uri="{9D8B030D-6E8A-4147-A177-3AD203B41FA5}">
                      <a16:colId xmlns:a16="http://schemas.microsoft.com/office/drawing/2014/main" val="774671777"/>
                    </a:ext>
                  </a:extLst>
                </a:gridCol>
                <a:gridCol w="1049908">
                  <a:extLst>
                    <a:ext uri="{9D8B030D-6E8A-4147-A177-3AD203B41FA5}">
                      <a16:colId xmlns:a16="http://schemas.microsoft.com/office/drawing/2014/main" val="893811800"/>
                    </a:ext>
                  </a:extLst>
                </a:gridCol>
              </a:tblGrid>
              <a:tr h="621792">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Measure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Status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SPP Target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Performance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Eligible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Earned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extLst>
                  <a:ext uri="{0D108BD9-81ED-4DB2-BD59-A6C34878D82A}">
                    <a16:rowId xmlns:a16="http://schemas.microsoft.com/office/drawing/2014/main" val="2649707442"/>
                  </a:ext>
                </a:extLst>
              </a:tr>
            </a:tbl>
          </a:graphicData>
        </a:graphic>
      </p:graphicFrame>
      <p:sp>
        <p:nvSpPr>
          <p:cNvPr id="9" name="TextBox 8">
            <a:extLst>
              <a:ext uri="{FF2B5EF4-FFF2-40B4-BE49-F238E27FC236}">
                <a16:creationId xmlns:a16="http://schemas.microsoft.com/office/drawing/2014/main" id="{D1463578-5547-0D9C-2C1F-375B64E6A914}"/>
              </a:ext>
            </a:extLst>
          </p:cNvPr>
          <p:cNvSpPr txBox="1"/>
          <p:nvPr/>
        </p:nvSpPr>
        <p:spPr>
          <a:xfrm>
            <a:off x="112730" y="2014597"/>
            <a:ext cx="11942167" cy="4524315"/>
          </a:xfrm>
          <a:prstGeom prst="rect">
            <a:avLst/>
          </a:prstGeom>
          <a:noFill/>
        </p:spPr>
        <p:txBody>
          <a:bodyPr wrap="square" rtlCol="0">
            <a:spAutoFit/>
          </a:bodyPr>
          <a:lstStyle/>
          <a:p>
            <a:pPr marL="227013" indent="-227013">
              <a:buFont typeface="Arial" panose="020B0604020202020204" pitchFamily="34" charset="0"/>
              <a:buChar char="•"/>
            </a:pPr>
            <a:r>
              <a:rPr lang="en-US" sz="2400" u="sng" dirty="0">
                <a:latin typeface="Aptos" panose="020B0004020202020204" pitchFamily="34" charset="0"/>
              </a:rPr>
              <a:t>Measure:</a:t>
            </a:r>
            <a:r>
              <a:rPr lang="en-US" sz="2400" dirty="0">
                <a:latin typeface="Aptos" panose="020B0004020202020204" pitchFamily="34" charset="0"/>
              </a:rPr>
              <a:t> An AU has significant discrepancy if one or more racial/ethnic groups have a rate of suspension/expulsion greater than 10 days, which is the result of inappropriate local policies, procedures, or practices, and their rate is more than 4 times the state rate for 3 consecutive years. </a:t>
            </a:r>
            <a:endParaRPr lang="en-US" sz="2400" u="sng" dirty="0">
              <a:latin typeface="Aptos" panose="020B0004020202020204" pitchFamily="34" charset="0"/>
            </a:endParaRPr>
          </a:p>
          <a:p>
            <a:pPr marL="227013" indent="-227013">
              <a:buFont typeface="Arial" panose="020B0604020202020204" pitchFamily="34" charset="0"/>
              <a:buChar char="•"/>
            </a:pPr>
            <a:r>
              <a:rPr lang="en-US" sz="2400" u="sng" dirty="0">
                <a:latin typeface="Aptos" panose="020B0004020202020204" pitchFamily="34" charset="0"/>
              </a:rPr>
              <a:t>AU Status:</a:t>
            </a:r>
            <a:r>
              <a:rPr lang="en-US" sz="2400" dirty="0">
                <a:latin typeface="Aptos" panose="020B0004020202020204" pitchFamily="34" charset="0"/>
              </a:rPr>
              <a:t> Reports if the AU is on watch for their first year, or second consecutive year, and in what racial/ethnic group(s). If this is the third consecutive year, and this is the result of inappropriate local policies, procedures, or practices, then the AU is reported as having a Significant Discrepancy. </a:t>
            </a:r>
          </a:p>
          <a:p>
            <a:pPr marL="227013" indent="-227013">
              <a:buFont typeface="Arial" panose="020B0604020202020204" pitchFamily="34" charset="0"/>
              <a:buChar char="•"/>
            </a:pPr>
            <a:r>
              <a:rPr lang="en-US" sz="2400" u="sng" dirty="0">
                <a:latin typeface="Aptos" panose="020B0004020202020204" pitchFamily="34" charset="0"/>
              </a:rPr>
              <a:t>State SPP Target:</a:t>
            </a:r>
            <a:r>
              <a:rPr lang="en-US" sz="2400" dirty="0">
                <a:latin typeface="Aptos" panose="020B0004020202020204" pitchFamily="34" charset="0"/>
              </a:rPr>
              <a:t> The State’s target percent of all AUs in Colorado having Significant Discrepancy. </a:t>
            </a:r>
          </a:p>
          <a:p>
            <a:pPr marL="233363" indent="-233363">
              <a:buFont typeface="Arial" panose="020B0604020202020204" pitchFamily="34" charset="0"/>
              <a:buChar char="•"/>
            </a:pPr>
            <a:r>
              <a:rPr lang="en-US" sz="2400" u="sng" dirty="0">
                <a:latin typeface="Aptos" panose="020B0004020202020204" pitchFamily="34" charset="0"/>
              </a:rPr>
              <a:t>State Performance:</a:t>
            </a:r>
            <a:r>
              <a:rPr lang="en-US" sz="2400" dirty="0">
                <a:latin typeface="Aptos" panose="020B0004020202020204" pitchFamily="34" charset="0"/>
              </a:rPr>
              <a:t> Percent of all AUs in Colorado having Significant Discrepancy. </a:t>
            </a:r>
          </a:p>
          <a:p>
            <a:pPr algn="ctr"/>
            <a:r>
              <a:rPr lang="en-US" sz="2400" dirty="0">
                <a:latin typeface="Aptos" panose="020B0004020202020204" pitchFamily="34" charset="0"/>
              </a:rPr>
              <a:t>Please note: Lag year data, SY 2022-23.</a:t>
            </a:r>
          </a:p>
        </p:txBody>
      </p:sp>
      <p:sp>
        <p:nvSpPr>
          <p:cNvPr id="3" name="Slide Number Placeholder 2">
            <a:extLst>
              <a:ext uri="{FF2B5EF4-FFF2-40B4-BE49-F238E27FC236}">
                <a16:creationId xmlns:a16="http://schemas.microsoft.com/office/drawing/2014/main" id="{44F2CFAC-890F-8E09-DF71-DE28C5203A4F}"/>
              </a:ext>
            </a:extLst>
          </p:cNvPr>
          <p:cNvSpPr>
            <a:spLocks noGrp="1"/>
          </p:cNvSpPr>
          <p:nvPr>
            <p:ph type="sldNum" sz="quarter" idx="12"/>
          </p:nvPr>
        </p:nvSpPr>
        <p:spPr/>
        <p:txBody>
          <a:bodyPr/>
          <a:lstStyle/>
          <a:p>
            <a:fld id="{C479D5F6-EDCB-402A-AC08-4943A1820E8F}" type="slidenum">
              <a:rPr lang="en-US" smtClean="0"/>
              <a:pPr/>
              <a:t>26</a:t>
            </a:fld>
            <a:endParaRPr lang="en-US" dirty="0"/>
          </a:p>
        </p:txBody>
      </p:sp>
    </p:spTree>
    <p:extLst>
      <p:ext uri="{BB962C8B-B14F-4D97-AF65-F5344CB8AC3E}">
        <p14:creationId xmlns:p14="http://schemas.microsoft.com/office/powerpoint/2010/main" val="38023860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2DE8F4-62E0-4648-6287-7C36F3A124F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4095965-2BC2-DBF0-E85C-470672617226}"/>
              </a:ext>
            </a:extLst>
          </p:cNvPr>
          <p:cNvSpPr>
            <a:spLocks noGrp="1"/>
          </p:cNvSpPr>
          <p:nvPr>
            <p:ph type="title"/>
          </p:nvPr>
        </p:nvSpPr>
        <p:spPr>
          <a:xfrm>
            <a:off x="912550" y="143656"/>
            <a:ext cx="11279450" cy="1070572"/>
          </a:xfrm>
        </p:spPr>
        <p:txBody>
          <a:bodyPr>
            <a:normAutofit fontScale="90000"/>
          </a:bodyPr>
          <a:lstStyle/>
          <a:p>
            <a:r>
              <a:rPr lang="en-US" dirty="0"/>
              <a:t>Indicator 9 - Disproportionate Representation in Special Education</a:t>
            </a:r>
          </a:p>
        </p:txBody>
      </p:sp>
      <p:sp>
        <p:nvSpPr>
          <p:cNvPr id="9" name="TextBox 8">
            <a:extLst>
              <a:ext uri="{FF2B5EF4-FFF2-40B4-BE49-F238E27FC236}">
                <a16:creationId xmlns:a16="http://schemas.microsoft.com/office/drawing/2014/main" id="{4BB9F7D1-207D-37C8-2246-1D65B03430AC}"/>
              </a:ext>
            </a:extLst>
          </p:cNvPr>
          <p:cNvSpPr txBox="1"/>
          <p:nvPr/>
        </p:nvSpPr>
        <p:spPr>
          <a:xfrm>
            <a:off x="112730" y="2083446"/>
            <a:ext cx="11942167" cy="4154984"/>
          </a:xfrm>
          <a:prstGeom prst="rect">
            <a:avLst/>
          </a:prstGeom>
          <a:noFill/>
        </p:spPr>
        <p:txBody>
          <a:bodyPr wrap="square" rtlCol="0">
            <a:spAutoFit/>
          </a:bodyPr>
          <a:lstStyle/>
          <a:p>
            <a:pPr marL="227013" indent="-227013">
              <a:buFont typeface="Arial" panose="020B0604020202020204" pitchFamily="34" charset="0"/>
              <a:buChar char="•"/>
            </a:pPr>
            <a:r>
              <a:rPr lang="en-US" sz="2400" u="sng" dirty="0">
                <a:latin typeface="Aptos" panose="020B0004020202020204" pitchFamily="34" charset="0"/>
              </a:rPr>
              <a:t>Measure:</a:t>
            </a:r>
            <a:r>
              <a:rPr lang="en-US" sz="2400" dirty="0">
                <a:latin typeface="Aptos" panose="020B0004020202020204" pitchFamily="34" charset="0"/>
              </a:rPr>
              <a:t> An AU has disproportionate representation of racial/ethnic groups in special education and related services, which is the result of inappropriate identification if the risk ratio is greater than 4.0.</a:t>
            </a:r>
          </a:p>
          <a:p>
            <a:pPr marL="227013" indent="-227013">
              <a:buFont typeface="Arial" panose="020B0604020202020204" pitchFamily="34" charset="0"/>
              <a:buChar char="•"/>
            </a:pPr>
            <a:r>
              <a:rPr lang="en-US" sz="2400" u="sng" dirty="0">
                <a:latin typeface="Aptos" panose="020B0004020202020204" pitchFamily="34" charset="0"/>
              </a:rPr>
              <a:t>AU Status:</a:t>
            </a:r>
            <a:r>
              <a:rPr lang="en-US" sz="2400" dirty="0">
                <a:latin typeface="Aptos" panose="020B0004020202020204" pitchFamily="34" charset="0"/>
              </a:rPr>
              <a:t> Reports if the AU has Disproportionate Representation of racial/ethnic groups in special education and related services, which is the result of inappropriate identification.</a:t>
            </a:r>
          </a:p>
          <a:p>
            <a:pPr marL="227013" indent="-227013">
              <a:buFont typeface="Arial" panose="020B0604020202020204" pitchFamily="34" charset="0"/>
              <a:buChar char="•"/>
            </a:pPr>
            <a:r>
              <a:rPr lang="en-US" sz="2400" u="sng" dirty="0">
                <a:latin typeface="Aptos" panose="020B0004020202020204" pitchFamily="34" charset="0"/>
              </a:rPr>
              <a:t>State SPP Target:</a:t>
            </a:r>
            <a:r>
              <a:rPr lang="en-US" sz="2400" dirty="0">
                <a:latin typeface="Aptos" panose="020B0004020202020204" pitchFamily="34" charset="0"/>
              </a:rPr>
              <a:t> The State’s target percent of all AUs in Colorado having Disproportionate Representation.</a:t>
            </a:r>
          </a:p>
          <a:p>
            <a:pPr marL="233363" indent="-233363">
              <a:buFont typeface="Arial" panose="020B0604020202020204" pitchFamily="34" charset="0"/>
              <a:buChar char="•"/>
            </a:pPr>
            <a:r>
              <a:rPr lang="en-US" sz="2400" u="sng" dirty="0">
                <a:latin typeface="Aptos" panose="020B0004020202020204" pitchFamily="34" charset="0"/>
              </a:rPr>
              <a:t>State Performance:</a:t>
            </a:r>
            <a:r>
              <a:rPr lang="en-US" sz="2400" dirty="0">
                <a:latin typeface="Aptos" panose="020B0004020202020204" pitchFamily="34" charset="0"/>
              </a:rPr>
              <a:t> Percent of all AUs in Colorado having Disproportionate Representation. </a:t>
            </a:r>
          </a:p>
          <a:p>
            <a:pPr algn="ctr"/>
            <a:r>
              <a:rPr lang="en-US" sz="2400" dirty="0">
                <a:latin typeface="Aptos" panose="020B0004020202020204" pitchFamily="34" charset="0"/>
              </a:rPr>
              <a:t>Please note: Lag year data, SY 2022-23.</a:t>
            </a:r>
          </a:p>
        </p:txBody>
      </p:sp>
      <p:sp>
        <p:nvSpPr>
          <p:cNvPr id="3" name="Slide Number Placeholder 2">
            <a:extLst>
              <a:ext uri="{FF2B5EF4-FFF2-40B4-BE49-F238E27FC236}">
                <a16:creationId xmlns:a16="http://schemas.microsoft.com/office/drawing/2014/main" id="{B00E320B-16C4-916A-200D-4F59EEFF789F}"/>
              </a:ext>
            </a:extLst>
          </p:cNvPr>
          <p:cNvSpPr>
            <a:spLocks noGrp="1"/>
          </p:cNvSpPr>
          <p:nvPr>
            <p:ph type="sldNum" sz="quarter" idx="12"/>
          </p:nvPr>
        </p:nvSpPr>
        <p:spPr/>
        <p:txBody>
          <a:bodyPr/>
          <a:lstStyle/>
          <a:p>
            <a:fld id="{C479D5F6-EDCB-402A-AC08-4943A1820E8F}" type="slidenum">
              <a:rPr lang="en-US" smtClean="0"/>
              <a:pPr/>
              <a:t>27</a:t>
            </a:fld>
            <a:endParaRPr lang="en-US" dirty="0"/>
          </a:p>
        </p:txBody>
      </p:sp>
      <p:graphicFrame>
        <p:nvGraphicFramePr>
          <p:cNvPr id="2" name="Table 1">
            <a:extLst>
              <a:ext uri="{FF2B5EF4-FFF2-40B4-BE49-F238E27FC236}">
                <a16:creationId xmlns:a16="http://schemas.microsoft.com/office/drawing/2014/main" id="{DB0185F9-B0D1-010A-8C61-599AD669E7AE}"/>
              </a:ext>
            </a:extLst>
          </p:cNvPr>
          <p:cNvGraphicFramePr>
            <a:graphicFrameLocks noGrp="1"/>
          </p:cNvGraphicFramePr>
          <p:nvPr>
            <p:extLst>
              <p:ext uri="{D42A27DB-BD31-4B8C-83A1-F6EECF244321}">
                <p14:modId xmlns:p14="http://schemas.microsoft.com/office/powerpoint/2010/main" val="2065428440"/>
              </p:ext>
            </p:extLst>
          </p:nvPr>
        </p:nvGraphicFramePr>
        <p:xfrm>
          <a:off x="112730" y="1283077"/>
          <a:ext cx="11966539" cy="731520"/>
        </p:xfrm>
        <a:graphic>
          <a:graphicData uri="http://schemas.openxmlformats.org/drawingml/2006/table">
            <a:tbl>
              <a:tblPr firstRow="1" bandRow="1">
                <a:tableStyleId>{5C22544A-7EE6-4342-B048-85BDC9FD1C3A}</a:tableStyleId>
              </a:tblPr>
              <a:tblGrid>
                <a:gridCol w="5175707">
                  <a:extLst>
                    <a:ext uri="{9D8B030D-6E8A-4147-A177-3AD203B41FA5}">
                      <a16:colId xmlns:a16="http://schemas.microsoft.com/office/drawing/2014/main" val="3653668721"/>
                    </a:ext>
                  </a:extLst>
                </a:gridCol>
                <a:gridCol w="1329179">
                  <a:extLst>
                    <a:ext uri="{9D8B030D-6E8A-4147-A177-3AD203B41FA5}">
                      <a16:colId xmlns:a16="http://schemas.microsoft.com/office/drawing/2014/main" val="949439614"/>
                    </a:ext>
                  </a:extLst>
                </a:gridCol>
                <a:gridCol w="1470582">
                  <a:extLst>
                    <a:ext uri="{9D8B030D-6E8A-4147-A177-3AD203B41FA5}">
                      <a16:colId xmlns:a16="http://schemas.microsoft.com/office/drawing/2014/main" val="1251774184"/>
                    </a:ext>
                  </a:extLst>
                </a:gridCol>
                <a:gridCol w="1847654">
                  <a:extLst>
                    <a:ext uri="{9D8B030D-6E8A-4147-A177-3AD203B41FA5}">
                      <a16:colId xmlns:a16="http://schemas.microsoft.com/office/drawing/2014/main" val="2617056633"/>
                    </a:ext>
                  </a:extLst>
                </a:gridCol>
                <a:gridCol w="1093509">
                  <a:extLst>
                    <a:ext uri="{9D8B030D-6E8A-4147-A177-3AD203B41FA5}">
                      <a16:colId xmlns:a16="http://schemas.microsoft.com/office/drawing/2014/main" val="774671777"/>
                    </a:ext>
                  </a:extLst>
                </a:gridCol>
                <a:gridCol w="1049908">
                  <a:extLst>
                    <a:ext uri="{9D8B030D-6E8A-4147-A177-3AD203B41FA5}">
                      <a16:colId xmlns:a16="http://schemas.microsoft.com/office/drawing/2014/main" val="893811800"/>
                    </a:ext>
                  </a:extLst>
                </a:gridCol>
              </a:tblGrid>
              <a:tr h="621792">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Measure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Status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SPP Target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Performance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Eligible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Earned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extLst>
                  <a:ext uri="{0D108BD9-81ED-4DB2-BD59-A6C34878D82A}">
                    <a16:rowId xmlns:a16="http://schemas.microsoft.com/office/drawing/2014/main" val="2649707442"/>
                  </a:ext>
                </a:extLst>
              </a:tr>
            </a:tbl>
          </a:graphicData>
        </a:graphic>
      </p:graphicFrame>
    </p:spTree>
    <p:extLst>
      <p:ext uri="{BB962C8B-B14F-4D97-AF65-F5344CB8AC3E}">
        <p14:creationId xmlns:p14="http://schemas.microsoft.com/office/powerpoint/2010/main" val="19434165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119588-E11B-ED50-D0AC-F9088643DEF6}"/>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E694A30-DCDF-C110-9299-809B3114F88B}"/>
              </a:ext>
            </a:extLst>
          </p:cNvPr>
          <p:cNvSpPr>
            <a:spLocks noGrp="1"/>
          </p:cNvSpPr>
          <p:nvPr>
            <p:ph type="title"/>
          </p:nvPr>
        </p:nvSpPr>
        <p:spPr>
          <a:xfrm>
            <a:off x="912550" y="143656"/>
            <a:ext cx="11279450" cy="1070572"/>
          </a:xfrm>
        </p:spPr>
        <p:txBody>
          <a:bodyPr>
            <a:normAutofit fontScale="90000"/>
          </a:bodyPr>
          <a:lstStyle/>
          <a:p>
            <a:r>
              <a:rPr lang="en-US" dirty="0"/>
              <a:t>Indicator 10 - Disproportionate Representation in Specific Disability Categories</a:t>
            </a:r>
          </a:p>
        </p:txBody>
      </p:sp>
      <p:sp>
        <p:nvSpPr>
          <p:cNvPr id="9" name="TextBox 8">
            <a:extLst>
              <a:ext uri="{FF2B5EF4-FFF2-40B4-BE49-F238E27FC236}">
                <a16:creationId xmlns:a16="http://schemas.microsoft.com/office/drawing/2014/main" id="{B5A523C4-3F37-A6CC-2203-634DE2C35E0C}"/>
              </a:ext>
            </a:extLst>
          </p:cNvPr>
          <p:cNvSpPr txBox="1"/>
          <p:nvPr/>
        </p:nvSpPr>
        <p:spPr>
          <a:xfrm>
            <a:off x="112730" y="2239187"/>
            <a:ext cx="11942167" cy="4154984"/>
          </a:xfrm>
          <a:prstGeom prst="rect">
            <a:avLst/>
          </a:prstGeom>
          <a:noFill/>
        </p:spPr>
        <p:txBody>
          <a:bodyPr wrap="square" rtlCol="0">
            <a:spAutoFit/>
          </a:bodyPr>
          <a:lstStyle/>
          <a:p>
            <a:pPr marL="227013" indent="-227013">
              <a:buFont typeface="Arial" panose="020B0604020202020204" pitchFamily="34" charset="0"/>
              <a:buChar char="•"/>
            </a:pPr>
            <a:r>
              <a:rPr lang="en-US" sz="2400" u="sng" dirty="0">
                <a:latin typeface="Aptos" panose="020B0004020202020204" pitchFamily="34" charset="0"/>
              </a:rPr>
              <a:t>Measure:</a:t>
            </a:r>
            <a:r>
              <a:rPr lang="en-US" sz="2400" dirty="0">
                <a:latin typeface="Aptos" panose="020B0004020202020204" pitchFamily="34" charset="0"/>
              </a:rPr>
              <a:t> An AU has disproportionate representation of racial/ethnic groups in specific disability categories, which is the result of inappropriate identification if the risk ratio is greater than 4.0.</a:t>
            </a:r>
          </a:p>
          <a:p>
            <a:pPr marL="227013" indent="-227013">
              <a:buFont typeface="Arial" panose="020B0604020202020204" pitchFamily="34" charset="0"/>
              <a:buChar char="•"/>
            </a:pPr>
            <a:r>
              <a:rPr lang="en-US" sz="2400" u="sng" dirty="0">
                <a:latin typeface="Aptos" panose="020B0004020202020204" pitchFamily="34" charset="0"/>
              </a:rPr>
              <a:t>AU Status:</a:t>
            </a:r>
            <a:r>
              <a:rPr lang="en-US" sz="2400" dirty="0">
                <a:latin typeface="Aptos" panose="020B0004020202020204" pitchFamily="34" charset="0"/>
              </a:rPr>
              <a:t> Reports if the AU has Disproportionate Representation of racial/ethnic groups in specific disability categories, which is the result of inappropriate identification.</a:t>
            </a:r>
          </a:p>
          <a:p>
            <a:pPr marL="227013" indent="-227013">
              <a:buFont typeface="Arial" panose="020B0604020202020204" pitchFamily="34" charset="0"/>
              <a:buChar char="•"/>
            </a:pPr>
            <a:r>
              <a:rPr lang="en-US" sz="2400" u="sng" dirty="0">
                <a:latin typeface="Aptos" panose="020B0004020202020204" pitchFamily="34" charset="0"/>
              </a:rPr>
              <a:t>State SPP Target:</a:t>
            </a:r>
            <a:r>
              <a:rPr lang="en-US" sz="2400" dirty="0">
                <a:latin typeface="Aptos" panose="020B0004020202020204" pitchFamily="34" charset="0"/>
              </a:rPr>
              <a:t> The State’s target percent of all AUs in Colorado having Disproportionate Representation.</a:t>
            </a:r>
          </a:p>
          <a:p>
            <a:pPr marL="233363" indent="-233363">
              <a:buFont typeface="Arial" panose="020B0604020202020204" pitchFamily="34" charset="0"/>
              <a:buChar char="•"/>
            </a:pPr>
            <a:r>
              <a:rPr lang="en-US" sz="2400" u="sng" dirty="0">
                <a:latin typeface="Aptos" panose="020B0004020202020204" pitchFamily="34" charset="0"/>
              </a:rPr>
              <a:t>State Performance:</a:t>
            </a:r>
            <a:r>
              <a:rPr lang="en-US" sz="2400" dirty="0">
                <a:latin typeface="Aptos" panose="020B0004020202020204" pitchFamily="34" charset="0"/>
              </a:rPr>
              <a:t> Percent of all AUs in Colorado having Disproportionate Representation. </a:t>
            </a:r>
          </a:p>
          <a:p>
            <a:pPr algn="ctr"/>
            <a:r>
              <a:rPr lang="en-US" sz="2400" dirty="0">
                <a:latin typeface="Aptos" panose="020B0004020202020204" pitchFamily="34" charset="0"/>
              </a:rPr>
              <a:t>Please note: Lag year data, SY 2022-23.</a:t>
            </a:r>
          </a:p>
        </p:txBody>
      </p:sp>
      <p:sp>
        <p:nvSpPr>
          <p:cNvPr id="3" name="Slide Number Placeholder 2">
            <a:extLst>
              <a:ext uri="{FF2B5EF4-FFF2-40B4-BE49-F238E27FC236}">
                <a16:creationId xmlns:a16="http://schemas.microsoft.com/office/drawing/2014/main" id="{98ED9819-6516-9B43-99AD-8C9FBB6E2859}"/>
              </a:ext>
            </a:extLst>
          </p:cNvPr>
          <p:cNvSpPr>
            <a:spLocks noGrp="1"/>
          </p:cNvSpPr>
          <p:nvPr>
            <p:ph type="sldNum" sz="quarter" idx="12"/>
          </p:nvPr>
        </p:nvSpPr>
        <p:spPr/>
        <p:txBody>
          <a:bodyPr/>
          <a:lstStyle/>
          <a:p>
            <a:fld id="{C479D5F6-EDCB-402A-AC08-4943A1820E8F}" type="slidenum">
              <a:rPr lang="en-US" smtClean="0"/>
              <a:pPr/>
              <a:t>28</a:t>
            </a:fld>
            <a:endParaRPr lang="en-US" dirty="0"/>
          </a:p>
        </p:txBody>
      </p:sp>
      <p:graphicFrame>
        <p:nvGraphicFramePr>
          <p:cNvPr id="2" name="Table 1">
            <a:extLst>
              <a:ext uri="{FF2B5EF4-FFF2-40B4-BE49-F238E27FC236}">
                <a16:creationId xmlns:a16="http://schemas.microsoft.com/office/drawing/2014/main" id="{37FA168F-4A0B-CB9B-BD62-5918A1605F5D}"/>
              </a:ext>
            </a:extLst>
          </p:cNvPr>
          <p:cNvGraphicFramePr>
            <a:graphicFrameLocks noGrp="1"/>
          </p:cNvGraphicFramePr>
          <p:nvPr>
            <p:extLst>
              <p:ext uri="{D42A27DB-BD31-4B8C-83A1-F6EECF244321}">
                <p14:modId xmlns:p14="http://schemas.microsoft.com/office/powerpoint/2010/main" val="2065428440"/>
              </p:ext>
            </p:extLst>
          </p:nvPr>
        </p:nvGraphicFramePr>
        <p:xfrm>
          <a:off x="112730" y="1283077"/>
          <a:ext cx="11966539" cy="731520"/>
        </p:xfrm>
        <a:graphic>
          <a:graphicData uri="http://schemas.openxmlformats.org/drawingml/2006/table">
            <a:tbl>
              <a:tblPr firstRow="1" bandRow="1">
                <a:tableStyleId>{5C22544A-7EE6-4342-B048-85BDC9FD1C3A}</a:tableStyleId>
              </a:tblPr>
              <a:tblGrid>
                <a:gridCol w="5175707">
                  <a:extLst>
                    <a:ext uri="{9D8B030D-6E8A-4147-A177-3AD203B41FA5}">
                      <a16:colId xmlns:a16="http://schemas.microsoft.com/office/drawing/2014/main" val="3653668721"/>
                    </a:ext>
                  </a:extLst>
                </a:gridCol>
                <a:gridCol w="1329179">
                  <a:extLst>
                    <a:ext uri="{9D8B030D-6E8A-4147-A177-3AD203B41FA5}">
                      <a16:colId xmlns:a16="http://schemas.microsoft.com/office/drawing/2014/main" val="949439614"/>
                    </a:ext>
                  </a:extLst>
                </a:gridCol>
                <a:gridCol w="1470582">
                  <a:extLst>
                    <a:ext uri="{9D8B030D-6E8A-4147-A177-3AD203B41FA5}">
                      <a16:colId xmlns:a16="http://schemas.microsoft.com/office/drawing/2014/main" val="1251774184"/>
                    </a:ext>
                  </a:extLst>
                </a:gridCol>
                <a:gridCol w="1847654">
                  <a:extLst>
                    <a:ext uri="{9D8B030D-6E8A-4147-A177-3AD203B41FA5}">
                      <a16:colId xmlns:a16="http://schemas.microsoft.com/office/drawing/2014/main" val="2617056633"/>
                    </a:ext>
                  </a:extLst>
                </a:gridCol>
                <a:gridCol w="1093509">
                  <a:extLst>
                    <a:ext uri="{9D8B030D-6E8A-4147-A177-3AD203B41FA5}">
                      <a16:colId xmlns:a16="http://schemas.microsoft.com/office/drawing/2014/main" val="774671777"/>
                    </a:ext>
                  </a:extLst>
                </a:gridCol>
                <a:gridCol w="1049908">
                  <a:extLst>
                    <a:ext uri="{9D8B030D-6E8A-4147-A177-3AD203B41FA5}">
                      <a16:colId xmlns:a16="http://schemas.microsoft.com/office/drawing/2014/main" val="893811800"/>
                    </a:ext>
                  </a:extLst>
                </a:gridCol>
              </a:tblGrid>
              <a:tr h="621792">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Measure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Status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SPP Target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Performance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Eligible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Earned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extLst>
                  <a:ext uri="{0D108BD9-81ED-4DB2-BD59-A6C34878D82A}">
                    <a16:rowId xmlns:a16="http://schemas.microsoft.com/office/drawing/2014/main" val="2649707442"/>
                  </a:ext>
                </a:extLst>
              </a:tr>
            </a:tbl>
          </a:graphicData>
        </a:graphic>
      </p:graphicFrame>
    </p:spTree>
    <p:extLst>
      <p:ext uri="{BB962C8B-B14F-4D97-AF65-F5344CB8AC3E}">
        <p14:creationId xmlns:p14="http://schemas.microsoft.com/office/powerpoint/2010/main" val="5662554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FF0A45-D7A7-4B04-56F0-8B0DE23FB4E2}"/>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96FB5A8-F171-1F39-89A6-ED577FAD0B24}"/>
              </a:ext>
            </a:extLst>
          </p:cNvPr>
          <p:cNvSpPr>
            <a:spLocks noGrp="1"/>
          </p:cNvSpPr>
          <p:nvPr>
            <p:ph type="title"/>
          </p:nvPr>
        </p:nvSpPr>
        <p:spPr>
          <a:xfrm>
            <a:off x="912550" y="143656"/>
            <a:ext cx="11279450" cy="1070572"/>
          </a:xfrm>
        </p:spPr>
        <p:txBody>
          <a:bodyPr>
            <a:normAutofit/>
          </a:bodyPr>
          <a:lstStyle/>
          <a:p>
            <a:r>
              <a:rPr lang="en-US" dirty="0"/>
              <a:t>Indicator 11 - Timely Initial Evaluation</a:t>
            </a:r>
          </a:p>
        </p:txBody>
      </p:sp>
      <p:sp>
        <p:nvSpPr>
          <p:cNvPr id="9" name="TextBox 8">
            <a:extLst>
              <a:ext uri="{FF2B5EF4-FFF2-40B4-BE49-F238E27FC236}">
                <a16:creationId xmlns:a16="http://schemas.microsoft.com/office/drawing/2014/main" id="{6773CC77-D34A-5733-6271-6DD023E03A19}"/>
              </a:ext>
            </a:extLst>
          </p:cNvPr>
          <p:cNvSpPr txBox="1"/>
          <p:nvPr/>
        </p:nvSpPr>
        <p:spPr>
          <a:xfrm>
            <a:off x="112730" y="2319397"/>
            <a:ext cx="11942167" cy="2677656"/>
          </a:xfrm>
          <a:prstGeom prst="rect">
            <a:avLst/>
          </a:prstGeom>
          <a:noFill/>
        </p:spPr>
        <p:txBody>
          <a:bodyPr wrap="square" rtlCol="0">
            <a:spAutoFit/>
          </a:bodyPr>
          <a:lstStyle/>
          <a:p>
            <a:pPr marL="227013" indent="-227013">
              <a:buFont typeface="Arial" panose="020B0604020202020204" pitchFamily="34" charset="0"/>
              <a:buChar char="•"/>
            </a:pPr>
            <a:r>
              <a:rPr lang="en-US" sz="2400" u="sng" dirty="0">
                <a:latin typeface="Aptos" panose="020B0004020202020204" pitchFamily="34" charset="0"/>
              </a:rPr>
              <a:t>Measure:</a:t>
            </a:r>
            <a:r>
              <a:rPr lang="en-US" sz="2400" dirty="0">
                <a:latin typeface="Aptos" panose="020B0004020202020204" pitchFamily="34" charset="0"/>
              </a:rPr>
              <a:t> Percent of children who were evaluated within 60 days of receiving parental consent for initial evaluation.</a:t>
            </a:r>
          </a:p>
          <a:p>
            <a:pPr marL="227013" indent="-227013">
              <a:buFont typeface="Arial" panose="020B0604020202020204" pitchFamily="34" charset="0"/>
              <a:buChar char="•"/>
            </a:pPr>
            <a:r>
              <a:rPr lang="en-US" sz="2400" u="sng" dirty="0">
                <a:latin typeface="Aptos" panose="020B0004020202020204" pitchFamily="34" charset="0"/>
              </a:rPr>
              <a:t>AU Status:</a:t>
            </a:r>
            <a:r>
              <a:rPr lang="en-US" sz="2400" dirty="0">
                <a:latin typeface="Aptos" panose="020B0004020202020204" pitchFamily="34" charset="0"/>
              </a:rPr>
              <a:t> Reports the AU’s percentage rate of children who were evaluated within 60 days of receiving parental consent for initial evaluation.</a:t>
            </a:r>
          </a:p>
          <a:p>
            <a:pPr marL="227013" indent="-227013">
              <a:buFont typeface="Arial" panose="020B0604020202020204" pitchFamily="34" charset="0"/>
              <a:buChar char="•"/>
            </a:pPr>
            <a:r>
              <a:rPr lang="en-US" sz="2400" u="sng" dirty="0">
                <a:latin typeface="Aptos" panose="020B0004020202020204" pitchFamily="34" charset="0"/>
              </a:rPr>
              <a:t>State SPP Target:</a:t>
            </a:r>
            <a:r>
              <a:rPr lang="en-US" sz="2400" dirty="0">
                <a:latin typeface="Aptos" panose="020B0004020202020204" pitchFamily="34" charset="0"/>
              </a:rPr>
              <a:t> The State’s target percent for AUs to meet compliance.</a:t>
            </a:r>
          </a:p>
          <a:p>
            <a:pPr marL="227013" indent="-227013">
              <a:buFont typeface="Arial" panose="020B0604020202020204" pitchFamily="34" charset="0"/>
              <a:buChar char="•"/>
            </a:pPr>
            <a:r>
              <a:rPr lang="en-US" sz="2400" u="sng" dirty="0">
                <a:latin typeface="Aptos" panose="020B0004020202020204" pitchFamily="34" charset="0"/>
              </a:rPr>
              <a:t>State Performance:</a:t>
            </a:r>
            <a:r>
              <a:rPr lang="en-US" sz="2400" dirty="0">
                <a:latin typeface="Aptos" panose="020B0004020202020204" pitchFamily="34" charset="0"/>
              </a:rPr>
              <a:t> State percentage rate of all children in Colorado who were evaluated within 60 days of receiving parental consent for initial evaluation.</a:t>
            </a:r>
          </a:p>
        </p:txBody>
      </p:sp>
      <p:sp>
        <p:nvSpPr>
          <p:cNvPr id="3" name="Slide Number Placeholder 2">
            <a:extLst>
              <a:ext uri="{FF2B5EF4-FFF2-40B4-BE49-F238E27FC236}">
                <a16:creationId xmlns:a16="http://schemas.microsoft.com/office/drawing/2014/main" id="{154E24AC-E80C-0712-23AF-9317A870B535}"/>
              </a:ext>
            </a:extLst>
          </p:cNvPr>
          <p:cNvSpPr>
            <a:spLocks noGrp="1"/>
          </p:cNvSpPr>
          <p:nvPr>
            <p:ph type="sldNum" sz="quarter" idx="12"/>
          </p:nvPr>
        </p:nvSpPr>
        <p:spPr/>
        <p:txBody>
          <a:bodyPr/>
          <a:lstStyle/>
          <a:p>
            <a:fld id="{C479D5F6-EDCB-402A-AC08-4943A1820E8F}" type="slidenum">
              <a:rPr lang="en-US" smtClean="0"/>
              <a:pPr/>
              <a:t>29</a:t>
            </a:fld>
            <a:endParaRPr lang="en-US" dirty="0"/>
          </a:p>
        </p:txBody>
      </p:sp>
      <p:graphicFrame>
        <p:nvGraphicFramePr>
          <p:cNvPr id="2" name="Table 1">
            <a:extLst>
              <a:ext uri="{FF2B5EF4-FFF2-40B4-BE49-F238E27FC236}">
                <a16:creationId xmlns:a16="http://schemas.microsoft.com/office/drawing/2014/main" id="{A9527CE5-59E4-8505-F8B1-BDE4DD33521B}"/>
              </a:ext>
            </a:extLst>
          </p:cNvPr>
          <p:cNvGraphicFramePr>
            <a:graphicFrameLocks noGrp="1"/>
          </p:cNvGraphicFramePr>
          <p:nvPr>
            <p:extLst>
              <p:ext uri="{D42A27DB-BD31-4B8C-83A1-F6EECF244321}">
                <p14:modId xmlns:p14="http://schemas.microsoft.com/office/powerpoint/2010/main" val="2065428440"/>
              </p:ext>
            </p:extLst>
          </p:nvPr>
        </p:nvGraphicFramePr>
        <p:xfrm>
          <a:off x="112730" y="1283077"/>
          <a:ext cx="11966539" cy="731520"/>
        </p:xfrm>
        <a:graphic>
          <a:graphicData uri="http://schemas.openxmlformats.org/drawingml/2006/table">
            <a:tbl>
              <a:tblPr firstRow="1" bandRow="1">
                <a:tableStyleId>{5C22544A-7EE6-4342-B048-85BDC9FD1C3A}</a:tableStyleId>
              </a:tblPr>
              <a:tblGrid>
                <a:gridCol w="5175707">
                  <a:extLst>
                    <a:ext uri="{9D8B030D-6E8A-4147-A177-3AD203B41FA5}">
                      <a16:colId xmlns:a16="http://schemas.microsoft.com/office/drawing/2014/main" val="3653668721"/>
                    </a:ext>
                  </a:extLst>
                </a:gridCol>
                <a:gridCol w="1329179">
                  <a:extLst>
                    <a:ext uri="{9D8B030D-6E8A-4147-A177-3AD203B41FA5}">
                      <a16:colId xmlns:a16="http://schemas.microsoft.com/office/drawing/2014/main" val="949439614"/>
                    </a:ext>
                  </a:extLst>
                </a:gridCol>
                <a:gridCol w="1470582">
                  <a:extLst>
                    <a:ext uri="{9D8B030D-6E8A-4147-A177-3AD203B41FA5}">
                      <a16:colId xmlns:a16="http://schemas.microsoft.com/office/drawing/2014/main" val="1251774184"/>
                    </a:ext>
                  </a:extLst>
                </a:gridCol>
                <a:gridCol w="1847654">
                  <a:extLst>
                    <a:ext uri="{9D8B030D-6E8A-4147-A177-3AD203B41FA5}">
                      <a16:colId xmlns:a16="http://schemas.microsoft.com/office/drawing/2014/main" val="2617056633"/>
                    </a:ext>
                  </a:extLst>
                </a:gridCol>
                <a:gridCol w="1093509">
                  <a:extLst>
                    <a:ext uri="{9D8B030D-6E8A-4147-A177-3AD203B41FA5}">
                      <a16:colId xmlns:a16="http://schemas.microsoft.com/office/drawing/2014/main" val="774671777"/>
                    </a:ext>
                  </a:extLst>
                </a:gridCol>
                <a:gridCol w="1049908">
                  <a:extLst>
                    <a:ext uri="{9D8B030D-6E8A-4147-A177-3AD203B41FA5}">
                      <a16:colId xmlns:a16="http://schemas.microsoft.com/office/drawing/2014/main" val="893811800"/>
                    </a:ext>
                  </a:extLst>
                </a:gridCol>
              </a:tblGrid>
              <a:tr h="621792">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Measure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Status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SPP Target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Performance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Eligible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Earned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extLst>
                  <a:ext uri="{0D108BD9-81ED-4DB2-BD59-A6C34878D82A}">
                    <a16:rowId xmlns:a16="http://schemas.microsoft.com/office/drawing/2014/main" val="2649707442"/>
                  </a:ext>
                </a:extLst>
              </a:tr>
            </a:tbl>
          </a:graphicData>
        </a:graphic>
      </p:graphicFrame>
    </p:spTree>
    <p:extLst>
      <p:ext uri="{BB962C8B-B14F-4D97-AF65-F5344CB8AC3E}">
        <p14:creationId xmlns:p14="http://schemas.microsoft.com/office/powerpoint/2010/main" val="1638295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3564" y="205176"/>
            <a:ext cx="9855468" cy="898524"/>
          </a:xfrm>
        </p:spPr>
        <p:txBody>
          <a:bodyPr>
            <a:normAutofit/>
          </a:bodyPr>
          <a:lstStyle/>
          <a:p>
            <a:r>
              <a:rPr lang="en-US" dirty="0">
                <a:latin typeface="Aptos" panose="020B0004020202020204" pitchFamily="34" charset="0"/>
              </a:rPr>
              <a:t>Why Does Colorado Issue Determinations?</a:t>
            </a:r>
            <a:endParaRPr lang="en-US" sz="4000" dirty="0">
              <a:latin typeface="Aptos" panose="020B0004020202020204" pitchFamily="34" charset="0"/>
            </a:endParaRPr>
          </a:p>
        </p:txBody>
      </p:sp>
      <p:sp>
        <p:nvSpPr>
          <p:cNvPr id="3" name="Content Placeholder 2"/>
          <p:cNvSpPr>
            <a:spLocks noGrp="1"/>
          </p:cNvSpPr>
          <p:nvPr>
            <p:ph idx="1"/>
          </p:nvPr>
        </p:nvSpPr>
        <p:spPr/>
        <p:txBody>
          <a:bodyPr>
            <a:normAutofit/>
          </a:bodyPr>
          <a:lstStyle/>
          <a:p>
            <a:pPr marL="0" indent="0" algn="ctr">
              <a:lnSpc>
                <a:spcPct val="100000"/>
              </a:lnSpc>
              <a:spcBef>
                <a:spcPts val="600"/>
              </a:spcBef>
              <a:buNone/>
            </a:pPr>
            <a:r>
              <a:rPr lang="en-US" sz="2400" dirty="0">
                <a:effectLst/>
                <a:latin typeface="Aptos" panose="020B0004020202020204" pitchFamily="34" charset="0"/>
                <a:ea typeface="Aptos" panose="020B0004020202020204" pitchFamily="34" charset="0"/>
                <a:cs typeface="Times New Roman" panose="02020603050405020304" pitchFamily="18" charset="0"/>
              </a:rPr>
              <a:t>The Individuals with Disabilities Education Act (IDEA) requires the Colorado Department of Education (CDE) to make an annual determination of the extent to which each Administrative Unit (AU) meets the requirements and purposes of IDEA based on the information in the State Performance Plan/Annual Performance Report (SPP/APR), information obtained through monitoring visits, and any other publicly available information. </a:t>
            </a:r>
          </a:p>
          <a:p>
            <a:pPr marL="0" indent="0" algn="ctr">
              <a:lnSpc>
                <a:spcPct val="100000"/>
              </a:lnSpc>
              <a:spcBef>
                <a:spcPts val="600"/>
              </a:spcBef>
              <a:buNone/>
            </a:pPr>
            <a:r>
              <a:rPr lang="en-US" sz="2400" u="sng" dirty="0">
                <a:solidFill>
                  <a:srgbClr val="0563C1"/>
                </a:solidFill>
                <a:effectLst/>
                <a:latin typeface="Aptos" panose="020B0004020202020204" pitchFamily="34" charset="0"/>
                <a:ea typeface="Aptos" panose="020B0004020202020204" pitchFamily="34" charset="0"/>
                <a:cs typeface="Times New Roman" panose="02020603050405020304" pitchFamily="18" charset="0"/>
                <a:hlinkClick r:id="rId3"/>
              </a:rPr>
              <a:t>34 C.F.R. § 300.603(b)(1)</a:t>
            </a:r>
            <a:endParaRPr lang="en-US" sz="2400" u="sng" dirty="0">
              <a:solidFill>
                <a:srgbClr val="0563C1"/>
              </a:solidFill>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fld id="{C479D5F6-EDCB-402A-AC08-4943A1820E8F}" type="slidenum">
              <a:rPr lang="en-US" smtClean="0"/>
              <a:pPr/>
              <a:t>3</a:t>
            </a:fld>
            <a:endParaRPr lang="en-US" dirty="0"/>
          </a:p>
        </p:txBody>
      </p:sp>
    </p:spTree>
    <p:custDataLst>
      <p:tags r:id="rId1"/>
    </p:custDataLst>
    <p:extLst>
      <p:ext uri="{BB962C8B-B14F-4D97-AF65-F5344CB8AC3E}">
        <p14:creationId xmlns:p14="http://schemas.microsoft.com/office/powerpoint/2010/main" val="3401448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50D762-6D33-F5E8-2BB5-E169BD26195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C942D92-99E1-8965-6C59-9D2F1CCE713E}"/>
              </a:ext>
            </a:extLst>
          </p:cNvPr>
          <p:cNvSpPr>
            <a:spLocks noGrp="1"/>
          </p:cNvSpPr>
          <p:nvPr>
            <p:ph type="title"/>
          </p:nvPr>
        </p:nvSpPr>
        <p:spPr>
          <a:xfrm>
            <a:off x="912550" y="143656"/>
            <a:ext cx="11279450" cy="1070572"/>
          </a:xfrm>
        </p:spPr>
        <p:txBody>
          <a:bodyPr>
            <a:normAutofit/>
          </a:bodyPr>
          <a:lstStyle/>
          <a:p>
            <a:r>
              <a:rPr lang="en-US" dirty="0"/>
              <a:t>Indicator 12 - Part C to B Transition</a:t>
            </a:r>
          </a:p>
        </p:txBody>
      </p:sp>
      <p:sp>
        <p:nvSpPr>
          <p:cNvPr id="9" name="TextBox 8">
            <a:extLst>
              <a:ext uri="{FF2B5EF4-FFF2-40B4-BE49-F238E27FC236}">
                <a16:creationId xmlns:a16="http://schemas.microsoft.com/office/drawing/2014/main" id="{B1B8217B-3053-A788-F3C3-0E0EC4D2A518}"/>
              </a:ext>
            </a:extLst>
          </p:cNvPr>
          <p:cNvSpPr txBox="1"/>
          <p:nvPr/>
        </p:nvSpPr>
        <p:spPr>
          <a:xfrm>
            <a:off x="112730" y="2295334"/>
            <a:ext cx="11942167" cy="3416320"/>
          </a:xfrm>
          <a:prstGeom prst="rect">
            <a:avLst/>
          </a:prstGeom>
          <a:noFill/>
        </p:spPr>
        <p:txBody>
          <a:bodyPr wrap="square" rtlCol="0">
            <a:spAutoFit/>
          </a:bodyPr>
          <a:lstStyle/>
          <a:p>
            <a:pPr marL="227013" indent="-227013">
              <a:buFont typeface="Arial" panose="020B0604020202020204" pitchFamily="34" charset="0"/>
              <a:buChar char="•"/>
            </a:pPr>
            <a:r>
              <a:rPr lang="en-US" sz="2400" u="sng" dirty="0">
                <a:latin typeface="Aptos" panose="020B0004020202020204" pitchFamily="34" charset="0"/>
              </a:rPr>
              <a:t>Measure:</a:t>
            </a:r>
            <a:r>
              <a:rPr lang="en-US" sz="2400" dirty="0">
                <a:latin typeface="Aptos" panose="020B0004020202020204" pitchFamily="34" charset="0"/>
              </a:rPr>
              <a:t> Percent of children referred by Part C prior to age 3, whose eligibility was determined with an IEP implemented by their third birthday (includes students found not eligible).</a:t>
            </a:r>
          </a:p>
          <a:p>
            <a:pPr marL="227013" indent="-227013">
              <a:buFont typeface="Arial" panose="020B0604020202020204" pitchFamily="34" charset="0"/>
              <a:buChar char="•"/>
            </a:pPr>
            <a:r>
              <a:rPr lang="en-US" sz="2400" u="sng" dirty="0">
                <a:latin typeface="Aptos" panose="020B0004020202020204" pitchFamily="34" charset="0"/>
              </a:rPr>
              <a:t>AU Status:</a:t>
            </a:r>
            <a:r>
              <a:rPr lang="en-US" sz="2400" dirty="0">
                <a:latin typeface="Aptos" panose="020B0004020202020204" pitchFamily="34" charset="0"/>
              </a:rPr>
              <a:t> Reports the AU’s percentage rate of children referred by Part C prior to age 3, whose eligibility was determined with an IEP implemented by their third birthday.</a:t>
            </a:r>
          </a:p>
          <a:p>
            <a:pPr marL="227013" indent="-227013">
              <a:buFont typeface="Arial" panose="020B0604020202020204" pitchFamily="34" charset="0"/>
              <a:buChar char="•"/>
            </a:pPr>
            <a:r>
              <a:rPr lang="en-US" sz="2400" u="sng" dirty="0">
                <a:latin typeface="Aptos" panose="020B0004020202020204" pitchFamily="34" charset="0"/>
              </a:rPr>
              <a:t>State SPP Target:</a:t>
            </a:r>
            <a:r>
              <a:rPr lang="en-US" sz="2400" dirty="0">
                <a:latin typeface="Aptos" panose="020B0004020202020204" pitchFamily="34" charset="0"/>
              </a:rPr>
              <a:t> The State’s target percent for AUs to meet compliance.</a:t>
            </a:r>
          </a:p>
          <a:p>
            <a:pPr marL="227013" indent="-227013">
              <a:buFont typeface="Arial" panose="020B0604020202020204" pitchFamily="34" charset="0"/>
              <a:buChar char="•"/>
            </a:pPr>
            <a:r>
              <a:rPr lang="en-US" sz="2400" u="sng" dirty="0">
                <a:latin typeface="Aptos" panose="020B0004020202020204" pitchFamily="34" charset="0"/>
              </a:rPr>
              <a:t>State Performance:</a:t>
            </a:r>
            <a:r>
              <a:rPr lang="en-US" sz="2400" dirty="0">
                <a:latin typeface="Aptos" panose="020B0004020202020204" pitchFamily="34" charset="0"/>
              </a:rPr>
              <a:t> State percentage rate of all children in Colorado referred by Part C prior to age 3, whose eligibility was determined with an IEP implemented by their third birthday (includes students found not eligible).</a:t>
            </a:r>
          </a:p>
        </p:txBody>
      </p:sp>
      <p:sp>
        <p:nvSpPr>
          <p:cNvPr id="3" name="Slide Number Placeholder 2">
            <a:extLst>
              <a:ext uri="{FF2B5EF4-FFF2-40B4-BE49-F238E27FC236}">
                <a16:creationId xmlns:a16="http://schemas.microsoft.com/office/drawing/2014/main" id="{0019FDE0-8355-B3EA-2127-C5FD7FDADF3F}"/>
              </a:ext>
            </a:extLst>
          </p:cNvPr>
          <p:cNvSpPr>
            <a:spLocks noGrp="1"/>
          </p:cNvSpPr>
          <p:nvPr>
            <p:ph type="sldNum" sz="quarter" idx="12"/>
          </p:nvPr>
        </p:nvSpPr>
        <p:spPr/>
        <p:txBody>
          <a:bodyPr/>
          <a:lstStyle/>
          <a:p>
            <a:fld id="{C479D5F6-EDCB-402A-AC08-4943A1820E8F}" type="slidenum">
              <a:rPr lang="en-US" smtClean="0"/>
              <a:pPr/>
              <a:t>30</a:t>
            </a:fld>
            <a:endParaRPr lang="en-US" dirty="0"/>
          </a:p>
        </p:txBody>
      </p:sp>
      <p:graphicFrame>
        <p:nvGraphicFramePr>
          <p:cNvPr id="2" name="Table 1">
            <a:extLst>
              <a:ext uri="{FF2B5EF4-FFF2-40B4-BE49-F238E27FC236}">
                <a16:creationId xmlns:a16="http://schemas.microsoft.com/office/drawing/2014/main" id="{C56F667E-648C-0702-C264-ACB02E724CDD}"/>
              </a:ext>
            </a:extLst>
          </p:cNvPr>
          <p:cNvGraphicFramePr>
            <a:graphicFrameLocks noGrp="1"/>
          </p:cNvGraphicFramePr>
          <p:nvPr>
            <p:extLst>
              <p:ext uri="{D42A27DB-BD31-4B8C-83A1-F6EECF244321}">
                <p14:modId xmlns:p14="http://schemas.microsoft.com/office/powerpoint/2010/main" val="2065428440"/>
              </p:ext>
            </p:extLst>
          </p:nvPr>
        </p:nvGraphicFramePr>
        <p:xfrm>
          <a:off x="112730" y="1283077"/>
          <a:ext cx="11966539" cy="731520"/>
        </p:xfrm>
        <a:graphic>
          <a:graphicData uri="http://schemas.openxmlformats.org/drawingml/2006/table">
            <a:tbl>
              <a:tblPr firstRow="1" bandRow="1">
                <a:tableStyleId>{5C22544A-7EE6-4342-B048-85BDC9FD1C3A}</a:tableStyleId>
              </a:tblPr>
              <a:tblGrid>
                <a:gridCol w="5175707">
                  <a:extLst>
                    <a:ext uri="{9D8B030D-6E8A-4147-A177-3AD203B41FA5}">
                      <a16:colId xmlns:a16="http://schemas.microsoft.com/office/drawing/2014/main" val="3653668721"/>
                    </a:ext>
                  </a:extLst>
                </a:gridCol>
                <a:gridCol w="1329179">
                  <a:extLst>
                    <a:ext uri="{9D8B030D-6E8A-4147-A177-3AD203B41FA5}">
                      <a16:colId xmlns:a16="http://schemas.microsoft.com/office/drawing/2014/main" val="949439614"/>
                    </a:ext>
                  </a:extLst>
                </a:gridCol>
                <a:gridCol w="1470582">
                  <a:extLst>
                    <a:ext uri="{9D8B030D-6E8A-4147-A177-3AD203B41FA5}">
                      <a16:colId xmlns:a16="http://schemas.microsoft.com/office/drawing/2014/main" val="1251774184"/>
                    </a:ext>
                  </a:extLst>
                </a:gridCol>
                <a:gridCol w="1847654">
                  <a:extLst>
                    <a:ext uri="{9D8B030D-6E8A-4147-A177-3AD203B41FA5}">
                      <a16:colId xmlns:a16="http://schemas.microsoft.com/office/drawing/2014/main" val="2617056633"/>
                    </a:ext>
                  </a:extLst>
                </a:gridCol>
                <a:gridCol w="1093509">
                  <a:extLst>
                    <a:ext uri="{9D8B030D-6E8A-4147-A177-3AD203B41FA5}">
                      <a16:colId xmlns:a16="http://schemas.microsoft.com/office/drawing/2014/main" val="774671777"/>
                    </a:ext>
                  </a:extLst>
                </a:gridCol>
                <a:gridCol w="1049908">
                  <a:extLst>
                    <a:ext uri="{9D8B030D-6E8A-4147-A177-3AD203B41FA5}">
                      <a16:colId xmlns:a16="http://schemas.microsoft.com/office/drawing/2014/main" val="893811800"/>
                    </a:ext>
                  </a:extLst>
                </a:gridCol>
              </a:tblGrid>
              <a:tr h="621792">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Measure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Status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SPP Target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Performance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Eligible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Earned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extLst>
                  <a:ext uri="{0D108BD9-81ED-4DB2-BD59-A6C34878D82A}">
                    <a16:rowId xmlns:a16="http://schemas.microsoft.com/office/drawing/2014/main" val="2649707442"/>
                  </a:ext>
                </a:extLst>
              </a:tr>
            </a:tbl>
          </a:graphicData>
        </a:graphic>
      </p:graphicFrame>
    </p:spTree>
    <p:extLst>
      <p:ext uri="{BB962C8B-B14F-4D97-AF65-F5344CB8AC3E}">
        <p14:creationId xmlns:p14="http://schemas.microsoft.com/office/powerpoint/2010/main" val="32562463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D5B3E1-F9BE-AC4E-FEBF-835E6B370C61}"/>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7F3709D-B206-A8B3-94B2-B3FA7CD8C52C}"/>
              </a:ext>
            </a:extLst>
          </p:cNvPr>
          <p:cNvSpPr>
            <a:spLocks noGrp="1"/>
          </p:cNvSpPr>
          <p:nvPr>
            <p:ph type="title"/>
          </p:nvPr>
        </p:nvSpPr>
        <p:spPr>
          <a:xfrm>
            <a:off x="912550" y="143656"/>
            <a:ext cx="11279450" cy="1070572"/>
          </a:xfrm>
        </p:spPr>
        <p:txBody>
          <a:bodyPr>
            <a:normAutofit/>
          </a:bodyPr>
          <a:lstStyle/>
          <a:p>
            <a:r>
              <a:rPr lang="en-US" dirty="0"/>
              <a:t>Indicator 13 - Secondary Transition IEPs</a:t>
            </a:r>
          </a:p>
        </p:txBody>
      </p:sp>
      <p:sp>
        <p:nvSpPr>
          <p:cNvPr id="9" name="TextBox 8">
            <a:extLst>
              <a:ext uri="{FF2B5EF4-FFF2-40B4-BE49-F238E27FC236}">
                <a16:creationId xmlns:a16="http://schemas.microsoft.com/office/drawing/2014/main" id="{1405C201-1E64-CBB5-D76A-FA29BF7D9B55}"/>
              </a:ext>
            </a:extLst>
          </p:cNvPr>
          <p:cNvSpPr txBox="1"/>
          <p:nvPr/>
        </p:nvSpPr>
        <p:spPr>
          <a:xfrm>
            <a:off x="112730" y="2263249"/>
            <a:ext cx="11942167" cy="2677656"/>
          </a:xfrm>
          <a:prstGeom prst="rect">
            <a:avLst/>
          </a:prstGeom>
          <a:noFill/>
        </p:spPr>
        <p:txBody>
          <a:bodyPr wrap="square" rtlCol="0">
            <a:spAutoFit/>
          </a:bodyPr>
          <a:lstStyle/>
          <a:p>
            <a:pPr marL="227013" indent="-227013">
              <a:buFont typeface="Arial" panose="020B0604020202020204" pitchFamily="34" charset="0"/>
              <a:buChar char="•"/>
            </a:pPr>
            <a:r>
              <a:rPr lang="en-US" sz="2400" u="sng" dirty="0">
                <a:latin typeface="Aptos" panose="020B0004020202020204" pitchFamily="34" charset="0"/>
              </a:rPr>
              <a:t>Measure:</a:t>
            </a:r>
            <a:r>
              <a:rPr lang="en-US" sz="2400" dirty="0">
                <a:latin typeface="Aptos" panose="020B0004020202020204" pitchFamily="34" charset="0"/>
              </a:rPr>
              <a:t> Percent of youth aged 15 and above with an IEP that includes each of the required components for Transition IEPs.</a:t>
            </a:r>
          </a:p>
          <a:p>
            <a:pPr marL="227013" indent="-227013">
              <a:buFont typeface="Arial" panose="020B0604020202020204" pitchFamily="34" charset="0"/>
              <a:buChar char="•"/>
            </a:pPr>
            <a:r>
              <a:rPr lang="en-US" sz="2400" u="sng" dirty="0">
                <a:latin typeface="Aptos" panose="020B0004020202020204" pitchFamily="34" charset="0"/>
              </a:rPr>
              <a:t>AU Status:</a:t>
            </a:r>
            <a:r>
              <a:rPr lang="en-US" sz="2400" dirty="0">
                <a:latin typeface="Aptos" panose="020B0004020202020204" pitchFamily="34" charset="0"/>
              </a:rPr>
              <a:t> Reports the AU’s percentage rate of youth aged 15 and above with an IEP that includes each of the required components for Transition IEPs.</a:t>
            </a:r>
          </a:p>
          <a:p>
            <a:pPr marL="227013" indent="-227013">
              <a:buFont typeface="Arial" panose="020B0604020202020204" pitchFamily="34" charset="0"/>
              <a:buChar char="•"/>
            </a:pPr>
            <a:r>
              <a:rPr lang="en-US" sz="2400" u="sng" dirty="0">
                <a:latin typeface="Aptos" panose="020B0004020202020204" pitchFamily="34" charset="0"/>
              </a:rPr>
              <a:t>State SPP Target:</a:t>
            </a:r>
            <a:r>
              <a:rPr lang="en-US" sz="2400" dirty="0">
                <a:latin typeface="Aptos" panose="020B0004020202020204" pitchFamily="34" charset="0"/>
              </a:rPr>
              <a:t> The State’s target percent for AUs to meet compliance.</a:t>
            </a:r>
          </a:p>
          <a:p>
            <a:pPr marL="227013" indent="-227013">
              <a:buFont typeface="Arial" panose="020B0604020202020204" pitchFamily="34" charset="0"/>
              <a:buChar char="•"/>
            </a:pPr>
            <a:r>
              <a:rPr lang="en-US" sz="2400" u="sng" dirty="0">
                <a:latin typeface="Aptos" panose="020B0004020202020204" pitchFamily="34" charset="0"/>
              </a:rPr>
              <a:t>State Performance:</a:t>
            </a:r>
            <a:r>
              <a:rPr lang="en-US" sz="2400" dirty="0">
                <a:latin typeface="Aptos" panose="020B0004020202020204" pitchFamily="34" charset="0"/>
              </a:rPr>
              <a:t> State percentage rate of youth in Colorado aged 15 and above with an IEP that includes each of the required components for Transition IEPs.</a:t>
            </a:r>
          </a:p>
        </p:txBody>
      </p:sp>
      <p:sp>
        <p:nvSpPr>
          <p:cNvPr id="3" name="Slide Number Placeholder 2">
            <a:extLst>
              <a:ext uri="{FF2B5EF4-FFF2-40B4-BE49-F238E27FC236}">
                <a16:creationId xmlns:a16="http://schemas.microsoft.com/office/drawing/2014/main" id="{C17788A3-3D9B-7804-70D2-FD22101B7D6A}"/>
              </a:ext>
            </a:extLst>
          </p:cNvPr>
          <p:cNvSpPr>
            <a:spLocks noGrp="1"/>
          </p:cNvSpPr>
          <p:nvPr>
            <p:ph type="sldNum" sz="quarter" idx="12"/>
          </p:nvPr>
        </p:nvSpPr>
        <p:spPr/>
        <p:txBody>
          <a:bodyPr/>
          <a:lstStyle/>
          <a:p>
            <a:fld id="{C479D5F6-EDCB-402A-AC08-4943A1820E8F}" type="slidenum">
              <a:rPr lang="en-US" smtClean="0"/>
              <a:pPr/>
              <a:t>31</a:t>
            </a:fld>
            <a:endParaRPr lang="en-US" dirty="0"/>
          </a:p>
        </p:txBody>
      </p:sp>
      <p:graphicFrame>
        <p:nvGraphicFramePr>
          <p:cNvPr id="2" name="Table 1">
            <a:extLst>
              <a:ext uri="{FF2B5EF4-FFF2-40B4-BE49-F238E27FC236}">
                <a16:creationId xmlns:a16="http://schemas.microsoft.com/office/drawing/2014/main" id="{9692C89C-0A32-8CEC-3B9F-283DE1A28214}"/>
              </a:ext>
            </a:extLst>
          </p:cNvPr>
          <p:cNvGraphicFramePr>
            <a:graphicFrameLocks noGrp="1"/>
          </p:cNvGraphicFramePr>
          <p:nvPr>
            <p:extLst>
              <p:ext uri="{D42A27DB-BD31-4B8C-83A1-F6EECF244321}">
                <p14:modId xmlns:p14="http://schemas.microsoft.com/office/powerpoint/2010/main" val="2065428440"/>
              </p:ext>
            </p:extLst>
          </p:nvPr>
        </p:nvGraphicFramePr>
        <p:xfrm>
          <a:off x="112730" y="1283077"/>
          <a:ext cx="11966539" cy="731520"/>
        </p:xfrm>
        <a:graphic>
          <a:graphicData uri="http://schemas.openxmlformats.org/drawingml/2006/table">
            <a:tbl>
              <a:tblPr firstRow="1" bandRow="1">
                <a:tableStyleId>{5C22544A-7EE6-4342-B048-85BDC9FD1C3A}</a:tableStyleId>
              </a:tblPr>
              <a:tblGrid>
                <a:gridCol w="5175707">
                  <a:extLst>
                    <a:ext uri="{9D8B030D-6E8A-4147-A177-3AD203B41FA5}">
                      <a16:colId xmlns:a16="http://schemas.microsoft.com/office/drawing/2014/main" val="3653668721"/>
                    </a:ext>
                  </a:extLst>
                </a:gridCol>
                <a:gridCol w="1329179">
                  <a:extLst>
                    <a:ext uri="{9D8B030D-6E8A-4147-A177-3AD203B41FA5}">
                      <a16:colId xmlns:a16="http://schemas.microsoft.com/office/drawing/2014/main" val="949439614"/>
                    </a:ext>
                  </a:extLst>
                </a:gridCol>
                <a:gridCol w="1470582">
                  <a:extLst>
                    <a:ext uri="{9D8B030D-6E8A-4147-A177-3AD203B41FA5}">
                      <a16:colId xmlns:a16="http://schemas.microsoft.com/office/drawing/2014/main" val="1251774184"/>
                    </a:ext>
                  </a:extLst>
                </a:gridCol>
                <a:gridCol w="1847654">
                  <a:extLst>
                    <a:ext uri="{9D8B030D-6E8A-4147-A177-3AD203B41FA5}">
                      <a16:colId xmlns:a16="http://schemas.microsoft.com/office/drawing/2014/main" val="2617056633"/>
                    </a:ext>
                  </a:extLst>
                </a:gridCol>
                <a:gridCol w="1093509">
                  <a:extLst>
                    <a:ext uri="{9D8B030D-6E8A-4147-A177-3AD203B41FA5}">
                      <a16:colId xmlns:a16="http://schemas.microsoft.com/office/drawing/2014/main" val="774671777"/>
                    </a:ext>
                  </a:extLst>
                </a:gridCol>
                <a:gridCol w="1049908">
                  <a:extLst>
                    <a:ext uri="{9D8B030D-6E8A-4147-A177-3AD203B41FA5}">
                      <a16:colId xmlns:a16="http://schemas.microsoft.com/office/drawing/2014/main" val="893811800"/>
                    </a:ext>
                  </a:extLst>
                </a:gridCol>
              </a:tblGrid>
              <a:tr h="621792">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Measure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Status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SPP Target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Performance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Eligible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Earned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extLst>
                  <a:ext uri="{0D108BD9-81ED-4DB2-BD59-A6C34878D82A}">
                    <a16:rowId xmlns:a16="http://schemas.microsoft.com/office/drawing/2014/main" val="2649707442"/>
                  </a:ext>
                </a:extLst>
              </a:tr>
            </a:tbl>
          </a:graphicData>
        </a:graphic>
      </p:graphicFrame>
    </p:spTree>
    <p:extLst>
      <p:ext uri="{BB962C8B-B14F-4D97-AF65-F5344CB8AC3E}">
        <p14:creationId xmlns:p14="http://schemas.microsoft.com/office/powerpoint/2010/main" val="20300297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02F894-677A-10DA-EA3C-9B75D256B68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6EAD621-FD2C-EC19-311D-F1DA464EA1E5}"/>
              </a:ext>
            </a:extLst>
          </p:cNvPr>
          <p:cNvSpPr>
            <a:spLocks noGrp="1"/>
          </p:cNvSpPr>
          <p:nvPr>
            <p:ph type="title"/>
          </p:nvPr>
        </p:nvSpPr>
        <p:spPr>
          <a:xfrm>
            <a:off x="912550" y="143656"/>
            <a:ext cx="11279450" cy="1070572"/>
          </a:xfrm>
        </p:spPr>
        <p:txBody>
          <a:bodyPr>
            <a:normAutofit/>
          </a:bodyPr>
          <a:lstStyle/>
          <a:p>
            <a:r>
              <a:rPr lang="en-US" dirty="0"/>
              <a:t>Timely and Accurate Data Submission</a:t>
            </a:r>
          </a:p>
        </p:txBody>
      </p:sp>
      <p:sp>
        <p:nvSpPr>
          <p:cNvPr id="9" name="TextBox 8">
            <a:extLst>
              <a:ext uri="{FF2B5EF4-FFF2-40B4-BE49-F238E27FC236}">
                <a16:creationId xmlns:a16="http://schemas.microsoft.com/office/drawing/2014/main" id="{3FB74532-7A52-7D7E-CC70-90C318719C99}"/>
              </a:ext>
            </a:extLst>
          </p:cNvPr>
          <p:cNvSpPr txBox="1"/>
          <p:nvPr/>
        </p:nvSpPr>
        <p:spPr>
          <a:xfrm>
            <a:off x="112730" y="2263249"/>
            <a:ext cx="11942167" cy="1938992"/>
          </a:xfrm>
          <a:prstGeom prst="rect">
            <a:avLst/>
          </a:prstGeom>
          <a:noFill/>
        </p:spPr>
        <p:txBody>
          <a:bodyPr wrap="square" rtlCol="0">
            <a:spAutoFit/>
          </a:bodyPr>
          <a:lstStyle/>
          <a:p>
            <a:pPr marL="227013" indent="-227013">
              <a:buFont typeface="Arial" panose="020B0604020202020204" pitchFamily="34" charset="0"/>
              <a:buChar char="•"/>
            </a:pPr>
            <a:r>
              <a:rPr lang="en-US" sz="2400" u="sng" dirty="0">
                <a:latin typeface="Aptos" panose="020B0004020202020204" pitchFamily="34" charset="0"/>
              </a:rPr>
              <a:t>Measure:</a:t>
            </a:r>
            <a:r>
              <a:rPr lang="en-US" sz="2400" dirty="0">
                <a:latin typeface="Aptos" panose="020B0004020202020204" pitchFamily="34" charset="0"/>
              </a:rPr>
              <a:t> Timely and Accurate Data Submission of Special Education December Count, Special Education End of Year Collection, Special Education Discipline Collection, and Indicator 13 file review.</a:t>
            </a:r>
          </a:p>
          <a:p>
            <a:pPr marL="227013" indent="-227013">
              <a:buFont typeface="Arial" panose="020B0604020202020204" pitchFamily="34" charset="0"/>
              <a:buChar char="•"/>
            </a:pPr>
            <a:r>
              <a:rPr lang="en-US" sz="2400" u="sng" dirty="0">
                <a:latin typeface="Aptos" panose="020B0004020202020204" pitchFamily="34" charset="0"/>
              </a:rPr>
              <a:t>Performance:</a:t>
            </a:r>
            <a:r>
              <a:rPr lang="en-US" sz="2400" dirty="0">
                <a:latin typeface="Aptos" panose="020B0004020202020204" pitchFamily="34" charset="0"/>
              </a:rPr>
              <a:t> Reports if the AU’s performance was timely and accurate, or if there were 1-4 collections that were either not submitted on time or had inaccurate data.</a:t>
            </a:r>
          </a:p>
        </p:txBody>
      </p:sp>
      <p:sp>
        <p:nvSpPr>
          <p:cNvPr id="3" name="Slide Number Placeholder 2">
            <a:extLst>
              <a:ext uri="{FF2B5EF4-FFF2-40B4-BE49-F238E27FC236}">
                <a16:creationId xmlns:a16="http://schemas.microsoft.com/office/drawing/2014/main" id="{57C725F4-39FC-5DEE-7D4B-161B1FEF06D5}"/>
              </a:ext>
            </a:extLst>
          </p:cNvPr>
          <p:cNvSpPr>
            <a:spLocks noGrp="1"/>
          </p:cNvSpPr>
          <p:nvPr>
            <p:ph type="sldNum" sz="quarter" idx="12"/>
          </p:nvPr>
        </p:nvSpPr>
        <p:spPr/>
        <p:txBody>
          <a:bodyPr/>
          <a:lstStyle/>
          <a:p>
            <a:fld id="{C479D5F6-EDCB-402A-AC08-4943A1820E8F}" type="slidenum">
              <a:rPr lang="en-US" smtClean="0"/>
              <a:pPr/>
              <a:t>32</a:t>
            </a:fld>
            <a:endParaRPr lang="en-US" dirty="0"/>
          </a:p>
        </p:txBody>
      </p:sp>
      <p:graphicFrame>
        <p:nvGraphicFramePr>
          <p:cNvPr id="2" name="Table 1">
            <a:extLst>
              <a:ext uri="{FF2B5EF4-FFF2-40B4-BE49-F238E27FC236}">
                <a16:creationId xmlns:a16="http://schemas.microsoft.com/office/drawing/2014/main" id="{D90832E8-A76F-9656-5290-9AD94D0CCD02}"/>
              </a:ext>
            </a:extLst>
          </p:cNvPr>
          <p:cNvGraphicFramePr>
            <a:graphicFrameLocks noGrp="1"/>
          </p:cNvGraphicFramePr>
          <p:nvPr>
            <p:extLst>
              <p:ext uri="{D42A27DB-BD31-4B8C-83A1-F6EECF244321}">
                <p14:modId xmlns:p14="http://schemas.microsoft.com/office/powerpoint/2010/main" val="2065428440"/>
              </p:ext>
            </p:extLst>
          </p:nvPr>
        </p:nvGraphicFramePr>
        <p:xfrm>
          <a:off x="112730" y="1283077"/>
          <a:ext cx="11966539" cy="731520"/>
        </p:xfrm>
        <a:graphic>
          <a:graphicData uri="http://schemas.openxmlformats.org/drawingml/2006/table">
            <a:tbl>
              <a:tblPr firstRow="1" bandRow="1">
                <a:tableStyleId>{5C22544A-7EE6-4342-B048-85BDC9FD1C3A}</a:tableStyleId>
              </a:tblPr>
              <a:tblGrid>
                <a:gridCol w="5175707">
                  <a:extLst>
                    <a:ext uri="{9D8B030D-6E8A-4147-A177-3AD203B41FA5}">
                      <a16:colId xmlns:a16="http://schemas.microsoft.com/office/drawing/2014/main" val="3653668721"/>
                    </a:ext>
                  </a:extLst>
                </a:gridCol>
                <a:gridCol w="1329179">
                  <a:extLst>
                    <a:ext uri="{9D8B030D-6E8A-4147-A177-3AD203B41FA5}">
                      <a16:colId xmlns:a16="http://schemas.microsoft.com/office/drawing/2014/main" val="949439614"/>
                    </a:ext>
                  </a:extLst>
                </a:gridCol>
                <a:gridCol w="1470582">
                  <a:extLst>
                    <a:ext uri="{9D8B030D-6E8A-4147-A177-3AD203B41FA5}">
                      <a16:colId xmlns:a16="http://schemas.microsoft.com/office/drawing/2014/main" val="1251774184"/>
                    </a:ext>
                  </a:extLst>
                </a:gridCol>
                <a:gridCol w="1847654">
                  <a:extLst>
                    <a:ext uri="{9D8B030D-6E8A-4147-A177-3AD203B41FA5}">
                      <a16:colId xmlns:a16="http://schemas.microsoft.com/office/drawing/2014/main" val="2617056633"/>
                    </a:ext>
                  </a:extLst>
                </a:gridCol>
                <a:gridCol w="1093509">
                  <a:extLst>
                    <a:ext uri="{9D8B030D-6E8A-4147-A177-3AD203B41FA5}">
                      <a16:colId xmlns:a16="http://schemas.microsoft.com/office/drawing/2014/main" val="774671777"/>
                    </a:ext>
                  </a:extLst>
                </a:gridCol>
                <a:gridCol w="1049908">
                  <a:extLst>
                    <a:ext uri="{9D8B030D-6E8A-4147-A177-3AD203B41FA5}">
                      <a16:colId xmlns:a16="http://schemas.microsoft.com/office/drawing/2014/main" val="893811800"/>
                    </a:ext>
                  </a:extLst>
                </a:gridCol>
              </a:tblGrid>
              <a:tr h="621792">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Measure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Status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SPP Target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Performance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Eligible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Earned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F0D8"/>
                    </a:solidFill>
                  </a:tcPr>
                </a:tc>
                <a:extLst>
                  <a:ext uri="{0D108BD9-81ED-4DB2-BD59-A6C34878D82A}">
                    <a16:rowId xmlns:a16="http://schemas.microsoft.com/office/drawing/2014/main" val="2649707442"/>
                  </a:ext>
                </a:extLst>
              </a:tr>
            </a:tbl>
          </a:graphicData>
        </a:graphic>
      </p:graphicFrame>
    </p:spTree>
    <p:extLst>
      <p:ext uri="{BB962C8B-B14F-4D97-AF65-F5344CB8AC3E}">
        <p14:creationId xmlns:p14="http://schemas.microsoft.com/office/powerpoint/2010/main" val="382130977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27BA3A-FB05-0102-39EB-C0BD0673663A}"/>
              </a:ext>
            </a:extLst>
          </p:cNvPr>
          <p:cNvSpPr>
            <a:spLocks noGrp="1"/>
          </p:cNvSpPr>
          <p:nvPr>
            <p:ph type="title"/>
          </p:nvPr>
        </p:nvSpPr>
        <p:spPr/>
        <p:txBody>
          <a:bodyPr/>
          <a:lstStyle/>
          <a:p>
            <a:r>
              <a:rPr lang="en-US" dirty="0"/>
              <a:t>Total Compliance Score</a:t>
            </a:r>
          </a:p>
        </p:txBody>
      </p:sp>
      <p:sp>
        <p:nvSpPr>
          <p:cNvPr id="2" name="Content Placeholder 1">
            <a:extLst>
              <a:ext uri="{FF2B5EF4-FFF2-40B4-BE49-F238E27FC236}">
                <a16:creationId xmlns:a16="http://schemas.microsoft.com/office/drawing/2014/main" id="{9D7CFFA8-79AD-9AFF-8B53-6A0762042C45}"/>
              </a:ext>
            </a:extLst>
          </p:cNvPr>
          <p:cNvSpPr>
            <a:spLocks noGrp="1"/>
          </p:cNvSpPr>
          <p:nvPr>
            <p:ph idx="1"/>
          </p:nvPr>
        </p:nvSpPr>
        <p:spPr>
          <a:xfrm>
            <a:off x="763297" y="1867462"/>
            <a:ext cx="10515600" cy="1070572"/>
          </a:xfrm>
        </p:spPr>
        <p:txBody>
          <a:bodyPr>
            <a:normAutofit/>
          </a:bodyPr>
          <a:lstStyle/>
          <a:p>
            <a:pPr marL="0" indent="0">
              <a:buNone/>
            </a:pPr>
            <a:r>
              <a:rPr lang="en-US" sz="2400" dirty="0">
                <a:latin typeface="Aptos" panose="020B0004020202020204" pitchFamily="34" charset="0"/>
              </a:rPr>
              <a:t>Points earned and points eligible for the compliance section are summarized. Compliance Score is found by dividing the Points Earned by Points Eligible.</a:t>
            </a:r>
          </a:p>
        </p:txBody>
      </p:sp>
      <p:graphicFrame>
        <p:nvGraphicFramePr>
          <p:cNvPr id="5" name="Table 4">
            <a:extLst>
              <a:ext uri="{FF2B5EF4-FFF2-40B4-BE49-F238E27FC236}">
                <a16:creationId xmlns:a16="http://schemas.microsoft.com/office/drawing/2014/main" id="{88510241-0C95-0BAE-E302-F88891DB7F91}"/>
              </a:ext>
            </a:extLst>
          </p:cNvPr>
          <p:cNvGraphicFramePr>
            <a:graphicFrameLocks noGrp="1"/>
          </p:cNvGraphicFramePr>
          <p:nvPr>
            <p:extLst>
              <p:ext uri="{D42A27DB-BD31-4B8C-83A1-F6EECF244321}">
                <p14:modId xmlns:p14="http://schemas.microsoft.com/office/powerpoint/2010/main" val="2763061027"/>
              </p:ext>
            </p:extLst>
          </p:nvPr>
        </p:nvGraphicFramePr>
        <p:xfrm>
          <a:off x="763297" y="3429000"/>
          <a:ext cx="10665406" cy="1463040"/>
        </p:xfrm>
        <a:graphic>
          <a:graphicData uri="http://schemas.openxmlformats.org/drawingml/2006/table">
            <a:tbl>
              <a:tblPr firstRow="1" bandRow="1">
                <a:tableStyleId>{5C22544A-7EE6-4342-B048-85BDC9FD1C3A}</a:tableStyleId>
              </a:tblPr>
              <a:tblGrid>
                <a:gridCol w="5332703">
                  <a:extLst>
                    <a:ext uri="{9D8B030D-6E8A-4147-A177-3AD203B41FA5}">
                      <a16:colId xmlns:a16="http://schemas.microsoft.com/office/drawing/2014/main" val="682544438"/>
                    </a:ext>
                  </a:extLst>
                </a:gridCol>
                <a:gridCol w="5332703">
                  <a:extLst>
                    <a:ext uri="{9D8B030D-6E8A-4147-A177-3AD203B41FA5}">
                      <a16:colId xmlns:a16="http://schemas.microsoft.com/office/drawing/2014/main" val="1251774184"/>
                    </a:ext>
                  </a:extLst>
                </a:gridCol>
              </a:tblGrid>
              <a:tr h="238844">
                <a:tc>
                  <a:txBody>
                    <a:bodyPr/>
                    <a:lstStyle/>
                    <a:p>
                      <a:pPr marL="0" marR="0" algn="ctr">
                        <a:buNone/>
                      </a:pPr>
                      <a:r>
                        <a:rPr lang="en-US" sz="2400" b="1" kern="0" dirty="0">
                          <a:solidFill>
                            <a:srgbClr val="000000"/>
                          </a:solidFill>
                          <a:effectLst/>
                          <a:latin typeface="Aptos" panose="020B0004020202020204" pitchFamily="34" charset="0"/>
                          <a:ea typeface="Calibri" panose="020F0502020204030204" pitchFamily="34" charset="0"/>
                          <a:cs typeface="Calibri" panose="020F0502020204030204" pitchFamily="34" charset="0"/>
                        </a:rPr>
                        <a:t>Description</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D873"/>
                    </a:solidFill>
                  </a:tcPr>
                </a:tc>
                <a:tc>
                  <a:txBody>
                    <a:bodyPr/>
                    <a:lstStyle/>
                    <a:p>
                      <a:pPr marL="0" marR="0" algn="ctr">
                        <a:buNone/>
                      </a:pPr>
                      <a:r>
                        <a:rPr lang="en-US" sz="2400" b="1" kern="0" dirty="0">
                          <a:solidFill>
                            <a:srgbClr val="000000"/>
                          </a:solidFill>
                          <a:effectLst/>
                          <a:latin typeface="Aptos" panose="020B0004020202020204" pitchFamily="34" charset="0"/>
                          <a:ea typeface="Calibri" panose="020F0502020204030204" pitchFamily="34" charset="0"/>
                          <a:cs typeface="Calibri" panose="020F0502020204030204" pitchFamily="34" charset="0"/>
                        </a:rPr>
                        <a:t>Score</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DD873"/>
                    </a:solidFill>
                  </a:tcPr>
                </a:tc>
                <a:extLst>
                  <a:ext uri="{0D108BD9-81ED-4DB2-BD59-A6C34878D82A}">
                    <a16:rowId xmlns:a16="http://schemas.microsoft.com/office/drawing/2014/main" val="2649707442"/>
                  </a:ext>
                </a:extLst>
              </a:tr>
              <a:tr h="361716">
                <a:tc>
                  <a:txBody>
                    <a:bodyPr/>
                    <a:lstStyle/>
                    <a:p>
                      <a:pPr marL="0" marR="0" algn="r">
                        <a:buNone/>
                      </a:pPr>
                      <a:r>
                        <a:rPr lang="en-US" sz="2400" kern="100" dirty="0">
                          <a:effectLst/>
                          <a:latin typeface="Aptos" panose="020B0004020202020204" pitchFamily="34" charset="0"/>
                          <a:ea typeface="Aptos" panose="020B0004020202020204" pitchFamily="34" charset="0"/>
                          <a:cs typeface="Calibri" panose="020F0502020204030204" pitchFamily="34" charset="0"/>
                        </a:rPr>
                        <a:t>Compliance Points Earned: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buNone/>
                      </a:pPr>
                      <a:r>
                        <a:rPr lang="en-US" sz="2400" kern="100" dirty="0">
                          <a:effectLst/>
                          <a:latin typeface="Aptos" panose="020B0004020202020204" pitchFamily="34" charset="0"/>
                          <a:ea typeface="Aptos" panose="020B0004020202020204" pitchFamily="34" charset="0"/>
                          <a:cs typeface="Calibri" panose="020F0502020204030204" pitchFamily="34" charset="0"/>
                        </a:rPr>
                        <a:t>15</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40943662"/>
                  </a:ext>
                </a:extLst>
              </a:tr>
              <a:tr h="286459">
                <a:tc>
                  <a:txBody>
                    <a:bodyPr/>
                    <a:lstStyle/>
                    <a:p>
                      <a:pPr marL="0" marR="0" algn="r">
                        <a:buNone/>
                      </a:pPr>
                      <a:r>
                        <a:rPr lang="en-US" sz="2400" kern="100" dirty="0">
                          <a:effectLst/>
                          <a:latin typeface="Aptos" panose="020B0004020202020204" pitchFamily="34" charset="0"/>
                          <a:ea typeface="Aptos" panose="020B0004020202020204" pitchFamily="34" charset="0"/>
                          <a:cs typeface="Calibri" panose="020F0502020204030204" pitchFamily="34" charset="0"/>
                        </a:rPr>
                        <a:t>Compliance Points Eligible: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algn="ctr">
                        <a:buNone/>
                      </a:pPr>
                      <a:r>
                        <a:rPr lang="en-US" sz="2400" kern="100" dirty="0">
                          <a:effectLst/>
                          <a:latin typeface="Aptos" panose="020B0004020202020204" pitchFamily="34" charset="0"/>
                          <a:ea typeface="Aptos" panose="020B0004020202020204" pitchFamily="34" charset="0"/>
                          <a:cs typeface="Calibri" panose="020F0502020204030204" pitchFamily="34" charset="0"/>
                        </a:rPr>
                        <a:t>16</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6026756"/>
                  </a:ext>
                </a:extLst>
              </a:tr>
              <a:tr h="286459">
                <a:tc>
                  <a:txBody>
                    <a:bodyPr/>
                    <a:lstStyle/>
                    <a:p>
                      <a:pPr marL="0" marR="0" algn="r">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Compliance Score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93.75%</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0726465"/>
                  </a:ext>
                </a:extLst>
              </a:tr>
            </a:tbl>
          </a:graphicData>
        </a:graphic>
      </p:graphicFrame>
      <p:sp>
        <p:nvSpPr>
          <p:cNvPr id="3" name="Slide Number Placeholder 2">
            <a:extLst>
              <a:ext uri="{FF2B5EF4-FFF2-40B4-BE49-F238E27FC236}">
                <a16:creationId xmlns:a16="http://schemas.microsoft.com/office/drawing/2014/main" id="{F7D3CC83-E16A-ACFC-FEE3-D458BF47B7D5}"/>
              </a:ext>
            </a:extLst>
          </p:cNvPr>
          <p:cNvSpPr>
            <a:spLocks noGrp="1"/>
          </p:cNvSpPr>
          <p:nvPr>
            <p:ph type="sldNum" sz="quarter" idx="12"/>
          </p:nvPr>
        </p:nvSpPr>
        <p:spPr/>
        <p:txBody>
          <a:bodyPr/>
          <a:lstStyle/>
          <a:p>
            <a:fld id="{C479D5F6-EDCB-402A-AC08-4943A1820E8F}" type="slidenum">
              <a:rPr lang="en-US" smtClean="0"/>
              <a:pPr/>
              <a:t>33</a:t>
            </a:fld>
            <a:endParaRPr lang="en-US" dirty="0"/>
          </a:p>
        </p:txBody>
      </p:sp>
    </p:spTree>
    <p:extLst>
      <p:ext uri="{BB962C8B-B14F-4D97-AF65-F5344CB8AC3E}">
        <p14:creationId xmlns:p14="http://schemas.microsoft.com/office/powerpoint/2010/main" val="38837560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D65138-4A8D-C4AD-C6FD-5EF50F13B95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99BD57-C97B-363E-DE34-CA381B5124F5}"/>
              </a:ext>
            </a:extLst>
          </p:cNvPr>
          <p:cNvSpPr>
            <a:spLocks noGrp="1"/>
          </p:cNvSpPr>
          <p:nvPr>
            <p:ph type="ctrTitle"/>
          </p:nvPr>
        </p:nvSpPr>
        <p:spPr>
          <a:xfrm>
            <a:off x="0" y="2935765"/>
            <a:ext cx="12192000" cy="986470"/>
          </a:xfrm>
        </p:spPr>
        <p:txBody>
          <a:bodyPr>
            <a:normAutofit/>
          </a:bodyPr>
          <a:lstStyle/>
          <a:p>
            <a:r>
              <a:rPr lang="en-US" sz="5400" dirty="0">
                <a:latin typeface="Aptos" panose="020B0004020202020204" pitchFamily="34" charset="0"/>
                <a:ea typeface="Verdana" panose="020B0604030504040204" pitchFamily="34" charset="0"/>
              </a:rPr>
              <a:t>Results Indicators</a:t>
            </a:r>
          </a:p>
        </p:txBody>
      </p:sp>
      <p:sp>
        <p:nvSpPr>
          <p:cNvPr id="3" name="Slide Number Placeholder 2">
            <a:extLst>
              <a:ext uri="{FF2B5EF4-FFF2-40B4-BE49-F238E27FC236}">
                <a16:creationId xmlns:a16="http://schemas.microsoft.com/office/drawing/2014/main" id="{6D84C237-6F54-EC9E-BE0D-952E37C18749}"/>
              </a:ext>
            </a:extLst>
          </p:cNvPr>
          <p:cNvSpPr>
            <a:spLocks noGrp="1"/>
          </p:cNvSpPr>
          <p:nvPr>
            <p:ph type="sldNum" sz="quarter" idx="12"/>
          </p:nvPr>
        </p:nvSpPr>
        <p:spPr/>
        <p:txBody>
          <a:bodyPr/>
          <a:lstStyle/>
          <a:p>
            <a:fld id="{C479D5F6-EDCB-402A-AC08-4943A1820E8F}" type="slidenum">
              <a:rPr lang="en-US" smtClean="0"/>
              <a:pPr/>
              <a:t>34</a:t>
            </a:fld>
            <a:endParaRPr lang="en-US" dirty="0"/>
          </a:p>
        </p:txBody>
      </p:sp>
    </p:spTree>
    <p:custDataLst>
      <p:tags r:id="rId1"/>
    </p:custDataLst>
    <p:extLst>
      <p:ext uri="{BB962C8B-B14F-4D97-AF65-F5344CB8AC3E}">
        <p14:creationId xmlns:p14="http://schemas.microsoft.com/office/powerpoint/2010/main" val="24046985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B0E5CC-3D9E-12A0-6837-24A444CC374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DD26EBC-9CD4-B95F-AFC3-E33B7BB1989F}"/>
              </a:ext>
            </a:extLst>
          </p:cNvPr>
          <p:cNvSpPr>
            <a:spLocks noGrp="1"/>
          </p:cNvSpPr>
          <p:nvPr>
            <p:ph type="title"/>
          </p:nvPr>
        </p:nvSpPr>
        <p:spPr/>
        <p:txBody>
          <a:bodyPr/>
          <a:lstStyle/>
          <a:p>
            <a:r>
              <a:rPr lang="en-US" dirty="0"/>
              <a:t>Results Indicators</a:t>
            </a:r>
          </a:p>
        </p:txBody>
      </p:sp>
      <p:sp>
        <p:nvSpPr>
          <p:cNvPr id="2" name="Content Placeholder 1">
            <a:extLst>
              <a:ext uri="{FF2B5EF4-FFF2-40B4-BE49-F238E27FC236}">
                <a16:creationId xmlns:a16="http://schemas.microsoft.com/office/drawing/2014/main" id="{84C469C2-5201-8CFD-2698-3AF52E758692}"/>
              </a:ext>
            </a:extLst>
          </p:cNvPr>
          <p:cNvSpPr>
            <a:spLocks noGrp="1"/>
          </p:cNvSpPr>
          <p:nvPr>
            <p:ph idx="1"/>
          </p:nvPr>
        </p:nvSpPr>
        <p:spPr/>
        <p:txBody>
          <a:bodyPr>
            <a:normAutofit/>
          </a:bodyPr>
          <a:lstStyle/>
          <a:p>
            <a:pPr>
              <a:lnSpc>
                <a:spcPct val="100000"/>
              </a:lnSpc>
              <a:spcBef>
                <a:spcPts val="600"/>
              </a:spcBef>
            </a:pPr>
            <a:r>
              <a:rPr lang="en-US" sz="2400" dirty="0">
                <a:latin typeface="Aptos" panose="020B0004020202020204" pitchFamily="34" charset="0"/>
              </a:rPr>
              <a:t>All Results Indicators are scored based upon the stakeholder set targets for each indicator measure:</a:t>
            </a:r>
          </a:p>
          <a:p>
            <a:pPr lvl="1">
              <a:lnSpc>
                <a:spcPct val="100000"/>
              </a:lnSpc>
              <a:spcBef>
                <a:spcPts val="600"/>
              </a:spcBef>
            </a:pPr>
            <a:r>
              <a:rPr lang="en-US" sz="2400" dirty="0">
                <a:latin typeface="Aptos" panose="020B0004020202020204" pitchFamily="34" charset="0"/>
              </a:rPr>
              <a:t>Full points if the Indicator target was met</a:t>
            </a:r>
          </a:p>
          <a:p>
            <a:pPr lvl="1">
              <a:lnSpc>
                <a:spcPct val="100000"/>
              </a:lnSpc>
              <a:spcBef>
                <a:spcPts val="600"/>
              </a:spcBef>
            </a:pPr>
            <a:r>
              <a:rPr lang="en-US" sz="2400" dirty="0">
                <a:latin typeface="Aptos" panose="020B0004020202020204" pitchFamily="34" charset="0"/>
              </a:rPr>
              <a:t>Half-points if within 80-99% of the Indicator target </a:t>
            </a:r>
          </a:p>
          <a:p>
            <a:pPr lvl="1">
              <a:lnSpc>
                <a:spcPct val="100000"/>
              </a:lnSpc>
              <a:spcBef>
                <a:spcPts val="600"/>
              </a:spcBef>
            </a:pPr>
            <a:r>
              <a:rPr lang="en-US" sz="2400" dirty="0">
                <a:latin typeface="Aptos" panose="020B0004020202020204" pitchFamily="34" charset="0"/>
              </a:rPr>
              <a:t>No points if less than 79% of the Indicator Target</a:t>
            </a:r>
          </a:p>
          <a:p>
            <a:pPr>
              <a:lnSpc>
                <a:spcPct val="100000"/>
              </a:lnSpc>
              <a:spcBef>
                <a:spcPts val="600"/>
              </a:spcBef>
            </a:pPr>
            <a:r>
              <a:rPr lang="en-US" sz="2400" dirty="0">
                <a:latin typeface="Aptos" panose="020B0004020202020204" pitchFamily="34" charset="0"/>
              </a:rPr>
              <a:t>The exact Target percentages for full points, half points and no points are detailed in the rubric at the end of the Determinations document.</a:t>
            </a:r>
          </a:p>
        </p:txBody>
      </p:sp>
      <p:sp>
        <p:nvSpPr>
          <p:cNvPr id="3" name="Slide Number Placeholder 2">
            <a:extLst>
              <a:ext uri="{FF2B5EF4-FFF2-40B4-BE49-F238E27FC236}">
                <a16:creationId xmlns:a16="http://schemas.microsoft.com/office/drawing/2014/main" id="{BC3F1878-CCF8-E762-96A0-670D35CD2087}"/>
              </a:ext>
            </a:extLst>
          </p:cNvPr>
          <p:cNvSpPr>
            <a:spLocks noGrp="1"/>
          </p:cNvSpPr>
          <p:nvPr>
            <p:ph type="sldNum" sz="quarter" idx="12"/>
          </p:nvPr>
        </p:nvSpPr>
        <p:spPr/>
        <p:txBody>
          <a:bodyPr/>
          <a:lstStyle/>
          <a:p>
            <a:fld id="{C479D5F6-EDCB-402A-AC08-4943A1820E8F}" type="slidenum">
              <a:rPr lang="en-US" smtClean="0"/>
              <a:pPr/>
              <a:t>35</a:t>
            </a:fld>
            <a:endParaRPr lang="en-US" dirty="0"/>
          </a:p>
        </p:txBody>
      </p:sp>
    </p:spTree>
    <p:extLst>
      <p:ext uri="{BB962C8B-B14F-4D97-AF65-F5344CB8AC3E}">
        <p14:creationId xmlns:p14="http://schemas.microsoft.com/office/powerpoint/2010/main" val="42504345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5EA5D-6A58-B44F-3B62-68341639F086}"/>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EEE12128-D0CB-0140-43A9-B4EA493106A6}"/>
              </a:ext>
            </a:extLst>
          </p:cNvPr>
          <p:cNvSpPr>
            <a:spLocks noGrp="1"/>
          </p:cNvSpPr>
          <p:nvPr>
            <p:ph type="title"/>
          </p:nvPr>
        </p:nvSpPr>
        <p:spPr>
          <a:xfrm>
            <a:off x="912550" y="143656"/>
            <a:ext cx="11279450" cy="1070572"/>
          </a:xfrm>
        </p:spPr>
        <p:txBody>
          <a:bodyPr>
            <a:normAutofit/>
          </a:bodyPr>
          <a:lstStyle/>
          <a:p>
            <a:r>
              <a:rPr lang="en-US" dirty="0"/>
              <a:t>Indicator 1 - Graduation</a:t>
            </a:r>
          </a:p>
        </p:txBody>
      </p:sp>
      <p:graphicFrame>
        <p:nvGraphicFramePr>
          <p:cNvPr id="5" name="Table 4">
            <a:extLst>
              <a:ext uri="{FF2B5EF4-FFF2-40B4-BE49-F238E27FC236}">
                <a16:creationId xmlns:a16="http://schemas.microsoft.com/office/drawing/2014/main" id="{35509E03-E8FF-6B3B-3A7D-64C180B62560}"/>
              </a:ext>
            </a:extLst>
          </p:cNvPr>
          <p:cNvGraphicFramePr>
            <a:graphicFrameLocks noGrp="1"/>
          </p:cNvGraphicFramePr>
          <p:nvPr>
            <p:extLst>
              <p:ext uri="{D42A27DB-BD31-4B8C-83A1-F6EECF244321}">
                <p14:modId xmlns:p14="http://schemas.microsoft.com/office/powerpoint/2010/main" val="3990195062"/>
              </p:ext>
            </p:extLst>
          </p:nvPr>
        </p:nvGraphicFramePr>
        <p:xfrm>
          <a:off x="112730" y="1297712"/>
          <a:ext cx="11966539" cy="731520"/>
        </p:xfrm>
        <a:graphic>
          <a:graphicData uri="http://schemas.openxmlformats.org/drawingml/2006/table">
            <a:tbl>
              <a:tblPr firstRow="1" bandRow="1">
                <a:tableStyleId>{5C22544A-7EE6-4342-B048-85BDC9FD1C3A}</a:tableStyleId>
              </a:tblPr>
              <a:tblGrid>
                <a:gridCol w="5279402">
                  <a:extLst>
                    <a:ext uri="{9D8B030D-6E8A-4147-A177-3AD203B41FA5}">
                      <a16:colId xmlns:a16="http://schemas.microsoft.com/office/drawing/2014/main" val="3653668721"/>
                    </a:ext>
                  </a:extLst>
                </a:gridCol>
                <a:gridCol w="970961">
                  <a:extLst>
                    <a:ext uri="{9D8B030D-6E8A-4147-A177-3AD203B41FA5}">
                      <a16:colId xmlns:a16="http://schemas.microsoft.com/office/drawing/2014/main" val="949439614"/>
                    </a:ext>
                  </a:extLst>
                </a:gridCol>
                <a:gridCol w="1508288">
                  <a:extLst>
                    <a:ext uri="{9D8B030D-6E8A-4147-A177-3AD203B41FA5}">
                      <a16:colId xmlns:a16="http://schemas.microsoft.com/office/drawing/2014/main" val="1251774184"/>
                    </a:ext>
                  </a:extLst>
                </a:gridCol>
                <a:gridCol w="1932495">
                  <a:extLst>
                    <a:ext uri="{9D8B030D-6E8A-4147-A177-3AD203B41FA5}">
                      <a16:colId xmlns:a16="http://schemas.microsoft.com/office/drawing/2014/main" val="2617056633"/>
                    </a:ext>
                  </a:extLst>
                </a:gridCol>
                <a:gridCol w="1168924">
                  <a:extLst>
                    <a:ext uri="{9D8B030D-6E8A-4147-A177-3AD203B41FA5}">
                      <a16:colId xmlns:a16="http://schemas.microsoft.com/office/drawing/2014/main" val="774671777"/>
                    </a:ext>
                  </a:extLst>
                </a:gridCol>
                <a:gridCol w="1106469">
                  <a:extLst>
                    <a:ext uri="{9D8B030D-6E8A-4147-A177-3AD203B41FA5}">
                      <a16:colId xmlns:a16="http://schemas.microsoft.com/office/drawing/2014/main" val="893811800"/>
                    </a:ext>
                  </a:extLst>
                </a:gridCol>
              </a:tblGrid>
              <a:tr h="621792">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Measure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Rate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SPP Target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Performance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Eligible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Earned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extLst>
                  <a:ext uri="{0D108BD9-81ED-4DB2-BD59-A6C34878D82A}">
                    <a16:rowId xmlns:a16="http://schemas.microsoft.com/office/drawing/2014/main" val="2649707442"/>
                  </a:ext>
                </a:extLst>
              </a:tr>
            </a:tbl>
          </a:graphicData>
        </a:graphic>
      </p:graphicFrame>
      <p:sp>
        <p:nvSpPr>
          <p:cNvPr id="9" name="TextBox 8">
            <a:extLst>
              <a:ext uri="{FF2B5EF4-FFF2-40B4-BE49-F238E27FC236}">
                <a16:creationId xmlns:a16="http://schemas.microsoft.com/office/drawing/2014/main" id="{24A55AB8-77D6-535A-3FAC-17D8DF75A326}"/>
              </a:ext>
            </a:extLst>
          </p:cNvPr>
          <p:cNvSpPr txBox="1"/>
          <p:nvPr/>
        </p:nvSpPr>
        <p:spPr>
          <a:xfrm>
            <a:off x="112730" y="2112716"/>
            <a:ext cx="11942167" cy="3785652"/>
          </a:xfrm>
          <a:prstGeom prst="rect">
            <a:avLst/>
          </a:prstGeom>
          <a:noFill/>
        </p:spPr>
        <p:txBody>
          <a:bodyPr wrap="square" rtlCol="0">
            <a:spAutoFit/>
          </a:bodyPr>
          <a:lstStyle/>
          <a:p>
            <a:pPr marL="227013" indent="-227013">
              <a:buFont typeface="Arial" panose="020B0604020202020204" pitchFamily="34" charset="0"/>
              <a:buChar char="•"/>
            </a:pPr>
            <a:r>
              <a:rPr lang="en-US" sz="2400" u="sng" dirty="0"/>
              <a:t>Measure:</a:t>
            </a:r>
            <a:r>
              <a:rPr lang="en-US" sz="2400" dirty="0"/>
              <a:t> Percent of youth with IEPs exiting special education due to graduating with a regular high school diploma.</a:t>
            </a:r>
          </a:p>
          <a:p>
            <a:pPr marL="227013" indent="-227013">
              <a:buFont typeface="Arial" panose="020B0604020202020204" pitchFamily="34" charset="0"/>
              <a:buChar char="•"/>
            </a:pPr>
            <a:r>
              <a:rPr lang="en-US" sz="2400" u="sng" dirty="0"/>
              <a:t>AU Rate:</a:t>
            </a:r>
            <a:r>
              <a:rPr lang="en-US" sz="2400" dirty="0"/>
              <a:t> Reports the AU’s percentage rate of youth with IEPs exiting special education due to graduating with a regular high school diploma.</a:t>
            </a:r>
          </a:p>
          <a:p>
            <a:pPr marL="227013" indent="-227013">
              <a:buFont typeface="Arial" panose="020B0604020202020204" pitchFamily="34" charset="0"/>
              <a:buChar char="•"/>
            </a:pPr>
            <a:r>
              <a:rPr lang="en-US" sz="2400" u="sng" dirty="0"/>
              <a:t>State SPP Target:</a:t>
            </a:r>
            <a:r>
              <a:rPr lang="en-US" sz="2400" dirty="0"/>
              <a:t> The State’s target percent for AUs. Must be greater than or equal to this number for full points. </a:t>
            </a:r>
          </a:p>
          <a:p>
            <a:pPr marL="227013" indent="-227013">
              <a:buFont typeface="Arial" panose="020B0604020202020204" pitchFamily="34" charset="0"/>
              <a:buChar char="•"/>
            </a:pPr>
            <a:r>
              <a:rPr lang="en-US" sz="2400" u="sng" dirty="0"/>
              <a:t>State Performance:</a:t>
            </a:r>
            <a:r>
              <a:rPr lang="en-US" sz="2400" dirty="0"/>
              <a:t> State percentage rate of youth in Colorado with IEPs exiting special education due to graduating with a regular high school diploma.</a:t>
            </a:r>
          </a:p>
          <a:p>
            <a:pPr algn="ctr"/>
            <a:r>
              <a:rPr lang="en-US" sz="2400" dirty="0"/>
              <a:t>Please note: Lag year data, SY 2022-23.</a:t>
            </a:r>
          </a:p>
          <a:p>
            <a:endParaRPr lang="en-US" sz="2400" dirty="0"/>
          </a:p>
        </p:txBody>
      </p:sp>
      <p:sp>
        <p:nvSpPr>
          <p:cNvPr id="3" name="Slide Number Placeholder 2">
            <a:extLst>
              <a:ext uri="{FF2B5EF4-FFF2-40B4-BE49-F238E27FC236}">
                <a16:creationId xmlns:a16="http://schemas.microsoft.com/office/drawing/2014/main" id="{EA318378-50FA-4757-3806-1EB068CECFE7}"/>
              </a:ext>
            </a:extLst>
          </p:cNvPr>
          <p:cNvSpPr>
            <a:spLocks noGrp="1"/>
          </p:cNvSpPr>
          <p:nvPr>
            <p:ph type="sldNum" sz="quarter" idx="12"/>
          </p:nvPr>
        </p:nvSpPr>
        <p:spPr/>
        <p:txBody>
          <a:bodyPr/>
          <a:lstStyle/>
          <a:p>
            <a:fld id="{C479D5F6-EDCB-402A-AC08-4943A1820E8F}" type="slidenum">
              <a:rPr lang="en-US" smtClean="0"/>
              <a:pPr/>
              <a:t>36</a:t>
            </a:fld>
            <a:endParaRPr lang="en-US" dirty="0"/>
          </a:p>
        </p:txBody>
      </p:sp>
    </p:spTree>
    <p:extLst>
      <p:ext uri="{BB962C8B-B14F-4D97-AF65-F5344CB8AC3E}">
        <p14:creationId xmlns:p14="http://schemas.microsoft.com/office/powerpoint/2010/main" val="22479875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A4B230-FE63-7C6F-9A77-BA4794C0A311}"/>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E0981E97-B8ED-5D4A-9D3B-E4680F973DD3}"/>
              </a:ext>
            </a:extLst>
          </p:cNvPr>
          <p:cNvSpPr>
            <a:spLocks noGrp="1"/>
          </p:cNvSpPr>
          <p:nvPr>
            <p:ph type="title"/>
          </p:nvPr>
        </p:nvSpPr>
        <p:spPr>
          <a:xfrm>
            <a:off x="912550" y="143656"/>
            <a:ext cx="11279450" cy="1070572"/>
          </a:xfrm>
        </p:spPr>
        <p:txBody>
          <a:bodyPr>
            <a:normAutofit/>
          </a:bodyPr>
          <a:lstStyle/>
          <a:p>
            <a:r>
              <a:rPr lang="en-US" dirty="0"/>
              <a:t>Indicator 2 - Dropout</a:t>
            </a:r>
          </a:p>
        </p:txBody>
      </p:sp>
      <p:sp>
        <p:nvSpPr>
          <p:cNvPr id="9" name="TextBox 8">
            <a:extLst>
              <a:ext uri="{FF2B5EF4-FFF2-40B4-BE49-F238E27FC236}">
                <a16:creationId xmlns:a16="http://schemas.microsoft.com/office/drawing/2014/main" id="{6AF555F7-276C-42E0-831C-A0C9E1A6239A}"/>
              </a:ext>
            </a:extLst>
          </p:cNvPr>
          <p:cNvSpPr txBox="1"/>
          <p:nvPr/>
        </p:nvSpPr>
        <p:spPr>
          <a:xfrm>
            <a:off x="112730" y="2147489"/>
            <a:ext cx="11942167" cy="4154984"/>
          </a:xfrm>
          <a:prstGeom prst="rect">
            <a:avLst/>
          </a:prstGeom>
          <a:noFill/>
        </p:spPr>
        <p:txBody>
          <a:bodyPr wrap="square" rtlCol="0">
            <a:spAutoFit/>
          </a:bodyPr>
          <a:lstStyle/>
          <a:p>
            <a:pPr marL="227013" indent="-227013">
              <a:buFont typeface="Arial" panose="020B0604020202020204" pitchFamily="34" charset="0"/>
              <a:buChar char="•"/>
            </a:pPr>
            <a:r>
              <a:rPr lang="en-US" sz="2400" u="sng" dirty="0">
                <a:latin typeface="Aptos" panose="020B0004020202020204" pitchFamily="34" charset="0"/>
              </a:rPr>
              <a:t>Measure:</a:t>
            </a:r>
            <a:r>
              <a:rPr lang="en-US" sz="2400" dirty="0">
                <a:latin typeface="Aptos" panose="020B0004020202020204" pitchFamily="34" charset="0"/>
              </a:rPr>
              <a:t> Percent of youth ages 14 and above with IEPs who exited from school due to dropping out. </a:t>
            </a:r>
            <a:r>
              <a:rPr lang="en-US" sz="2400" i="1" dirty="0">
                <a:latin typeface="Aptos" panose="020B0004020202020204" pitchFamily="34" charset="0"/>
              </a:rPr>
              <a:t>The exit types counted as a dropout are Transferred to a Career and Technical Ed Program, Dropped Out, Expelled, High School Equivalency Diploma (HSED) Transfer, or HSED from a Non-District run program.</a:t>
            </a:r>
          </a:p>
          <a:p>
            <a:pPr marL="227013" indent="-227013">
              <a:buFont typeface="Arial" panose="020B0604020202020204" pitchFamily="34" charset="0"/>
              <a:buChar char="•"/>
            </a:pPr>
            <a:r>
              <a:rPr lang="en-US" sz="2400" u="sng" dirty="0">
                <a:latin typeface="Aptos" panose="020B0004020202020204" pitchFamily="34" charset="0"/>
              </a:rPr>
              <a:t>AU Rate:</a:t>
            </a:r>
            <a:r>
              <a:rPr lang="en-US" sz="2400" dirty="0">
                <a:latin typeface="Aptos" panose="020B0004020202020204" pitchFamily="34" charset="0"/>
              </a:rPr>
              <a:t> Reports the AU’s percentage rate of youth ages 14 and above with IEPs who exited from school due to dropping out. </a:t>
            </a:r>
          </a:p>
          <a:p>
            <a:pPr marL="227013" indent="-227013">
              <a:buFont typeface="Arial" panose="020B0604020202020204" pitchFamily="34" charset="0"/>
              <a:buChar char="•"/>
            </a:pPr>
            <a:r>
              <a:rPr lang="en-US" sz="2400" u="sng" dirty="0">
                <a:latin typeface="Aptos" panose="020B0004020202020204" pitchFamily="34" charset="0"/>
              </a:rPr>
              <a:t>State SPP Target:</a:t>
            </a:r>
            <a:r>
              <a:rPr lang="en-US" sz="2400" dirty="0">
                <a:latin typeface="Aptos" panose="020B0004020202020204" pitchFamily="34" charset="0"/>
              </a:rPr>
              <a:t> The State’s target percent for AUs. Must be less than or equal to this number for full points. </a:t>
            </a:r>
          </a:p>
          <a:p>
            <a:pPr marL="227013" indent="-227013">
              <a:buFont typeface="Arial" panose="020B0604020202020204" pitchFamily="34" charset="0"/>
              <a:buChar char="•"/>
            </a:pPr>
            <a:r>
              <a:rPr lang="en-US" sz="2400" u="sng" dirty="0">
                <a:latin typeface="Aptos" panose="020B0004020202020204" pitchFamily="34" charset="0"/>
              </a:rPr>
              <a:t>State Performance:</a:t>
            </a:r>
            <a:r>
              <a:rPr lang="en-US" sz="2400" dirty="0">
                <a:latin typeface="Aptos" panose="020B0004020202020204" pitchFamily="34" charset="0"/>
              </a:rPr>
              <a:t> State percentage rate of youth in Colorado ages 14 and above with IEPs who exited from school due to dropping out.</a:t>
            </a:r>
          </a:p>
          <a:p>
            <a:pPr algn="ctr"/>
            <a:r>
              <a:rPr lang="en-US" sz="2400" dirty="0">
                <a:latin typeface="Aptos" panose="020B0004020202020204" pitchFamily="34" charset="0"/>
              </a:rPr>
              <a:t>Please note: Lag year data, SY 2022-23.</a:t>
            </a:r>
          </a:p>
        </p:txBody>
      </p:sp>
      <p:sp>
        <p:nvSpPr>
          <p:cNvPr id="3" name="Slide Number Placeholder 2">
            <a:extLst>
              <a:ext uri="{FF2B5EF4-FFF2-40B4-BE49-F238E27FC236}">
                <a16:creationId xmlns:a16="http://schemas.microsoft.com/office/drawing/2014/main" id="{B65BDF76-3113-68A4-DF69-80049269181A}"/>
              </a:ext>
            </a:extLst>
          </p:cNvPr>
          <p:cNvSpPr>
            <a:spLocks noGrp="1"/>
          </p:cNvSpPr>
          <p:nvPr>
            <p:ph type="sldNum" sz="quarter" idx="12"/>
          </p:nvPr>
        </p:nvSpPr>
        <p:spPr/>
        <p:txBody>
          <a:bodyPr/>
          <a:lstStyle/>
          <a:p>
            <a:fld id="{C479D5F6-EDCB-402A-AC08-4943A1820E8F}" type="slidenum">
              <a:rPr lang="en-US" smtClean="0"/>
              <a:pPr/>
              <a:t>37</a:t>
            </a:fld>
            <a:endParaRPr lang="en-US" dirty="0"/>
          </a:p>
        </p:txBody>
      </p:sp>
      <p:graphicFrame>
        <p:nvGraphicFramePr>
          <p:cNvPr id="2" name="Table 1">
            <a:extLst>
              <a:ext uri="{FF2B5EF4-FFF2-40B4-BE49-F238E27FC236}">
                <a16:creationId xmlns:a16="http://schemas.microsoft.com/office/drawing/2014/main" id="{2F281F9D-87F7-CA06-3FAF-4EC4327C1102}"/>
              </a:ext>
            </a:extLst>
          </p:cNvPr>
          <p:cNvGraphicFramePr>
            <a:graphicFrameLocks noGrp="1"/>
          </p:cNvGraphicFramePr>
          <p:nvPr>
            <p:extLst>
              <p:ext uri="{D42A27DB-BD31-4B8C-83A1-F6EECF244321}">
                <p14:modId xmlns:p14="http://schemas.microsoft.com/office/powerpoint/2010/main" val="3228497639"/>
              </p:ext>
            </p:extLst>
          </p:nvPr>
        </p:nvGraphicFramePr>
        <p:xfrm>
          <a:off x="112730" y="1297712"/>
          <a:ext cx="11966539" cy="731520"/>
        </p:xfrm>
        <a:graphic>
          <a:graphicData uri="http://schemas.openxmlformats.org/drawingml/2006/table">
            <a:tbl>
              <a:tblPr firstRow="1" bandRow="1">
                <a:tableStyleId>{5C22544A-7EE6-4342-B048-85BDC9FD1C3A}</a:tableStyleId>
              </a:tblPr>
              <a:tblGrid>
                <a:gridCol w="5279402">
                  <a:extLst>
                    <a:ext uri="{9D8B030D-6E8A-4147-A177-3AD203B41FA5}">
                      <a16:colId xmlns:a16="http://schemas.microsoft.com/office/drawing/2014/main" val="3653668721"/>
                    </a:ext>
                  </a:extLst>
                </a:gridCol>
                <a:gridCol w="970961">
                  <a:extLst>
                    <a:ext uri="{9D8B030D-6E8A-4147-A177-3AD203B41FA5}">
                      <a16:colId xmlns:a16="http://schemas.microsoft.com/office/drawing/2014/main" val="949439614"/>
                    </a:ext>
                  </a:extLst>
                </a:gridCol>
                <a:gridCol w="1508288">
                  <a:extLst>
                    <a:ext uri="{9D8B030D-6E8A-4147-A177-3AD203B41FA5}">
                      <a16:colId xmlns:a16="http://schemas.microsoft.com/office/drawing/2014/main" val="1251774184"/>
                    </a:ext>
                  </a:extLst>
                </a:gridCol>
                <a:gridCol w="1932495">
                  <a:extLst>
                    <a:ext uri="{9D8B030D-6E8A-4147-A177-3AD203B41FA5}">
                      <a16:colId xmlns:a16="http://schemas.microsoft.com/office/drawing/2014/main" val="2617056633"/>
                    </a:ext>
                  </a:extLst>
                </a:gridCol>
                <a:gridCol w="1168924">
                  <a:extLst>
                    <a:ext uri="{9D8B030D-6E8A-4147-A177-3AD203B41FA5}">
                      <a16:colId xmlns:a16="http://schemas.microsoft.com/office/drawing/2014/main" val="774671777"/>
                    </a:ext>
                  </a:extLst>
                </a:gridCol>
                <a:gridCol w="1106469">
                  <a:extLst>
                    <a:ext uri="{9D8B030D-6E8A-4147-A177-3AD203B41FA5}">
                      <a16:colId xmlns:a16="http://schemas.microsoft.com/office/drawing/2014/main" val="893811800"/>
                    </a:ext>
                  </a:extLst>
                </a:gridCol>
              </a:tblGrid>
              <a:tr h="621792">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Measure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Rate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SPP Target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Performance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Eligible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Earned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extLst>
                  <a:ext uri="{0D108BD9-81ED-4DB2-BD59-A6C34878D82A}">
                    <a16:rowId xmlns:a16="http://schemas.microsoft.com/office/drawing/2014/main" val="2649707442"/>
                  </a:ext>
                </a:extLst>
              </a:tr>
            </a:tbl>
          </a:graphicData>
        </a:graphic>
      </p:graphicFrame>
    </p:spTree>
    <p:extLst>
      <p:ext uri="{BB962C8B-B14F-4D97-AF65-F5344CB8AC3E}">
        <p14:creationId xmlns:p14="http://schemas.microsoft.com/office/powerpoint/2010/main" val="18203000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CC0174-4CA6-E6D9-D772-902B5B9A99F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4999F53-E36A-F404-2FAC-A88A8384FC80}"/>
              </a:ext>
            </a:extLst>
          </p:cNvPr>
          <p:cNvSpPr>
            <a:spLocks noGrp="1"/>
          </p:cNvSpPr>
          <p:nvPr>
            <p:ph type="title"/>
          </p:nvPr>
        </p:nvSpPr>
        <p:spPr>
          <a:xfrm>
            <a:off x="112729" y="30709"/>
            <a:ext cx="11581962" cy="1070572"/>
          </a:xfrm>
        </p:spPr>
        <p:txBody>
          <a:bodyPr>
            <a:normAutofit fontScale="90000"/>
          </a:bodyPr>
          <a:lstStyle/>
          <a:p>
            <a:r>
              <a:rPr lang="en-US" dirty="0"/>
              <a:t>Indicator 3B - Proficiency for Children with IEPs (Grade Level Academic Achievement Standards)</a:t>
            </a:r>
          </a:p>
        </p:txBody>
      </p:sp>
      <p:sp>
        <p:nvSpPr>
          <p:cNvPr id="8" name="TextBox 7">
            <a:extLst>
              <a:ext uri="{FF2B5EF4-FFF2-40B4-BE49-F238E27FC236}">
                <a16:creationId xmlns:a16="http://schemas.microsoft.com/office/drawing/2014/main" id="{5DD39DAD-E2DA-51B7-24EE-C99591360051}"/>
              </a:ext>
            </a:extLst>
          </p:cNvPr>
          <p:cNvSpPr txBox="1"/>
          <p:nvPr/>
        </p:nvSpPr>
        <p:spPr>
          <a:xfrm>
            <a:off x="112729" y="2174790"/>
            <a:ext cx="11966539" cy="3785652"/>
          </a:xfrm>
          <a:prstGeom prst="rect">
            <a:avLst/>
          </a:prstGeom>
          <a:noFill/>
        </p:spPr>
        <p:txBody>
          <a:bodyPr wrap="square">
            <a:spAutoFit/>
          </a:bodyPr>
          <a:lstStyle/>
          <a:p>
            <a:pPr marL="227013" indent="-227013">
              <a:buFont typeface="Arial" panose="020B0604020202020204" pitchFamily="34" charset="0"/>
              <a:buChar char="•"/>
            </a:pPr>
            <a:r>
              <a:rPr lang="en-US" sz="2400" u="sng" dirty="0">
                <a:latin typeface="Aptos" panose="020B0004020202020204" pitchFamily="34" charset="0"/>
              </a:rPr>
              <a:t>Measure:</a:t>
            </a:r>
            <a:r>
              <a:rPr lang="en-US" sz="2400" dirty="0">
                <a:latin typeface="Aptos" panose="020B0004020202020204" pitchFamily="34" charset="0"/>
              </a:rPr>
              <a:t> Proficiency rate for children with IEPs against academic achievement standards for Colorado Measures of Academic Success (CMAS) in Reading and Math Grades 4, 8, and High School.</a:t>
            </a:r>
          </a:p>
          <a:p>
            <a:pPr marL="227013" indent="-227013">
              <a:buFont typeface="Arial" panose="020B0604020202020204" pitchFamily="34" charset="0"/>
              <a:buChar char="•"/>
            </a:pPr>
            <a:r>
              <a:rPr lang="en-US" sz="2400" u="sng" dirty="0">
                <a:latin typeface="Aptos" panose="020B0004020202020204" pitchFamily="34" charset="0"/>
              </a:rPr>
              <a:t>AU Rate:</a:t>
            </a:r>
            <a:r>
              <a:rPr lang="en-US" sz="2400" dirty="0">
                <a:latin typeface="Aptos" panose="020B0004020202020204" pitchFamily="34" charset="0"/>
              </a:rPr>
              <a:t> Reports the AU’s percentage rate for children with IEPs against academic achievement standards for CMAS in Reading and Math Grades 4, 8, and High School.</a:t>
            </a:r>
          </a:p>
          <a:p>
            <a:pPr marL="227013" indent="-227013">
              <a:buFont typeface="Arial" panose="020B0604020202020204" pitchFamily="34" charset="0"/>
              <a:buChar char="•"/>
            </a:pPr>
            <a:r>
              <a:rPr lang="en-US" sz="2400" u="sng" dirty="0">
                <a:latin typeface="Aptos" panose="020B0004020202020204" pitchFamily="34" charset="0"/>
              </a:rPr>
              <a:t>State SPP Target:</a:t>
            </a:r>
            <a:r>
              <a:rPr lang="en-US" sz="2400" dirty="0">
                <a:latin typeface="Aptos" panose="020B0004020202020204" pitchFamily="34" charset="0"/>
              </a:rPr>
              <a:t> The State’s target percent for AUs. Must be greater than or equal to this number for full points. </a:t>
            </a:r>
          </a:p>
          <a:p>
            <a:pPr marL="227013" indent="-227013">
              <a:buFont typeface="Arial" panose="020B0604020202020204" pitchFamily="34" charset="0"/>
              <a:buChar char="•"/>
            </a:pPr>
            <a:r>
              <a:rPr lang="en-US" sz="2400" u="sng" dirty="0">
                <a:latin typeface="Aptos" panose="020B0004020202020204" pitchFamily="34" charset="0"/>
              </a:rPr>
              <a:t>State Performance:</a:t>
            </a:r>
            <a:r>
              <a:rPr lang="en-US" sz="2400" dirty="0">
                <a:latin typeface="Aptos" panose="020B0004020202020204" pitchFamily="34" charset="0"/>
              </a:rPr>
              <a:t> State percentage rate of children in Colorado with IEPs against academic achievement standards for CMAS in Reading and Math Grades 4, 8, and High School.</a:t>
            </a:r>
          </a:p>
        </p:txBody>
      </p:sp>
      <p:sp>
        <p:nvSpPr>
          <p:cNvPr id="3" name="Slide Number Placeholder 2">
            <a:extLst>
              <a:ext uri="{FF2B5EF4-FFF2-40B4-BE49-F238E27FC236}">
                <a16:creationId xmlns:a16="http://schemas.microsoft.com/office/drawing/2014/main" id="{772C501C-88AF-5AD7-5D94-844FC87DA521}"/>
              </a:ext>
            </a:extLst>
          </p:cNvPr>
          <p:cNvSpPr>
            <a:spLocks noGrp="1"/>
          </p:cNvSpPr>
          <p:nvPr>
            <p:ph type="sldNum" sz="quarter" idx="12"/>
          </p:nvPr>
        </p:nvSpPr>
        <p:spPr/>
        <p:txBody>
          <a:bodyPr/>
          <a:lstStyle/>
          <a:p>
            <a:fld id="{C479D5F6-EDCB-402A-AC08-4943A1820E8F}" type="slidenum">
              <a:rPr lang="en-US" smtClean="0"/>
              <a:pPr/>
              <a:t>38</a:t>
            </a:fld>
            <a:endParaRPr lang="en-US" dirty="0"/>
          </a:p>
        </p:txBody>
      </p:sp>
      <p:graphicFrame>
        <p:nvGraphicFramePr>
          <p:cNvPr id="2" name="Table 1">
            <a:extLst>
              <a:ext uri="{FF2B5EF4-FFF2-40B4-BE49-F238E27FC236}">
                <a16:creationId xmlns:a16="http://schemas.microsoft.com/office/drawing/2014/main" id="{F3FE4450-C789-021B-09B5-7F9B87DEAD07}"/>
              </a:ext>
            </a:extLst>
          </p:cNvPr>
          <p:cNvGraphicFramePr>
            <a:graphicFrameLocks noGrp="1"/>
          </p:cNvGraphicFramePr>
          <p:nvPr>
            <p:extLst>
              <p:ext uri="{D42A27DB-BD31-4B8C-83A1-F6EECF244321}">
                <p14:modId xmlns:p14="http://schemas.microsoft.com/office/powerpoint/2010/main" val="3228497639"/>
              </p:ext>
            </p:extLst>
          </p:nvPr>
        </p:nvGraphicFramePr>
        <p:xfrm>
          <a:off x="112730" y="1297712"/>
          <a:ext cx="11966539" cy="731520"/>
        </p:xfrm>
        <a:graphic>
          <a:graphicData uri="http://schemas.openxmlformats.org/drawingml/2006/table">
            <a:tbl>
              <a:tblPr firstRow="1" bandRow="1">
                <a:tableStyleId>{5C22544A-7EE6-4342-B048-85BDC9FD1C3A}</a:tableStyleId>
              </a:tblPr>
              <a:tblGrid>
                <a:gridCol w="5279402">
                  <a:extLst>
                    <a:ext uri="{9D8B030D-6E8A-4147-A177-3AD203B41FA5}">
                      <a16:colId xmlns:a16="http://schemas.microsoft.com/office/drawing/2014/main" val="3653668721"/>
                    </a:ext>
                  </a:extLst>
                </a:gridCol>
                <a:gridCol w="970961">
                  <a:extLst>
                    <a:ext uri="{9D8B030D-6E8A-4147-A177-3AD203B41FA5}">
                      <a16:colId xmlns:a16="http://schemas.microsoft.com/office/drawing/2014/main" val="949439614"/>
                    </a:ext>
                  </a:extLst>
                </a:gridCol>
                <a:gridCol w="1508288">
                  <a:extLst>
                    <a:ext uri="{9D8B030D-6E8A-4147-A177-3AD203B41FA5}">
                      <a16:colId xmlns:a16="http://schemas.microsoft.com/office/drawing/2014/main" val="1251774184"/>
                    </a:ext>
                  </a:extLst>
                </a:gridCol>
                <a:gridCol w="1932495">
                  <a:extLst>
                    <a:ext uri="{9D8B030D-6E8A-4147-A177-3AD203B41FA5}">
                      <a16:colId xmlns:a16="http://schemas.microsoft.com/office/drawing/2014/main" val="2617056633"/>
                    </a:ext>
                  </a:extLst>
                </a:gridCol>
                <a:gridCol w="1168924">
                  <a:extLst>
                    <a:ext uri="{9D8B030D-6E8A-4147-A177-3AD203B41FA5}">
                      <a16:colId xmlns:a16="http://schemas.microsoft.com/office/drawing/2014/main" val="774671777"/>
                    </a:ext>
                  </a:extLst>
                </a:gridCol>
                <a:gridCol w="1106469">
                  <a:extLst>
                    <a:ext uri="{9D8B030D-6E8A-4147-A177-3AD203B41FA5}">
                      <a16:colId xmlns:a16="http://schemas.microsoft.com/office/drawing/2014/main" val="893811800"/>
                    </a:ext>
                  </a:extLst>
                </a:gridCol>
              </a:tblGrid>
              <a:tr h="621792">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Measure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Rate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SPP Target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Performance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Eligible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Earned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extLst>
                  <a:ext uri="{0D108BD9-81ED-4DB2-BD59-A6C34878D82A}">
                    <a16:rowId xmlns:a16="http://schemas.microsoft.com/office/drawing/2014/main" val="2649707442"/>
                  </a:ext>
                </a:extLst>
              </a:tr>
            </a:tbl>
          </a:graphicData>
        </a:graphic>
      </p:graphicFrame>
    </p:spTree>
    <p:extLst>
      <p:ext uri="{BB962C8B-B14F-4D97-AF65-F5344CB8AC3E}">
        <p14:creationId xmlns:p14="http://schemas.microsoft.com/office/powerpoint/2010/main" val="33207140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21F005-F87C-6ABD-6ED9-96E811C14B1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46BD1EF-1042-D55E-B03B-006C652F1540}"/>
              </a:ext>
            </a:extLst>
          </p:cNvPr>
          <p:cNvSpPr>
            <a:spLocks noGrp="1"/>
          </p:cNvSpPr>
          <p:nvPr>
            <p:ph type="title"/>
          </p:nvPr>
        </p:nvSpPr>
        <p:spPr>
          <a:xfrm>
            <a:off x="332873" y="136525"/>
            <a:ext cx="11178315" cy="1070572"/>
          </a:xfrm>
        </p:spPr>
        <p:txBody>
          <a:bodyPr>
            <a:normAutofit fontScale="90000"/>
          </a:bodyPr>
          <a:lstStyle/>
          <a:p>
            <a:r>
              <a:rPr lang="en-US" dirty="0"/>
              <a:t>Indicator 3C - Proficiency for Children with IEPs (Alternate Academic Achievement Standards)</a:t>
            </a:r>
          </a:p>
        </p:txBody>
      </p:sp>
      <p:sp>
        <p:nvSpPr>
          <p:cNvPr id="8" name="TextBox 7">
            <a:extLst>
              <a:ext uri="{FF2B5EF4-FFF2-40B4-BE49-F238E27FC236}">
                <a16:creationId xmlns:a16="http://schemas.microsoft.com/office/drawing/2014/main" id="{ECE4AE67-C82B-E698-B98B-5B4925476EA8}"/>
              </a:ext>
            </a:extLst>
          </p:cNvPr>
          <p:cNvSpPr txBox="1"/>
          <p:nvPr/>
        </p:nvSpPr>
        <p:spPr>
          <a:xfrm>
            <a:off x="112729" y="2174790"/>
            <a:ext cx="11966539" cy="3046988"/>
          </a:xfrm>
          <a:prstGeom prst="rect">
            <a:avLst/>
          </a:prstGeom>
          <a:noFill/>
        </p:spPr>
        <p:txBody>
          <a:bodyPr wrap="square">
            <a:spAutoFit/>
          </a:bodyPr>
          <a:lstStyle/>
          <a:p>
            <a:pPr marL="227013" indent="-227013">
              <a:buFont typeface="Arial" panose="020B0604020202020204" pitchFamily="34" charset="0"/>
              <a:buChar char="•"/>
            </a:pPr>
            <a:r>
              <a:rPr lang="en-US" sz="2400" u="sng" dirty="0">
                <a:latin typeface="Aptos" panose="020B0004020202020204" pitchFamily="34" charset="0"/>
              </a:rPr>
              <a:t>Measure:</a:t>
            </a:r>
            <a:r>
              <a:rPr lang="en-US" sz="2400" dirty="0">
                <a:latin typeface="Aptos" panose="020B0004020202020204" pitchFamily="34" charset="0"/>
              </a:rPr>
              <a:t> Proficiency rate for children with IEPs against Colorado's alternate academic achievement standards (CoAlt) in Reading and Math Grades 4, 8, and High School.</a:t>
            </a:r>
          </a:p>
          <a:p>
            <a:pPr marL="227013" indent="-227013">
              <a:buFont typeface="Arial" panose="020B0604020202020204" pitchFamily="34" charset="0"/>
              <a:buChar char="•"/>
            </a:pPr>
            <a:r>
              <a:rPr lang="en-US" sz="2400" u="sng" dirty="0">
                <a:latin typeface="Aptos" panose="020B0004020202020204" pitchFamily="34" charset="0"/>
              </a:rPr>
              <a:t>AU Rate:</a:t>
            </a:r>
            <a:r>
              <a:rPr lang="en-US" sz="2400" dirty="0">
                <a:latin typeface="Aptos" panose="020B0004020202020204" pitchFamily="34" charset="0"/>
              </a:rPr>
              <a:t> Reports the AU’s percentage rate for children with IEPs against CoAlt in Reading and Math Grades 4, 8, and High School.</a:t>
            </a:r>
          </a:p>
          <a:p>
            <a:pPr marL="227013" indent="-227013">
              <a:buFont typeface="Arial" panose="020B0604020202020204" pitchFamily="34" charset="0"/>
              <a:buChar char="•"/>
            </a:pPr>
            <a:r>
              <a:rPr lang="en-US" sz="2400" u="sng" dirty="0">
                <a:latin typeface="Aptos" panose="020B0004020202020204" pitchFamily="34" charset="0"/>
              </a:rPr>
              <a:t>State SPP Target:</a:t>
            </a:r>
            <a:r>
              <a:rPr lang="en-US" sz="2400" dirty="0">
                <a:latin typeface="Aptos" panose="020B0004020202020204" pitchFamily="34" charset="0"/>
              </a:rPr>
              <a:t> The State’s target percent for AUs. Must be greater than or equal to this number for full points. </a:t>
            </a:r>
          </a:p>
          <a:p>
            <a:pPr marL="227013" indent="-227013">
              <a:buFont typeface="Arial" panose="020B0604020202020204" pitchFamily="34" charset="0"/>
              <a:buChar char="•"/>
            </a:pPr>
            <a:r>
              <a:rPr lang="en-US" sz="2400" u="sng" dirty="0">
                <a:latin typeface="Aptos" panose="020B0004020202020204" pitchFamily="34" charset="0"/>
              </a:rPr>
              <a:t>State Performance:</a:t>
            </a:r>
            <a:r>
              <a:rPr lang="en-US" sz="2400" dirty="0">
                <a:latin typeface="Aptos" panose="020B0004020202020204" pitchFamily="34" charset="0"/>
              </a:rPr>
              <a:t> State percentage rate of children in Colorado with IEPs against CoAlt in Reading and Math Grades 4, 8, and High School.</a:t>
            </a:r>
          </a:p>
        </p:txBody>
      </p:sp>
      <p:sp>
        <p:nvSpPr>
          <p:cNvPr id="3" name="Slide Number Placeholder 2">
            <a:extLst>
              <a:ext uri="{FF2B5EF4-FFF2-40B4-BE49-F238E27FC236}">
                <a16:creationId xmlns:a16="http://schemas.microsoft.com/office/drawing/2014/main" id="{2DB86D17-0D72-1499-89AF-D95454A847DE}"/>
              </a:ext>
            </a:extLst>
          </p:cNvPr>
          <p:cNvSpPr>
            <a:spLocks noGrp="1"/>
          </p:cNvSpPr>
          <p:nvPr>
            <p:ph type="sldNum" sz="quarter" idx="12"/>
          </p:nvPr>
        </p:nvSpPr>
        <p:spPr/>
        <p:txBody>
          <a:bodyPr/>
          <a:lstStyle/>
          <a:p>
            <a:fld id="{C479D5F6-EDCB-402A-AC08-4943A1820E8F}" type="slidenum">
              <a:rPr lang="en-US" smtClean="0"/>
              <a:pPr/>
              <a:t>39</a:t>
            </a:fld>
            <a:endParaRPr lang="en-US" dirty="0"/>
          </a:p>
        </p:txBody>
      </p:sp>
      <p:graphicFrame>
        <p:nvGraphicFramePr>
          <p:cNvPr id="2" name="Table 1">
            <a:extLst>
              <a:ext uri="{FF2B5EF4-FFF2-40B4-BE49-F238E27FC236}">
                <a16:creationId xmlns:a16="http://schemas.microsoft.com/office/drawing/2014/main" id="{EEB37113-0939-FC34-461F-4D1508F84E6D}"/>
              </a:ext>
            </a:extLst>
          </p:cNvPr>
          <p:cNvGraphicFramePr>
            <a:graphicFrameLocks noGrp="1"/>
          </p:cNvGraphicFramePr>
          <p:nvPr>
            <p:extLst>
              <p:ext uri="{D42A27DB-BD31-4B8C-83A1-F6EECF244321}">
                <p14:modId xmlns:p14="http://schemas.microsoft.com/office/powerpoint/2010/main" val="3228497639"/>
              </p:ext>
            </p:extLst>
          </p:nvPr>
        </p:nvGraphicFramePr>
        <p:xfrm>
          <a:off x="112730" y="1297712"/>
          <a:ext cx="11966539" cy="731520"/>
        </p:xfrm>
        <a:graphic>
          <a:graphicData uri="http://schemas.openxmlformats.org/drawingml/2006/table">
            <a:tbl>
              <a:tblPr firstRow="1" bandRow="1">
                <a:tableStyleId>{5C22544A-7EE6-4342-B048-85BDC9FD1C3A}</a:tableStyleId>
              </a:tblPr>
              <a:tblGrid>
                <a:gridCol w="5279402">
                  <a:extLst>
                    <a:ext uri="{9D8B030D-6E8A-4147-A177-3AD203B41FA5}">
                      <a16:colId xmlns:a16="http://schemas.microsoft.com/office/drawing/2014/main" val="3653668721"/>
                    </a:ext>
                  </a:extLst>
                </a:gridCol>
                <a:gridCol w="970961">
                  <a:extLst>
                    <a:ext uri="{9D8B030D-6E8A-4147-A177-3AD203B41FA5}">
                      <a16:colId xmlns:a16="http://schemas.microsoft.com/office/drawing/2014/main" val="949439614"/>
                    </a:ext>
                  </a:extLst>
                </a:gridCol>
                <a:gridCol w="1508288">
                  <a:extLst>
                    <a:ext uri="{9D8B030D-6E8A-4147-A177-3AD203B41FA5}">
                      <a16:colId xmlns:a16="http://schemas.microsoft.com/office/drawing/2014/main" val="1251774184"/>
                    </a:ext>
                  </a:extLst>
                </a:gridCol>
                <a:gridCol w="1932495">
                  <a:extLst>
                    <a:ext uri="{9D8B030D-6E8A-4147-A177-3AD203B41FA5}">
                      <a16:colId xmlns:a16="http://schemas.microsoft.com/office/drawing/2014/main" val="2617056633"/>
                    </a:ext>
                  </a:extLst>
                </a:gridCol>
                <a:gridCol w="1168924">
                  <a:extLst>
                    <a:ext uri="{9D8B030D-6E8A-4147-A177-3AD203B41FA5}">
                      <a16:colId xmlns:a16="http://schemas.microsoft.com/office/drawing/2014/main" val="774671777"/>
                    </a:ext>
                  </a:extLst>
                </a:gridCol>
                <a:gridCol w="1106469">
                  <a:extLst>
                    <a:ext uri="{9D8B030D-6E8A-4147-A177-3AD203B41FA5}">
                      <a16:colId xmlns:a16="http://schemas.microsoft.com/office/drawing/2014/main" val="893811800"/>
                    </a:ext>
                  </a:extLst>
                </a:gridCol>
              </a:tblGrid>
              <a:tr h="621792">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Measure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Rate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SPP Target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Performance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Eligible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Earned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extLst>
                  <a:ext uri="{0D108BD9-81ED-4DB2-BD59-A6C34878D82A}">
                    <a16:rowId xmlns:a16="http://schemas.microsoft.com/office/drawing/2014/main" val="2649707442"/>
                  </a:ext>
                </a:extLst>
              </a:tr>
            </a:tbl>
          </a:graphicData>
        </a:graphic>
      </p:graphicFrame>
    </p:spTree>
    <p:extLst>
      <p:ext uri="{BB962C8B-B14F-4D97-AF65-F5344CB8AC3E}">
        <p14:creationId xmlns:p14="http://schemas.microsoft.com/office/powerpoint/2010/main" val="3554823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1B5C6E2-6E8A-605C-31E5-1053DD646640}"/>
              </a:ext>
            </a:extLst>
          </p:cNvPr>
          <p:cNvSpPr>
            <a:spLocks noGrp="1"/>
          </p:cNvSpPr>
          <p:nvPr>
            <p:ph type="title"/>
          </p:nvPr>
        </p:nvSpPr>
        <p:spPr/>
        <p:txBody>
          <a:bodyPr/>
          <a:lstStyle/>
          <a:p>
            <a:r>
              <a:rPr lang="en-US" sz="4000" dirty="0"/>
              <a:t>OSEP </a:t>
            </a:r>
            <a:r>
              <a:rPr lang="en-US" sz="4000" dirty="0">
                <a:latin typeface="Aptos" panose="020B0004020202020204" pitchFamily="34" charset="0"/>
              </a:rPr>
              <a:t>Requirements</a:t>
            </a:r>
            <a:r>
              <a:rPr lang="en-US" sz="4000" dirty="0"/>
              <a:t>: Categories</a:t>
            </a:r>
            <a:endParaRPr lang="en-US" dirty="0"/>
          </a:p>
        </p:txBody>
      </p:sp>
      <p:sp>
        <p:nvSpPr>
          <p:cNvPr id="2" name="Content Placeholder 1">
            <a:extLst>
              <a:ext uri="{FF2B5EF4-FFF2-40B4-BE49-F238E27FC236}">
                <a16:creationId xmlns:a16="http://schemas.microsoft.com/office/drawing/2014/main" id="{9D432720-2527-339A-A479-53871272C1EF}"/>
              </a:ext>
            </a:extLst>
          </p:cNvPr>
          <p:cNvSpPr>
            <a:spLocks noGrp="1"/>
          </p:cNvSpPr>
          <p:nvPr>
            <p:ph idx="1"/>
          </p:nvPr>
        </p:nvSpPr>
        <p:spPr>
          <a:xfrm>
            <a:off x="596312" y="1306094"/>
            <a:ext cx="10887081" cy="5232818"/>
          </a:xfrm>
        </p:spPr>
        <p:txBody>
          <a:bodyPr>
            <a:noAutofit/>
          </a:bodyPr>
          <a:lstStyle/>
          <a:p>
            <a:pPr marL="0" indent="0">
              <a:lnSpc>
                <a:spcPct val="100000"/>
              </a:lnSpc>
              <a:spcBef>
                <a:spcPts val="600"/>
              </a:spcBef>
              <a:buNone/>
            </a:pPr>
            <a:r>
              <a:rPr lang="en-US" sz="2400" dirty="0">
                <a:latin typeface="Aptos" panose="020B0004020202020204" pitchFamily="34" charset="0"/>
                <a:ea typeface="Aptos" panose="020B0004020202020204" pitchFamily="34" charset="0"/>
                <a:cs typeface="Times New Roman" panose="02020603050405020304" pitchFamily="18" charset="0"/>
              </a:rPr>
              <a:t>States must use the same determination categories that OSEP uses in issuing State Determinations.</a:t>
            </a:r>
          </a:p>
          <a:p>
            <a:pPr lvl="1">
              <a:lnSpc>
                <a:spcPct val="100000"/>
              </a:lnSpc>
              <a:spcBef>
                <a:spcPts val="600"/>
              </a:spcBef>
            </a:pPr>
            <a:r>
              <a:rPr lang="en-US" sz="2400" dirty="0">
                <a:effectLst/>
                <a:latin typeface="Aptos" panose="020B0004020202020204" pitchFamily="34" charset="0"/>
                <a:ea typeface="Aptos" panose="020B0004020202020204" pitchFamily="34" charset="0"/>
                <a:cs typeface="Times New Roman" panose="02020603050405020304" pitchFamily="18" charset="0"/>
              </a:rPr>
              <a:t>Meets Requirements</a:t>
            </a:r>
          </a:p>
          <a:p>
            <a:pPr lvl="1">
              <a:lnSpc>
                <a:spcPct val="100000"/>
              </a:lnSpc>
              <a:spcBef>
                <a:spcPts val="600"/>
              </a:spcBef>
            </a:pPr>
            <a:r>
              <a:rPr lang="en-US" sz="2400" dirty="0">
                <a:latin typeface="Aptos" panose="020B0004020202020204" pitchFamily="34" charset="0"/>
                <a:ea typeface="Aptos" panose="020B0004020202020204" pitchFamily="34" charset="0"/>
                <a:cs typeface="Times New Roman" panose="02020603050405020304" pitchFamily="18" charset="0"/>
              </a:rPr>
              <a:t>Needs Assistance</a:t>
            </a:r>
          </a:p>
          <a:p>
            <a:pPr lvl="1">
              <a:lnSpc>
                <a:spcPct val="100000"/>
              </a:lnSpc>
              <a:spcBef>
                <a:spcPts val="600"/>
              </a:spcBef>
            </a:pPr>
            <a:r>
              <a:rPr lang="en-US" sz="2400" dirty="0">
                <a:effectLst/>
                <a:latin typeface="Aptos" panose="020B0004020202020204" pitchFamily="34" charset="0"/>
                <a:ea typeface="Aptos" panose="020B0004020202020204" pitchFamily="34" charset="0"/>
                <a:cs typeface="Times New Roman" panose="02020603050405020304" pitchFamily="18" charset="0"/>
              </a:rPr>
              <a:t>Needs Intervention</a:t>
            </a:r>
          </a:p>
          <a:p>
            <a:pPr lvl="1">
              <a:lnSpc>
                <a:spcPct val="100000"/>
              </a:lnSpc>
              <a:spcBef>
                <a:spcPts val="600"/>
              </a:spcBef>
              <a:spcAft>
                <a:spcPts val="2400"/>
              </a:spcAft>
            </a:pPr>
            <a:r>
              <a:rPr lang="en-US" sz="2400" dirty="0">
                <a:latin typeface="Aptos" panose="020B0004020202020204" pitchFamily="34" charset="0"/>
                <a:ea typeface="Aptos" panose="020B0004020202020204" pitchFamily="34" charset="0"/>
                <a:cs typeface="Times New Roman" panose="02020603050405020304" pitchFamily="18" charset="0"/>
              </a:rPr>
              <a:t>Needs Substantial Intervention</a:t>
            </a:r>
          </a:p>
          <a:p>
            <a:pPr marL="0" indent="0">
              <a:lnSpc>
                <a:spcPct val="100000"/>
              </a:lnSpc>
              <a:spcBef>
                <a:spcPts val="600"/>
              </a:spcBef>
              <a:buNone/>
            </a:pPr>
            <a:r>
              <a:rPr lang="en-US" sz="2400" dirty="0">
                <a:latin typeface="Aptos" panose="020B0004020202020204" pitchFamily="34" charset="0"/>
                <a:cs typeface="Calibri"/>
              </a:rPr>
              <a:t>Per the 2023 </a:t>
            </a:r>
            <a:r>
              <a:rPr lang="en-US" sz="2400" dirty="0">
                <a:latin typeface="Aptos" panose="020B0004020202020204" pitchFamily="34" charset="0"/>
                <a:ea typeface="+mn-lt"/>
                <a:cs typeface="+mn-lt"/>
                <a:hlinkClick r:id="rId2"/>
              </a:rPr>
              <a:t>State General Supervision Responsibilities under Parts B and C of the IDEA (ed.gov)</a:t>
            </a:r>
            <a:r>
              <a:rPr lang="en-US" sz="2400" dirty="0">
                <a:latin typeface="Aptos" panose="020B0004020202020204" pitchFamily="34" charset="0"/>
                <a:cs typeface="Calibri"/>
                <a:hlinkClick r:id="rId2"/>
              </a:rPr>
              <a:t>  (OSEP QA 23-01) </a:t>
            </a:r>
            <a:r>
              <a:rPr lang="en-US" sz="2400" dirty="0">
                <a:latin typeface="Aptos" panose="020B0004020202020204" pitchFamily="34" charset="0"/>
                <a:cs typeface="Calibri"/>
              </a:rPr>
              <a:t>document from the Office of Special Education and Rehabilitative Services (OSERS)</a:t>
            </a:r>
            <a:endParaRPr lang="en-US" sz="2400" dirty="0">
              <a:latin typeface="Aptos" panose="020B0004020202020204" pitchFamily="34" charset="0"/>
            </a:endParaRPr>
          </a:p>
        </p:txBody>
      </p:sp>
      <p:sp>
        <p:nvSpPr>
          <p:cNvPr id="3" name="Slide Number Placeholder 2">
            <a:extLst>
              <a:ext uri="{FF2B5EF4-FFF2-40B4-BE49-F238E27FC236}">
                <a16:creationId xmlns:a16="http://schemas.microsoft.com/office/drawing/2014/main" id="{5692D795-0C2A-53FC-46F3-79A4D5F51010}"/>
              </a:ext>
            </a:extLst>
          </p:cNvPr>
          <p:cNvSpPr>
            <a:spLocks noGrp="1"/>
          </p:cNvSpPr>
          <p:nvPr>
            <p:ph type="sldNum" sz="quarter" idx="12"/>
          </p:nvPr>
        </p:nvSpPr>
        <p:spPr/>
        <p:txBody>
          <a:bodyPr/>
          <a:lstStyle/>
          <a:p>
            <a:fld id="{C479D5F6-EDCB-402A-AC08-4943A1820E8F}" type="slidenum">
              <a:rPr lang="en-US" smtClean="0"/>
              <a:pPr/>
              <a:t>4</a:t>
            </a:fld>
            <a:endParaRPr lang="en-US" dirty="0"/>
          </a:p>
        </p:txBody>
      </p:sp>
    </p:spTree>
    <p:extLst>
      <p:ext uri="{BB962C8B-B14F-4D97-AF65-F5344CB8AC3E}">
        <p14:creationId xmlns:p14="http://schemas.microsoft.com/office/powerpoint/2010/main" val="32254655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C71A94-2C53-697F-12A7-0720B3F3EBB1}"/>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18AA96D-D986-CEAE-FF11-A0D819DBF5E1}"/>
              </a:ext>
            </a:extLst>
          </p:cNvPr>
          <p:cNvSpPr>
            <a:spLocks noGrp="1"/>
          </p:cNvSpPr>
          <p:nvPr>
            <p:ph type="title"/>
          </p:nvPr>
        </p:nvSpPr>
        <p:spPr/>
        <p:txBody>
          <a:bodyPr/>
          <a:lstStyle/>
          <a:p>
            <a:r>
              <a:rPr lang="en-US" dirty="0"/>
              <a:t>Academic Growth</a:t>
            </a:r>
          </a:p>
        </p:txBody>
      </p:sp>
      <p:sp>
        <p:nvSpPr>
          <p:cNvPr id="2" name="Content Placeholder 1">
            <a:extLst>
              <a:ext uri="{FF2B5EF4-FFF2-40B4-BE49-F238E27FC236}">
                <a16:creationId xmlns:a16="http://schemas.microsoft.com/office/drawing/2014/main" id="{126217BC-714A-D343-289B-0FCEC27F75AF}"/>
              </a:ext>
            </a:extLst>
          </p:cNvPr>
          <p:cNvSpPr>
            <a:spLocks noGrp="1"/>
          </p:cNvSpPr>
          <p:nvPr>
            <p:ph idx="1"/>
          </p:nvPr>
        </p:nvSpPr>
        <p:spPr>
          <a:xfrm>
            <a:off x="457200" y="1406926"/>
            <a:ext cx="11277600" cy="4484826"/>
          </a:xfrm>
        </p:spPr>
        <p:txBody>
          <a:bodyPr>
            <a:noAutofit/>
          </a:bodyPr>
          <a:lstStyle/>
          <a:p>
            <a:pPr marL="0" indent="0">
              <a:lnSpc>
                <a:spcPct val="100000"/>
              </a:lnSpc>
              <a:spcBef>
                <a:spcPts val="600"/>
              </a:spcBef>
              <a:spcAft>
                <a:spcPts val="600"/>
              </a:spcAft>
              <a:buNone/>
            </a:pPr>
            <a:r>
              <a:rPr lang="en-US" sz="2400" dirty="0">
                <a:latin typeface="Aptos" panose="020B0004020202020204" pitchFamily="34" charset="0"/>
              </a:rPr>
              <a:t>Growth calculations are a normative measure that report how much progress individual students have made on state assessments between last year and this year. In Colorado, growth scores are calculated for every student who has at least two consecutive years of valid scores. Colorado reports growth results for individual students, using student growth percentiles (SGPs), or for groups, using </a:t>
            </a:r>
            <a:r>
              <a:rPr lang="en-US" sz="2400" u="sng" dirty="0">
                <a:latin typeface="Aptos" panose="020B0004020202020204" pitchFamily="34" charset="0"/>
              </a:rPr>
              <a:t>median growth percentiles (MGPs).</a:t>
            </a:r>
            <a:endParaRPr lang="en-US" sz="2400" dirty="0">
              <a:latin typeface="Aptos" panose="020B0004020202020204" pitchFamily="34" charset="0"/>
            </a:endParaRPr>
          </a:p>
          <a:p>
            <a:pPr marL="0" indent="0">
              <a:lnSpc>
                <a:spcPct val="100000"/>
              </a:lnSpc>
              <a:spcBef>
                <a:spcPts val="600"/>
              </a:spcBef>
              <a:buNone/>
            </a:pPr>
            <a:r>
              <a:rPr lang="en-US" sz="2400" u="sng" dirty="0">
                <a:latin typeface="Aptos" panose="020B0004020202020204" pitchFamily="34" charset="0"/>
              </a:rPr>
              <a:t>Median Growth Percentile</a:t>
            </a:r>
            <a:r>
              <a:rPr lang="en-US" sz="2400" dirty="0">
                <a:latin typeface="Aptos" panose="020B0004020202020204" pitchFamily="34" charset="0"/>
              </a:rPr>
              <a:t> summarizes growth for a particular group of students (e.g., school, grade, student group) and can be used to describe that group’s growth relative to other groups. The median reflects the middle number in an ordered set of SGPs. It is used instead of the mean because it is less impacted by outliers (i.e., extremely low or high values). MGPs range from 1-99, but tend to fall between 20 and 80 for schools and districts. </a:t>
            </a:r>
            <a:endParaRPr lang="en-US" sz="2400" u="sng" dirty="0">
              <a:latin typeface="Aptos" panose="020B0004020202020204" pitchFamily="34" charset="0"/>
            </a:endParaRPr>
          </a:p>
        </p:txBody>
      </p:sp>
      <p:sp>
        <p:nvSpPr>
          <p:cNvPr id="3" name="Slide Number Placeholder 2">
            <a:extLst>
              <a:ext uri="{FF2B5EF4-FFF2-40B4-BE49-F238E27FC236}">
                <a16:creationId xmlns:a16="http://schemas.microsoft.com/office/drawing/2014/main" id="{87E48BC6-7ED2-ED31-4D1A-D042C32CD187}"/>
              </a:ext>
            </a:extLst>
          </p:cNvPr>
          <p:cNvSpPr>
            <a:spLocks noGrp="1"/>
          </p:cNvSpPr>
          <p:nvPr>
            <p:ph type="sldNum" sz="quarter" idx="12"/>
          </p:nvPr>
        </p:nvSpPr>
        <p:spPr/>
        <p:txBody>
          <a:bodyPr/>
          <a:lstStyle/>
          <a:p>
            <a:fld id="{C479D5F6-EDCB-402A-AC08-4943A1820E8F}" type="slidenum">
              <a:rPr lang="en-US" smtClean="0"/>
              <a:pPr/>
              <a:t>40</a:t>
            </a:fld>
            <a:endParaRPr lang="en-US" dirty="0"/>
          </a:p>
        </p:txBody>
      </p:sp>
    </p:spTree>
    <p:extLst>
      <p:ext uri="{BB962C8B-B14F-4D97-AF65-F5344CB8AC3E}">
        <p14:creationId xmlns:p14="http://schemas.microsoft.com/office/powerpoint/2010/main" val="30568207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272664-1C5E-EE1D-ECFD-8702AF92017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C181F97-CC3C-6105-6B87-64025DDA6F14}"/>
              </a:ext>
            </a:extLst>
          </p:cNvPr>
          <p:cNvSpPr>
            <a:spLocks noGrp="1"/>
          </p:cNvSpPr>
          <p:nvPr>
            <p:ph type="title"/>
          </p:nvPr>
        </p:nvSpPr>
        <p:spPr/>
        <p:txBody>
          <a:bodyPr/>
          <a:lstStyle/>
          <a:p>
            <a:r>
              <a:rPr lang="en-US" dirty="0"/>
              <a:t>CMAS MGP in ELA and Math</a:t>
            </a:r>
          </a:p>
        </p:txBody>
      </p:sp>
      <p:graphicFrame>
        <p:nvGraphicFramePr>
          <p:cNvPr id="5" name="Table 4">
            <a:extLst>
              <a:ext uri="{FF2B5EF4-FFF2-40B4-BE49-F238E27FC236}">
                <a16:creationId xmlns:a16="http://schemas.microsoft.com/office/drawing/2014/main" id="{E6BD32B3-DD36-6BB5-3563-121B53AE5384}"/>
              </a:ext>
            </a:extLst>
          </p:cNvPr>
          <p:cNvGraphicFramePr>
            <a:graphicFrameLocks noGrp="1"/>
          </p:cNvGraphicFramePr>
          <p:nvPr>
            <p:extLst>
              <p:ext uri="{D42A27DB-BD31-4B8C-83A1-F6EECF244321}">
                <p14:modId xmlns:p14="http://schemas.microsoft.com/office/powerpoint/2010/main" val="755023969"/>
              </p:ext>
            </p:extLst>
          </p:nvPr>
        </p:nvGraphicFramePr>
        <p:xfrm>
          <a:off x="112729" y="1331235"/>
          <a:ext cx="11966539" cy="1097280"/>
        </p:xfrm>
        <a:graphic>
          <a:graphicData uri="http://schemas.openxmlformats.org/drawingml/2006/table">
            <a:tbl>
              <a:tblPr firstRow="1" bandRow="1">
                <a:tableStyleId>{5C22544A-7EE6-4342-B048-85BDC9FD1C3A}</a:tableStyleId>
              </a:tblPr>
              <a:tblGrid>
                <a:gridCol w="5462319">
                  <a:extLst>
                    <a:ext uri="{9D8B030D-6E8A-4147-A177-3AD203B41FA5}">
                      <a16:colId xmlns:a16="http://schemas.microsoft.com/office/drawing/2014/main" val="3653668721"/>
                    </a:ext>
                  </a:extLst>
                </a:gridCol>
                <a:gridCol w="1544465">
                  <a:extLst>
                    <a:ext uri="{9D8B030D-6E8A-4147-A177-3AD203B41FA5}">
                      <a16:colId xmlns:a16="http://schemas.microsoft.com/office/drawing/2014/main" val="949439614"/>
                    </a:ext>
                  </a:extLst>
                </a:gridCol>
                <a:gridCol w="2834613">
                  <a:extLst>
                    <a:ext uri="{9D8B030D-6E8A-4147-A177-3AD203B41FA5}">
                      <a16:colId xmlns:a16="http://schemas.microsoft.com/office/drawing/2014/main" val="1251774184"/>
                    </a:ext>
                  </a:extLst>
                </a:gridCol>
                <a:gridCol w="1062571">
                  <a:extLst>
                    <a:ext uri="{9D8B030D-6E8A-4147-A177-3AD203B41FA5}">
                      <a16:colId xmlns:a16="http://schemas.microsoft.com/office/drawing/2014/main" val="774671777"/>
                    </a:ext>
                  </a:extLst>
                </a:gridCol>
                <a:gridCol w="1062571">
                  <a:extLst>
                    <a:ext uri="{9D8B030D-6E8A-4147-A177-3AD203B41FA5}">
                      <a16:colId xmlns:a16="http://schemas.microsoft.com/office/drawing/2014/main" val="893811800"/>
                    </a:ext>
                  </a:extLst>
                </a:gridCol>
              </a:tblGrid>
              <a:tr h="621792">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Measure</a:t>
                      </a:r>
                      <a:b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br>
                      <a:r>
                        <a:rPr lang="en-US" sz="2400" b="1" kern="1200" dirty="0">
                          <a:solidFill>
                            <a:schemeClr val="tx1"/>
                          </a:solidFill>
                          <a:effectLst/>
                          <a:latin typeface="Aptos" panose="020B0004020202020204" pitchFamily="34" charset="0"/>
                          <a:ea typeface="+mn-ea"/>
                          <a:cs typeface="+mn-cs"/>
                        </a:rPr>
                        <a:t>Median Growth Percentile (MGP) – CMAS Grades 3-8</a:t>
                      </a:r>
                      <a:endParaRPr lang="en-US" sz="2400" kern="100" dirty="0">
                        <a:solidFill>
                          <a:schemeClr val="tx1"/>
                        </a:solidFill>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Score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Rating</a:t>
                      </a:r>
                      <a:endParaRPr lang="en-US" sz="2400" kern="100" dirty="0">
                        <a:effectLst/>
                        <a:latin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Eligible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Earned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extLst>
                  <a:ext uri="{0D108BD9-81ED-4DB2-BD59-A6C34878D82A}">
                    <a16:rowId xmlns:a16="http://schemas.microsoft.com/office/drawing/2014/main" val="2649707442"/>
                  </a:ext>
                </a:extLst>
              </a:tr>
            </a:tbl>
          </a:graphicData>
        </a:graphic>
      </p:graphicFrame>
      <p:sp>
        <p:nvSpPr>
          <p:cNvPr id="2" name="Content Placeholder 1">
            <a:extLst>
              <a:ext uri="{FF2B5EF4-FFF2-40B4-BE49-F238E27FC236}">
                <a16:creationId xmlns:a16="http://schemas.microsoft.com/office/drawing/2014/main" id="{E9223475-A397-3276-58E0-D981C1098BC7}"/>
              </a:ext>
            </a:extLst>
          </p:cNvPr>
          <p:cNvSpPr>
            <a:spLocks noGrp="1"/>
          </p:cNvSpPr>
          <p:nvPr>
            <p:ph idx="1"/>
          </p:nvPr>
        </p:nvSpPr>
        <p:spPr>
          <a:xfrm>
            <a:off x="332873" y="2725323"/>
            <a:ext cx="11355544" cy="3248095"/>
          </a:xfrm>
        </p:spPr>
        <p:txBody>
          <a:bodyPr>
            <a:normAutofit/>
          </a:bodyPr>
          <a:lstStyle/>
          <a:p>
            <a:r>
              <a:rPr lang="en-US" sz="2400" dirty="0">
                <a:latin typeface="Aptos" panose="020B0004020202020204" pitchFamily="34" charset="0"/>
              </a:rPr>
              <a:t>Measure: Median Growth Percentile for children with IEPs against academic achievement standards for Colorado Measures of Academic Success (CMAS) in Reading and Math Grades 3-8.</a:t>
            </a:r>
          </a:p>
          <a:p>
            <a:r>
              <a:rPr lang="en-US" sz="2400" dirty="0">
                <a:latin typeface="Aptos" panose="020B0004020202020204" pitchFamily="34" charset="0"/>
              </a:rPr>
              <a:t>AU Score: Reports the AU’s MGP for children with IEPs against academic achievement standards for CMAS in Reading and Math Grades 3-8.</a:t>
            </a:r>
          </a:p>
          <a:p>
            <a:r>
              <a:rPr lang="en-US" sz="2400" dirty="0">
                <a:latin typeface="Aptos" panose="020B0004020202020204" pitchFamily="34" charset="0"/>
              </a:rPr>
              <a:t>AU Rating: Reports the AU’s rating of either “Does not Meet,” “Approaching,” or “Meets or Exceeds.” Full points are given to AUs with the rating of “Meets or Exceeds”</a:t>
            </a:r>
            <a:endParaRPr lang="en-US" sz="2400" dirty="0">
              <a:highlight>
                <a:srgbClr val="FFFF00"/>
              </a:highlight>
              <a:latin typeface="Aptos" panose="020B0004020202020204" pitchFamily="34" charset="0"/>
            </a:endParaRPr>
          </a:p>
          <a:p>
            <a:endParaRPr lang="en-US" sz="2400" dirty="0">
              <a:latin typeface="Aptos" panose="020B0004020202020204" pitchFamily="34" charset="0"/>
            </a:endParaRPr>
          </a:p>
        </p:txBody>
      </p:sp>
      <p:sp>
        <p:nvSpPr>
          <p:cNvPr id="3" name="Slide Number Placeholder 2">
            <a:extLst>
              <a:ext uri="{FF2B5EF4-FFF2-40B4-BE49-F238E27FC236}">
                <a16:creationId xmlns:a16="http://schemas.microsoft.com/office/drawing/2014/main" id="{F62AC98D-DC52-6209-706F-F3A10FC9DD5B}"/>
              </a:ext>
            </a:extLst>
          </p:cNvPr>
          <p:cNvSpPr>
            <a:spLocks noGrp="1"/>
          </p:cNvSpPr>
          <p:nvPr>
            <p:ph type="sldNum" sz="quarter" idx="12"/>
          </p:nvPr>
        </p:nvSpPr>
        <p:spPr/>
        <p:txBody>
          <a:bodyPr/>
          <a:lstStyle/>
          <a:p>
            <a:fld id="{C479D5F6-EDCB-402A-AC08-4943A1820E8F}" type="slidenum">
              <a:rPr lang="en-US" smtClean="0"/>
              <a:pPr/>
              <a:t>41</a:t>
            </a:fld>
            <a:endParaRPr lang="en-US" dirty="0"/>
          </a:p>
        </p:txBody>
      </p:sp>
    </p:spTree>
    <p:extLst>
      <p:ext uri="{BB962C8B-B14F-4D97-AF65-F5344CB8AC3E}">
        <p14:creationId xmlns:p14="http://schemas.microsoft.com/office/powerpoint/2010/main" val="39132920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0FCDE0-FC14-88B6-C980-C727FE1959ED}"/>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0C0ABD8-D5E1-E725-5F22-DFE543FBC287}"/>
              </a:ext>
            </a:extLst>
          </p:cNvPr>
          <p:cNvSpPr>
            <a:spLocks noGrp="1"/>
          </p:cNvSpPr>
          <p:nvPr>
            <p:ph type="title"/>
          </p:nvPr>
        </p:nvSpPr>
        <p:spPr/>
        <p:txBody>
          <a:bodyPr/>
          <a:lstStyle/>
          <a:p>
            <a:r>
              <a:rPr lang="en-US" dirty="0"/>
              <a:t>Indicator 7 - Preschool Outcomes</a:t>
            </a:r>
          </a:p>
        </p:txBody>
      </p:sp>
      <p:sp>
        <p:nvSpPr>
          <p:cNvPr id="2" name="Content Placeholder 1">
            <a:extLst>
              <a:ext uri="{FF2B5EF4-FFF2-40B4-BE49-F238E27FC236}">
                <a16:creationId xmlns:a16="http://schemas.microsoft.com/office/drawing/2014/main" id="{07A834B7-CAAF-F9E6-04C5-1EA2064C5005}"/>
              </a:ext>
            </a:extLst>
          </p:cNvPr>
          <p:cNvSpPr>
            <a:spLocks noGrp="1"/>
          </p:cNvSpPr>
          <p:nvPr>
            <p:ph idx="1"/>
          </p:nvPr>
        </p:nvSpPr>
        <p:spPr>
          <a:xfrm>
            <a:off x="112730" y="2134156"/>
            <a:ext cx="11981222" cy="4184486"/>
          </a:xfrm>
          <a:noFill/>
        </p:spPr>
        <p:txBody>
          <a:bodyPr>
            <a:noAutofit/>
          </a:bodyPr>
          <a:lstStyle/>
          <a:p>
            <a:pPr marL="227013" indent="-227013">
              <a:lnSpc>
                <a:spcPct val="100000"/>
              </a:lnSpc>
              <a:spcBef>
                <a:spcPts val="0"/>
              </a:spcBef>
              <a:buFont typeface="Arial" panose="020B0604020202020204" pitchFamily="34" charset="0"/>
              <a:buChar char="•"/>
            </a:pPr>
            <a:r>
              <a:rPr lang="en-US" sz="2400" u="sng" dirty="0">
                <a:latin typeface="Aptos" panose="020B0004020202020204" pitchFamily="34" charset="0"/>
              </a:rPr>
              <a:t>Measure:</a:t>
            </a:r>
            <a:r>
              <a:rPr lang="en-US" sz="2400" dirty="0">
                <a:latin typeface="Aptos" panose="020B0004020202020204" pitchFamily="34" charset="0"/>
              </a:rPr>
              <a:t> Percent of preschool children aged 3 through 5 with IEPs who demonstrate improvement in outcomes </a:t>
            </a:r>
            <a:r>
              <a:rPr lang="en-US" sz="2400" b="1" dirty="0">
                <a:latin typeface="Aptos" panose="020B0004020202020204" pitchFamily="34" charset="0"/>
              </a:rPr>
              <a:t>7A)</a:t>
            </a:r>
            <a:r>
              <a:rPr lang="en-US" sz="2400" dirty="0">
                <a:latin typeface="Aptos" panose="020B0004020202020204" pitchFamily="34" charset="0"/>
              </a:rPr>
              <a:t> Positive social-emotional skills (including social relationships), </a:t>
            </a:r>
            <a:r>
              <a:rPr lang="en-US" sz="2400" b="1" dirty="0">
                <a:latin typeface="Aptos" panose="020B0004020202020204" pitchFamily="34" charset="0"/>
              </a:rPr>
              <a:t>7B)</a:t>
            </a:r>
            <a:r>
              <a:rPr lang="en-US" sz="2400" dirty="0">
                <a:latin typeface="Aptos" panose="020B0004020202020204" pitchFamily="34" charset="0"/>
              </a:rPr>
              <a:t> Acquisition and use of knowledge and skills (including early language/ communication and early literacy), and </a:t>
            </a:r>
            <a:r>
              <a:rPr lang="en-US" sz="2400" b="1" dirty="0">
                <a:latin typeface="Aptos" panose="020B0004020202020204" pitchFamily="34" charset="0"/>
              </a:rPr>
              <a:t>7C)</a:t>
            </a:r>
            <a:r>
              <a:rPr lang="en-US" sz="2400" dirty="0">
                <a:latin typeface="Aptos" panose="020B0004020202020204" pitchFamily="34" charset="0"/>
              </a:rPr>
              <a:t> Use of appropriate behaviors to meet their needs.</a:t>
            </a:r>
          </a:p>
          <a:p>
            <a:pPr marL="0" indent="0">
              <a:lnSpc>
                <a:spcPct val="100000"/>
              </a:lnSpc>
              <a:spcBef>
                <a:spcPts val="0"/>
              </a:spcBef>
              <a:buNone/>
            </a:pPr>
            <a:r>
              <a:rPr lang="en-US" sz="2400" dirty="0">
                <a:latin typeface="Aptos" panose="020B0004020202020204" pitchFamily="34" charset="0"/>
              </a:rPr>
              <a:t>For each outcome, the state must report the percent of children who qualify for the following two summary statements:</a:t>
            </a:r>
          </a:p>
          <a:p>
            <a:pPr marL="690563" indent="-346075">
              <a:lnSpc>
                <a:spcPct val="100000"/>
              </a:lnSpc>
              <a:spcBef>
                <a:spcPts val="0"/>
              </a:spcBef>
              <a:buFont typeface="+mj-lt"/>
              <a:buAutoNum type="arabicParenR"/>
            </a:pPr>
            <a:r>
              <a:rPr lang="en-US" sz="2400" dirty="0">
                <a:latin typeface="Aptos" panose="020B0004020202020204" pitchFamily="34" charset="0"/>
              </a:rPr>
              <a:t>Of those preschool children who entered the preschool program below age expectations in each Outcome, the percent who substantially increased their rate of growth by the time they turned 6 years of age or exited the program.</a:t>
            </a:r>
          </a:p>
          <a:p>
            <a:pPr marL="690563" indent="-346075">
              <a:lnSpc>
                <a:spcPct val="100000"/>
              </a:lnSpc>
              <a:spcBef>
                <a:spcPts val="0"/>
              </a:spcBef>
              <a:buFont typeface="+mj-lt"/>
              <a:buAutoNum type="arabicParenR"/>
            </a:pPr>
            <a:r>
              <a:rPr lang="en-US" sz="2400" dirty="0">
                <a:latin typeface="Aptos" panose="020B0004020202020204" pitchFamily="34" charset="0"/>
              </a:rPr>
              <a:t>The percent of preschool children who were functioning within age expectations in each Outcome by the time they turned 6 years of age or exited the program.</a:t>
            </a:r>
          </a:p>
        </p:txBody>
      </p:sp>
      <p:sp>
        <p:nvSpPr>
          <p:cNvPr id="3" name="Slide Number Placeholder 2">
            <a:extLst>
              <a:ext uri="{FF2B5EF4-FFF2-40B4-BE49-F238E27FC236}">
                <a16:creationId xmlns:a16="http://schemas.microsoft.com/office/drawing/2014/main" id="{800C269F-5E48-69CC-2AC7-BC4D6E30A433}"/>
              </a:ext>
            </a:extLst>
          </p:cNvPr>
          <p:cNvSpPr>
            <a:spLocks noGrp="1"/>
          </p:cNvSpPr>
          <p:nvPr>
            <p:ph type="sldNum" sz="quarter" idx="12"/>
          </p:nvPr>
        </p:nvSpPr>
        <p:spPr/>
        <p:txBody>
          <a:bodyPr/>
          <a:lstStyle/>
          <a:p>
            <a:fld id="{C479D5F6-EDCB-402A-AC08-4943A1820E8F}" type="slidenum">
              <a:rPr lang="en-US" smtClean="0"/>
              <a:pPr/>
              <a:t>42</a:t>
            </a:fld>
            <a:endParaRPr lang="en-US" dirty="0"/>
          </a:p>
        </p:txBody>
      </p:sp>
      <p:graphicFrame>
        <p:nvGraphicFramePr>
          <p:cNvPr id="6" name="Table 5">
            <a:extLst>
              <a:ext uri="{FF2B5EF4-FFF2-40B4-BE49-F238E27FC236}">
                <a16:creationId xmlns:a16="http://schemas.microsoft.com/office/drawing/2014/main" id="{09FB4E31-5513-8EA0-0854-6EF73367B3DF}"/>
              </a:ext>
            </a:extLst>
          </p:cNvPr>
          <p:cNvGraphicFramePr>
            <a:graphicFrameLocks noGrp="1"/>
          </p:cNvGraphicFramePr>
          <p:nvPr>
            <p:extLst>
              <p:ext uri="{D42A27DB-BD31-4B8C-83A1-F6EECF244321}">
                <p14:modId xmlns:p14="http://schemas.microsoft.com/office/powerpoint/2010/main" val="3228497639"/>
              </p:ext>
            </p:extLst>
          </p:nvPr>
        </p:nvGraphicFramePr>
        <p:xfrm>
          <a:off x="112730" y="1297712"/>
          <a:ext cx="11966539" cy="731520"/>
        </p:xfrm>
        <a:graphic>
          <a:graphicData uri="http://schemas.openxmlformats.org/drawingml/2006/table">
            <a:tbl>
              <a:tblPr firstRow="1" bandRow="1">
                <a:tableStyleId>{5C22544A-7EE6-4342-B048-85BDC9FD1C3A}</a:tableStyleId>
              </a:tblPr>
              <a:tblGrid>
                <a:gridCol w="5279402">
                  <a:extLst>
                    <a:ext uri="{9D8B030D-6E8A-4147-A177-3AD203B41FA5}">
                      <a16:colId xmlns:a16="http://schemas.microsoft.com/office/drawing/2014/main" val="3653668721"/>
                    </a:ext>
                  </a:extLst>
                </a:gridCol>
                <a:gridCol w="970961">
                  <a:extLst>
                    <a:ext uri="{9D8B030D-6E8A-4147-A177-3AD203B41FA5}">
                      <a16:colId xmlns:a16="http://schemas.microsoft.com/office/drawing/2014/main" val="949439614"/>
                    </a:ext>
                  </a:extLst>
                </a:gridCol>
                <a:gridCol w="1508288">
                  <a:extLst>
                    <a:ext uri="{9D8B030D-6E8A-4147-A177-3AD203B41FA5}">
                      <a16:colId xmlns:a16="http://schemas.microsoft.com/office/drawing/2014/main" val="1251774184"/>
                    </a:ext>
                  </a:extLst>
                </a:gridCol>
                <a:gridCol w="1932495">
                  <a:extLst>
                    <a:ext uri="{9D8B030D-6E8A-4147-A177-3AD203B41FA5}">
                      <a16:colId xmlns:a16="http://schemas.microsoft.com/office/drawing/2014/main" val="2617056633"/>
                    </a:ext>
                  </a:extLst>
                </a:gridCol>
                <a:gridCol w="1168924">
                  <a:extLst>
                    <a:ext uri="{9D8B030D-6E8A-4147-A177-3AD203B41FA5}">
                      <a16:colId xmlns:a16="http://schemas.microsoft.com/office/drawing/2014/main" val="774671777"/>
                    </a:ext>
                  </a:extLst>
                </a:gridCol>
                <a:gridCol w="1106469">
                  <a:extLst>
                    <a:ext uri="{9D8B030D-6E8A-4147-A177-3AD203B41FA5}">
                      <a16:colId xmlns:a16="http://schemas.microsoft.com/office/drawing/2014/main" val="893811800"/>
                    </a:ext>
                  </a:extLst>
                </a:gridCol>
              </a:tblGrid>
              <a:tr h="621792">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Measure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Rate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SPP Target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Performance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Eligible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Earned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extLst>
                  <a:ext uri="{0D108BD9-81ED-4DB2-BD59-A6C34878D82A}">
                    <a16:rowId xmlns:a16="http://schemas.microsoft.com/office/drawing/2014/main" val="2649707442"/>
                  </a:ext>
                </a:extLst>
              </a:tr>
            </a:tbl>
          </a:graphicData>
        </a:graphic>
      </p:graphicFrame>
    </p:spTree>
    <p:extLst>
      <p:ext uri="{BB962C8B-B14F-4D97-AF65-F5344CB8AC3E}">
        <p14:creationId xmlns:p14="http://schemas.microsoft.com/office/powerpoint/2010/main" val="9748628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CD6DF3-9BE2-4850-113F-2FE34E33359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26A33A7-93D9-5298-E214-5D958F13CB41}"/>
              </a:ext>
            </a:extLst>
          </p:cNvPr>
          <p:cNvSpPr>
            <a:spLocks noGrp="1"/>
          </p:cNvSpPr>
          <p:nvPr>
            <p:ph type="title"/>
          </p:nvPr>
        </p:nvSpPr>
        <p:spPr/>
        <p:txBody>
          <a:bodyPr/>
          <a:lstStyle/>
          <a:p>
            <a:r>
              <a:rPr lang="en-US" dirty="0"/>
              <a:t>Indicator 7 - Preschool Outcomes - 2</a:t>
            </a:r>
          </a:p>
        </p:txBody>
      </p:sp>
      <p:sp>
        <p:nvSpPr>
          <p:cNvPr id="2" name="Content Placeholder 1">
            <a:extLst>
              <a:ext uri="{FF2B5EF4-FFF2-40B4-BE49-F238E27FC236}">
                <a16:creationId xmlns:a16="http://schemas.microsoft.com/office/drawing/2014/main" id="{2743A65F-12ED-2CD9-3121-A85A2F9E6EA2}"/>
              </a:ext>
            </a:extLst>
          </p:cNvPr>
          <p:cNvSpPr>
            <a:spLocks noGrp="1"/>
          </p:cNvSpPr>
          <p:nvPr>
            <p:ph idx="1"/>
          </p:nvPr>
        </p:nvSpPr>
        <p:spPr>
          <a:xfrm>
            <a:off x="193401" y="2468522"/>
            <a:ext cx="11805195" cy="3170278"/>
          </a:xfrm>
        </p:spPr>
        <p:txBody>
          <a:bodyPr>
            <a:normAutofit/>
          </a:bodyPr>
          <a:lstStyle/>
          <a:p>
            <a:pPr marL="227013" indent="-227013">
              <a:lnSpc>
                <a:spcPct val="100000"/>
              </a:lnSpc>
              <a:spcBef>
                <a:spcPts val="0"/>
              </a:spcBef>
            </a:pPr>
            <a:r>
              <a:rPr lang="en-US" sz="2400" u="sng" dirty="0">
                <a:latin typeface="Aptos" panose="020B0004020202020204" pitchFamily="34" charset="0"/>
              </a:rPr>
              <a:t>AU Rate:</a:t>
            </a:r>
            <a:r>
              <a:rPr lang="en-US" sz="2400" dirty="0">
                <a:latin typeface="Aptos" panose="020B0004020202020204" pitchFamily="34" charset="0"/>
              </a:rPr>
              <a:t> Reports the AU’s percentage of preschool children who qualify for each of the summary statements for each outcome 7A, 7B, and 7C. </a:t>
            </a:r>
          </a:p>
          <a:p>
            <a:pPr marL="227013" indent="-227013">
              <a:lnSpc>
                <a:spcPct val="100000"/>
              </a:lnSpc>
              <a:spcBef>
                <a:spcPts val="0"/>
              </a:spcBef>
              <a:buFont typeface="Arial" panose="020B0604020202020204" pitchFamily="34" charset="0"/>
              <a:buChar char="•"/>
            </a:pPr>
            <a:r>
              <a:rPr lang="en-US" sz="2400" u="sng" dirty="0">
                <a:latin typeface="Aptos" panose="020B0004020202020204" pitchFamily="34" charset="0"/>
              </a:rPr>
              <a:t>State SPP Target:</a:t>
            </a:r>
            <a:r>
              <a:rPr lang="en-US" sz="2400" dirty="0">
                <a:latin typeface="Aptos" panose="020B0004020202020204" pitchFamily="34" charset="0"/>
              </a:rPr>
              <a:t> The State’s target percent for AUs. Must be greater than or equal to this number for full points. </a:t>
            </a:r>
          </a:p>
          <a:p>
            <a:pPr marL="227013" indent="-227013">
              <a:lnSpc>
                <a:spcPct val="100000"/>
              </a:lnSpc>
              <a:spcBef>
                <a:spcPts val="0"/>
              </a:spcBef>
              <a:buFont typeface="Arial" panose="020B0604020202020204" pitchFamily="34" charset="0"/>
              <a:buChar char="•"/>
            </a:pPr>
            <a:r>
              <a:rPr lang="en-US" sz="2400" u="sng" dirty="0">
                <a:latin typeface="Aptos" panose="020B0004020202020204" pitchFamily="34" charset="0"/>
              </a:rPr>
              <a:t>State Performance:</a:t>
            </a:r>
            <a:r>
              <a:rPr lang="en-US" sz="2400" dirty="0">
                <a:latin typeface="Aptos" panose="020B0004020202020204" pitchFamily="34" charset="0"/>
              </a:rPr>
              <a:t> State percentage of preschool children in Colorado who qualify for each of the summary statements for each outcome 7A, 7B, and 7C. </a:t>
            </a:r>
          </a:p>
          <a:p>
            <a:pPr>
              <a:lnSpc>
                <a:spcPct val="100000"/>
              </a:lnSpc>
              <a:spcBef>
                <a:spcPts val="0"/>
              </a:spcBef>
            </a:pPr>
            <a:endParaRPr lang="en-US" sz="2400" dirty="0">
              <a:latin typeface="Aptos" panose="020B0004020202020204" pitchFamily="34" charset="0"/>
            </a:endParaRPr>
          </a:p>
        </p:txBody>
      </p:sp>
      <p:sp>
        <p:nvSpPr>
          <p:cNvPr id="3" name="Slide Number Placeholder 2">
            <a:extLst>
              <a:ext uri="{FF2B5EF4-FFF2-40B4-BE49-F238E27FC236}">
                <a16:creationId xmlns:a16="http://schemas.microsoft.com/office/drawing/2014/main" id="{35547F60-F2AE-E16F-E57B-01C0964D539A}"/>
              </a:ext>
            </a:extLst>
          </p:cNvPr>
          <p:cNvSpPr>
            <a:spLocks noGrp="1"/>
          </p:cNvSpPr>
          <p:nvPr>
            <p:ph type="sldNum" sz="quarter" idx="12"/>
          </p:nvPr>
        </p:nvSpPr>
        <p:spPr/>
        <p:txBody>
          <a:bodyPr/>
          <a:lstStyle/>
          <a:p>
            <a:fld id="{C479D5F6-EDCB-402A-AC08-4943A1820E8F}" type="slidenum">
              <a:rPr lang="en-US" smtClean="0"/>
              <a:pPr/>
              <a:t>43</a:t>
            </a:fld>
            <a:endParaRPr lang="en-US" dirty="0"/>
          </a:p>
        </p:txBody>
      </p:sp>
      <p:graphicFrame>
        <p:nvGraphicFramePr>
          <p:cNvPr id="7" name="Table 6">
            <a:extLst>
              <a:ext uri="{FF2B5EF4-FFF2-40B4-BE49-F238E27FC236}">
                <a16:creationId xmlns:a16="http://schemas.microsoft.com/office/drawing/2014/main" id="{91E4D07D-EF74-EB2C-F0BB-8A5363248B9B}"/>
              </a:ext>
            </a:extLst>
          </p:cNvPr>
          <p:cNvGraphicFramePr>
            <a:graphicFrameLocks noGrp="1"/>
          </p:cNvGraphicFramePr>
          <p:nvPr>
            <p:extLst>
              <p:ext uri="{D42A27DB-BD31-4B8C-83A1-F6EECF244321}">
                <p14:modId xmlns:p14="http://schemas.microsoft.com/office/powerpoint/2010/main" val="3228497639"/>
              </p:ext>
            </p:extLst>
          </p:nvPr>
        </p:nvGraphicFramePr>
        <p:xfrm>
          <a:off x="112730" y="1297712"/>
          <a:ext cx="11966539" cy="731520"/>
        </p:xfrm>
        <a:graphic>
          <a:graphicData uri="http://schemas.openxmlformats.org/drawingml/2006/table">
            <a:tbl>
              <a:tblPr firstRow="1" bandRow="1">
                <a:tableStyleId>{5C22544A-7EE6-4342-B048-85BDC9FD1C3A}</a:tableStyleId>
              </a:tblPr>
              <a:tblGrid>
                <a:gridCol w="5279402">
                  <a:extLst>
                    <a:ext uri="{9D8B030D-6E8A-4147-A177-3AD203B41FA5}">
                      <a16:colId xmlns:a16="http://schemas.microsoft.com/office/drawing/2014/main" val="3653668721"/>
                    </a:ext>
                  </a:extLst>
                </a:gridCol>
                <a:gridCol w="970961">
                  <a:extLst>
                    <a:ext uri="{9D8B030D-6E8A-4147-A177-3AD203B41FA5}">
                      <a16:colId xmlns:a16="http://schemas.microsoft.com/office/drawing/2014/main" val="949439614"/>
                    </a:ext>
                  </a:extLst>
                </a:gridCol>
                <a:gridCol w="1508288">
                  <a:extLst>
                    <a:ext uri="{9D8B030D-6E8A-4147-A177-3AD203B41FA5}">
                      <a16:colId xmlns:a16="http://schemas.microsoft.com/office/drawing/2014/main" val="1251774184"/>
                    </a:ext>
                  </a:extLst>
                </a:gridCol>
                <a:gridCol w="1932495">
                  <a:extLst>
                    <a:ext uri="{9D8B030D-6E8A-4147-A177-3AD203B41FA5}">
                      <a16:colId xmlns:a16="http://schemas.microsoft.com/office/drawing/2014/main" val="2617056633"/>
                    </a:ext>
                  </a:extLst>
                </a:gridCol>
                <a:gridCol w="1168924">
                  <a:extLst>
                    <a:ext uri="{9D8B030D-6E8A-4147-A177-3AD203B41FA5}">
                      <a16:colId xmlns:a16="http://schemas.microsoft.com/office/drawing/2014/main" val="774671777"/>
                    </a:ext>
                  </a:extLst>
                </a:gridCol>
                <a:gridCol w="1106469">
                  <a:extLst>
                    <a:ext uri="{9D8B030D-6E8A-4147-A177-3AD203B41FA5}">
                      <a16:colId xmlns:a16="http://schemas.microsoft.com/office/drawing/2014/main" val="893811800"/>
                    </a:ext>
                  </a:extLst>
                </a:gridCol>
              </a:tblGrid>
              <a:tr h="621792">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Measure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Rate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SPP Target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Performance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Eligible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Earned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extLst>
                  <a:ext uri="{0D108BD9-81ED-4DB2-BD59-A6C34878D82A}">
                    <a16:rowId xmlns:a16="http://schemas.microsoft.com/office/drawing/2014/main" val="2649707442"/>
                  </a:ext>
                </a:extLst>
              </a:tr>
            </a:tbl>
          </a:graphicData>
        </a:graphic>
      </p:graphicFrame>
    </p:spTree>
    <p:extLst>
      <p:ext uri="{BB962C8B-B14F-4D97-AF65-F5344CB8AC3E}">
        <p14:creationId xmlns:p14="http://schemas.microsoft.com/office/powerpoint/2010/main" val="5462307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E331CA-648C-EE1E-5D17-F0B3C1FBEF81}"/>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3E85DA95-4BDE-9C94-C0AB-ECBCE143205C}"/>
              </a:ext>
            </a:extLst>
          </p:cNvPr>
          <p:cNvSpPr>
            <a:spLocks noGrp="1"/>
          </p:cNvSpPr>
          <p:nvPr>
            <p:ph type="title"/>
          </p:nvPr>
        </p:nvSpPr>
        <p:spPr>
          <a:xfrm>
            <a:off x="529390" y="148628"/>
            <a:ext cx="11549880" cy="1070572"/>
          </a:xfrm>
        </p:spPr>
        <p:txBody>
          <a:bodyPr>
            <a:normAutofit/>
          </a:bodyPr>
          <a:lstStyle/>
          <a:p>
            <a:r>
              <a:rPr lang="en-US" dirty="0"/>
              <a:t>Indicator 14 - Post-School Outcomes (PSO)</a:t>
            </a:r>
          </a:p>
        </p:txBody>
      </p:sp>
      <p:sp>
        <p:nvSpPr>
          <p:cNvPr id="9" name="TextBox 8">
            <a:extLst>
              <a:ext uri="{FF2B5EF4-FFF2-40B4-BE49-F238E27FC236}">
                <a16:creationId xmlns:a16="http://schemas.microsoft.com/office/drawing/2014/main" id="{F3DD33A0-D013-012A-DE8D-686060C07EF9}"/>
              </a:ext>
            </a:extLst>
          </p:cNvPr>
          <p:cNvSpPr txBox="1"/>
          <p:nvPr/>
        </p:nvSpPr>
        <p:spPr>
          <a:xfrm>
            <a:off x="112730" y="2019343"/>
            <a:ext cx="11966539" cy="4524315"/>
          </a:xfrm>
          <a:prstGeom prst="rect">
            <a:avLst/>
          </a:prstGeom>
          <a:noFill/>
        </p:spPr>
        <p:txBody>
          <a:bodyPr wrap="square">
            <a:spAutoFit/>
          </a:bodyPr>
          <a:lstStyle/>
          <a:p>
            <a:pPr marL="227013" indent="-227013">
              <a:buFont typeface="Arial" panose="020B0604020202020204" pitchFamily="34" charset="0"/>
              <a:buChar char="•"/>
            </a:pPr>
            <a:r>
              <a:rPr lang="en-US" sz="2400" u="sng" dirty="0">
                <a:latin typeface="Aptos" panose="020B0004020202020204" pitchFamily="34" charset="0"/>
              </a:rPr>
              <a:t>Measure:</a:t>
            </a:r>
            <a:r>
              <a:rPr lang="en-US" sz="2400" dirty="0">
                <a:latin typeface="Aptos" panose="020B0004020202020204" pitchFamily="34" charset="0"/>
              </a:rPr>
              <a:t> Percent of youth who had IEPs when they left high school in SY 2022-23, and when interviewed in Summer 2024, found to be: </a:t>
            </a:r>
            <a:r>
              <a:rPr lang="en-US" sz="2400" b="1" dirty="0">
                <a:latin typeface="Aptos" panose="020B0004020202020204" pitchFamily="34" charset="0"/>
              </a:rPr>
              <a:t>14A)</a:t>
            </a:r>
            <a:r>
              <a:rPr lang="en-US" sz="2400" dirty="0">
                <a:latin typeface="Aptos" panose="020B0004020202020204" pitchFamily="34" charset="0"/>
              </a:rPr>
              <a:t> Enrolled in higher education within one year of leaving high school, </a:t>
            </a:r>
            <a:r>
              <a:rPr lang="en-US" sz="2400" b="1" dirty="0">
                <a:latin typeface="Aptos" panose="020B0004020202020204" pitchFamily="34" charset="0"/>
              </a:rPr>
              <a:t>14B)</a:t>
            </a:r>
            <a:r>
              <a:rPr lang="en-US" sz="2400" dirty="0">
                <a:latin typeface="Aptos" panose="020B0004020202020204" pitchFamily="34" charset="0"/>
              </a:rPr>
              <a:t> Enrolled in higher education or competitively employed within one year of leaving high school, and </a:t>
            </a:r>
            <a:r>
              <a:rPr lang="en-US" sz="2400" b="1" dirty="0">
                <a:latin typeface="Aptos" panose="020B0004020202020204" pitchFamily="34" charset="0"/>
              </a:rPr>
              <a:t>14C)</a:t>
            </a:r>
            <a:r>
              <a:rPr lang="en-US" sz="2400" dirty="0">
                <a:latin typeface="Aptos" panose="020B0004020202020204" pitchFamily="34" charset="0"/>
              </a:rPr>
              <a:t> Enrolled in higher education or in some other postsecondary education or training program; or competitively employed or in some other employment within one year of leaving high school.</a:t>
            </a:r>
            <a:endParaRPr lang="en-US" sz="2400" u="sng" dirty="0">
              <a:latin typeface="Aptos" panose="020B0004020202020204" pitchFamily="34" charset="0"/>
            </a:endParaRPr>
          </a:p>
          <a:p>
            <a:pPr marL="227013" indent="-227013">
              <a:buFont typeface="Arial" panose="020B0604020202020204" pitchFamily="34" charset="0"/>
              <a:buChar char="•"/>
            </a:pPr>
            <a:r>
              <a:rPr lang="en-US" sz="2400" u="sng" dirty="0">
                <a:latin typeface="Aptos" panose="020B0004020202020204" pitchFamily="34" charset="0"/>
              </a:rPr>
              <a:t>AU Rate:</a:t>
            </a:r>
            <a:r>
              <a:rPr lang="en-US" sz="2400" dirty="0">
                <a:latin typeface="Aptos" panose="020B0004020202020204" pitchFamily="34" charset="0"/>
              </a:rPr>
              <a:t> Reports the AU’s percentage rate for interviewed youth that are included in the definitions for 14A, 14B, and 14C. </a:t>
            </a:r>
          </a:p>
          <a:p>
            <a:pPr marL="227013" indent="-227013">
              <a:buFont typeface="Arial" panose="020B0604020202020204" pitchFamily="34" charset="0"/>
              <a:buChar char="•"/>
            </a:pPr>
            <a:r>
              <a:rPr lang="en-US" sz="2400" u="sng" dirty="0">
                <a:latin typeface="Aptos" panose="020B0004020202020204" pitchFamily="34" charset="0"/>
              </a:rPr>
              <a:t>State SPP Target:</a:t>
            </a:r>
            <a:r>
              <a:rPr lang="en-US" sz="2400" dirty="0">
                <a:latin typeface="Aptos" panose="020B0004020202020204" pitchFamily="34" charset="0"/>
              </a:rPr>
              <a:t> The State’s target percent for AUs. Must be greater than or equal to this number for full points. </a:t>
            </a:r>
          </a:p>
          <a:p>
            <a:pPr marL="227013" indent="-227013">
              <a:buFont typeface="Arial" panose="020B0604020202020204" pitchFamily="34" charset="0"/>
              <a:buChar char="•"/>
            </a:pPr>
            <a:r>
              <a:rPr lang="en-US" sz="2400" u="sng" dirty="0">
                <a:latin typeface="Aptos" panose="020B0004020202020204" pitchFamily="34" charset="0"/>
              </a:rPr>
              <a:t>State Performance:</a:t>
            </a:r>
            <a:r>
              <a:rPr lang="en-US" sz="2400" dirty="0">
                <a:latin typeface="Aptos" panose="020B0004020202020204" pitchFamily="34" charset="0"/>
              </a:rPr>
              <a:t> State percentage rate for interviewed youth in Colorado that are included in the definitions for 14A, 14B, and 14C.</a:t>
            </a:r>
          </a:p>
        </p:txBody>
      </p:sp>
      <p:sp>
        <p:nvSpPr>
          <p:cNvPr id="3" name="Slide Number Placeholder 2">
            <a:extLst>
              <a:ext uri="{FF2B5EF4-FFF2-40B4-BE49-F238E27FC236}">
                <a16:creationId xmlns:a16="http://schemas.microsoft.com/office/drawing/2014/main" id="{C9B9DEFD-CAFD-D50F-93E4-7BDDBB3E149F}"/>
              </a:ext>
            </a:extLst>
          </p:cNvPr>
          <p:cNvSpPr>
            <a:spLocks noGrp="1"/>
          </p:cNvSpPr>
          <p:nvPr>
            <p:ph type="sldNum" sz="quarter" idx="12"/>
          </p:nvPr>
        </p:nvSpPr>
        <p:spPr/>
        <p:txBody>
          <a:bodyPr/>
          <a:lstStyle/>
          <a:p>
            <a:fld id="{C479D5F6-EDCB-402A-AC08-4943A1820E8F}" type="slidenum">
              <a:rPr lang="en-US" smtClean="0"/>
              <a:pPr/>
              <a:t>44</a:t>
            </a:fld>
            <a:endParaRPr lang="en-US" dirty="0"/>
          </a:p>
        </p:txBody>
      </p:sp>
      <p:graphicFrame>
        <p:nvGraphicFramePr>
          <p:cNvPr id="2" name="Table 1">
            <a:extLst>
              <a:ext uri="{FF2B5EF4-FFF2-40B4-BE49-F238E27FC236}">
                <a16:creationId xmlns:a16="http://schemas.microsoft.com/office/drawing/2014/main" id="{DCAC564C-D691-7C75-3CB8-43040CCE6C83}"/>
              </a:ext>
            </a:extLst>
          </p:cNvPr>
          <p:cNvGraphicFramePr>
            <a:graphicFrameLocks noGrp="1"/>
          </p:cNvGraphicFramePr>
          <p:nvPr>
            <p:extLst>
              <p:ext uri="{D42A27DB-BD31-4B8C-83A1-F6EECF244321}">
                <p14:modId xmlns:p14="http://schemas.microsoft.com/office/powerpoint/2010/main" val="1371557731"/>
              </p:ext>
            </p:extLst>
          </p:nvPr>
        </p:nvGraphicFramePr>
        <p:xfrm>
          <a:off x="112730" y="1297712"/>
          <a:ext cx="11966539" cy="731520"/>
        </p:xfrm>
        <a:graphic>
          <a:graphicData uri="http://schemas.openxmlformats.org/drawingml/2006/table">
            <a:tbl>
              <a:tblPr firstRow="1" bandRow="1">
                <a:tableStyleId>{5C22544A-7EE6-4342-B048-85BDC9FD1C3A}</a:tableStyleId>
              </a:tblPr>
              <a:tblGrid>
                <a:gridCol w="5279402">
                  <a:extLst>
                    <a:ext uri="{9D8B030D-6E8A-4147-A177-3AD203B41FA5}">
                      <a16:colId xmlns:a16="http://schemas.microsoft.com/office/drawing/2014/main" val="3653668721"/>
                    </a:ext>
                  </a:extLst>
                </a:gridCol>
                <a:gridCol w="970961">
                  <a:extLst>
                    <a:ext uri="{9D8B030D-6E8A-4147-A177-3AD203B41FA5}">
                      <a16:colId xmlns:a16="http://schemas.microsoft.com/office/drawing/2014/main" val="949439614"/>
                    </a:ext>
                  </a:extLst>
                </a:gridCol>
                <a:gridCol w="1508288">
                  <a:extLst>
                    <a:ext uri="{9D8B030D-6E8A-4147-A177-3AD203B41FA5}">
                      <a16:colId xmlns:a16="http://schemas.microsoft.com/office/drawing/2014/main" val="1251774184"/>
                    </a:ext>
                  </a:extLst>
                </a:gridCol>
                <a:gridCol w="1932495">
                  <a:extLst>
                    <a:ext uri="{9D8B030D-6E8A-4147-A177-3AD203B41FA5}">
                      <a16:colId xmlns:a16="http://schemas.microsoft.com/office/drawing/2014/main" val="2617056633"/>
                    </a:ext>
                  </a:extLst>
                </a:gridCol>
                <a:gridCol w="1168924">
                  <a:extLst>
                    <a:ext uri="{9D8B030D-6E8A-4147-A177-3AD203B41FA5}">
                      <a16:colId xmlns:a16="http://schemas.microsoft.com/office/drawing/2014/main" val="774671777"/>
                    </a:ext>
                  </a:extLst>
                </a:gridCol>
                <a:gridCol w="1106469">
                  <a:extLst>
                    <a:ext uri="{9D8B030D-6E8A-4147-A177-3AD203B41FA5}">
                      <a16:colId xmlns:a16="http://schemas.microsoft.com/office/drawing/2014/main" val="893811800"/>
                    </a:ext>
                  </a:extLst>
                </a:gridCol>
              </a:tblGrid>
              <a:tr h="621792">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Measure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Rate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SPP Target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Performance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Eligible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Earned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extLst>
                  <a:ext uri="{0D108BD9-81ED-4DB2-BD59-A6C34878D82A}">
                    <a16:rowId xmlns:a16="http://schemas.microsoft.com/office/drawing/2014/main" val="2649707442"/>
                  </a:ext>
                </a:extLst>
              </a:tr>
            </a:tbl>
          </a:graphicData>
        </a:graphic>
      </p:graphicFrame>
    </p:spTree>
    <p:extLst>
      <p:ext uri="{BB962C8B-B14F-4D97-AF65-F5344CB8AC3E}">
        <p14:creationId xmlns:p14="http://schemas.microsoft.com/office/powerpoint/2010/main" val="30516732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9019AB-3F8F-E2E7-9667-59AB2F337FA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D11A8FC-A78D-149E-D5BD-D4D192231060}"/>
              </a:ext>
            </a:extLst>
          </p:cNvPr>
          <p:cNvSpPr>
            <a:spLocks noGrp="1"/>
          </p:cNvSpPr>
          <p:nvPr>
            <p:ph type="title"/>
          </p:nvPr>
        </p:nvSpPr>
        <p:spPr/>
        <p:txBody>
          <a:bodyPr/>
          <a:lstStyle/>
          <a:p>
            <a:r>
              <a:rPr lang="en-US" dirty="0"/>
              <a:t>PSO Interviews Contact Attempt</a:t>
            </a:r>
          </a:p>
        </p:txBody>
      </p:sp>
      <p:sp>
        <p:nvSpPr>
          <p:cNvPr id="2" name="Content Placeholder 1">
            <a:extLst>
              <a:ext uri="{FF2B5EF4-FFF2-40B4-BE49-F238E27FC236}">
                <a16:creationId xmlns:a16="http://schemas.microsoft.com/office/drawing/2014/main" id="{C0A04B48-7D3D-B0B7-407D-2FA05D0E9AE4}"/>
              </a:ext>
            </a:extLst>
          </p:cNvPr>
          <p:cNvSpPr>
            <a:spLocks noGrp="1"/>
          </p:cNvSpPr>
          <p:nvPr>
            <p:ph idx="1"/>
          </p:nvPr>
        </p:nvSpPr>
        <p:spPr>
          <a:xfrm>
            <a:off x="112730" y="2055881"/>
            <a:ext cx="11966539" cy="4300469"/>
          </a:xfrm>
        </p:spPr>
        <p:txBody>
          <a:bodyPr>
            <a:noAutofit/>
          </a:bodyPr>
          <a:lstStyle/>
          <a:p>
            <a:pPr marL="227013" indent="-227013">
              <a:lnSpc>
                <a:spcPct val="100000"/>
              </a:lnSpc>
              <a:spcBef>
                <a:spcPts val="0"/>
              </a:spcBef>
              <a:buFont typeface="Arial" panose="020B0604020202020204" pitchFamily="34" charset="0"/>
              <a:buChar char="•"/>
            </a:pPr>
            <a:r>
              <a:rPr lang="en-US" sz="2400" u="sng" dirty="0">
                <a:latin typeface="Aptos" panose="020B0004020202020204" pitchFamily="34" charset="0"/>
              </a:rPr>
              <a:t>Measure:</a:t>
            </a:r>
            <a:r>
              <a:rPr lang="en-US" sz="2400" dirty="0">
                <a:latin typeface="Aptos" panose="020B0004020202020204" pitchFamily="34" charset="0"/>
              </a:rPr>
              <a:t> Percent of youth that the AU attempted to contact. To count the youth as “attempted to contact” the AU must make at least 3 contact attempts to reach families or former students, with the recommendation of 6 contact attempts if needed. This includes youth who were contacted and participated in the interviews. Attempts can include using various outreach methods like calls, emails, texts, and social media to reach families. A high contact rate boosts data for analysis and ensures meaningful information to make informed programming decisions. </a:t>
            </a:r>
          </a:p>
          <a:p>
            <a:pPr marL="227013" indent="-227013">
              <a:lnSpc>
                <a:spcPct val="100000"/>
              </a:lnSpc>
              <a:spcBef>
                <a:spcPts val="0"/>
              </a:spcBef>
              <a:buFont typeface="Arial" panose="020B0604020202020204" pitchFamily="34" charset="0"/>
              <a:buChar char="•"/>
            </a:pPr>
            <a:r>
              <a:rPr lang="en-US" sz="2400" u="sng" dirty="0">
                <a:latin typeface="Aptos" panose="020B0004020202020204" pitchFamily="34" charset="0"/>
              </a:rPr>
              <a:t>AU Rate:</a:t>
            </a:r>
            <a:r>
              <a:rPr lang="en-US" sz="2400" dirty="0">
                <a:latin typeface="Aptos" panose="020B0004020202020204" pitchFamily="34" charset="0"/>
              </a:rPr>
              <a:t> Percent of youth on the AU’s sample list that the AU attempted to contact.</a:t>
            </a:r>
          </a:p>
          <a:p>
            <a:pPr>
              <a:lnSpc>
                <a:spcPct val="100000"/>
              </a:lnSpc>
              <a:spcBef>
                <a:spcPts val="0"/>
              </a:spcBef>
            </a:pPr>
            <a:r>
              <a:rPr lang="en-US" sz="2400" u="sng" dirty="0">
                <a:latin typeface="Aptos" panose="020B0004020202020204" pitchFamily="34" charset="0"/>
              </a:rPr>
              <a:t>Goal:</a:t>
            </a:r>
            <a:r>
              <a:rPr lang="en-US" sz="2400" dirty="0">
                <a:latin typeface="Aptos" panose="020B0004020202020204" pitchFamily="34" charset="0"/>
              </a:rPr>
              <a:t> AUs must at least attempt to contact 100% of the students in their Post-School Outcomes survey sample.</a:t>
            </a:r>
          </a:p>
          <a:p>
            <a:pPr marL="227013" indent="-227013">
              <a:lnSpc>
                <a:spcPct val="100000"/>
              </a:lnSpc>
              <a:spcBef>
                <a:spcPts val="0"/>
              </a:spcBef>
              <a:buFont typeface="Arial" panose="020B0604020202020204" pitchFamily="34" charset="0"/>
              <a:buChar char="•"/>
            </a:pPr>
            <a:r>
              <a:rPr lang="en-US" sz="2400" u="sng" dirty="0">
                <a:latin typeface="Aptos" panose="020B0004020202020204" pitchFamily="34" charset="0"/>
              </a:rPr>
              <a:t>State Performance:</a:t>
            </a:r>
            <a:r>
              <a:rPr lang="en-US" sz="2400" dirty="0">
                <a:latin typeface="Aptos" panose="020B0004020202020204" pitchFamily="34" charset="0"/>
              </a:rPr>
              <a:t> State percentage rate of youth that had an AU attempt to contact them using all means available or agreed to participate in the PSO interviews.</a:t>
            </a:r>
          </a:p>
        </p:txBody>
      </p:sp>
      <p:sp>
        <p:nvSpPr>
          <p:cNvPr id="3" name="Slide Number Placeholder 2">
            <a:extLst>
              <a:ext uri="{FF2B5EF4-FFF2-40B4-BE49-F238E27FC236}">
                <a16:creationId xmlns:a16="http://schemas.microsoft.com/office/drawing/2014/main" id="{D31F68C3-7309-D3D9-56A9-3260BCB7E205}"/>
              </a:ext>
            </a:extLst>
          </p:cNvPr>
          <p:cNvSpPr>
            <a:spLocks noGrp="1"/>
          </p:cNvSpPr>
          <p:nvPr>
            <p:ph type="sldNum" sz="quarter" idx="12"/>
          </p:nvPr>
        </p:nvSpPr>
        <p:spPr/>
        <p:txBody>
          <a:bodyPr/>
          <a:lstStyle/>
          <a:p>
            <a:fld id="{C479D5F6-EDCB-402A-AC08-4943A1820E8F}" type="slidenum">
              <a:rPr lang="en-US" smtClean="0"/>
              <a:pPr/>
              <a:t>45</a:t>
            </a:fld>
            <a:endParaRPr lang="en-US" dirty="0"/>
          </a:p>
        </p:txBody>
      </p:sp>
      <p:graphicFrame>
        <p:nvGraphicFramePr>
          <p:cNvPr id="6" name="Table 5">
            <a:extLst>
              <a:ext uri="{FF2B5EF4-FFF2-40B4-BE49-F238E27FC236}">
                <a16:creationId xmlns:a16="http://schemas.microsoft.com/office/drawing/2014/main" id="{7944E547-3E03-20C8-42E3-C8C59641A684}"/>
              </a:ext>
            </a:extLst>
          </p:cNvPr>
          <p:cNvGraphicFramePr>
            <a:graphicFrameLocks noGrp="1"/>
          </p:cNvGraphicFramePr>
          <p:nvPr>
            <p:extLst>
              <p:ext uri="{D42A27DB-BD31-4B8C-83A1-F6EECF244321}">
                <p14:modId xmlns:p14="http://schemas.microsoft.com/office/powerpoint/2010/main" val="2370230394"/>
              </p:ext>
            </p:extLst>
          </p:nvPr>
        </p:nvGraphicFramePr>
        <p:xfrm>
          <a:off x="112730" y="1278858"/>
          <a:ext cx="11966539" cy="731520"/>
        </p:xfrm>
        <a:graphic>
          <a:graphicData uri="http://schemas.openxmlformats.org/drawingml/2006/table">
            <a:tbl>
              <a:tblPr firstRow="1" bandRow="1">
                <a:tableStyleId>{5C22544A-7EE6-4342-B048-85BDC9FD1C3A}</a:tableStyleId>
              </a:tblPr>
              <a:tblGrid>
                <a:gridCol w="5279402">
                  <a:extLst>
                    <a:ext uri="{9D8B030D-6E8A-4147-A177-3AD203B41FA5}">
                      <a16:colId xmlns:a16="http://schemas.microsoft.com/office/drawing/2014/main" val="3653668721"/>
                    </a:ext>
                  </a:extLst>
                </a:gridCol>
                <a:gridCol w="970961">
                  <a:extLst>
                    <a:ext uri="{9D8B030D-6E8A-4147-A177-3AD203B41FA5}">
                      <a16:colId xmlns:a16="http://schemas.microsoft.com/office/drawing/2014/main" val="949439614"/>
                    </a:ext>
                  </a:extLst>
                </a:gridCol>
                <a:gridCol w="1508288">
                  <a:extLst>
                    <a:ext uri="{9D8B030D-6E8A-4147-A177-3AD203B41FA5}">
                      <a16:colId xmlns:a16="http://schemas.microsoft.com/office/drawing/2014/main" val="1251774184"/>
                    </a:ext>
                  </a:extLst>
                </a:gridCol>
                <a:gridCol w="1932495">
                  <a:extLst>
                    <a:ext uri="{9D8B030D-6E8A-4147-A177-3AD203B41FA5}">
                      <a16:colId xmlns:a16="http://schemas.microsoft.com/office/drawing/2014/main" val="2617056633"/>
                    </a:ext>
                  </a:extLst>
                </a:gridCol>
                <a:gridCol w="1168924">
                  <a:extLst>
                    <a:ext uri="{9D8B030D-6E8A-4147-A177-3AD203B41FA5}">
                      <a16:colId xmlns:a16="http://schemas.microsoft.com/office/drawing/2014/main" val="774671777"/>
                    </a:ext>
                  </a:extLst>
                </a:gridCol>
                <a:gridCol w="1106469">
                  <a:extLst>
                    <a:ext uri="{9D8B030D-6E8A-4147-A177-3AD203B41FA5}">
                      <a16:colId xmlns:a16="http://schemas.microsoft.com/office/drawing/2014/main" val="893811800"/>
                    </a:ext>
                  </a:extLst>
                </a:gridCol>
              </a:tblGrid>
              <a:tr h="621792">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Measure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Rate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SPP Target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Performance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Eligible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Points Earned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EDF7"/>
                    </a:solidFill>
                  </a:tcPr>
                </a:tc>
                <a:extLst>
                  <a:ext uri="{0D108BD9-81ED-4DB2-BD59-A6C34878D82A}">
                    <a16:rowId xmlns:a16="http://schemas.microsoft.com/office/drawing/2014/main" val="2649707442"/>
                  </a:ext>
                </a:extLst>
              </a:tr>
            </a:tbl>
          </a:graphicData>
        </a:graphic>
      </p:graphicFrame>
    </p:spTree>
    <p:extLst>
      <p:ext uri="{BB962C8B-B14F-4D97-AF65-F5344CB8AC3E}">
        <p14:creationId xmlns:p14="http://schemas.microsoft.com/office/powerpoint/2010/main" val="19807361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6D5E91-6B24-2035-D088-B52881CC657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C59BD6C6-55A1-7036-11A0-6A5D4D295B0C}"/>
              </a:ext>
            </a:extLst>
          </p:cNvPr>
          <p:cNvSpPr>
            <a:spLocks noGrp="1"/>
          </p:cNvSpPr>
          <p:nvPr>
            <p:ph type="title"/>
          </p:nvPr>
        </p:nvSpPr>
        <p:spPr/>
        <p:txBody>
          <a:bodyPr/>
          <a:lstStyle/>
          <a:p>
            <a:r>
              <a:rPr lang="en-US" dirty="0"/>
              <a:t>Total Results Score</a:t>
            </a:r>
          </a:p>
        </p:txBody>
      </p:sp>
      <p:sp>
        <p:nvSpPr>
          <p:cNvPr id="2" name="Content Placeholder 1">
            <a:extLst>
              <a:ext uri="{FF2B5EF4-FFF2-40B4-BE49-F238E27FC236}">
                <a16:creationId xmlns:a16="http://schemas.microsoft.com/office/drawing/2014/main" id="{438AE526-DECF-8FA2-D8DD-81422FEF3D5F}"/>
              </a:ext>
            </a:extLst>
          </p:cNvPr>
          <p:cNvSpPr>
            <a:spLocks noGrp="1"/>
          </p:cNvSpPr>
          <p:nvPr>
            <p:ph idx="1"/>
          </p:nvPr>
        </p:nvSpPr>
        <p:spPr>
          <a:xfrm>
            <a:off x="763297" y="1767905"/>
            <a:ext cx="10515600" cy="1070572"/>
          </a:xfrm>
        </p:spPr>
        <p:txBody>
          <a:bodyPr>
            <a:normAutofit/>
          </a:bodyPr>
          <a:lstStyle/>
          <a:p>
            <a:pPr marL="0" indent="0">
              <a:buNone/>
            </a:pPr>
            <a:r>
              <a:rPr lang="en-US" sz="2400" dirty="0">
                <a:latin typeface="Aptos" panose="020B0004020202020204" pitchFamily="34" charset="0"/>
              </a:rPr>
              <a:t>Points earned and points eligible for the results section are summarized. Results Score is found by dividing the Points Earned by Points Eligible.</a:t>
            </a:r>
          </a:p>
        </p:txBody>
      </p:sp>
      <p:graphicFrame>
        <p:nvGraphicFramePr>
          <p:cNvPr id="5" name="Table 4">
            <a:extLst>
              <a:ext uri="{FF2B5EF4-FFF2-40B4-BE49-F238E27FC236}">
                <a16:creationId xmlns:a16="http://schemas.microsoft.com/office/drawing/2014/main" id="{90D18191-B744-EF90-F86A-7B8129038010}"/>
              </a:ext>
            </a:extLst>
          </p:cNvPr>
          <p:cNvGraphicFramePr>
            <a:graphicFrameLocks noGrp="1"/>
          </p:cNvGraphicFramePr>
          <p:nvPr>
            <p:extLst>
              <p:ext uri="{D42A27DB-BD31-4B8C-83A1-F6EECF244321}">
                <p14:modId xmlns:p14="http://schemas.microsoft.com/office/powerpoint/2010/main" val="3464306001"/>
              </p:ext>
            </p:extLst>
          </p:nvPr>
        </p:nvGraphicFramePr>
        <p:xfrm>
          <a:off x="763297" y="3429000"/>
          <a:ext cx="10665406" cy="1463040"/>
        </p:xfrm>
        <a:graphic>
          <a:graphicData uri="http://schemas.openxmlformats.org/drawingml/2006/table">
            <a:tbl>
              <a:tblPr firstRow="1" bandRow="1">
                <a:tableStyleId>{5C22544A-7EE6-4342-B048-85BDC9FD1C3A}</a:tableStyleId>
              </a:tblPr>
              <a:tblGrid>
                <a:gridCol w="5332703">
                  <a:extLst>
                    <a:ext uri="{9D8B030D-6E8A-4147-A177-3AD203B41FA5}">
                      <a16:colId xmlns:a16="http://schemas.microsoft.com/office/drawing/2014/main" val="682544438"/>
                    </a:ext>
                  </a:extLst>
                </a:gridCol>
                <a:gridCol w="5332703">
                  <a:extLst>
                    <a:ext uri="{9D8B030D-6E8A-4147-A177-3AD203B41FA5}">
                      <a16:colId xmlns:a16="http://schemas.microsoft.com/office/drawing/2014/main" val="1251774184"/>
                    </a:ext>
                  </a:extLst>
                </a:gridCol>
              </a:tblGrid>
              <a:tr h="238844">
                <a:tc>
                  <a:txBody>
                    <a:bodyPr/>
                    <a:lstStyle/>
                    <a:p>
                      <a:pPr marL="0" marR="0" algn="ctr">
                        <a:buNone/>
                      </a:pPr>
                      <a:r>
                        <a:rPr lang="en-US" sz="2400" b="1" kern="0" dirty="0">
                          <a:solidFill>
                            <a:srgbClr val="000000"/>
                          </a:solidFill>
                          <a:effectLst/>
                          <a:latin typeface="Aptos" panose="020B0004020202020204" pitchFamily="34" charset="0"/>
                          <a:ea typeface="Calibri" panose="020F0502020204030204" pitchFamily="34" charset="0"/>
                          <a:cs typeface="Calibri" panose="020F0502020204030204" pitchFamily="34" charset="0"/>
                        </a:rPr>
                        <a:t>Description</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CAF3"/>
                    </a:solidFill>
                  </a:tcPr>
                </a:tc>
                <a:tc>
                  <a:txBody>
                    <a:bodyPr/>
                    <a:lstStyle/>
                    <a:p>
                      <a:pPr marL="0" marR="0" algn="ctr">
                        <a:buNone/>
                      </a:pPr>
                      <a:r>
                        <a:rPr lang="en-US" sz="2400" b="1" kern="0" dirty="0">
                          <a:solidFill>
                            <a:srgbClr val="000000"/>
                          </a:solidFill>
                          <a:effectLst/>
                          <a:latin typeface="Aptos" panose="020B0004020202020204" pitchFamily="34" charset="0"/>
                          <a:ea typeface="Calibri" panose="020F0502020204030204" pitchFamily="34" charset="0"/>
                          <a:cs typeface="Calibri" panose="020F0502020204030204" pitchFamily="34" charset="0"/>
                        </a:rPr>
                        <a:t>Score</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0CAF3"/>
                    </a:solidFill>
                  </a:tcPr>
                </a:tc>
                <a:extLst>
                  <a:ext uri="{0D108BD9-81ED-4DB2-BD59-A6C34878D82A}">
                    <a16:rowId xmlns:a16="http://schemas.microsoft.com/office/drawing/2014/main" val="2649707442"/>
                  </a:ext>
                </a:extLst>
              </a:tr>
              <a:tr h="361716">
                <a:tc>
                  <a:txBody>
                    <a:bodyPr/>
                    <a:lstStyle/>
                    <a:p>
                      <a:pPr marL="0" marR="0" algn="r">
                        <a:buNone/>
                      </a:pPr>
                      <a:r>
                        <a:rPr lang="en-US" sz="2400" kern="100" dirty="0">
                          <a:effectLst/>
                          <a:latin typeface="Aptos" panose="020B0004020202020204" pitchFamily="34" charset="0"/>
                          <a:ea typeface="Aptos" panose="020B0004020202020204" pitchFamily="34" charset="0"/>
                          <a:cs typeface="Calibri" panose="020F0502020204030204" pitchFamily="34" charset="0"/>
                        </a:rPr>
                        <a:t>Results Points Earned: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buNone/>
                      </a:pPr>
                      <a:r>
                        <a:rPr lang="en-US" sz="2400" kern="100" dirty="0">
                          <a:effectLst/>
                          <a:latin typeface="Aptos" panose="020B0004020202020204" pitchFamily="34" charset="0"/>
                          <a:ea typeface="Aptos" panose="020B0004020202020204" pitchFamily="34" charset="0"/>
                          <a:cs typeface="Calibri" panose="020F0502020204030204" pitchFamily="34" charset="0"/>
                        </a:rPr>
                        <a:t>18.00</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40943662"/>
                  </a:ext>
                </a:extLst>
              </a:tr>
              <a:tr h="286459">
                <a:tc>
                  <a:txBody>
                    <a:bodyPr/>
                    <a:lstStyle/>
                    <a:p>
                      <a:pPr marL="0" marR="0" algn="r">
                        <a:buNone/>
                      </a:pPr>
                      <a:r>
                        <a:rPr lang="en-US" sz="2400" kern="100" dirty="0">
                          <a:effectLst/>
                          <a:latin typeface="Aptos" panose="020B0004020202020204" pitchFamily="34" charset="0"/>
                          <a:ea typeface="Aptos" panose="020B0004020202020204" pitchFamily="34" charset="0"/>
                          <a:cs typeface="Calibri" panose="020F0502020204030204" pitchFamily="34" charset="0"/>
                        </a:rPr>
                        <a:t>Results Points Eligible: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pPr marL="0" marR="0" algn="ctr">
                        <a:buNone/>
                      </a:pPr>
                      <a:r>
                        <a:rPr lang="en-US" sz="2400" kern="100" dirty="0">
                          <a:effectLst/>
                          <a:latin typeface="Aptos" panose="020B0004020202020204" pitchFamily="34" charset="0"/>
                          <a:ea typeface="Aptos" panose="020B0004020202020204" pitchFamily="34" charset="0"/>
                          <a:cs typeface="Calibri" panose="020F0502020204030204" pitchFamily="34" charset="0"/>
                        </a:rPr>
                        <a:t>36.00</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56026756"/>
                  </a:ext>
                </a:extLst>
              </a:tr>
              <a:tr h="286459">
                <a:tc>
                  <a:txBody>
                    <a:bodyPr/>
                    <a:lstStyle/>
                    <a:p>
                      <a:pPr marL="0" marR="0" algn="r">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Results Score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50.00%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00726465"/>
                  </a:ext>
                </a:extLst>
              </a:tr>
            </a:tbl>
          </a:graphicData>
        </a:graphic>
      </p:graphicFrame>
      <p:sp>
        <p:nvSpPr>
          <p:cNvPr id="3" name="Slide Number Placeholder 2">
            <a:extLst>
              <a:ext uri="{FF2B5EF4-FFF2-40B4-BE49-F238E27FC236}">
                <a16:creationId xmlns:a16="http://schemas.microsoft.com/office/drawing/2014/main" id="{4D629CED-3517-CE1D-AF49-7A7F35341A72}"/>
              </a:ext>
            </a:extLst>
          </p:cNvPr>
          <p:cNvSpPr>
            <a:spLocks noGrp="1"/>
          </p:cNvSpPr>
          <p:nvPr>
            <p:ph type="sldNum" sz="quarter" idx="12"/>
          </p:nvPr>
        </p:nvSpPr>
        <p:spPr/>
        <p:txBody>
          <a:bodyPr/>
          <a:lstStyle/>
          <a:p>
            <a:fld id="{C479D5F6-EDCB-402A-AC08-4943A1820E8F}" type="slidenum">
              <a:rPr lang="en-US" smtClean="0"/>
              <a:pPr/>
              <a:t>46</a:t>
            </a:fld>
            <a:endParaRPr lang="en-US" dirty="0"/>
          </a:p>
        </p:txBody>
      </p:sp>
    </p:spTree>
    <p:extLst>
      <p:ext uri="{BB962C8B-B14F-4D97-AF65-F5344CB8AC3E}">
        <p14:creationId xmlns:p14="http://schemas.microsoft.com/office/powerpoint/2010/main" val="30032915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400651"/>
            <a:ext cx="12192000" cy="2056698"/>
          </a:xfrm>
        </p:spPr>
        <p:txBody>
          <a:bodyPr>
            <a:normAutofit/>
          </a:bodyPr>
          <a:lstStyle/>
          <a:p>
            <a:r>
              <a:rPr lang="en-US" sz="5400" dirty="0">
                <a:latin typeface="Aptos" panose="020B0004020202020204" pitchFamily="34" charset="0"/>
                <a:ea typeface="Verdana" panose="020B0604030504040204" pitchFamily="34" charset="0"/>
              </a:rPr>
              <a:t>Data Included for Information Only</a:t>
            </a:r>
            <a:br>
              <a:rPr lang="en-US" sz="4800" dirty="0">
                <a:latin typeface="Aptos" panose="020B0004020202020204" pitchFamily="34" charset="0"/>
                <a:ea typeface="Verdana" panose="020B0604030504040204" pitchFamily="34" charset="0"/>
              </a:rPr>
            </a:br>
            <a:r>
              <a:rPr lang="en-US" dirty="0">
                <a:latin typeface="Aptos" panose="020B0004020202020204" pitchFamily="34" charset="0"/>
                <a:ea typeface="Verdana" panose="020B0604030504040204" pitchFamily="34" charset="0"/>
              </a:rPr>
              <a:t>Remaining SPP/APR Indicators</a:t>
            </a:r>
            <a:br>
              <a:rPr lang="en-US" dirty="0">
                <a:latin typeface="Aptos" panose="020B0004020202020204" pitchFamily="34" charset="0"/>
                <a:ea typeface="Verdana" panose="020B0604030504040204" pitchFamily="34" charset="0"/>
              </a:rPr>
            </a:br>
            <a:r>
              <a:rPr lang="en-US" dirty="0">
                <a:latin typeface="Aptos" panose="020B0004020202020204" pitchFamily="34" charset="0"/>
                <a:ea typeface="Verdana" panose="020B0604030504040204" pitchFamily="34" charset="0"/>
              </a:rPr>
              <a:t>Significant Disproportionality Status</a:t>
            </a:r>
            <a:endParaRPr lang="en-US" sz="4800" dirty="0">
              <a:latin typeface="Aptos" panose="020B0004020202020204" pitchFamily="34" charset="0"/>
              <a:ea typeface="Verdana" panose="020B0604030504040204" pitchFamily="34" charset="0"/>
            </a:endParaRPr>
          </a:p>
        </p:txBody>
      </p:sp>
      <p:sp>
        <p:nvSpPr>
          <p:cNvPr id="3" name="Slide Number Placeholder 2"/>
          <p:cNvSpPr>
            <a:spLocks noGrp="1"/>
          </p:cNvSpPr>
          <p:nvPr>
            <p:ph type="sldNum" sz="quarter" idx="12"/>
          </p:nvPr>
        </p:nvSpPr>
        <p:spPr/>
        <p:txBody>
          <a:bodyPr/>
          <a:lstStyle/>
          <a:p>
            <a:fld id="{C479D5F6-EDCB-402A-AC08-4943A1820E8F}" type="slidenum">
              <a:rPr lang="en-US" smtClean="0"/>
              <a:pPr/>
              <a:t>47</a:t>
            </a:fld>
            <a:endParaRPr lang="en-US" dirty="0"/>
          </a:p>
        </p:txBody>
      </p:sp>
    </p:spTree>
    <p:custDataLst>
      <p:tags r:id="rId1"/>
    </p:custDataLst>
    <p:extLst>
      <p:ext uri="{BB962C8B-B14F-4D97-AF65-F5344CB8AC3E}">
        <p14:creationId xmlns:p14="http://schemas.microsoft.com/office/powerpoint/2010/main" val="42691913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2CFB5D-61C9-EE81-57DB-33BFD987E595}"/>
              </a:ext>
            </a:extLst>
          </p:cNvPr>
          <p:cNvSpPr>
            <a:spLocks noGrp="1"/>
          </p:cNvSpPr>
          <p:nvPr>
            <p:ph type="title"/>
          </p:nvPr>
        </p:nvSpPr>
        <p:spPr>
          <a:xfrm>
            <a:off x="332874" y="96961"/>
            <a:ext cx="11309230" cy="1070572"/>
          </a:xfrm>
        </p:spPr>
        <p:txBody>
          <a:bodyPr>
            <a:noAutofit/>
          </a:bodyPr>
          <a:lstStyle/>
          <a:p>
            <a:r>
              <a:rPr lang="en-US" dirty="0"/>
              <a:t>Indicator 3A - Participation for Children with IEPs</a:t>
            </a:r>
          </a:p>
        </p:txBody>
      </p:sp>
      <p:graphicFrame>
        <p:nvGraphicFramePr>
          <p:cNvPr id="5" name="Table 4">
            <a:extLst>
              <a:ext uri="{FF2B5EF4-FFF2-40B4-BE49-F238E27FC236}">
                <a16:creationId xmlns:a16="http://schemas.microsoft.com/office/drawing/2014/main" id="{B5736AB4-58D3-979B-7ECC-015464AB7198}"/>
              </a:ext>
            </a:extLst>
          </p:cNvPr>
          <p:cNvGraphicFramePr>
            <a:graphicFrameLocks noGrp="1"/>
          </p:cNvGraphicFramePr>
          <p:nvPr>
            <p:extLst>
              <p:ext uri="{D42A27DB-BD31-4B8C-83A1-F6EECF244321}">
                <p14:modId xmlns:p14="http://schemas.microsoft.com/office/powerpoint/2010/main" val="2170735281"/>
              </p:ext>
            </p:extLst>
          </p:nvPr>
        </p:nvGraphicFramePr>
        <p:xfrm>
          <a:off x="854557" y="1303972"/>
          <a:ext cx="10306779" cy="731520"/>
        </p:xfrm>
        <a:graphic>
          <a:graphicData uri="http://schemas.openxmlformats.org/drawingml/2006/table">
            <a:tbl>
              <a:tblPr firstRow="1" bandRow="1">
                <a:tableStyleId>{5C22544A-7EE6-4342-B048-85BDC9FD1C3A}</a:tableStyleId>
              </a:tblPr>
              <a:tblGrid>
                <a:gridCol w="5442548">
                  <a:extLst>
                    <a:ext uri="{9D8B030D-6E8A-4147-A177-3AD203B41FA5}">
                      <a16:colId xmlns:a16="http://schemas.microsoft.com/office/drawing/2014/main" val="3653668721"/>
                    </a:ext>
                  </a:extLst>
                </a:gridCol>
                <a:gridCol w="1357460">
                  <a:extLst>
                    <a:ext uri="{9D8B030D-6E8A-4147-A177-3AD203B41FA5}">
                      <a16:colId xmlns:a16="http://schemas.microsoft.com/office/drawing/2014/main" val="949439614"/>
                    </a:ext>
                  </a:extLst>
                </a:gridCol>
                <a:gridCol w="1527142">
                  <a:extLst>
                    <a:ext uri="{9D8B030D-6E8A-4147-A177-3AD203B41FA5}">
                      <a16:colId xmlns:a16="http://schemas.microsoft.com/office/drawing/2014/main" val="1251774184"/>
                    </a:ext>
                  </a:extLst>
                </a:gridCol>
                <a:gridCol w="1979629">
                  <a:extLst>
                    <a:ext uri="{9D8B030D-6E8A-4147-A177-3AD203B41FA5}">
                      <a16:colId xmlns:a16="http://schemas.microsoft.com/office/drawing/2014/main" val="2617056633"/>
                    </a:ext>
                  </a:extLst>
                </a:gridCol>
              </a:tblGrid>
              <a:tr h="621792">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Measure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EED"/>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Rate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EED"/>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SPP Target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EED"/>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Performance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EED"/>
                    </a:solidFill>
                  </a:tcPr>
                </a:tc>
                <a:extLst>
                  <a:ext uri="{0D108BD9-81ED-4DB2-BD59-A6C34878D82A}">
                    <a16:rowId xmlns:a16="http://schemas.microsoft.com/office/drawing/2014/main" val="2649707442"/>
                  </a:ext>
                </a:extLst>
              </a:tr>
            </a:tbl>
          </a:graphicData>
        </a:graphic>
      </p:graphicFrame>
      <p:sp>
        <p:nvSpPr>
          <p:cNvPr id="7" name="TextBox 6">
            <a:extLst>
              <a:ext uri="{FF2B5EF4-FFF2-40B4-BE49-F238E27FC236}">
                <a16:creationId xmlns:a16="http://schemas.microsoft.com/office/drawing/2014/main" id="{7C3B7249-27B1-2D8B-6DF3-049D720685CF}"/>
              </a:ext>
            </a:extLst>
          </p:cNvPr>
          <p:cNvSpPr txBox="1"/>
          <p:nvPr/>
        </p:nvSpPr>
        <p:spPr>
          <a:xfrm>
            <a:off x="216568" y="2204182"/>
            <a:ext cx="11966539" cy="3416320"/>
          </a:xfrm>
          <a:prstGeom prst="rect">
            <a:avLst/>
          </a:prstGeom>
          <a:noFill/>
        </p:spPr>
        <p:txBody>
          <a:bodyPr wrap="square">
            <a:spAutoFit/>
          </a:bodyPr>
          <a:lstStyle/>
          <a:p>
            <a:pPr marL="227013" indent="-227013">
              <a:buFont typeface="Arial" panose="020B0604020202020204" pitchFamily="34" charset="0"/>
              <a:buChar char="•"/>
            </a:pPr>
            <a:r>
              <a:rPr lang="en-US" sz="2400" u="sng" dirty="0">
                <a:latin typeface="Aptos" panose="020B0004020202020204" pitchFamily="34" charset="0"/>
              </a:rPr>
              <a:t>Measure:</a:t>
            </a:r>
            <a:r>
              <a:rPr lang="en-US" sz="2400" dirty="0">
                <a:latin typeface="Aptos" panose="020B0004020202020204" pitchFamily="34" charset="0"/>
              </a:rPr>
              <a:t> Assessment participation rate for children with IEPs in Reading and Math Grades 4, 8, and High School.</a:t>
            </a:r>
          </a:p>
          <a:p>
            <a:pPr marL="227013" indent="-227013">
              <a:buFont typeface="Arial" panose="020B0604020202020204" pitchFamily="34" charset="0"/>
              <a:buChar char="•"/>
            </a:pPr>
            <a:r>
              <a:rPr lang="en-US" sz="2400" u="sng" dirty="0">
                <a:latin typeface="Aptos" panose="020B0004020202020204" pitchFamily="34" charset="0"/>
              </a:rPr>
              <a:t>AU Rate:</a:t>
            </a:r>
            <a:r>
              <a:rPr lang="en-US" sz="2400" dirty="0">
                <a:latin typeface="Aptos" panose="020B0004020202020204" pitchFamily="34" charset="0"/>
              </a:rPr>
              <a:t> Reports the AU’s assessment participation rate for children with IEPs in Reading and Math Grades 4, 8, and High School. </a:t>
            </a:r>
          </a:p>
          <a:p>
            <a:pPr marL="227013" indent="-227013">
              <a:buFont typeface="Arial" panose="020B0604020202020204" pitchFamily="34" charset="0"/>
              <a:buChar char="•"/>
            </a:pPr>
            <a:r>
              <a:rPr lang="en-US" sz="2400" u="sng" dirty="0">
                <a:latin typeface="Aptos" panose="020B0004020202020204" pitchFamily="34" charset="0"/>
              </a:rPr>
              <a:t>State SPP Target:</a:t>
            </a:r>
            <a:r>
              <a:rPr lang="en-US" sz="2400" dirty="0">
                <a:latin typeface="Aptos" panose="020B0004020202020204" pitchFamily="34" charset="0"/>
              </a:rPr>
              <a:t> The State’s target percent for AUs. Determination points are not calculated for this indicator.</a:t>
            </a:r>
          </a:p>
          <a:p>
            <a:pPr marL="227013" indent="-227013">
              <a:buFont typeface="Arial" panose="020B0604020202020204" pitchFamily="34" charset="0"/>
              <a:buChar char="•"/>
            </a:pPr>
            <a:r>
              <a:rPr lang="en-US" sz="2400" u="sng" dirty="0">
                <a:latin typeface="Aptos" panose="020B0004020202020204" pitchFamily="34" charset="0"/>
              </a:rPr>
              <a:t>State Performance:</a:t>
            </a:r>
            <a:r>
              <a:rPr lang="en-US" sz="2400" dirty="0">
                <a:latin typeface="Aptos" panose="020B0004020202020204" pitchFamily="34" charset="0"/>
              </a:rPr>
              <a:t> State assessment participation rate of children in Colorado with IEPs in Reading and Math Grades 4, 8, and High School.</a:t>
            </a:r>
          </a:p>
          <a:p>
            <a:pPr marL="227013" indent="-227013">
              <a:buFont typeface="Arial" panose="020B0604020202020204" pitchFamily="34" charset="0"/>
              <a:buChar char="•"/>
            </a:pPr>
            <a:endParaRPr lang="en-US" sz="2400" dirty="0">
              <a:latin typeface="Aptos" panose="020B0004020202020204" pitchFamily="34" charset="0"/>
            </a:endParaRPr>
          </a:p>
        </p:txBody>
      </p:sp>
      <p:sp>
        <p:nvSpPr>
          <p:cNvPr id="3" name="Slide Number Placeholder 2">
            <a:extLst>
              <a:ext uri="{FF2B5EF4-FFF2-40B4-BE49-F238E27FC236}">
                <a16:creationId xmlns:a16="http://schemas.microsoft.com/office/drawing/2014/main" id="{B3E047D3-5FFA-E38B-E2C0-31930DCB199A}"/>
              </a:ext>
            </a:extLst>
          </p:cNvPr>
          <p:cNvSpPr>
            <a:spLocks noGrp="1"/>
          </p:cNvSpPr>
          <p:nvPr>
            <p:ph type="sldNum" sz="quarter" idx="12"/>
          </p:nvPr>
        </p:nvSpPr>
        <p:spPr/>
        <p:txBody>
          <a:bodyPr/>
          <a:lstStyle/>
          <a:p>
            <a:fld id="{C479D5F6-EDCB-402A-AC08-4943A1820E8F}" type="slidenum">
              <a:rPr lang="en-US" smtClean="0"/>
              <a:pPr/>
              <a:t>48</a:t>
            </a:fld>
            <a:endParaRPr lang="en-US" dirty="0"/>
          </a:p>
        </p:txBody>
      </p:sp>
    </p:spTree>
    <p:extLst>
      <p:ext uri="{BB962C8B-B14F-4D97-AF65-F5344CB8AC3E}">
        <p14:creationId xmlns:p14="http://schemas.microsoft.com/office/powerpoint/2010/main" val="24651655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DCA967-9B83-AE6B-11E7-13BA631568F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FFDE50B2-4484-462C-1191-6AEE70BA8ACB}"/>
              </a:ext>
            </a:extLst>
          </p:cNvPr>
          <p:cNvSpPr>
            <a:spLocks noGrp="1"/>
          </p:cNvSpPr>
          <p:nvPr>
            <p:ph type="title"/>
          </p:nvPr>
        </p:nvSpPr>
        <p:spPr>
          <a:xfrm>
            <a:off x="0" y="52440"/>
            <a:ext cx="12087726" cy="1166760"/>
          </a:xfrm>
        </p:spPr>
        <p:txBody>
          <a:bodyPr>
            <a:noAutofit/>
          </a:bodyPr>
          <a:lstStyle/>
          <a:p>
            <a:r>
              <a:rPr lang="en-US" dirty="0"/>
              <a:t>Indicator 3D - Gap in Proficiency Rates (Grade Level Academic Achievement Standards)</a:t>
            </a:r>
          </a:p>
        </p:txBody>
      </p:sp>
      <p:sp>
        <p:nvSpPr>
          <p:cNvPr id="7" name="TextBox 6">
            <a:extLst>
              <a:ext uri="{FF2B5EF4-FFF2-40B4-BE49-F238E27FC236}">
                <a16:creationId xmlns:a16="http://schemas.microsoft.com/office/drawing/2014/main" id="{183B67AF-2117-2D91-8CEF-070BBC10AC0A}"/>
              </a:ext>
            </a:extLst>
          </p:cNvPr>
          <p:cNvSpPr txBox="1"/>
          <p:nvPr/>
        </p:nvSpPr>
        <p:spPr>
          <a:xfrm>
            <a:off x="461913" y="1950720"/>
            <a:ext cx="11472421" cy="4893647"/>
          </a:xfrm>
          <a:prstGeom prst="rect">
            <a:avLst/>
          </a:prstGeom>
          <a:solidFill>
            <a:schemeClr val="bg1"/>
          </a:solidFill>
        </p:spPr>
        <p:txBody>
          <a:bodyPr wrap="square">
            <a:spAutoFit/>
          </a:bodyPr>
          <a:lstStyle/>
          <a:p>
            <a:pPr marL="227013" indent="-227013">
              <a:buFont typeface="Arial" panose="020B0604020202020204" pitchFamily="34" charset="0"/>
              <a:buChar char="•"/>
            </a:pPr>
            <a:r>
              <a:rPr lang="en-US" sz="2400" u="sng" dirty="0">
                <a:latin typeface="Aptos" panose="020B0004020202020204" pitchFamily="34" charset="0"/>
              </a:rPr>
              <a:t>Measure:</a:t>
            </a:r>
            <a:r>
              <a:rPr lang="en-US" sz="2400" dirty="0">
                <a:latin typeface="Aptos" panose="020B0004020202020204" pitchFamily="34" charset="0"/>
              </a:rPr>
              <a:t> Proficiency gap is calculated for each grade and subject by subtracting the AU’s </a:t>
            </a:r>
            <a:r>
              <a:rPr lang="en-US" sz="2400" b="1" i="0" dirty="0">
                <a:effectLst/>
                <a:latin typeface="Aptos" panose="020B0004020202020204" pitchFamily="34" charset="0"/>
              </a:rPr>
              <a:t>proficiency rate for children with IEPs </a:t>
            </a:r>
            <a:r>
              <a:rPr lang="en-US" sz="2400" b="0" i="0" dirty="0">
                <a:effectLst/>
                <a:latin typeface="Aptos" panose="020B0004020202020204" pitchFamily="34" charset="0"/>
              </a:rPr>
              <a:t>scoring at or above proficient against grade-level academic achievement standards, from the AU’s </a:t>
            </a:r>
            <a:r>
              <a:rPr lang="en-US" sz="2400" b="1" i="0" dirty="0">
                <a:effectLst/>
                <a:latin typeface="Aptos" panose="020B0004020202020204" pitchFamily="34" charset="0"/>
              </a:rPr>
              <a:t>proficiency rate for all students </a:t>
            </a:r>
            <a:r>
              <a:rPr lang="en-US" sz="2400" b="0" i="0" dirty="0">
                <a:effectLst/>
                <a:latin typeface="Aptos" panose="020B0004020202020204" pitchFamily="34" charset="0"/>
              </a:rPr>
              <a:t>scoring at or above proficient against grade-level academic achievement standards. For </a:t>
            </a:r>
            <a:r>
              <a:rPr lang="en-US" sz="2400" dirty="0">
                <a:latin typeface="Aptos" panose="020B0004020202020204" pitchFamily="34" charset="0"/>
              </a:rPr>
              <a:t>Reading and Math Grades 4, 8, and High School.</a:t>
            </a:r>
            <a:endParaRPr lang="en-US" sz="2400" b="0" i="0" dirty="0">
              <a:effectLst/>
              <a:latin typeface="Aptos" panose="020B0004020202020204" pitchFamily="34" charset="0"/>
            </a:endParaRPr>
          </a:p>
          <a:p>
            <a:pPr marL="227013" indent="-227013">
              <a:buFont typeface="Arial" panose="020B0604020202020204" pitchFamily="34" charset="0"/>
              <a:buChar char="•"/>
            </a:pPr>
            <a:r>
              <a:rPr lang="en-US" sz="2400" u="sng" dirty="0">
                <a:latin typeface="Aptos" panose="020B0004020202020204" pitchFamily="34" charset="0"/>
              </a:rPr>
              <a:t>AU Rate:</a:t>
            </a:r>
            <a:r>
              <a:rPr lang="en-US" sz="2400" dirty="0">
                <a:latin typeface="Aptos" panose="020B0004020202020204" pitchFamily="34" charset="0"/>
              </a:rPr>
              <a:t> Reports for each grade, and subject, the AU’s difference in proficiency rates for children with IEPs compared to all students, in Reading and Math Grades 4, 8, and High School.</a:t>
            </a:r>
          </a:p>
          <a:p>
            <a:pPr marL="227013" indent="-227013">
              <a:buFont typeface="Arial" panose="020B0604020202020204" pitchFamily="34" charset="0"/>
              <a:buChar char="•"/>
            </a:pPr>
            <a:r>
              <a:rPr lang="en-US" sz="2400" u="sng" dirty="0">
                <a:latin typeface="Aptos" panose="020B0004020202020204" pitchFamily="34" charset="0"/>
              </a:rPr>
              <a:t>State SPP Target:</a:t>
            </a:r>
            <a:r>
              <a:rPr lang="en-US" sz="2400" dirty="0">
                <a:latin typeface="Aptos" panose="020B0004020202020204" pitchFamily="34" charset="0"/>
              </a:rPr>
              <a:t> The State’s target percent for AUs. Determination points are not calculated for this indicator.</a:t>
            </a:r>
          </a:p>
          <a:p>
            <a:pPr marL="227013" indent="-227013">
              <a:buFont typeface="Arial" panose="020B0604020202020204" pitchFamily="34" charset="0"/>
              <a:buChar char="•"/>
            </a:pPr>
            <a:r>
              <a:rPr lang="en-US" sz="2400" u="sng" dirty="0">
                <a:latin typeface="Aptos" panose="020B0004020202020204" pitchFamily="34" charset="0"/>
              </a:rPr>
              <a:t>State Performance:</a:t>
            </a:r>
            <a:r>
              <a:rPr lang="en-US" sz="2400" dirty="0">
                <a:latin typeface="Aptos" panose="020B0004020202020204" pitchFamily="34" charset="0"/>
              </a:rPr>
              <a:t> State proficiency gap of all assessed children in Colorado and all assessed children in Colorado with IEPs for each grade, and subject, for Reading and Math Grades 4, 8, and High School.</a:t>
            </a:r>
          </a:p>
        </p:txBody>
      </p:sp>
      <p:sp>
        <p:nvSpPr>
          <p:cNvPr id="3" name="Slide Number Placeholder 2">
            <a:extLst>
              <a:ext uri="{FF2B5EF4-FFF2-40B4-BE49-F238E27FC236}">
                <a16:creationId xmlns:a16="http://schemas.microsoft.com/office/drawing/2014/main" id="{4F827987-D07A-E42B-D6B4-74941B421DA1}"/>
              </a:ext>
            </a:extLst>
          </p:cNvPr>
          <p:cNvSpPr>
            <a:spLocks noGrp="1"/>
          </p:cNvSpPr>
          <p:nvPr>
            <p:ph type="sldNum" sz="quarter" idx="12"/>
          </p:nvPr>
        </p:nvSpPr>
        <p:spPr/>
        <p:txBody>
          <a:bodyPr/>
          <a:lstStyle/>
          <a:p>
            <a:fld id="{C479D5F6-EDCB-402A-AC08-4943A1820E8F}" type="slidenum">
              <a:rPr lang="en-US" smtClean="0"/>
              <a:pPr/>
              <a:t>49</a:t>
            </a:fld>
            <a:endParaRPr lang="en-US" dirty="0"/>
          </a:p>
        </p:txBody>
      </p:sp>
      <p:graphicFrame>
        <p:nvGraphicFramePr>
          <p:cNvPr id="2" name="Table 1">
            <a:extLst>
              <a:ext uri="{FF2B5EF4-FFF2-40B4-BE49-F238E27FC236}">
                <a16:creationId xmlns:a16="http://schemas.microsoft.com/office/drawing/2014/main" id="{2EAFD92C-B0B6-7968-7F72-6AFB53BB90F6}"/>
              </a:ext>
            </a:extLst>
          </p:cNvPr>
          <p:cNvGraphicFramePr>
            <a:graphicFrameLocks noGrp="1"/>
          </p:cNvGraphicFramePr>
          <p:nvPr>
            <p:extLst>
              <p:ext uri="{D42A27DB-BD31-4B8C-83A1-F6EECF244321}">
                <p14:modId xmlns:p14="http://schemas.microsoft.com/office/powerpoint/2010/main" val="2562913431"/>
              </p:ext>
            </p:extLst>
          </p:nvPr>
        </p:nvGraphicFramePr>
        <p:xfrm>
          <a:off x="942610" y="1219200"/>
          <a:ext cx="10306779" cy="731520"/>
        </p:xfrm>
        <a:graphic>
          <a:graphicData uri="http://schemas.openxmlformats.org/drawingml/2006/table">
            <a:tbl>
              <a:tblPr firstRow="1" bandRow="1">
                <a:tableStyleId>{5C22544A-7EE6-4342-B048-85BDC9FD1C3A}</a:tableStyleId>
              </a:tblPr>
              <a:tblGrid>
                <a:gridCol w="5442548">
                  <a:extLst>
                    <a:ext uri="{9D8B030D-6E8A-4147-A177-3AD203B41FA5}">
                      <a16:colId xmlns:a16="http://schemas.microsoft.com/office/drawing/2014/main" val="3653668721"/>
                    </a:ext>
                  </a:extLst>
                </a:gridCol>
                <a:gridCol w="1357460">
                  <a:extLst>
                    <a:ext uri="{9D8B030D-6E8A-4147-A177-3AD203B41FA5}">
                      <a16:colId xmlns:a16="http://schemas.microsoft.com/office/drawing/2014/main" val="949439614"/>
                    </a:ext>
                  </a:extLst>
                </a:gridCol>
                <a:gridCol w="1527142">
                  <a:extLst>
                    <a:ext uri="{9D8B030D-6E8A-4147-A177-3AD203B41FA5}">
                      <a16:colId xmlns:a16="http://schemas.microsoft.com/office/drawing/2014/main" val="1251774184"/>
                    </a:ext>
                  </a:extLst>
                </a:gridCol>
                <a:gridCol w="1979629">
                  <a:extLst>
                    <a:ext uri="{9D8B030D-6E8A-4147-A177-3AD203B41FA5}">
                      <a16:colId xmlns:a16="http://schemas.microsoft.com/office/drawing/2014/main" val="2617056633"/>
                    </a:ext>
                  </a:extLst>
                </a:gridCol>
              </a:tblGrid>
              <a:tr h="621792">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Measure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EED"/>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Rate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EED"/>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SPP Target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EED"/>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Performance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EED"/>
                    </a:solidFill>
                  </a:tcPr>
                </a:tc>
                <a:extLst>
                  <a:ext uri="{0D108BD9-81ED-4DB2-BD59-A6C34878D82A}">
                    <a16:rowId xmlns:a16="http://schemas.microsoft.com/office/drawing/2014/main" val="2649707442"/>
                  </a:ext>
                </a:extLst>
              </a:tr>
            </a:tbl>
          </a:graphicData>
        </a:graphic>
      </p:graphicFrame>
    </p:spTree>
    <p:extLst>
      <p:ext uri="{BB962C8B-B14F-4D97-AF65-F5344CB8AC3E}">
        <p14:creationId xmlns:p14="http://schemas.microsoft.com/office/powerpoint/2010/main" val="2466545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8148411-7DC7-6560-3AE1-9C62741BDEF5}"/>
              </a:ext>
            </a:extLst>
          </p:cNvPr>
          <p:cNvSpPr>
            <a:spLocks noGrp="1"/>
          </p:cNvSpPr>
          <p:nvPr>
            <p:ph type="title"/>
          </p:nvPr>
        </p:nvSpPr>
        <p:spPr/>
        <p:txBody>
          <a:bodyPr>
            <a:normAutofit/>
          </a:bodyPr>
          <a:lstStyle/>
          <a:p>
            <a:r>
              <a:rPr lang="en-US" dirty="0">
                <a:latin typeface="Aptos" panose="020B0004020202020204" pitchFamily="34" charset="0"/>
              </a:rPr>
              <a:t>OSEP Requirements: Compliance Indicators</a:t>
            </a:r>
          </a:p>
        </p:txBody>
      </p:sp>
      <p:sp>
        <p:nvSpPr>
          <p:cNvPr id="2" name="Content Placeholder 1">
            <a:extLst>
              <a:ext uri="{FF2B5EF4-FFF2-40B4-BE49-F238E27FC236}">
                <a16:creationId xmlns:a16="http://schemas.microsoft.com/office/drawing/2014/main" id="{97539FF0-67E6-8540-34C1-06C14353F541}"/>
              </a:ext>
            </a:extLst>
          </p:cNvPr>
          <p:cNvSpPr>
            <a:spLocks noGrp="1"/>
          </p:cNvSpPr>
          <p:nvPr>
            <p:ph idx="1"/>
          </p:nvPr>
        </p:nvSpPr>
        <p:spPr>
          <a:xfrm>
            <a:off x="609207" y="1469638"/>
            <a:ext cx="10973586" cy="4733199"/>
          </a:xfrm>
        </p:spPr>
        <p:txBody>
          <a:bodyPr>
            <a:noAutofit/>
          </a:bodyPr>
          <a:lstStyle/>
          <a:p>
            <a:pPr>
              <a:lnSpc>
                <a:spcPct val="100000"/>
              </a:lnSpc>
              <a:spcBef>
                <a:spcPts val="600"/>
              </a:spcBef>
            </a:pPr>
            <a:r>
              <a:rPr lang="en-US" sz="2400" dirty="0">
                <a:latin typeface="Aptos" panose="020B0004020202020204" pitchFamily="34" charset="0"/>
              </a:rPr>
              <a:t>Indicator 4: Suspension/Expulsion greater than 10 days</a:t>
            </a:r>
          </a:p>
          <a:p>
            <a:pPr>
              <a:lnSpc>
                <a:spcPct val="100000"/>
              </a:lnSpc>
              <a:spcBef>
                <a:spcPts val="600"/>
              </a:spcBef>
            </a:pPr>
            <a:r>
              <a:rPr lang="en-US" sz="2400" dirty="0">
                <a:latin typeface="Aptos" panose="020B0004020202020204" pitchFamily="34" charset="0"/>
              </a:rPr>
              <a:t>Indicator 9: Disproportionate representation of racial/ethnicity groups in special education</a:t>
            </a:r>
          </a:p>
          <a:p>
            <a:pPr>
              <a:lnSpc>
                <a:spcPct val="100000"/>
              </a:lnSpc>
              <a:spcBef>
                <a:spcPts val="600"/>
              </a:spcBef>
            </a:pPr>
            <a:r>
              <a:rPr lang="en-US" sz="2400" dirty="0">
                <a:latin typeface="Aptos" panose="020B0004020202020204" pitchFamily="34" charset="0"/>
              </a:rPr>
              <a:t>Indicator 10: Disproportionate representation of racial/ethnicity groups in specific disability categories</a:t>
            </a:r>
          </a:p>
          <a:p>
            <a:pPr>
              <a:lnSpc>
                <a:spcPct val="100000"/>
              </a:lnSpc>
              <a:spcBef>
                <a:spcPts val="600"/>
              </a:spcBef>
            </a:pPr>
            <a:r>
              <a:rPr lang="en-US" sz="2400" dirty="0">
                <a:latin typeface="Aptos" panose="020B0004020202020204" pitchFamily="34" charset="0"/>
              </a:rPr>
              <a:t>Indicator 11: Children were evaluated within 60 days of receiving parental consent for initial evaluation</a:t>
            </a:r>
          </a:p>
          <a:p>
            <a:pPr>
              <a:lnSpc>
                <a:spcPct val="100000"/>
              </a:lnSpc>
              <a:spcBef>
                <a:spcPts val="600"/>
              </a:spcBef>
            </a:pPr>
            <a:r>
              <a:rPr lang="en-US" sz="2400" dirty="0">
                <a:latin typeface="Aptos" panose="020B0004020202020204" pitchFamily="34" charset="0"/>
              </a:rPr>
              <a:t>Indicator 12: Children referred by Part C prior to age 3, whose eligibility was determined with an IEP implemented by their third birthday</a:t>
            </a:r>
          </a:p>
          <a:p>
            <a:pPr>
              <a:lnSpc>
                <a:spcPct val="100000"/>
              </a:lnSpc>
              <a:spcBef>
                <a:spcPts val="600"/>
              </a:spcBef>
            </a:pPr>
            <a:r>
              <a:rPr lang="en-US" sz="2400" dirty="0">
                <a:latin typeface="Aptos" panose="020B0004020202020204" pitchFamily="34" charset="0"/>
              </a:rPr>
              <a:t>Indicator 13: Youth age 15 and above with an IEP that includes each of the required components for Transition IEPs.</a:t>
            </a:r>
          </a:p>
        </p:txBody>
      </p:sp>
      <p:sp>
        <p:nvSpPr>
          <p:cNvPr id="3" name="Slide Number Placeholder 2">
            <a:extLst>
              <a:ext uri="{FF2B5EF4-FFF2-40B4-BE49-F238E27FC236}">
                <a16:creationId xmlns:a16="http://schemas.microsoft.com/office/drawing/2014/main" id="{975B5125-5668-1627-5FD6-369DF3B70BE3}"/>
              </a:ext>
            </a:extLst>
          </p:cNvPr>
          <p:cNvSpPr>
            <a:spLocks noGrp="1"/>
          </p:cNvSpPr>
          <p:nvPr>
            <p:ph type="sldNum" sz="quarter" idx="12"/>
          </p:nvPr>
        </p:nvSpPr>
        <p:spPr/>
        <p:txBody>
          <a:bodyPr/>
          <a:lstStyle/>
          <a:p>
            <a:fld id="{C479D5F6-EDCB-402A-AC08-4943A1820E8F}" type="slidenum">
              <a:rPr lang="en-US" smtClean="0"/>
              <a:pPr/>
              <a:t>5</a:t>
            </a:fld>
            <a:endParaRPr lang="en-US" dirty="0"/>
          </a:p>
        </p:txBody>
      </p:sp>
    </p:spTree>
    <p:extLst>
      <p:ext uri="{BB962C8B-B14F-4D97-AF65-F5344CB8AC3E}">
        <p14:creationId xmlns:p14="http://schemas.microsoft.com/office/powerpoint/2010/main" val="22078074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3CB78F-060E-207A-216E-1D0897B3621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8EFD7634-D29A-FB0D-F042-4AAFD9B25CE1}"/>
              </a:ext>
            </a:extLst>
          </p:cNvPr>
          <p:cNvSpPr>
            <a:spLocks noGrp="1"/>
          </p:cNvSpPr>
          <p:nvPr>
            <p:ph type="title"/>
          </p:nvPr>
        </p:nvSpPr>
        <p:spPr/>
        <p:txBody>
          <a:bodyPr/>
          <a:lstStyle/>
          <a:p>
            <a:r>
              <a:rPr lang="en-US" dirty="0"/>
              <a:t>Indicator 5 - Educational Environment</a:t>
            </a:r>
          </a:p>
        </p:txBody>
      </p:sp>
      <p:sp>
        <p:nvSpPr>
          <p:cNvPr id="5" name="TextBox 4">
            <a:extLst>
              <a:ext uri="{FF2B5EF4-FFF2-40B4-BE49-F238E27FC236}">
                <a16:creationId xmlns:a16="http://schemas.microsoft.com/office/drawing/2014/main" id="{47D2DF8D-34D0-BF1B-1754-F6013FB9F1F1}"/>
              </a:ext>
            </a:extLst>
          </p:cNvPr>
          <p:cNvSpPr txBox="1"/>
          <p:nvPr/>
        </p:nvSpPr>
        <p:spPr>
          <a:xfrm>
            <a:off x="112730" y="2201366"/>
            <a:ext cx="11966539" cy="3785652"/>
          </a:xfrm>
          <a:prstGeom prst="rect">
            <a:avLst/>
          </a:prstGeom>
          <a:noFill/>
        </p:spPr>
        <p:txBody>
          <a:bodyPr wrap="square">
            <a:spAutoFit/>
          </a:bodyPr>
          <a:lstStyle/>
          <a:p>
            <a:pPr marL="227013" indent="-227013">
              <a:buFont typeface="Arial" panose="020B0604020202020204" pitchFamily="34" charset="0"/>
              <a:buChar char="•"/>
            </a:pPr>
            <a:r>
              <a:rPr lang="en-US" sz="2400" u="sng" dirty="0">
                <a:latin typeface="Aptos" panose="020B0004020202020204" pitchFamily="34" charset="0"/>
              </a:rPr>
              <a:t>Measure:</a:t>
            </a:r>
            <a:r>
              <a:rPr lang="en-US" sz="2400" dirty="0">
                <a:latin typeface="Aptos" panose="020B0004020202020204" pitchFamily="34" charset="0"/>
              </a:rPr>
              <a:t> Percentage of children with IEPs aged 5 (who are enrolled in kindergarten) through 21 served in the following settings: </a:t>
            </a:r>
            <a:r>
              <a:rPr lang="en-US" sz="2400" b="1" dirty="0">
                <a:latin typeface="Aptos" panose="020B0004020202020204" pitchFamily="34" charset="0"/>
              </a:rPr>
              <a:t>5A)</a:t>
            </a:r>
            <a:r>
              <a:rPr lang="en-US" sz="2400" dirty="0">
                <a:latin typeface="Aptos" panose="020B0004020202020204" pitchFamily="34" charset="0"/>
              </a:rPr>
              <a:t> Inside the regular class 80% or more of the day, </a:t>
            </a:r>
            <a:r>
              <a:rPr lang="en-US" sz="2400" b="1" dirty="0">
                <a:latin typeface="Aptos" panose="020B0004020202020204" pitchFamily="34" charset="0"/>
              </a:rPr>
              <a:t>5B)</a:t>
            </a:r>
            <a:r>
              <a:rPr lang="en-US" sz="2400" dirty="0">
                <a:latin typeface="Aptos" panose="020B0004020202020204" pitchFamily="34" charset="0"/>
              </a:rPr>
              <a:t> Inside the regular class less than 40% of the day, and </a:t>
            </a:r>
            <a:r>
              <a:rPr lang="en-US" sz="2400" b="1" dirty="0">
                <a:latin typeface="Aptos" panose="020B0004020202020204" pitchFamily="34" charset="0"/>
              </a:rPr>
              <a:t>5C)</a:t>
            </a:r>
            <a:r>
              <a:rPr lang="en-US" sz="2400" dirty="0">
                <a:latin typeface="Aptos" panose="020B0004020202020204" pitchFamily="34" charset="0"/>
              </a:rPr>
              <a:t> In separate schools, residential facilities, or home-bound/hospital placements.</a:t>
            </a:r>
          </a:p>
          <a:p>
            <a:pPr marL="227013" indent="-227013">
              <a:buFont typeface="Arial" panose="020B0604020202020204" pitchFamily="34" charset="0"/>
              <a:buChar char="•"/>
            </a:pPr>
            <a:r>
              <a:rPr lang="en-US" sz="2400" u="sng" dirty="0">
                <a:latin typeface="Aptos" panose="020B0004020202020204" pitchFamily="34" charset="0"/>
              </a:rPr>
              <a:t>AU Rate:</a:t>
            </a:r>
            <a:r>
              <a:rPr lang="en-US" sz="2400" dirty="0">
                <a:latin typeface="Aptos" panose="020B0004020202020204" pitchFamily="34" charset="0"/>
              </a:rPr>
              <a:t> Reports the AU’s percentage of children aged 5 (who are enrolled in kindergarten) through 21 served in the settings described in 5A, 5B, and 5C. </a:t>
            </a:r>
          </a:p>
          <a:p>
            <a:pPr marL="227013" indent="-227013">
              <a:buFont typeface="Arial" panose="020B0604020202020204" pitchFamily="34" charset="0"/>
              <a:buChar char="•"/>
            </a:pPr>
            <a:r>
              <a:rPr lang="en-US" sz="2400" u="sng" dirty="0">
                <a:latin typeface="Aptos" panose="020B0004020202020204" pitchFamily="34" charset="0"/>
              </a:rPr>
              <a:t>State SPP Target:</a:t>
            </a:r>
            <a:r>
              <a:rPr lang="en-US" sz="2400" dirty="0">
                <a:latin typeface="Aptos" panose="020B0004020202020204" pitchFamily="34" charset="0"/>
              </a:rPr>
              <a:t> The State’s target percent for AUs. Determination points are not calculated for this indicator.</a:t>
            </a:r>
          </a:p>
          <a:p>
            <a:pPr marL="227013" indent="-227013">
              <a:buFont typeface="Arial" panose="020B0604020202020204" pitchFamily="34" charset="0"/>
              <a:buChar char="•"/>
            </a:pPr>
            <a:r>
              <a:rPr lang="en-US" sz="2400" u="sng" dirty="0">
                <a:latin typeface="Aptos" panose="020B0004020202020204" pitchFamily="34" charset="0"/>
              </a:rPr>
              <a:t>State Performance:</a:t>
            </a:r>
            <a:r>
              <a:rPr lang="en-US" sz="2400" dirty="0">
                <a:latin typeface="Aptos" panose="020B0004020202020204" pitchFamily="34" charset="0"/>
              </a:rPr>
              <a:t> State percentage of children in Colorado aged 5 (who are enrolled in kindergarten) through 21 served in the settings described in 5A, 5B, and 5C. </a:t>
            </a:r>
          </a:p>
        </p:txBody>
      </p:sp>
      <p:sp>
        <p:nvSpPr>
          <p:cNvPr id="3" name="Slide Number Placeholder 2">
            <a:extLst>
              <a:ext uri="{FF2B5EF4-FFF2-40B4-BE49-F238E27FC236}">
                <a16:creationId xmlns:a16="http://schemas.microsoft.com/office/drawing/2014/main" id="{EE3E823C-4B87-5AD8-5B99-61B287F5C28C}"/>
              </a:ext>
            </a:extLst>
          </p:cNvPr>
          <p:cNvSpPr>
            <a:spLocks noGrp="1"/>
          </p:cNvSpPr>
          <p:nvPr>
            <p:ph type="sldNum" sz="quarter" idx="12"/>
          </p:nvPr>
        </p:nvSpPr>
        <p:spPr/>
        <p:txBody>
          <a:bodyPr/>
          <a:lstStyle/>
          <a:p>
            <a:fld id="{C479D5F6-EDCB-402A-AC08-4943A1820E8F}" type="slidenum">
              <a:rPr lang="en-US" smtClean="0"/>
              <a:pPr/>
              <a:t>50</a:t>
            </a:fld>
            <a:endParaRPr lang="en-US" dirty="0"/>
          </a:p>
        </p:txBody>
      </p:sp>
      <p:graphicFrame>
        <p:nvGraphicFramePr>
          <p:cNvPr id="2" name="Table 1">
            <a:extLst>
              <a:ext uri="{FF2B5EF4-FFF2-40B4-BE49-F238E27FC236}">
                <a16:creationId xmlns:a16="http://schemas.microsoft.com/office/drawing/2014/main" id="{40954666-E805-9629-13DC-3090A2C1B14D}"/>
              </a:ext>
            </a:extLst>
          </p:cNvPr>
          <p:cNvGraphicFramePr>
            <a:graphicFrameLocks noGrp="1"/>
          </p:cNvGraphicFramePr>
          <p:nvPr>
            <p:extLst>
              <p:ext uri="{D42A27DB-BD31-4B8C-83A1-F6EECF244321}">
                <p14:modId xmlns:p14="http://schemas.microsoft.com/office/powerpoint/2010/main" val="2225743118"/>
              </p:ext>
            </p:extLst>
          </p:nvPr>
        </p:nvGraphicFramePr>
        <p:xfrm>
          <a:off x="942609" y="1285180"/>
          <a:ext cx="10306779" cy="731520"/>
        </p:xfrm>
        <a:graphic>
          <a:graphicData uri="http://schemas.openxmlformats.org/drawingml/2006/table">
            <a:tbl>
              <a:tblPr firstRow="1" bandRow="1">
                <a:tableStyleId>{5C22544A-7EE6-4342-B048-85BDC9FD1C3A}</a:tableStyleId>
              </a:tblPr>
              <a:tblGrid>
                <a:gridCol w="5442548">
                  <a:extLst>
                    <a:ext uri="{9D8B030D-6E8A-4147-A177-3AD203B41FA5}">
                      <a16:colId xmlns:a16="http://schemas.microsoft.com/office/drawing/2014/main" val="3659477351"/>
                    </a:ext>
                  </a:extLst>
                </a:gridCol>
                <a:gridCol w="1357460">
                  <a:extLst>
                    <a:ext uri="{9D8B030D-6E8A-4147-A177-3AD203B41FA5}">
                      <a16:colId xmlns:a16="http://schemas.microsoft.com/office/drawing/2014/main" val="1705160664"/>
                    </a:ext>
                  </a:extLst>
                </a:gridCol>
                <a:gridCol w="1527142">
                  <a:extLst>
                    <a:ext uri="{9D8B030D-6E8A-4147-A177-3AD203B41FA5}">
                      <a16:colId xmlns:a16="http://schemas.microsoft.com/office/drawing/2014/main" val="3986751045"/>
                    </a:ext>
                  </a:extLst>
                </a:gridCol>
                <a:gridCol w="1979629">
                  <a:extLst>
                    <a:ext uri="{9D8B030D-6E8A-4147-A177-3AD203B41FA5}">
                      <a16:colId xmlns:a16="http://schemas.microsoft.com/office/drawing/2014/main" val="1072411343"/>
                    </a:ext>
                  </a:extLst>
                </a:gridCol>
              </a:tblGrid>
              <a:tr h="621792">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Measure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EED"/>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Rate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EED"/>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SPP Target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EED"/>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Performance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EED"/>
                    </a:solidFill>
                  </a:tcPr>
                </a:tc>
                <a:extLst>
                  <a:ext uri="{0D108BD9-81ED-4DB2-BD59-A6C34878D82A}">
                    <a16:rowId xmlns:a16="http://schemas.microsoft.com/office/drawing/2014/main" val="849220353"/>
                  </a:ext>
                </a:extLst>
              </a:tr>
            </a:tbl>
          </a:graphicData>
        </a:graphic>
      </p:graphicFrame>
    </p:spTree>
    <p:extLst>
      <p:ext uri="{BB962C8B-B14F-4D97-AF65-F5344CB8AC3E}">
        <p14:creationId xmlns:p14="http://schemas.microsoft.com/office/powerpoint/2010/main" val="42411426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52A8F7-01CB-D132-C931-6073DEB3368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C6787F9-ECB2-16DD-AF5A-9A8CE8D09D4D}"/>
              </a:ext>
            </a:extLst>
          </p:cNvPr>
          <p:cNvSpPr>
            <a:spLocks noGrp="1"/>
          </p:cNvSpPr>
          <p:nvPr>
            <p:ph type="title"/>
          </p:nvPr>
        </p:nvSpPr>
        <p:spPr/>
        <p:txBody>
          <a:bodyPr/>
          <a:lstStyle/>
          <a:p>
            <a:r>
              <a:rPr lang="en-US" dirty="0"/>
              <a:t>Indicator 6 - Early Childhood Settings</a:t>
            </a:r>
          </a:p>
        </p:txBody>
      </p:sp>
      <p:sp>
        <p:nvSpPr>
          <p:cNvPr id="5" name="TextBox 4">
            <a:extLst>
              <a:ext uri="{FF2B5EF4-FFF2-40B4-BE49-F238E27FC236}">
                <a16:creationId xmlns:a16="http://schemas.microsoft.com/office/drawing/2014/main" id="{B5375C9A-9945-70A3-6661-3DFC918E730C}"/>
              </a:ext>
            </a:extLst>
          </p:cNvPr>
          <p:cNvSpPr txBox="1"/>
          <p:nvPr/>
        </p:nvSpPr>
        <p:spPr>
          <a:xfrm>
            <a:off x="332874" y="2201366"/>
            <a:ext cx="11601460" cy="4524315"/>
          </a:xfrm>
          <a:prstGeom prst="rect">
            <a:avLst/>
          </a:prstGeom>
          <a:solidFill>
            <a:schemeClr val="bg1"/>
          </a:solidFill>
        </p:spPr>
        <p:txBody>
          <a:bodyPr wrap="square">
            <a:spAutoFit/>
          </a:bodyPr>
          <a:lstStyle/>
          <a:p>
            <a:pPr marL="227013" indent="-227013">
              <a:buFont typeface="Arial" panose="020B0604020202020204" pitchFamily="34" charset="0"/>
              <a:buChar char="•"/>
            </a:pPr>
            <a:r>
              <a:rPr lang="en-US" sz="2400" u="sng" dirty="0">
                <a:latin typeface="Aptos" panose="020B0004020202020204" pitchFamily="34" charset="0"/>
              </a:rPr>
              <a:t>Measure:</a:t>
            </a:r>
            <a:r>
              <a:rPr lang="en-US" sz="2400" dirty="0">
                <a:latin typeface="Aptos" panose="020B0004020202020204" pitchFamily="34" charset="0"/>
              </a:rPr>
              <a:t> Percent of children with IEPs aged 3 through 5 attending an early childhood program in the following settings: </a:t>
            </a:r>
            <a:r>
              <a:rPr lang="en-US" sz="2400" b="1" dirty="0">
                <a:latin typeface="Aptos" panose="020B0004020202020204" pitchFamily="34" charset="0"/>
              </a:rPr>
              <a:t>6A)</a:t>
            </a:r>
            <a:r>
              <a:rPr lang="en-US" sz="2400" dirty="0">
                <a:latin typeface="Aptos" panose="020B0004020202020204" pitchFamily="34" charset="0"/>
              </a:rPr>
              <a:t> Attending a regular early childhood program and receiving the majority of special education and related services in the regular early childhood program, </a:t>
            </a:r>
            <a:r>
              <a:rPr lang="en-US" sz="2400" b="1" dirty="0">
                <a:latin typeface="Aptos" panose="020B0004020202020204" pitchFamily="34" charset="0"/>
              </a:rPr>
              <a:t>6B)</a:t>
            </a:r>
            <a:r>
              <a:rPr lang="en-US" sz="2400" dirty="0">
                <a:latin typeface="Aptos" panose="020B0004020202020204" pitchFamily="34" charset="0"/>
              </a:rPr>
              <a:t> Attending a separate special education class, separate school, or residential facility, and </a:t>
            </a:r>
            <a:r>
              <a:rPr lang="en-US" sz="2400" b="1" dirty="0">
                <a:latin typeface="Aptos" panose="020B0004020202020204" pitchFamily="34" charset="0"/>
              </a:rPr>
              <a:t>6C)</a:t>
            </a:r>
            <a:r>
              <a:rPr lang="en-US" sz="2400" dirty="0">
                <a:latin typeface="Aptos" panose="020B0004020202020204" pitchFamily="34" charset="0"/>
              </a:rPr>
              <a:t> Receiving special education and related services in the home</a:t>
            </a:r>
          </a:p>
          <a:p>
            <a:pPr marL="227013" indent="-227013">
              <a:buFont typeface="Arial" panose="020B0604020202020204" pitchFamily="34" charset="0"/>
              <a:buChar char="•"/>
            </a:pPr>
            <a:r>
              <a:rPr lang="en-US" sz="2400" u="sng" dirty="0">
                <a:latin typeface="Aptos" panose="020B0004020202020204" pitchFamily="34" charset="0"/>
              </a:rPr>
              <a:t>AU Rate:</a:t>
            </a:r>
            <a:r>
              <a:rPr lang="en-US" sz="2400" dirty="0">
                <a:latin typeface="Aptos" panose="020B0004020202020204" pitchFamily="34" charset="0"/>
              </a:rPr>
              <a:t> Reports the AU’s percentage of children with IEPs aged 3 through 5 attending an early childhood program in the settings described in 6A, 6B, and 6C. </a:t>
            </a:r>
          </a:p>
          <a:p>
            <a:pPr marL="227013" indent="-227013">
              <a:buFont typeface="Arial" panose="020B0604020202020204" pitchFamily="34" charset="0"/>
              <a:buChar char="•"/>
            </a:pPr>
            <a:r>
              <a:rPr lang="en-US" sz="2400" u="sng" dirty="0">
                <a:latin typeface="Aptos" panose="020B0004020202020204" pitchFamily="34" charset="0"/>
              </a:rPr>
              <a:t>State SPP Target:</a:t>
            </a:r>
            <a:r>
              <a:rPr lang="en-US" sz="2400" dirty="0">
                <a:latin typeface="Aptos" panose="020B0004020202020204" pitchFamily="34" charset="0"/>
              </a:rPr>
              <a:t> The State’s target percent for AUs. Determination points are not calculated for this indicator.</a:t>
            </a:r>
          </a:p>
          <a:p>
            <a:pPr marL="227013" indent="-227013">
              <a:buFont typeface="Arial" panose="020B0604020202020204" pitchFamily="34" charset="0"/>
              <a:buChar char="•"/>
            </a:pPr>
            <a:r>
              <a:rPr lang="en-US" sz="2400" u="sng" dirty="0">
                <a:latin typeface="Aptos" panose="020B0004020202020204" pitchFamily="34" charset="0"/>
              </a:rPr>
              <a:t>State Performance:</a:t>
            </a:r>
            <a:r>
              <a:rPr lang="en-US" sz="2400" dirty="0">
                <a:latin typeface="Aptos" panose="020B0004020202020204" pitchFamily="34" charset="0"/>
              </a:rPr>
              <a:t> State percentage of children in Colorado aged 3 through 5 attending an early childhood program in the settings described in 6A, 6B, and 6C. </a:t>
            </a:r>
          </a:p>
        </p:txBody>
      </p:sp>
      <p:sp>
        <p:nvSpPr>
          <p:cNvPr id="3" name="Slide Number Placeholder 2">
            <a:extLst>
              <a:ext uri="{FF2B5EF4-FFF2-40B4-BE49-F238E27FC236}">
                <a16:creationId xmlns:a16="http://schemas.microsoft.com/office/drawing/2014/main" id="{BFDBDB23-541A-EE91-EABE-91099B903ECE}"/>
              </a:ext>
            </a:extLst>
          </p:cNvPr>
          <p:cNvSpPr>
            <a:spLocks noGrp="1"/>
          </p:cNvSpPr>
          <p:nvPr>
            <p:ph type="sldNum" sz="quarter" idx="12"/>
          </p:nvPr>
        </p:nvSpPr>
        <p:spPr/>
        <p:txBody>
          <a:bodyPr/>
          <a:lstStyle/>
          <a:p>
            <a:fld id="{C479D5F6-EDCB-402A-AC08-4943A1820E8F}" type="slidenum">
              <a:rPr lang="en-US" smtClean="0"/>
              <a:pPr/>
              <a:t>51</a:t>
            </a:fld>
            <a:endParaRPr lang="en-US" dirty="0"/>
          </a:p>
        </p:txBody>
      </p:sp>
      <p:graphicFrame>
        <p:nvGraphicFramePr>
          <p:cNvPr id="2" name="Table 1">
            <a:extLst>
              <a:ext uri="{FF2B5EF4-FFF2-40B4-BE49-F238E27FC236}">
                <a16:creationId xmlns:a16="http://schemas.microsoft.com/office/drawing/2014/main" id="{F2892424-44C4-1D3F-6669-D0552C151615}"/>
              </a:ext>
            </a:extLst>
          </p:cNvPr>
          <p:cNvGraphicFramePr>
            <a:graphicFrameLocks noGrp="1"/>
          </p:cNvGraphicFramePr>
          <p:nvPr>
            <p:extLst>
              <p:ext uri="{D42A27DB-BD31-4B8C-83A1-F6EECF244321}">
                <p14:modId xmlns:p14="http://schemas.microsoft.com/office/powerpoint/2010/main" val="60715318"/>
              </p:ext>
            </p:extLst>
          </p:nvPr>
        </p:nvGraphicFramePr>
        <p:xfrm>
          <a:off x="1005363" y="1344523"/>
          <a:ext cx="10306779" cy="731520"/>
        </p:xfrm>
        <a:graphic>
          <a:graphicData uri="http://schemas.openxmlformats.org/drawingml/2006/table">
            <a:tbl>
              <a:tblPr firstRow="1" bandRow="1">
                <a:tableStyleId>{5C22544A-7EE6-4342-B048-85BDC9FD1C3A}</a:tableStyleId>
              </a:tblPr>
              <a:tblGrid>
                <a:gridCol w="5442548">
                  <a:extLst>
                    <a:ext uri="{9D8B030D-6E8A-4147-A177-3AD203B41FA5}">
                      <a16:colId xmlns:a16="http://schemas.microsoft.com/office/drawing/2014/main" val="3659477351"/>
                    </a:ext>
                  </a:extLst>
                </a:gridCol>
                <a:gridCol w="1357460">
                  <a:extLst>
                    <a:ext uri="{9D8B030D-6E8A-4147-A177-3AD203B41FA5}">
                      <a16:colId xmlns:a16="http://schemas.microsoft.com/office/drawing/2014/main" val="1705160664"/>
                    </a:ext>
                  </a:extLst>
                </a:gridCol>
                <a:gridCol w="1527142">
                  <a:extLst>
                    <a:ext uri="{9D8B030D-6E8A-4147-A177-3AD203B41FA5}">
                      <a16:colId xmlns:a16="http://schemas.microsoft.com/office/drawing/2014/main" val="3986751045"/>
                    </a:ext>
                  </a:extLst>
                </a:gridCol>
                <a:gridCol w="1979629">
                  <a:extLst>
                    <a:ext uri="{9D8B030D-6E8A-4147-A177-3AD203B41FA5}">
                      <a16:colId xmlns:a16="http://schemas.microsoft.com/office/drawing/2014/main" val="1072411343"/>
                    </a:ext>
                  </a:extLst>
                </a:gridCol>
              </a:tblGrid>
              <a:tr h="621792">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Measure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EED"/>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Rate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EED"/>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SPP Target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EED"/>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Performance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EED"/>
                    </a:solidFill>
                  </a:tcPr>
                </a:tc>
                <a:extLst>
                  <a:ext uri="{0D108BD9-81ED-4DB2-BD59-A6C34878D82A}">
                    <a16:rowId xmlns:a16="http://schemas.microsoft.com/office/drawing/2014/main" val="849220353"/>
                  </a:ext>
                </a:extLst>
              </a:tr>
            </a:tbl>
          </a:graphicData>
        </a:graphic>
      </p:graphicFrame>
    </p:spTree>
    <p:extLst>
      <p:ext uri="{BB962C8B-B14F-4D97-AF65-F5344CB8AC3E}">
        <p14:creationId xmlns:p14="http://schemas.microsoft.com/office/powerpoint/2010/main" val="42531435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CF56C3-A854-546A-8E53-3868BC89019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200F455A-04A3-FA8E-B511-16AF4CBD4A91}"/>
              </a:ext>
            </a:extLst>
          </p:cNvPr>
          <p:cNvSpPr>
            <a:spLocks noGrp="1"/>
          </p:cNvSpPr>
          <p:nvPr>
            <p:ph type="title"/>
          </p:nvPr>
        </p:nvSpPr>
        <p:spPr/>
        <p:txBody>
          <a:bodyPr/>
          <a:lstStyle/>
          <a:p>
            <a:r>
              <a:rPr lang="en-US" dirty="0"/>
              <a:t>Indicator 8 - Parent Involvement</a:t>
            </a:r>
          </a:p>
        </p:txBody>
      </p:sp>
      <p:sp>
        <p:nvSpPr>
          <p:cNvPr id="5" name="TextBox 4">
            <a:extLst>
              <a:ext uri="{FF2B5EF4-FFF2-40B4-BE49-F238E27FC236}">
                <a16:creationId xmlns:a16="http://schemas.microsoft.com/office/drawing/2014/main" id="{A37C64CC-AAC8-BF91-5884-1635A2DDDB21}"/>
              </a:ext>
            </a:extLst>
          </p:cNvPr>
          <p:cNvSpPr txBox="1"/>
          <p:nvPr/>
        </p:nvSpPr>
        <p:spPr>
          <a:xfrm>
            <a:off x="112730" y="2201366"/>
            <a:ext cx="11966539" cy="3785652"/>
          </a:xfrm>
          <a:prstGeom prst="rect">
            <a:avLst/>
          </a:prstGeom>
          <a:noFill/>
        </p:spPr>
        <p:txBody>
          <a:bodyPr wrap="square">
            <a:spAutoFit/>
          </a:bodyPr>
          <a:lstStyle/>
          <a:p>
            <a:pPr marL="227013" indent="-227013">
              <a:buFont typeface="Arial" panose="020B0604020202020204" pitchFamily="34" charset="0"/>
              <a:buChar char="•"/>
            </a:pPr>
            <a:r>
              <a:rPr lang="en-US" sz="2400" u="sng" dirty="0">
                <a:latin typeface="Aptos" panose="020B0004020202020204" pitchFamily="34" charset="0"/>
              </a:rPr>
              <a:t>Measure:</a:t>
            </a:r>
            <a:r>
              <a:rPr lang="en-US" sz="2400" dirty="0">
                <a:latin typeface="Aptos" panose="020B0004020202020204" pitchFamily="34" charset="0"/>
              </a:rPr>
              <a:t> </a:t>
            </a:r>
            <a:r>
              <a:rPr lang="en-US" sz="2400" b="0" i="0" dirty="0">
                <a:solidFill>
                  <a:srgbClr val="333333"/>
                </a:solidFill>
                <a:effectLst/>
                <a:latin typeface="Aptos" panose="020B0004020202020204" pitchFamily="34" charset="0"/>
              </a:rPr>
              <a:t>Percent of parents with a child receiving special education services who report that schools facilitated parent involvement as a means of improving services and results for children with disabilities. </a:t>
            </a:r>
          </a:p>
          <a:p>
            <a:pPr marL="227013" indent="-227013">
              <a:buFont typeface="Arial" panose="020B0604020202020204" pitchFamily="34" charset="0"/>
              <a:buChar char="•"/>
            </a:pPr>
            <a:r>
              <a:rPr lang="en-US" sz="2400" u="sng" dirty="0">
                <a:latin typeface="Aptos" panose="020B0004020202020204" pitchFamily="34" charset="0"/>
              </a:rPr>
              <a:t>AU Rate:</a:t>
            </a:r>
            <a:r>
              <a:rPr lang="en-US" sz="2400" dirty="0">
                <a:latin typeface="Aptos" panose="020B0004020202020204" pitchFamily="34" charset="0"/>
              </a:rPr>
              <a:t> Reports the AU’s percentage of </a:t>
            </a:r>
            <a:r>
              <a:rPr lang="en-US" sz="2400" b="0" i="0" dirty="0">
                <a:solidFill>
                  <a:srgbClr val="333333"/>
                </a:solidFill>
                <a:effectLst/>
                <a:latin typeface="Aptos" panose="020B0004020202020204" pitchFamily="34" charset="0"/>
              </a:rPr>
              <a:t>parents with a child receiving special education services who report that schools facilitated parent involvement </a:t>
            </a:r>
          </a:p>
          <a:p>
            <a:pPr marL="227013" indent="-227013">
              <a:buFont typeface="Arial" panose="020B0604020202020204" pitchFamily="34" charset="0"/>
              <a:buChar char="•"/>
            </a:pPr>
            <a:r>
              <a:rPr lang="en-US" sz="2400" u="sng" dirty="0">
                <a:latin typeface="Aptos" panose="020B0004020202020204" pitchFamily="34" charset="0"/>
              </a:rPr>
              <a:t>State SPP Target:</a:t>
            </a:r>
            <a:r>
              <a:rPr lang="en-US" sz="2400" dirty="0">
                <a:latin typeface="Aptos" panose="020B0004020202020204" pitchFamily="34" charset="0"/>
              </a:rPr>
              <a:t> The State’s target percent for AUs. Determination points are not calculated for this indicator.</a:t>
            </a:r>
          </a:p>
          <a:p>
            <a:pPr marL="227013" indent="-227013">
              <a:buFont typeface="Arial" panose="020B0604020202020204" pitchFamily="34" charset="0"/>
              <a:buChar char="•"/>
            </a:pPr>
            <a:r>
              <a:rPr lang="en-US" sz="2400" u="sng" dirty="0">
                <a:latin typeface="Aptos" panose="020B0004020202020204" pitchFamily="34" charset="0"/>
              </a:rPr>
              <a:t>State Performance:</a:t>
            </a:r>
            <a:r>
              <a:rPr lang="en-US" sz="2400" dirty="0">
                <a:latin typeface="Aptos" panose="020B0004020202020204" pitchFamily="34" charset="0"/>
              </a:rPr>
              <a:t> State percentage of parents </a:t>
            </a:r>
            <a:r>
              <a:rPr lang="en-US" sz="2400" b="0" i="0" dirty="0">
                <a:solidFill>
                  <a:srgbClr val="333333"/>
                </a:solidFill>
                <a:effectLst/>
                <a:latin typeface="Aptos" panose="020B0004020202020204" pitchFamily="34" charset="0"/>
              </a:rPr>
              <a:t>with a child receiving special education services</a:t>
            </a:r>
            <a:r>
              <a:rPr lang="en-US" sz="2400" dirty="0">
                <a:latin typeface="Aptos" panose="020B0004020202020204" pitchFamily="34" charset="0"/>
              </a:rPr>
              <a:t> in Colorado </a:t>
            </a:r>
            <a:r>
              <a:rPr lang="en-US" sz="2400" b="0" i="0" dirty="0">
                <a:solidFill>
                  <a:srgbClr val="333333"/>
                </a:solidFill>
                <a:effectLst/>
                <a:latin typeface="Aptos" panose="020B0004020202020204" pitchFamily="34" charset="0"/>
              </a:rPr>
              <a:t>who report that schools facilitated parent involvement as a means of improving services and results for children with disabilities. </a:t>
            </a:r>
          </a:p>
        </p:txBody>
      </p:sp>
      <p:sp>
        <p:nvSpPr>
          <p:cNvPr id="3" name="Slide Number Placeholder 2">
            <a:extLst>
              <a:ext uri="{FF2B5EF4-FFF2-40B4-BE49-F238E27FC236}">
                <a16:creationId xmlns:a16="http://schemas.microsoft.com/office/drawing/2014/main" id="{3DC8FB97-F6C3-B4B1-766D-CC0E51FBA8A2}"/>
              </a:ext>
            </a:extLst>
          </p:cNvPr>
          <p:cNvSpPr>
            <a:spLocks noGrp="1"/>
          </p:cNvSpPr>
          <p:nvPr>
            <p:ph type="sldNum" sz="quarter" idx="12"/>
          </p:nvPr>
        </p:nvSpPr>
        <p:spPr/>
        <p:txBody>
          <a:bodyPr/>
          <a:lstStyle/>
          <a:p>
            <a:fld id="{C479D5F6-EDCB-402A-AC08-4943A1820E8F}" type="slidenum">
              <a:rPr lang="en-US" smtClean="0"/>
              <a:pPr/>
              <a:t>52</a:t>
            </a:fld>
            <a:endParaRPr lang="en-US" dirty="0"/>
          </a:p>
        </p:txBody>
      </p:sp>
      <p:graphicFrame>
        <p:nvGraphicFramePr>
          <p:cNvPr id="2" name="Table 1">
            <a:extLst>
              <a:ext uri="{FF2B5EF4-FFF2-40B4-BE49-F238E27FC236}">
                <a16:creationId xmlns:a16="http://schemas.microsoft.com/office/drawing/2014/main" id="{976730F3-73CC-44D7-530C-0AEFAA7FC5BD}"/>
              </a:ext>
            </a:extLst>
          </p:cNvPr>
          <p:cNvGraphicFramePr>
            <a:graphicFrameLocks noGrp="1"/>
          </p:cNvGraphicFramePr>
          <p:nvPr>
            <p:extLst>
              <p:ext uri="{D42A27DB-BD31-4B8C-83A1-F6EECF244321}">
                <p14:modId xmlns:p14="http://schemas.microsoft.com/office/powerpoint/2010/main" val="3561158144"/>
              </p:ext>
            </p:extLst>
          </p:nvPr>
        </p:nvGraphicFramePr>
        <p:xfrm>
          <a:off x="942609" y="1285180"/>
          <a:ext cx="10306779" cy="731520"/>
        </p:xfrm>
        <a:graphic>
          <a:graphicData uri="http://schemas.openxmlformats.org/drawingml/2006/table">
            <a:tbl>
              <a:tblPr firstRow="1" bandRow="1">
                <a:tableStyleId>{5C22544A-7EE6-4342-B048-85BDC9FD1C3A}</a:tableStyleId>
              </a:tblPr>
              <a:tblGrid>
                <a:gridCol w="5442548">
                  <a:extLst>
                    <a:ext uri="{9D8B030D-6E8A-4147-A177-3AD203B41FA5}">
                      <a16:colId xmlns:a16="http://schemas.microsoft.com/office/drawing/2014/main" val="3659477351"/>
                    </a:ext>
                  </a:extLst>
                </a:gridCol>
                <a:gridCol w="1357460">
                  <a:extLst>
                    <a:ext uri="{9D8B030D-6E8A-4147-A177-3AD203B41FA5}">
                      <a16:colId xmlns:a16="http://schemas.microsoft.com/office/drawing/2014/main" val="1705160664"/>
                    </a:ext>
                  </a:extLst>
                </a:gridCol>
                <a:gridCol w="1527142">
                  <a:extLst>
                    <a:ext uri="{9D8B030D-6E8A-4147-A177-3AD203B41FA5}">
                      <a16:colId xmlns:a16="http://schemas.microsoft.com/office/drawing/2014/main" val="3986751045"/>
                    </a:ext>
                  </a:extLst>
                </a:gridCol>
                <a:gridCol w="1979629">
                  <a:extLst>
                    <a:ext uri="{9D8B030D-6E8A-4147-A177-3AD203B41FA5}">
                      <a16:colId xmlns:a16="http://schemas.microsoft.com/office/drawing/2014/main" val="1072411343"/>
                    </a:ext>
                  </a:extLst>
                </a:gridCol>
              </a:tblGrid>
              <a:tr h="621792">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Measure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EED"/>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AU Rate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EED"/>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SPP Target</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EED"/>
                    </a:solidFill>
                  </a:tcPr>
                </a:tc>
                <a:tc>
                  <a:txBody>
                    <a:bodyPr/>
                    <a:lstStyle/>
                    <a:p>
                      <a:pPr marL="0" marR="0" algn="ctr">
                        <a:buNone/>
                      </a:pPr>
                      <a:r>
                        <a:rPr lang="en-US" sz="2400" b="1" kern="100" dirty="0">
                          <a:solidFill>
                            <a:srgbClr val="000000"/>
                          </a:solidFill>
                          <a:effectLst/>
                          <a:latin typeface="Aptos" panose="020B0004020202020204" pitchFamily="34" charset="0"/>
                          <a:ea typeface="Aptos" panose="020B0004020202020204" pitchFamily="34" charset="0"/>
                          <a:cs typeface="Calibri" panose="020F0502020204030204" pitchFamily="34" charset="0"/>
                        </a:rPr>
                        <a:t>State Performance</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18415" marR="1841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CEED"/>
                    </a:solidFill>
                  </a:tcPr>
                </a:tc>
                <a:extLst>
                  <a:ext uri="{0D108BD9-81ED-4DB2-BD59-A6C34878D82A}">
                    <a16:rowId xmlns:a16="http://schemas.microsoft.com/office/drawing/2014/main" val="849220353"/>
                  </a:ext>
                </a:extLst>
              </a:tr>
            </a:tbl>
          </a:graphicData>
        </a:graphic>
      </p:graphicFrame>
    </p:spTree>
    <p:extLst>
      <p:ext uri="{BB962C8B-B14F-4D97-AF65-F5344CB8AC3E}">
        <p14:creationId xmlns:p14="http://schemas.microsoft.com/office/powerpoint/2010/main" val="23006147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D41F990-A74E-6A47-551B-9107D5D60EA7}"/>
              </a:ext>
            </a:extLst>
          </p:cNvPr>
          <p:cNvSpPr>
            <a:spLocks noGrp="1"/>
          </p:cNvSpPr>
          <p:nvPr>
            <p:ph type="title"/>
          </p:nvPr>
        </p:nvSpPr>
        <p:spPr/>
        <p:txBody>
          <a:bodyPr/>
          <a:lstStyle/>
          <a:p>
            <a:r>
              <a:rPr lang="en-US" dirty="0"/>
              <a:t>Significant Disproportionality</a:t>
            </a:r>
          </a:p>
        </p:txBody>
      </p:sp>
      <p:sp>
        <p:nvSpPr>
          <p:cNvPr id="2" name="Content Placeholder 1">
            <a:extLst>
              <a:ext uri="{FF2B5EF4-FFF2-40B4-BE49-F238E27FC236}">
                <a16:creationId xmlns:a16="http://schemas.microsoft.com/office/drawing/2014/main" id="{D58E5263-3977-968B-08DE-A44F45CA3BA6}"/>
              </a:ext>
            </a:extLst>
          </p:cNvPr>
          <p:cNvSpPr>
            <a:spLocks noGrp="1"/>
          </p:cNvSpPr>
          <p:nvPr>
            <p:ph idx="1"/>
          </p:nvPr>
        </p:nvSpPr>
        <p:spPr>
          <a:xfrm>
            <a:off x="332873" y="1282115"/>
            <a:ext cx="11956330" cy="1832671"/>
          </a:xfrm>
        </p:spPr>
        <p:txBody>
          <a:bodyPr>
            <a:normAutofit fontScale="92500" lnSpcReduction="10000"/>
          </a:bodyPr>
          <a:lstStyle/>
          <a:p>
            <a:pPr marL="0" indent="0">
              <a:lnSpc>
                <a:spcPct val="110000"/>
              </a:lnSpc>
              <a:spcBef>
                <a:spcPts val="600"/>
              </a:spcBef>
              <a:buNone/>
            </a:pPr>
            <a:r>
              <a:rPr lang="en-US" sz="2400" dirty="0">
                <a:latin typeface="Aptos" panose="020B0004020202020204" pitchFamily="34" charset="0"/>
              </a:rPr>
              <a:t>IDEA Section 618(d) requires Colorado to annually examine whether significant disproportionality based on race and ethnicity exists in any AUs.</a:t>
            </a:r>
          </a:p>
          <a:p>
            <a:pPr marL="0" indent="0">
              <a:lnSpc>
                <a:spcPct val="110000"/>
              </a:lnSpc>
              <a:spcBef>
                <a:spcPts val="600"/>
              </a:spcBef>
              <a:buNone/>
            </a:pPr>
            <a:r>
              <a:rPr lang="en-US" sz="2400" u="sng" dirty="0">
                <a:latin typeface="Aptos" panose="020B0004020202020204" pitchFamily="34" charset="0"/>
              </a:rPr>
              <a:t>Measure:</a:t>
            </a:r>
          </a:p>
          <a:p>
            <a:pPr marL="0" indent="0">
              <a:lnSpc>
                <a:spcPct val="110000"/>
              </a:lnSpc>
              <a:spcBef>
                <a:spcPts val="600"/>
              </a:spcBef>
              <a:buNone/>
            </a:pPr>
            <a:r>
              <a:rPr lang="en-US" sz="2400" dirty="0">
                <a:latin typeface="Aptos" panose="020B0004020202020204" pitchFamily="34" charset="0"/>
              </a:rPr>
              <a:t>Having significant disproportionality means that students of a particular race/ethnicity are significantly more likely than their other-race peers to be:</a:t>
            </a:r>
          </a:p>
        </p:txBody>
      </p:sp>
      <p:sp>
        <p:nvSpPr>
          <p:cNvPr id="5" name="TextBox 4">
            <a:extLst>
              <a:ext uri="{FF2B5EF4-FFF2-40B4-BE49-F238E27FC236}">
                <a16:creationId xmlns:a16="http://schemas.microsoft.com/office/drawing/2014/main" id="{DDD2B7DA-09E8-A5E1-74E0-2C01F53F9E48}"/>
              </a:ext>
            </a:extLst>
          </p:cNvPr>
          <p:cNvSpPr txBox="1"/>
          <p:nvPr/>
        </p:nvSpPr>
        <p:spPr>
          <a:xfrm>
            <a:off x="273271" y="3184147"/>
            <a:ext cx="5442408" cy="1569660"/>
          </a:xfrm>
          <a:prstGeom prst="rect">
            <a:avLst/>
          </a:prstGeom>
          <a:noFill/>
        </p:spPr>
        <p:txBody>
          <a:bodyPr wrap="square" rtlCol="0">
            <a:spAutoFit/>
          </a:bodyPr>
          <a:lstStyle/>
          <a:p>
            <a:pPr marL="342900" indent="-342900">
              <a:spcBef>
                <a:spcPts val="600"/>
              </a:spcBef>
              <a:spcAft>
                <a:spcPts val="1200"/>
              </a:spcAft>
              <a:buFont typeface="Arial" panose="020B0604020202020204" pitchFamily="34" charset="0"/>
              <a:buChar char="•"/>
            </a:pPr>
            <a:r>
              <a:rPr lang="en-US" sz="2400" dirty="0">
                <a:latin typeface="Aptos" panose="020B0004020202020204" pitchFamily="34" charset="0"/>
              </a:rPr>
              <a:t>identified as children with disabilities, identified with a particular disability category (e.g., Autism, Intellectual Disability), </a:t>
            </a:r>
          </a:p>
        </p:txBody>
      </p:sp>
      <p:sp>
        <p:nvSpPr>
          <p:cNvPr id="13" name="Arrow: Right 12" descr="Arrow pointing to Identification">
            <a:extLst>
              <a:ext uri="{FF2B5EF4-FFF2-40B4-BE49-F238E27FC236}">
                <a16:creationId xmlns:a16="http://schemas.microsoft.com/office/drawing/2014/main" id="{097537C0-51A8-9033-C6AB-BAD933321530}"/>
              </a:ext>
            </a:extLst>
          </p:cNvPr>
          <p:cNvSpPr/>
          <p:nvPr/>
        </p:nvSpPr>
        <p:spPr>
          <a:xfrm>
            <a:off x="5715680" y="3659142"/>
            <a:ext cx="1555423" cy="439984"/>
          </a:xfrm>
          <a:prstGeom prst="rightArrow">
            <a:avLst/>
          </a:prstGeom>
          <a:solidFill>
            <a:srgbClr val="F2CEED"/>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a:extLst>
              <a:ext uri="{FF2B5EF4-FFF2-40B4-BE49-F238E27FC236}">
                <a16:creationId xmlns:a16="http://schemas.microsoft.com/office/drawing/2014/main" id="{01AF4023-3EA4-D38D-6577-C451FE309BE5}"/>
              </a:ext>
            </a:extLst>
          </p:cNvPr>
          <p:cNvSpPr txBox="1"/>
          <p:nvPr/>
        </p:nvSpPr>
        <p:spPr>
          <a:xfrm>
            <a:off x="8275069" y="3648301"/>
            <a:ext cx="2539160" cy="461665"/>
          </a:xfrm>
          <a:prstGeom prst="rect">
            <a:avLst/>
          </a:prstGeom>
          <a:noFill/>
        </p:spPr>
        <p:txBody>
          <a:bodyPr wrap="square" rtlCol="0">
            <a:spAutoFit/>
          </a:bodyPr>
          <a:lstStyle/>
          <a:p>
            <a:pPr>
              <a:spcBef>
                <a:spcPts val="600"/>
              </a:spcBef>
              <a:spcAft>
                <a:spcPts val="3000"/>
              </a:spcAft>
            </a:pPr>
            <a:r>
              <a:rPr lang="en-US" sz="2400" dirty="0">
                <a:latin typeface="Aptos" panose="020B0004020202020204" pitchFamily="34" charset="0"/>
              </a:rPr>
              <a:t>Identification</a:t>
            </a:r>
          </a:p>
        </p:txBody>
      </p:sp>
      <p:sp>
        <p:nvSpPr>
          <p:cNvPr id="7" name="TextBox 6">
            <a:extLst>
              <a:ext uri="{FF2B5EF4-FFF2-40B4-BE49-F238E27FC236}">
                <a16:creationId xmlns:a16="http://schemas.microsoft.com/office/drawing/2014/main" id="{65E31E0C-6030-8918-BF53-0EEBACEF44E3}"/>
              </a:ext>
            </a:extLst>
          </p:cNvPr>
          <p:cNvSpPr txBox="1"/>
          <p:nvPr/>
        </p:nvSpPr>
        <p:spPr>
          <a:xfrm>
            <a:off x="273271" y="4761526"/>
            <a:ext cx="5442408" cy="830997"/>
          </a:xfrm>
          <a:prstGeom prst="rect">
            <a:avLst/>
          </a:prstGeom>
          <a:noFill/>
        </p:spPr>
        <p:txBody>
          <a:bodyPr wrap="square" rtlCol="0">
            <a:spAutoFit/>
          </a:bodyPr>
          <a:lstStyle/>
          <a:p>
            <a:pPr marL="342900" indent="-342900">
              <a:spcBef>
                <a:spcPts val="600"/>
              </a:spcBef>
              <a:spcAft>
                <a:spcPts val="1200"/>
              </a:spcAft>
              <a:buFont typeface="Arial" panose="020B0604020202020204" pitchFamily="34" charset="0"/>
              <a:buChar char="•"/>
            </a:pPr>
            <a:r>
              <a:rPr lang="en-US" sz="2400" dirty="0">
                <a:latin typeface="Aptos" panose="020B0004020202020204" pitchFamily="34" charset="0"/>
              </a:rPr>
              <a:t>placed in a particular educational setting (e.g., separate classroom), or </a:t>
            </a:r>
          </a:p>
        </p:txBody>
      </p:sp>
      <p:sp>
        <p:nvSpPr>
          <p:cNvPr id="14" name="Arrow: Right 13" descr="Arrow pointing to Placement">
            <a:extLst>
              <a:ext uri="{FF2B5EF4-FFF2-40B4-BE49-F238E27FC236}">
                <a16:creationId xmlns:a16="http://schemas.microsoft.com/office/drawing/2014/main" id="{096B0D28-7B57-0808-9BAA-51E8320B7E2C}"/>
              </a:ext>
            </a:extLst>
          </p:cNvPr>
          <p:cNvSpPr/>
          <p:nvPr/>
        </p:nvSpPr>
        <p:spPr>
          <a:xfrm>
            <a:off x="5715679" y="4962328"/>
            <a:ext cx="1555423" cy="439984"/>
          </a:xfrm>
          <a:prstGeom prst="rightArrow">
            <a:avLst/>
          </a:prstGeom>
          <a:solidFill>
            <a:srgbClr val="F2CEED"/>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a:extLst>
              <a:ext uri="{FF2B5EF4-FFF2-40B4-BE49-F238E27FC236}">
                <a16:creationId xmlns:a16="http://schemas.microsoft.com/office/drawing/2014/main" id="{2AD71EBC-8439-3F22-5E82-DB1DCEDBE67D}"/>
              </a:ext>
            </a:extLst>
          </p:cNvPr>
          <p:cNvSpPr txBox="1"/>
          <p:nvPr/>
        </p:nvSpPr>
        <p:spPr>
          <a:xfrm>
            <a:off x="8279875" y="4951487"/>
            <a:ext cx="2539160" cy="461665"/>
          </a:xfrm>
          <a:prstGeom prst="rect">
            <a:avLst/>
          </a:prstGeom>
          <a:noFill/>
        </p:spPr>
        <p:txBody>
          <a:bodyPr wrap="square" rtlCol="0">
            <a:spAutoFit/>
          </a:bodyPr>
          <a:lstStyle/>
          <a:p>
            <a:pPr>
              <a:spcBef>
                <a:spcPts val="600"/>
              </a:spcBef>
              <a:spcAft>
                <a:spcPts val="3000"/>
              </a:spcAft>
            </a:pPr>
            <a:r>
              <a:rPr lang="en-US" sz="2400" dirty="0">
                <a:latin typeface="Aptos" panose="020B0004020202020204" pitchFamily="34" charset="0"/>
              </a:rPr>
              <a:t>Placement</a:t>
            </a:r>
          </a:p>
        </p:txBody>
      </p:sp>
      <p:sp>
        <p:nvSpPr>
          <p:cNvPr id="8" name="TextBox 7">
            <a:extLst>
              <a:ext uri="{FF2B5EF4-FFF2-40B4-BE49-F238E27FC236}">
                <a16:creationId xmlns:a16="http://schemas.microsoft.com/office/drawing/2014/main" id="{075E271C-F7C0-6BEA-CD4D-06B529D2A43D}"/>
              </a:ext>
            </a:extLst>
          </p:cNvPr>
          <p:cNvSpPr txBox="1"/>
          <p:nvPr/>
        </p:nvSpPr>
        <p:spPr>
          <a:xfrm>
            <a:off x="273271" y="5592523"/>
            <a:ext cx="5442408" cy="830997"/>
          </a:xfrm>
          <a:prstGeom prst="rect">
            <a:avLst/>
          </a:prstGeom>
          <a:noFill/>
        </p:spPr>
        <p:txBody>
          <a:bodyPr wrap="square" rtlCol="0">
            <a:spAutoFit/>
          </a:bodyPr>
          <a:lstStyle/>
          <a:p>
            <a:pPr marL="342900" indent="-342900">
              <a:spcBef>
                <a:spcPts val="600"/>
              </a:spcBef>
              <a:spcAft>
                <a:spcPts val="1200"/>
              </a:spcAft>
              <a:buFont typeface="Arial" panose="020B0604020202020204" pitchFamily="34" charset="0"/>
              <a:buChar char="•"/>
            </a:pPr>
            <a:r>
              <a:rPr lang="en-US" sz="2400" dirty="0">
                <a:latin typeface="Aptos" panose="020B0004020202020204" pitchFamily="34" charset="0"/>
              </a:rPr>
              <a:t>suspended/expelled as a disciplinary measure.</a:t>
            </a:r>
          </a:p>
        </p:txBody>
      </p:sp>
      <p:sp>
        <p:nvSpPr>
          <p:cNvPr id="15" name="Arrow: Right 14" descr="Arrow pointing to Discipline">
            <a:extLst>
              <a:ext uri="{FF2B5EF4-FFF2-40B4-BE49-F238E27FC236}">
                <a16:creationId xmlns:a16="http://schemas.microsoft.com/office/drawing/2014/main" id="{92C7717B-DDD0-BFFD-9CEB-23B47699E9D2}"/>
              </a:ext>
            </a:extLst>
          </p:cNvPr>
          <p:cNvSpPr/>
          <p:nvPr/>
        </p:nvSpPr>
        <p:spPr>
          <a:xfrm>
            <a:off x="5715679" y="5825530"/>
            <a:ext cx="1555423" cy="439984"/>
          </a:xfrm>
          <a:prstGeom prst="rightArrow">
            <a:avLst/>
          </a:prstGeom>
          <a:solidFill>
            <a:srgbClr val="F2CEED"/>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a:extLst>
              <a:ext uri="{FF2B5EF4-FFF2-40B4-BE49-F238E27FC236}">
                <a16:creationId xmlns:a16="http://schemas.microsoft.com/office/drawing/2014/main" id="{53858F3D-9268-43D5-E2DD-5E6A34F5DACB}"/>
              </a:ext>
            </a:extLst>
          </p:cNvPr>
          <p:cNvSpPr txBox="1"/>
          <p:nvPr/>
        </p:nvSpPr>
        <p:spPr>
          <a:xfrm>
            <a:off x="8275069" y="5814689"/>
            <a:ext cx="2539160" cy="461665"/>
          </a:xfrm>
          <a:prstGeom prst="rect">
            <a:avLst/>
          </a:prstGeom>
          <a:noFill/>
        </p:spPr>
        <p:txBody>
          <a:bodyPr wrap="square" rtlCol="0">
            <a:spAutoFit/>
          </a:bodyPr>
          <a:lstStyle/>
          <a:p>
            <a:pPr>
              <a:spcBef>
                <a:spcPts val="600"/>
              </a:spcBef>
              <a:spcAft>
                <a:spcPts val="1200"/>
              </a:spcAft>
            </a:pPr>
            <a:r>
              <a:rPr lang="en-US" sz="2400" dirty="0">
                <a:latin typeface="Aptos" panose="020B0004020202020204" pitchFamily="34" charset="0"/>
              </a:rPr>
              <a:t>Discipline</a:t>
            </a:r>
          </a:p>
        </p:txBody>
      </p:sp>
      <p:sp>
        <p:nvSpPr>
          <p:cNvPr id="3" name="Slide Number Placeholder 2">
            <a:extLst>
              <a:ext uri="{FF2B5EF4-FFF2-40B4-BE49-F238E27FC236}">
                <a16:creationId xmlns:a16="http://schemas.microsoft.com/office/drawing/2014/main" id="{3451C52D-8474-F0DE-650D-21E1C1BE65A6}"/>
              </a:ext>
            </a:extLst>
          </p:cNvPr>
          <p:cNvSpPr>
            <a:spLocks noGrp="1"/>
          </p:cNvSpPr>
          <p:nvPr>
            <p:ph type="sldNum" sz="quarter" idx="12"/>
          </p:nvPr>
        </p:nvSpPr>
        <p:spPr/>
        <p:txBody>
          <a:bodyPr/>
          <a:lstStyle/>
          <a:p>
            <a:fld id="{C479D5F6-EDCB-402A-AC08-4943A1820E8F}" type="slidenum">
              <a:rPr lang="en-US" smtClean="0"/>
              <a:pPr/>
              <a:t>53</a:t>
            </a:fld>
            <a:endParaRPr lang="en-US" dirty="0"/>
          </a:p>
        </p:txBody>
      </p:sp>
    </p:spTree>
    <p:extLst>
      <p:ext uri="{BB962C8B-B14F-4D97-AF65-F5344CB8AC3E}">
        <p14:creationId xmlns:p14="http://schemas.microsoft.com/office/powerpoint/2010/main" val="397766777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EC6F7A-E9D0-FB19-EE0B-1FB6AC6281B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2BBA237-DDC8-EC8B-055B-24329BCF438A}"/>
              </a:ext>
            </a:extLst>
          </p:cNvPr>
          <p:cNvSpPr>
            <a:spLocks noGrp="1"/>
          </p:cNvSpPr>
          <p:nvPr>
            <p:ph type="title"/>
          </p:nvPr>
        </p:nvSpPr>
        <p:spPr/>
        <p:txBody>
          <a:bodyPr/>
          <a:lstStyle/>
          <a:p>
            <a:r>
              <a:rPr lang="en-US" dirty="0"/>
              <a:t>Significant Disproportionality (Cont.)</a:t>
            </a:r>
          </a:p>
        </p:txBody>
      </p:sp>
      <p:sp>
        <p:nvSpPr>
          <p:cNvPr id="2" name="Content Placeholder 1">
            <a:extLst>
              <a:ext uri="{FF2B5EF4-FFF2-40B4-BE49-F238E27FC236}">
                <a16:creationId xmlns:a16="http://schemas.microsoft.com/office/drawing/2014/main" id="{9106A5D2-3DFB-E996-D8A7-C69CACF12EBB}"/>
              </a:ext>
            </a:extLst>
          </p:cNvPr>
          <p:cNvSpPr>
            <a:spLocks noGrp="1"/>
          </p:cNvSpPr>
          <p:nvPr>
            <p:ph idx="1"/>
          </p:nvPr>
        </p:nvSpPr>
        <p:spPr>
          <a:xfrm>
            <a:off x="332873" y="1282115"/>
            <a:ext cx="11634538" cy="4821906"/>
          </a:xfrm>
        </p:spPr>
        <p:txBody>
          <a:bodyPr>
            <a:normAutofit lnSpcReduction="10000"/>
          </a:bodyPr>
          <a:lstStyle/>
          <a:p>
            <a:pPr marL="0" indent="0">
              <a:lnSpc>
                <a:spcPct val="100000"/>
              </a:lnSpc>
              <a:spcBef>
                <a:spcPts val="600"/>
              </a:spcBef>
              <a:buNone/>
            </a:pPr>
            <a:r>
              <a:rPr lang="en-US" sz="2400" u="sng" dirty="0">
                <a:latin typeface="Aptos" panose="020B0004020202020204" pitchFamily="34" charset="0"/>
              </a:rPr>
              <a:t>Significant Disproportionality Status:</a:t>
            </a:r>
            <a:endParaRPr lang="en-US" sz="2400" u="sng" kern="100" dirty="0">
              <a:effectLst/>
              <a:latin typeface="Aptos" panose="020B0004020202020204" pitchFamily="34" charset="0"/>
              <a:ea typeface="Aptos" panose="020B0004020202020204" pitchFamily="34" charset="0"/>
              <a:cs typeface="Calibri" panose="020F0502020204030204" pitchFamily="34" charset="0"/>
            </a:endParaRPr>
          </a:p>
          <a:p>
            <a:pPr marL="342900" marR="0" lvl="0" indent="-342900">
              <a:lnSpc>
                <a:spcPct val="100000"/>
              </a:lnSpc>
              <a:spcBef>
                <a:spcPts val="600"/>
              </a:spcBef>
              <a:buFont typeface="Symbol" panose="05050102010706020507" pitchFamily="18" charset="2"/>
              <a:buChar char=""/>
            </a:pPr>
            <a:r>
              <a:rPr lang="en-US" sz="2400" u="sng" kern="100" dirty="0">
                <a:latin typeface="Aptos" panose="020B0004020202020204" pitchFamily="34" charset="0"/>
                <a:ea typeface="Aptos" panose="020B0004020202020204" pitchFamily="34" charset="0"/>
                <a:cs typeface="Calibri" panose="020F0502020204030204" pitchFamily="34" charset="0"/>
              </a:rPr>
              <a:t>No, did not exceed thresholds:</a:t>
            </a:r>
            <a:r>
              <a:rPr lang="en-US" sz="2400" kern="100" dirty="0">
                <a:latin typeface="Aptos" panose="020B0004020202020204" pitchFamily="34" charset="0"/>
                <a:ea typeface="Aptos" panose="020B0004020202020204" pitchFamily="34" charset="0"/>
                <a:cs typeface="Calibri" panose="020F0502020204030204" pitchFamily="34" charset="0"/>
              </a:rPr>
              <a:t> This year the AU did not exceed established thresholds for categories in Identification, Placement, or Discipline. </a:t>
            </a:r>
            <a:endParaRPr lang="en-US" sz="2400" u="sng" kern="100" dirty="0">
              <a:latin typeface="Aptos" panose="020B0004020202020204" pitchFamily="34" charset="0"/>
              <a:ea typeface="Aptos" panose="020B0004020202020204" pitchFamily="34" charset="0"/>
              <a:cs typeface="Calibri" panose="020F0502020204030204" pitchFamily="34" charset="0"/>
            </a:endParaRPr>
          </a:p>
          <a:p>
            <a:pPr marL="342900" marR="0" lvl="0" indent="-342900">
              <a:lnSpc>
                <a:spcPct val="100000"/>
              </a:lnSpc>
              <a:spcBef>
                <a:spcPts val="600"/>
              </a:spcBef>
              <a:buFont typeface="Symbol" panose="05050102010706020507" pitchFamily="18" charset="2"/>
              <a:buChar char=""/>
            </a:pPr>
            <a:r>
              <a:rPr lang="en-US" sz="2400" u="sng" kern="100" dirty="0">
                <a:effectLst/>
                <a:latin typeface="Aptos" panose="020B0004020202020204" pitchFamily="34" charset="0"/>
                <a:ea typeface="Aptos" panose="020B0004020202020204" pitchFamily="34" charset="0"/>
                <a:cs typeface="Calibri" panose="020F0502020204030204" pitchFamily="34" charset="0"/>
              </a:rPr>
              <a:t>Significantly Disproportionate</a:t>
            </a:r>
            <a:r>
              <a:rPr lang="en-US" sz="2400" kern="100" dirty="0">
                <a:effectLst/>
                <a:latin typeface="Aptos" panose="020B0004020202020204" pitchFamily="34" charset="0"/>
                <a:ea typeface="Aptos" panose="020B0004020202020204" pitchFamily="34" charset="0"/>
                <a:cs typeface="Calibri" panose="020F0502020204030204" pitchFamily="34" charset="0"/>
              </a:rPr>
              <a:t>: The AU has shown significant disproportionality in a particular category for at least 3 consecutive years, including this one. </a:t>
            </a:r>
          </a:p>
          <a:p>
            <a:pPr marL="342900" marR="0" lvl="0" indent="-342900">
              <a:lnSpc>
                <a:spcPct val="100000"/>
              </a:lnSpc>
              <a:spcBef>
                <a:spcPts val="600"/>
              </a:spcBef>
              <a:buFont typeface="Symbol" panose="05050102010706020507" pitchFamily="18" charset="2"/>
              <a:buChar char=""/>
            </a:pPr>
            <a:r>
              <a:rPr lang="en-US" sz="2400" u="sng" kern="100" dirty="0">
                <a:effectLst/>
                <a:latin typeface="Aptos" panose="020B0004020202020204" pitchFamily="34" charset="0"/>
                <a:ea typeface="Aptos" panose="020B0004020202020204" pitchFamily="34" charset="0"/>
                <a:cs typeface="Calibri" panose="020F0502020204030204" pitchFamily="34" charset="0"/>
              </a:rPr>
              <a:t>On Watch</a:t>
            </a:r>
            <a:r>
              <a:rPr lang="en-US" sz="2400" kern="100" dirty="0">
                <a:effectLst/>
                <a:latin typeface="Aptos" panose="020B0004020202020204" pitchFamily="34" charset="0"/>
                <a:ea typeface="Aptos" panose="020B0004020202020204" pitchFamily="34" charset="0"/>
                <a:cs typeface="Calibri" panose="020F0502020204030204" pitchFamily="34" charset="0"/>
              </a:rPr>
              <a:t>: The AU has shown significant disproportionality in a particular category for one year, or two consecutive years.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0000"/>
              </a:lnSpc>
              <a:spcBef>
                <a:spcPts val="600"/>
              </a:spcBef>
              <a:buFont typeface="Symbol" panose="05050102010706020507" pitchFamily="18" charset="2"/>
              <a:buChar char=""/>
            </a:pPr>
            <a:r>
              <a:rPr lang="en-US" sz="2400" u="sng" kern="100" dirty="0">
                <a:effectLst/>
                <a:latin typeface="Aptos" panose="020B0004020202020204" pitchFamily="34" charset="0"/>
                <a:ea typeface="Aptos" panose="020B0004020202020204" pitchFamily="34" charset="0"/>
                <a:cs typeface="Calibri" panose="020F0502020204030204" pitchFamily="34" charset="0"/>
              </a:rPr>
              <a:t>Making Reasonable Progress</a:t>
            </a:r>
            <a:r>
              <a:rPr lang="en-US" sz="2400" kern="100" dirty="0">
                <a:effectLst/>
                <a:latin typeface="Aptos" panose="020B0004020202020204" pitchFamily="34" charset="0"/>
                <a:ea typeface="Aptos" panose="020B0004020202020204" pitchFamily="34" charset="0"/>
                <a:cs typeface="Calibri" panose="020F0502020204030204" pitchFamily="34" charset="0"/>
              </a:rPr>
              <a:t>: The AU has shown significant disproportionality for 3 consecutive years but have lowered their ratio by a reasonable amount for two consecutive years.</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0000"/>
              </a:lnSpc>
              <a:spcBef>
                <a:spcPts val="600"/>
              </a:spcBef>
              <a:buNone/>
            </a:pPr>
            <a:r>
              <a:rPr lang="en-US" sz="2400" u="sng" dirty="0">
                <a:latin typeface="Aptos" panose="020B0004020202020204" pitchFamily="34" charset="0"/>
              </a:rPr>
              <a:t>Category:</a:t>
            </a:r>
            <a:r>
              <a:rPr lang="en-US" sz="2400" dirty="0">
                <a:latin typeface="Aptos" panose="020B0004020202020204" pitchFamily="34" charset="0"/>
              </a:rPr>
              <a:t> If an AU has any status other than “No, did not exceed thresholds” this section will report what categories in the areas of Identification, Placement, and Discipline, as well as the race(s), the AU has shown significant disproportionality.</a:t>
            </a:r>
            <a:endParaRPr lang="en-US" sz="2400" u="sng" dirty="0">
              <a:latin typeface="Aptos" panose="020B0004020202020204" pitchFamily="34" charset="0"/>
            </a:endParaRPr>
          </a:p>
        </p:txBody>
      </p:sp>
      <p:sp>
        <p:nvSpPr>
          <p:cNvPr id="3" name="Slide Number Placeholder 2">
            <a:extLst>
              <a:ext uri="{FF2B5EF4-FFF2-40B4-BE49-F238E27FC236}">
                <a16:creationId xmlns:a16="http://schemas.microsoft.com/office/drawing/2014/main" id="{04708FC9-E419-713E-77C4-1F0E4F62C66F}"/>
              </a:ext>
            </a:extLst>
          </p:cNvPr>
          <p:cNvSpPr>
            <a:spLocks noGrp="1"/>
          </p:cNvSpPr>
          <p:nvPr>
            <p:ph type="sldNum" sz="quarter" idx="12"/>
          </p:nvPr>
        </p:nvSpPr>
        <p:spPr/>
        <p:txBody>
          <a:bodyPr/>
          <a:lstStyle/>
          <a:p>
            <a:fld id="{C479D5F6-EDCB-402A-AC08-4943A1820E8F}" type="slidenum">
              <a:rPr lang="en-US" smtClean="0"/>
              <a:pPr/>
              <a:t>54</a:t>
            </a:fld>
            <a:endParaRPr lang="en-US" dirty="0"/>
          </a:p>
        </p:txBody>
      </p:sp>
    </p:spTree>
    <p:extLst>
      <p:ext uri="{BB962C8B-B14F-4D97-AF65-F5344CB8AC3E}">
        <p14:creationId xmlns:p14="http://schemas.microsoft.com/office/powerpoint/2010/main" val="196484121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940478"/>
            <a:ext cx="12192000" cy="977043"/>
          </a:xfrm>
        </p:spPr>
        <p:txBody>
          <a:bodyPr>
            <a:normAutofit/>
          </a:bodyPr>
          <a:lstStyle/>
          <a:p>
            <a:r>
              <a:rPr lang="en-US" sz="5400" dirty="0">
                <a:latin typeface="Aptos" panose="020B0004020202020204" pitchFamily="34" charset="0"/>
                <a:ea typeface="Verdana" panose="020B0604030504040204" pitchFamily="34" charset="0"/>
              </a:rPr>
              <a:t>Resources</a:t>
            </a:r>
          </a:p>
        </p:txBody>
      </p:sp>
      <p:sp>
        <p:nvSpPr>
          <p:cNvPr id="3" name="Slide Number Placeholder 2"/>
          <p:cNvSpPr>
            <a:spLocks noGrp="1"/>
          </p:cNvSpPr>
          <p:nvPr>
            <p:ph type="sldNum" sz="quarter" idx="12"/>
          </p:nvPr>
        </p:nvSpPr>
        <p:spPr/>
        <p:txBody>
          <a:bodyPr/>
          <a:lstStyle/>
          <a:p>
            <a:fld id="{C479D5F6-EDCB-402A-AC08-4943A1820E8F}" type="slidenum">
              <a:rPr lang="en-US" smtClean="0"/>
              <a:pPr/>
              <a:t>55</a:t>
            </a:fld>
            <a:endParaRPr lang="en-US" dirty="0"/>
          </a:p>
        </p:txBody>
      </p:sp>
    </p:spTree>
    <p:custDataLst>
      <p:tags r:id="rId1"/>
    </p:custDataLst>
    <p:extLst>
      <p:ext uri="{BB962C8B-B14F-4D97-AF65-F5344CB8AC3E}">
        <p14:creationId xmlns:p14="http://schemas.microsoft.com/office/powerpoint/2010/main" val="224610833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C6B3D-2178-4A96-C1B4-39966FB81D1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FFA7321A-6737-ED37-FF76-16832D743BE5}"/>
              </a:ext>
            </a:extLst>
          </p:cNvPr>
          <p:cNvSpPr>
            <a:spLocks noGrp="1"/>
          </p:cNvSpPr>
          <p:nvPr>
            <p:ph type="title"/>
          </p:nvPr>
        </p:nvSpPr>
        <p:spPr/>
        <p:txBody>
          <a:bodyPr/>
          <a:lstStyle/>
          <a:p>
            <a:r>
              <a:rPr lang="en-US" dirty="0"/>
              <a:t>Where to Find More Information</a:t>
            </a:r>
          </a:p>
        </p:txBody>
      </p:sp>
      <p:sp>
        <p:nvSpPr>
          <p:cNvPr id="2" name="Content Placeholder 1">
            <a:extLst>
              <a:ext uri="{FF2B5EF4-FFF2-40B4-BE49-F238E27FC236}">
                <a16:creationId xmlns:a16="http://schemas.microsoft.com/office/drawing/2014/main" id="{A84453E9-C331-2DD7-27B7-48BAA47A0D60}"/>
              </a:ext>
            </a:extLst>
          </p:cNvPr>
          <p:cNvSpPr>
            <a:spLocks noGrp="1"/>
          </p:cNvSpPr>
          <p:nvPr>
            <p:ph idx="1"/>
          </p:nvPr>
        </p:nvSpPr>
        <p:spPr>
          <a:xfrm>
            <a:off x="603315" y="1582760"/>
            <a:ext cx="10935093" cy="3394593"/>
          </a:xfrm>
        </p:spPr>
        <p:txBody>
          <a:bodyPr>
            <a:normAutofit/>
          </a:bodyPr>
          <a:lstStyle/>
          <a:p>
            <a:pPr>
              <a:lnSpc>
                <a:spcPct val="100000"/>
              </a:lnSpc>
              <a:spcBef>
                <a:spcPts val="0"/>
              </a:spcBef>
            </a:pPr>
            <a:r>
              <a:rPr lang="en-US" sz="2400" dirty="0">
                <a:latin typeface="Aptos" panose="020B0004020202020204" pitchFamily="34" charset="0"/>
                <a:hlinkClick r:id="rId2"/>
              </a:rPr>
              <a:t>CDE - Colorado Determination, SPP/APR, and Indicators 1-18</a:t>
            </a:r>
            <a:endParaRPr lang="en-US" sz="2400" dirty="0">
              <a:latin typeface="Aptos" panose="020B0004020202020204" pitchFamily="34" charset="0"/>
            </a:endParaRPr>
          </a:p>
          <a:p>
            <a:pPr>
              <a:lnSpc>
                <a:spcPct val="100000"/>
              </a:lnSpc>
              <a:spcBef>
                <a:spcPts val="0"/>
              </a:spcBef>
            </a:pPr>
            <a:r>
              <a:rPr lang="en-US" sz="2400" dirty="0">
                <a:latin typeface="Aptos" panose="020B0004020202020204" pitchFamily="34" charset="0"/>
                <a:hlinkClick r:id="rId3"/>
              </a:rPr>
              <a:t>CDE - Administrative Unit Determinations and SPP Indicator Profiles</a:t>
            </a:r>
            <a:endParaRPr lang="en-US" sz="2400" dirty="0">
              <a:latin typeface="Aptos" panose="020B0004020202020204" pitchFamily="34" charset="0"/>
            </a:endParaRPr>
          </a:p>
          <a:p>
            <a:pPr>
              <a:lnSpc>
                <a:spcPct val="100000"/>
              </a:lnSpc>
              <a:spcBef>
                <a:spcPts val="0"/>
              </a:spcBef>
            </a:pPr>
            <a:r>
              <a:rPr lang="en-US" sz="2400" dirty="0">
                <a:latin typeface="Aptos" panose="020B0004020202020204" pitchFamily="34" charset="0"/>
                <a:hlinkClick r:id="rId4"/>
              </a:rPr>
              <a:t>CDE - Special Education Data</a:t>
            </a:r>
            <a:endParaRPr lang="en-US" sz="2400" dirty="0">
              <a:latin typeface="Aptos" panose="020B0004020202020204" pitchFamily="34" charset="0"/>
            </a:endParaRPr>
          </a:p>
          <a:p>
            <a:pPr>
              <a:lnSpc>
                <a:spcPct val="100000"/>
              </a:lnSpc>
              <a:spcBef>
                <a:spcPts val="0"/>
              </a:spcBef>
            </a:pPr>
            <a:r>
              <a:rPr lang="en-US" sz="2400" dirty="0">
                <a:latin typeface="Aptos" panose="020B0004020202020204" pitchFamily="34" charset="0"/>
                <a:hlinkClick r:id="rId5"/>
              </a:rPr>
              <a:t>CDE - General Supervision and Monitoring</a:t>
            </a:r>
            <a:endParaRPr lang="en-US" sz="2400" dirty="0">
              <a:latin typeface="Aptos" panose="020B0004020202020204" pitchFamily="34" charset="0"/>
            </a:endParaRPr>
          </a:p>
          <a:p>
            <a:pPr>
              <a:lnSpc>
                <a:spcPct val="100000"/>
              </a:lnSpc>
              <a:spcBef>
                <a:spcPts val="0"/>
              </a:spcBef>
            </a:pPr>
            <a:r>
              <a:rPr lang="en-US" sz="2400" dirty="0">
                <a:latin typeface="Aptos" panose="020B0004020202020204" pitchFamily="34" charset="0"/>
                <a:hlinkClick r:id="rId6"/>
              </a:rPr>
              <a:t>CDE – Tiers of Support by Determination Level</a:t>
            </a:r>
            <a:endParaRPr lang="en-US" sz="2400" dirty="0">
              <a:latin typeface="Aptos" panose="020B0004020202020204" pitchFamily="34" charset="0"/>
            </a:endParaRPr>
          </a:p>
          <a:p>
            <a:pPr>
              <a:lnSpc>
                <a:spcPct val="100000"/>
              </a:lnSpc>
              <a:spcBef>
                <a:spcPts val="0"/>
              </a:spcBef>
            </a:pPr>
            <a:r>
              <a:rPr lang="en-US" sz="2400" dirty="0">
                <a:latin typeface="Aptos" panose="020B0004020202020204" pitchFamily="34" charset="0"/>
                <a:hlinkClick r:id="rId7"/>
              </a:rPr>
              <a:t>U.S. Dept. of Ed. - IDEA</a:t>
            </a:r>
            <a:endParaRPr lang="en-US" sz="2400" dirty="0">
              <a:latin typeface="Aptos" panose="020B0004020202020204" pitchFamily="34" charset="0"/>
            </a:endParaRPr>
          </a:p>
          <a:p>
            <a:pPr>
              <a:lnSpc>
                <a:spcPct val="100000"/>
              </a:lnSpc>
              <a:spcBef>
                <a:spcPts val="0"/>
              </a:spcBef>
            </a:pPr>
            <a:r>
              <a:rPr lang="en-US" sz="2400" dirty="0">
                <a:latin typeface="Aptos" panose="020B0004020202020204" pitchFamily="34" charset="0"/>
                <a:hlinkClick r:id="rId8"/>
              </a:rPr>
              <a:t>U.S. Dept. of Ed. - IDEA - SPP/APR</a:t>
            </a:r>
            <a:endParaRPr lang="en-US" sz="2400" dirty="0">
              <a:latin typeface="Aptos" panose="020B0004020202020204" pitchFamily="34" charset="0"/>
            </a:endParaRPr>
          </a:p>
        </p:txBody>
      </p:sp>
      <p:sp>
        <p:nvSpPr>
          <p:cNvPr id="3" name="Slide Number Placeholder 2">
            <a:extLst>
              <a:ext uri="{FF2B5EF4-FFF2-40B4-BE49-F238E27FC236}">
                <a16:creationId xmlns:a16="http://schemas.microsoft.com/office/drawing/2014/main" id="{1CE6AD6E-1917-368A-8B29-1FC0AE6C6BE7}"/>
              </a:ext>
            </a:extLst>
          </p:cNvPr>
          <p:cNvSpPr>
            <a:spLocks noGrp="1"/>
          </p:cNvSpPr>
          <p:nvPr>
            <p:ph type="sldNum" sz="quarter" idx="12"/>
          </p:nvPr>
        </p:nvSpPr>
        <p:spPr/>
        <p:txBody>
          <a:bodyPr/>
          <a:lstStyle/>
          <a:p>
            <a:fld id="{C479D5F6-EDCB-402A-AC08-4943A1820E8F}" type="slidenum">
              <a:rPr lang="en-US" smtClean="0"/>
              <a:pPr/>
              <a:t>56</a:t>
            </a:fld>
            <a:endParaRPr lang="en-US" dirty="0"/>
          </a:p>
        </p:txBody>
      </p:sp>
    </p:spTree>
    <p:extLst>
      <p:ext uri="{BB962C8B-B14F-4D97-AF65-F5344CB8AC3E}">
        <p14:creationId xmlns:p14="http://schemas.microsoft.com/office/powerpoint/2010/main" val="36600205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86E4C-3840-834C-E22C-E039751C3164}"/>
              </a:ext>
            </a:extLst>
          </p:cNvPr>
          <p:cNvSpPr>
            <a:spLocks noGrp="1"/>
          </p:cNvSpPr>
          <p:nvPr>
            <p:ph type="ctrTitle"/>
          </p:nvPr>
        </p:nvSpPr>
        <p:spPr>
          <a:xfrm>
            <a:off x="2059028" y="2087493"/>
            <a:ext cx="7694344" cy="1099411"/>
          </a:xfrm>
        </p:spPr>
        <p:txBody>
          <a:bodyPr>
            <a:noAutofit/>
          </a:bodyPr>
          <a:lstStyle/>
          <a:p>
            <a:r>
              <a:rPr lang="en-US" sz="5400" dirty="0">
                <a:latin typeface="Aptos" panose="020B0004020202020204" pitchFamily="34" charset="0"/>
              </a:rPr>
              <a:t>Contact Information for AU Determinations</a:t>
            </a:r>
          </a:p>
        </p:txBody>
      </p:sp>
      <p:sp>
        <p:nvSpPr>
          <p:cNvPr id="3" name="TextBox 2">
            <a:extLst>
              <a:ext uri="{FF2B5EF4-FFF2-40B4-BE49-F238E27FC236}">
                <a16:creationId xmlns:a16="http://schemas.microsoft.com/office/drawing/2014/main" id="{371AEF23-778F-2A27-A7A1-6F8E358CE48F}"/>
              </a:ext>
            </a:extLst>
          </p:cNvPr>
          <p:cNvSpPr txBox="1"/>
          <p:nvPr/>
        </p:nvSpPr>
        <p:spPr>
          <a:xfrm>
            <a:off x="2049816" y="3671096"/>
            <a:ext cx="3856384" cy="1569660"/>
          </a:xfrm>
          <a:prstGeom prst="rect">
            <a:avLst/>
          </a:prstGeom>
          <a:noFill/>
        </p:spPr>
        <p:txBody>
          <a:bodyPr wrap="square" rtlCol="0">
            <a:spAutoFit/>
          </a:bodyPr>
          <a:lstStyle/>
          <a:p>
            <a:r>
              <a:rPr lang="en-US" sz="2400" dirty="0">
                <a:latin typeface="Aptos" panose="020B0004020202020204" pitchFamily="34" charset="0"/>
              </a:rPr>
              <a:t>Orla Bolger</a:t>
            </a:r>
          </a:p>
          <a:p>
            <a:r>
              <a:rPr lang="en-US" sz="2400" i="1" dirty="0">
                <a:latin typeface="Aptos" panose="020B0004020202020204" pitchFamily="34" charset="0"/>
              </a:rPr>
              <a:t>Supervisor, Data and Monitoring Liaison</a:t>
            </a:r>
            <a:br>
              <a:rPr lang="en-US" sz="2400" dirty="0">
                <a:latin typeface="Aptos" panose="020B0004020202020204" pitchFamily="34" charset="0"/>
              </a:rPr>
            </a:br>
            <a:r>
              <a:rPr lang="en-US" sz="2400" dirty="0">
                <a:solidFill>
                  <a:srgbClr val="0352A0"/>
                </a:solidFill>
                <a:latin typeface="Aptos" panose="020B0004020202020204" pitchFamily="34" charset="0"/>
                <a:hlinkClick r:id="rId2">
                  <a:extLst>
                    <a:ext uri="{A12FA001-AC4F-418D-AE19-62706E023703}">
                      <ahyp:hlinkClr xmlns:ahyp="http://schemas.microsoft.com/office/drawing/2018/hyperlinkcolor" val="tx"/>
                    </a:ext>
                  </a:extLst>
                </a:hlinkClick>
              </a:rPr>
              <a:t>Bolger_O@cde.state.co.us</a:t>
            </a:r>
            <a:endParaRPr lang="en-US" sz="2400" dirty="0">
              <a:solidFill>
                <a:srgbClr val="0352A0"/>
              </a:solidFill>
              <a:latin typeface="Aptos" panose="020B0004020202020204" pitchFamily="34" charset="0"/>
            </a:endParaRPr>
          </a:p>
        </p:txBody>
      </p:sp>
      <p:sp>
        <p:nvSpPr>
          <p:cNvPr id="4" name="TextBox 3">
            <a:extLst>
              <a:ext uri="{FF2B5EF4-FFF2-40B4-BE49-F238E27FC236}">
                <a16:creationId xmlns:a16="http://schemas.microsoft.com/office/drawing/2014/main" id="{9F238456-BA55-571D-4CF3-EE9316AB1154}"/>
              </a:ext>
            </a:extLst>
          </p:cNvPr>
          <p:cNvSpPr txBox="1"/>
          <p:nvPr/>
        </p:nvSpPr>
        <p:spPr>
          <a:xfrm>
            <a:off x="6651976" y="3671096"/>
            <a:ext cx="3856384" cy="1569660"/>
          </a:xfrm>
          <a:prstGeom prst="rect">
            <a:avLst/>
          </a:prstGeom>
          <a:noFill/>
        </p:spPr>
        <p:txBody>
          <a:bodyPr wrap="square" rtlCol="0">
            <a:spAutoFit/>
          </a:bodyPr>
          <a:lstStyle/>
          <a:p>
            <a:r>
              <a:rPr lang="en-US" sz="2400" dirty="0">
                <a:latin typeface="Aptos" panose="020B0004020202020204" pitchFamily="34" charset="0"/>
              </a:rPr>
              <a:t>Josh Fails</a:t>
            </a:r>
          </a:p>
          <a:p>
            <a:r>
              <a:rPr lang="en-US" sz="2400" b="0" i="1" dirty="0">
                <a:effectLst/>
                <a:latin typeface="Aptos" panose="020B0004020202020204" pitchFamily="34" charset="0"/>
              </a:rPr>
              <a:t>Online Project Coordinator (DMS) &amp; Data Consultant</a:t>
            </a:r>
            <a:br>
              <a:rPr lang="en-US" sz="2400" dirty="0">
                <a:latin typeface="Aptos" panose="020B0004020202020204" pitchFamily="34" charset="0"/>
              </a:rPr>
            </a:br>
            <a:r>
              <a:rPr lang="en-US" sz="2400" dirty="0">
                <a:solidFill>
                  <a:srgbClr val="0352A0"/>
                </a:solidFill>
                <a:latin typeface="Aptos" panose="020B0004020202020204" pitchFamily="34" charset="0"/>
                <a:hlinkClick r:id="rId3">
                  <a:extLst>
                    <a:ext uri="{A12FA001-AC4F-418D-AE19-62706E023703}">
                      <ahyp:hlinkClr xmlns:ahyp="http://schemas.microsoft.com/office/drawing/2018/hyperlinkcolor" val="tx"/>
                    </a:ext>
                  </a:extLst>
                </a:hlinkClick>
              </a:rPr>
              <a:t>Fails_J@cde.state.co.us</a:t>
            </a:r>
            <a:endParaRPr lang="en-US" sz="2400" dirty="0">
              <a:solidFill>
                <a:srgbClr val="0352A0"/>
              </a:solidFill>
              <a:latin typeface="Aptos" panose="020B0004020202020204" pitchFamily="34" charset="0"/>
            </a:endParaRPr>
          </a:p>
        </p:txBody>
      </p:sp>
    </p:spTree>
    <p:extLst>
      <p:ext uri="{BB962C8B-B14F-4D97-AF65-F5344CB8AC3E}">
        <p14:creationId xmlns:p14="http://schemas.microsoft.com/office/powerpoint/2010/main" val="3707370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0B79F70-0A29-370E-8D02-7F60B1C909F1}"/>
              </a:ext>
            </a:extLst>
          </p:cNvPr>
          <p:cNvSpPr>
            <a:spLocks noGrp="1"/>
          </p:cNvSpPr>
          <p:nvPr>
            <p:ph type="title"/>
          </p:nvPr>
        </p:nvSpPr>
        <p:spPr/>
        <p:txBody>
          <a:bodyPr/>
          <a:lstStyle/>
          <a:p>
            <a:r>
              <a:rPr lang="en-US" sz="4000" dirty="0">
                <a:latin typeface="Aptos" panose="020B0004020202020204" pitchFamily="34" charset="0"/>
              </a:rPr>
              <a:t>OSEP Requirements: </a:t>
            </a:r>
            <a:r>
              <a:rPr lang="en-US" dirty="0">
                <a:latin typeface="Aptos" panose="020B0004020202020204" pitchFamily="34" charset="0"/>
              </a:rPr>
              <a:t>Additional Factors</a:t>
            </a:r>
          </a:p>
        </p:txBody>
      </p:sp>
      <p:sp>
        <p:nvSpPr>
          <p:cNvPr id="2" name="Content Placeholder 1">
            <a:extLst>
              <a:ext uri="{FF2B5EF4-FFF2-40B4-BE49-F238E27FC236}">
                <a16:creationId xmlns:a16="http://schemas.microsoft.com/office/drawing/2014/main" id="{60E30EE9-17BC-441F-2434-B338CE7F153F}"/>
              </a:ext>
            </a:extLst>
          </p:cNvPr>
          <p:cNvSpPr>
            <a:spLocks noGrp="1"/>
          </p:cNvSpPr>
          <p:nvPr>
            <p:ph idx="1"/>
          </p:nvPr>
        </p:nvSpPr>
        <p:spPr/>
        <p:txBody>
          <a:bodyPr>
            <a:normAutofit/>
          </a:bodyPr>
          <a:lstStyle/>
          <a:p>
            <a:pPr>
              <a:lnSpc>
                <a:spcPct val="100000"/>
              </a:lnSpc>
              <a:spcBef>
                <a:spcPts val="600"/>
              </a:spcBef>
            </a:pPr>
            <a:r>
              <a:rPr lang="en-US" sz="2400" dirty="0">
                <a:latin typeface="Aptos" panose="020B0004020202020204" pitchFamily="34" charset="0"/>
              </a:rPr>
              <a:t>Valid, reliable, and timely data submission</a:t>
            </a:r>
          </a:p>
          <a:p>
            <a:pPr>
              <a:lnSpc>
                <a:spcPct val="100000"/>
              </a:lnSpc>
              <a:spcBef>
                <a:spcPts val="600"/>
              </a:spcBef>
            </a:pPr>
            <a:r>
              <a:rPr lang="en-US" sz="2400" dirty="0">
                <a:latin typeface="Aptos" panose="020B0004020202020204" pitchFamily="34" charset="0"/>
              </a:rPr>
              <a:t>Correction of identified noncompliance</a:t>
            </a:r>
          </a:p>
          <a:p>
            <a:pPr>
              <a:lnSpc>
                <a:spcPct val="100000"/>
              </a:lnSpc>
              <a:spcBef>
                <a:spcPts val="600"/>
              </a:spcBef>
            </a:pPr>
            <a:r>
              <a:rPr lang="en-US" sz="2400" dirty="0">
                <a:latin typeface="Aptos" panose="020B0004020202020204" pitchFamily="34" charset="0"/>
              </a:rPr>
              <a:t>Other data available to the State about the AU’s compliance with IDEA</a:t>
            </a:r>
          </a:p>
          <a:p>
            <a:pPr>
              <a:lnSpc>
                <a:spcPct val="100000"/>
              </a:lnSpc>
              <a:spcBef>
                <a:spcPts val="600"/>
              </a:spcBef>
            </a:pPr>
            <a:r>
              <a:rPr lang="en-US" sz="2400" dirty="0">
                <a:latin typeface="Aptos" panose="020B0004020202020204" pitchFamily="34" charset="0"/>
              </a:rPr>
              <a:t>Relevant audit findings</a:t>
            </a:r>
          </a:p>
          <a:p>
            <a:pPr>
              <a:lnSpc>
                <a:spcPct val="100000"/>
              </a:lnSpc>
              <a:spcBef>
                <a:spcPts val="600"/>
              </a:spcBef>
            </a:pPr>
            <a:r>
              <a:rPr lang="en-US" sz="2400" dirty="0">
                <a:latin typeface="Aptos" panose="020B0004020202020204" pitchFamily="34" charset="0"/>
              </a:rPr>
              <a:t>Consider broad stakeholder input</a:t>
            </a:r>
          </a:p>
        </p:txBody>
      </p:sp>
      <p:sp>
        <p:nvSpPr>
          <p:cNvPr id="3" name="Slide Number Placeholder 2">
            <a:extLst>
              <a:ext uri="{FF2B5EF4-FFF2-40B4-BE49-F238E27FC236}">
                <a16:creationId xmlns:a16="http://schemas.microsoft.com/office/drawing/2014/main" id="{A49781C0-4DEE-698C-F8DF-95F4C0423199}"/>
              </a:ext>
            </a:extLst>
          </p:cNvPr>
          <p:cNvSpPr>
            <a:spLocks noGrp="1"/>
          </p:cNvSpPr>
          <p:nvPr>
            <p:ph type="sldNum" sz="quarter" idx="12"/>
          </p:nvPr>
        </p:nvSpPr>
        <p:spPr/>
        <p:txBody>
          <a:bodyPr/>
          <a:lstStyle/>
          <a:p>
            <a:fld id="{C479D5F6-EDCB-402A-AC08-4943A1820E8F}" type="slidenum">
              <a:rPr lang="en-US" smtClean="0"/>
              <a:pPr/>
              <a:t>6</a:t>
            </a:fld>
            <a:endParaRPr lang="en-US" dirty="0"/>
          </a:p>
        </p:txBody>
      </p:sp>
    </p:spTree>
    <p:extLst>
      <p:ext uri="{BB962C8B-B14F-4D97-AF65-F5344CB8AC3E}">
        <p14:creationId xmlns:p14="http://schemas.microsoft.com/office/powerpoint/2010/main" val="2723580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F7BF2F0-9259-741E-6B03-F6E981210A20}"/>
              </a:ext>
            </a:extLst>
          </p:cNvPr>
          <p:cNvSpPr>
            <a:spLocks noGrp="1"/>
          </p:cNvSpPr>
          <p:nvPr>
            <p:ph type="title"/>
          </p:nvPr>
        </p:nvSpPr>
        <p:spPr/>
        <p:txBody>
          <a:bodyPr/>
          <a:lstStyle/>
          <a:p>
            <a:r>
              <a:rPr lang="en-US" sz="4000" dirty="0">
                <a:latin typeface="Aptos" panose="020B0004020202020204" pitchFamily="34" charset="0"/>
              </a:rPr>
              <a:t>OSEP Requirements: Enforcement</a:t>
            </a:r>
            <a:endParaRPr lang="en-US" dirty="0">
              <a:latin typeface="Aptos" panose="020B0004020202020204" pitchFamily="34" charset="0"/>
            </a:endParaRPr>
          </a:p>
        </p:txBody>
      </p:sp>
      <p:sp>
        <p:nvSpPr>
          <p:cNvPr id="2" name="Content Placeholder 1">
            <a:extLst>
              <a:ext uri="{FF2B5EF4-FFF2-40B4-BE49-F238E27FC236}">
                <a16:creationId xmlns:a16="http://schemas.microsoft.com/office/drawing/2014/main" id="{6936E644-5902-DE3E-4F13-FF4099619E77}"/>
              </a:ext>
            </a:extLst>
          </p:cNvPr>
          <p:cNvSpPr>
            <a:spLocks noGrp="1"/>
          </p:cNvSpPr>
          <p:nvPr>
            <p:ph idx="1"/>
          </p:nvPr>
        </p:nvSpPr>
        <p:spPr>
          <a:xfrm>
            <a:off x="838200" y="1554480"/>
            <a:ext cx="10515600" cy="3422873"/>
          </a:xfrm>
        </p:spPr>
        <p:txBody>
          <a:bodyPr>
            <a:normAutofit/>
          </a:bodyPr>
          <a:lstStyle/>
          <a:p>
            <a:pPr>
              <a:lnSpc>
                <a:spcPct val="100000"/>
              </a:lnSpc>
              <a:spcBef>
                <a:spcPts val="600"/>
              </a:spcBef>
            </a:pPr>
            <a:r>
              <a:rPr lang="en-US" sz="2400" dirty="0">
                <a:latin typeface="Aptos" panose="020B0004020202020204" pitchFamily="34" charset="0"/>
              </a:rPr>
              <a:t>States must mirror most, but not all, of the enforcement actions outlined in IDEA for OSEP to use with states.</a:t>
            </a:r>
          </a:p>
          <a:p>
            <a:pPr>
              <a:lnSpc>
                <a:spcPct val="100000"/>
              </a:lnSpc>
              <a:spcBef>
                <a:spcPts val="600"/>
              </a:spcBef>
            </a:pPr>
            <a:r>
              <a:rPr lang="en-US" sz="2400" dirty="0">
                <a:latin typeface="Aptos" panose="020B0004020202020204" pitchFamily="34" charset="0"/>
              </a:rPr>
              <a:t>States must prohibit those AUs not meeting requirements of Part B of IDEA, including targets in the SPP, from reducing maintenance of effort (MOE) for any fiscal year.</a:t>
            </a:r>
          </a:p>
          <a:p>
            <a:pPr>
              <a:lnSpc>
                <a:spcPct val="100000"/>
              </a:lnSpc>
              <a:spcBef>
                <a:spcPts val="600"/>
              </a:spcBef>
            </a:pPr>
            <a:r>
              <a:rPr lang="en-US" sz="2400" dirty="0">
                <a:latin typeface="Aptos" panose="020B0004020202020204" pitchFamily="34" charset="0"/>
              </a:rPr>
              <a:t>States are not restricted from using any other authority available to monitor and enforce the requirements of IDEA.</a:t>
            </a:r>
          </a:p>
        </p:txBody>
      </p:sp>
      <p:sp>
        <p:nvSpPr>
          <p:cNvPr id="3" name="Slide Number Placeholder 2">
            <a:extLst>
              <a:ext uri="{FF2B5EF4-FFF2-40B4-BE49-F238E27FC236}">
                <a16:creationId xmlns:a16="http://schemas.microsoft.com/office/drawing/2014/main" id="{9C410B84-4CD8-1F1B-1F18-28A42DF1FC83}"/>
              </a:ext>
            </a:extLst>
          </p:cNvPr>
          <p:cNvSpPr>
            <a:spLocks noGrp="1"/>
          </p:cNvSpPr>
          <p:nvPr>
            <p:ph type="sldNum" sz="quarter" idx="12"/>
          </p:nvPr>
        </p:nvSpPr>
        <p:spPr/>
        <p:txBody>
          <a:bodyPr/>
          <a:lstStyle/>
          <a:p>
            <a:fld id="{C479D5F6-EDCB-402A-AC08-4943A1820E8F}" type="slidenum">
              <a:rPr lang="en-US" smtClean="0"/>
              <a:pPr/>
              <a:t>7</a:t>
            </a:fld>
            <a:endParaRPr lang="en-US" dirty="0"/>
          </a:p>
        </p:txBody>
      </p:sp>
    </p:spTree>
    <p:extLst>
      <p:ext uri="{BB962C8B-B14F-4D97-AF65-F5344CB8AC3E}">
        <p14:creationId xmlns:p14="http://schemas.microsoft.com/office/powerpoint/2010/main" val="2170909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85E9630-CCDA-0459-6BFC-2BE5421B5A79}"/>
              </a:ext>
            </a:extLst>
          </p:cNvPr>
          <p:cNvSpPr>
            <a:spLocks noGrp="1"/>
          </p:cNvSpPr>
          <p:nvPr>
            <p:ph type="title"/>
          </p:nvPr>
        </p:nvSpPr>
        <p:spPr/>
        <p:txBody>
          <a:bodyPr/>
          <a:lstStyle/>
          <a:p>
            <a:r>
              <a:rPr lang="en-US" dirty="0">
                <a:latin typeface="Aptos" panose="020B0004020202020204" pitchFamily="34" charset="0"/>
              </a:rPr>
              <a:t>States May Consider: Results Outcomes</a:t>
            </a:r>
          </a:p>
        </p:txBody>
      </p:sp>
      <p:sp>
        <p:nvSpPr>
          <p:cNvPr id="2" name="Content Placeholder 1">
            <a:extLst>
              <a:ext uri="{FF2B5EF4-FFF2-40B4-BE49-F238E27FC236}">
                <a16:creationId xmlns:a16="http://schemas.microsoft.com/office/drawing/2014/main" id="{59245DF6-58FA-EB27-A1CE-2816E27623E7}"/>
              </a:ext>
            </a:extLst>
          </p:cNvPr>
          <p:cNvSpPr>
            <a:spLocks noGrp="1"/>
          </p:cNvSpPr>
          <p:nvPr>
            <p:ph idx="1"/>
          </p:nvPr>
        </p:nvSpPr>
        <p:spPr>
          <a:xfrm>
            <a:off x="838200" y="1554480"/>
            <a:ext cx="10515600" cy="4801870"/>
          </a:xfrm>
        </p:spPr>
        <p:txBody>
          <a:bodyPr>
            <a:noAutofit/>
          </a:bodyPr>
          <a:lstStyle/>
          <a:p>
            <a:pPr marL="0" indent="0">
              <a:lnSpc>
                <a:spcPct val="100000"/>
              </a:lnSpc>
              <a:spcBef>
                <a:spcPts val="600"/>
              </a:spcBef>
              <a:buNone/>
            </a:pPr>
            <a:r>
              <a:rPr lang="en-US" sz="2400" dirty="0">
                <a:latin typeface="Aptos" panose="020B0004020202020204" pitchFamily="34" charset="0"/>
              </a:rPr>
              <a:t>SPP/APR Results Indictors</a:t>
            </a:r>
          </a:p>
          <a:p>
            <a:pPr lvl="1">
              <a:lnSpc>
                <a:spcPct val="100000"/>
              </a:lnSpc>
              <a:spcBef>
                <a:spcPts val="600"/>
              </a:spcBef>
            </a:pPr>
            <a:r>
              <a:rPr lang="en-US" sz="2400" dirty="0">
                <a:latin typeface="Aptos" panose="020B0004020202020204" pitchFamily="34" charset="0"/>
              </a:rPr>
              <a:t>Indicator 1: Graduation</a:t>
            </a:r>
          </a:p>
          <a:p>
            <a:pPr lvl="1">
              <a:lnSpc>
                <a:spcPct val="100000"/>
              </a:lnSpc>
              <a:spcBef>
                <a:spcPts val="600"/>
              </a:spcBef>
            </a:pPr>
            <a:r>
              <a:rPr lang="en-US" sz="2400" dirty="0">
                <a:latin typeface="Aptos" panose="020B0004020202020204" pitchFamily="34" charset="0"/>
              </a:rPr>
              <a:t>Indicator 2: Drop Out</a:t>
            </a:r>
          </a:p>
          <a:p>
            <a:pPr lvl="1">
              <a:lnSpc>
                <a:spcPct val="100000"/>
              </a:lnSpc>
              <a:spcBef>
                <a:spcPts val="600"/>
              </a:spcBef>
            </a:pPr>
            <a:r>
              <a:rPr lang="en-US" sz="2400" dirty="0">
                <a:latin typeface="Aptos" panose="020B0004020202020204" pitchFamily="34" charset="0"/>
              </a:rPr>
              <a:t>Indicator 3: State Assessments</a:t>
            </a:r>
          </a:p>
          <a:p>
            <a:pPr lvl="1">
              <a:lnSpc>
                <a:spcPct val="100000"/>
              </a:lnSpc>
              <a:spcBef>
                <a:spcPts val="600"/>
              </a:spcBef>
            </a:pPr>
            <a:r>
              <a:rPr lang="en-US" sz="2400" dirty="0">
                <a:latin typeface="Aptos" panose="020B0004020202020204" pitchFamily="34" charset="0"/>
              </a:rPr>
              <a:t>Indicator 5: Education Environment K – 12</a:t>
            </a:r>
          </a:p>
          <a:p>
            <a:pPr lvl="1">
              <a:lnSpc>
                <a:spcPct val="100000"/>
              </a:lnSpc>
              <a:spcBef>
                <a:spcPts val="600"/>
              </a:spcBef>
            </a:pPr>
            <a:r>
              <a:rPr lang="en-US" sz="2400" dirty="0">
                <a:latin typeface="Aptos" panose="020B0004020202020204" pitchFamily="34" charset="0"/>
              </a:rPr>
              <a:t>Indicator 6: Education Environment Preschool</a:t>
            </a:r>
          </a:p>
          <a:p>
            <a:pPr lvl="1">
              <a:lnSpc>
                <a:spcPct val="100000"/>
              </a:lnSpc>
              <a:spcBef>
                <a:spcPts val="600"/>
              </a:spcBef>
            </a:pPr>
            <a:r>
              <a:rPr lang="en-US" sz="2400" dirty="0">
                <a:latin typeface="Aptos" panose="020B0004020202020204" pitchFamily="34" charset="0"/>
              </a:rPr>
              <a:t>Indicator 7: Preschool Performance</a:t>
            </a:r>
          </a:p>
          <a:p>
            <a:pPr lvl="1">
              <a:lnSpc>
                <a:spcPct val="100000"/>
              </a:lnSpc>
              <a:spcBef>
                <a:spcPts val="600"/>
              </a:spcBef>
            </a:pPr>
            <a:r>
              <a:rPr lang="en-US" sz="2400" dirty="0">
                <a:latin typeface="Aptos" panose="020B0004020202020204" pitchFamily="34" charset="0"/>
              </a:rPr>
              <a:t>Indicator 8: Parent Engagement</a:t>
            </a:r>
          </a:p>
          <a:p>
            <a:pPr lvl="1">
              <a:lnSpc>
                <a:spcPct val="100000"/>
              </a:lnSpc>
              <a:spcBef>
                <a:spcPts val="600"/>
              </a:spcBef>
            </a:pPr>
            <a:r>
              <a:rPr lang="en-US" sz="2400" dirty="0">
                <a:latin typeface="Aptos" panose="020B0004020202020204" pitchFamily="34" charset="0"/>
              </a:rPr>
              <a:t>Indicator 14: Post School Outcomes</a:t>
            </a:r>
          </a:p>
        </p:txBody>
      </p:sp>
      <p:sp>
        <p:nvSpPr>
          <p:cNvPr id="3" name="Slide Number Placeholder 2">
            <a:extLst>
              <a:ext uri="{FF2B5EF4-FFF2-40B4-BE49-F238E27FC236}">
                <a16:creationId xmlns:a16="http://schemas.microsoft.com/office/drawing/2014/main" id="{69D5B1FA-88E8-A3EE-760D-2CA8FC4F46AD}"/>
              </a:ext>
            </a:extLst>
          </p:cNvPr>
          <p:cNvSpPr>
            <a:spLocks noGrp="1"/>
          </p:cNvSpPr>
          <p:nvPr>
            <p:ph type="sldNum" sz="quarter" idx="12"/>
          </p:nvPr>
        </p:nvSpPr>
        <p:spPr/>
        <p:txBody>
          <a:bodyPr/>
          <a:lstStyle/>
          <a:p>
            <a:fld id="{C479D5F6-EDCB-402A-AC08-4943A1820E8F}" type="slidenum">
              <a:rPr lang="en-US" smtClean="0"/>
              <a:pPr/>
              <a:t>8</a:t>
            </a:fld>
            <a:endParaRPr lang="en-US" dirty="0"/>
          </a:p>
        </p:txBody>
      </p:sp>
    </p:spTree>
    <p:extLst>
      <p:ext uri="{BB962C8B-B14F-4D97-AF65-F5344CB8AC3E}">
        <p14:creationId xmlns:p14="http://schemas.microsoft.com/office/powerpoint/2010/main" val="462279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AE4C0E9-0A8B-F2D2-5B0C-6002511BA2CD}"/>
              </a:ext>
            </a:extLst>
          </p:cNvPr>
          <p:cNvSpPr>
            <a:spLocks noGrp="1"/>
          </p:cNvSpPr>
          <p:nvPr>
            <p:ph type="title"/>
          </p:nvPr>
        </p:nvSpPr>
        <p:spPr/>
        <p:txBody>
          <a:bodyPr/>
          <a:lstStyle/>
          <a:p>
            <a:r>
              <a:rPr lang="en-US" dirty="0">
                <a:latin typeface="Aptos" panose="020B0004020202020204" pitchFamily="34" charset="0"/>
              </a:rPr>
              <a:t>States May Consider: Other Factors</a:t>
            </a:r>
          </a:p>
        </p:txBody>
      </p:sp>
      <p:sp>
        <p:nvSpPr>
          <p:cNvPr id="2" name="Content Placeholder 1">
            <a:extLst>
              <a:ext uri="{FF2B5EF4-FFF2-40B4-BE49-F238E27FC236}">
                <a16:creationId xmlns:a16="http://schemas.microsoft.com/office/drawing/2014/main" id="{21FA3886-2F44-C4A0-C3DD-856D2AFE41A8}"/>
              </a:ext>
            </a:extLst>
          </p:cNvPr>
          <p:cNvSpPr>
            <a:spLocks noGrp="1"/>
          </p:cNvSpPr>
          <p:nvPr>
            <p:ph idx="1"/>
          </p:nvPr>
        </p:nvSpPr>
        <p:spPr/>
        <p:txBody>
          <a:bodyPr>
            <a:normAutofit/>
          </a:bodyPr>
          <a:lstStyle/>
          <a:p>
            <a:pPr>
              <a:lnSpc>
                <a:spcPct val="100000"/>
              </a:lnSpc>
              <a:spcBef>
                <a:spcPts val="600"/>
              </a:spcBef>
            </a:pPr>
            <a:r>
              <a:rPr lang="en-US" sz="2400" dirty="0">
                <a:latin typeface="Aptos" panose="020B0004020202020204" pitchFamily="34" charset="0"/>
              </a:rPr>
              <a:t>Monitoring findings not already included in the Compliance Indicators</a:t>
            </a:r>
          </a:p>
          <a:p>
            <a:pPr>
              <a:lnSpc>
                <a:spcPct val="100000"/>
              </a:lnSpc>
              <a:spcBef>
                <a:spcPts val="600"/>
              </a:spcBef>
            </a:pPr>
            <a:r>
              <a:rPr lang="en-US" sz="2400" dirty="0">
                <a:latin typeface="Aptos" panose="020B0004020202020204" pitchFamily="34" charset="0"/>
              </a:rPr>
              <a:t>Other performance measures</a:t>
            </a:r>
          </a:p>
          <a:p>
            <a:pPr>
              <a:lnSpc>
                <a:spcPct val="100000"/>
              </a:lnSpc>
              <a:spcBef>
                <a:spcPts val="600"/>
              </a:spcBef>
            </a:pPr>
            <a:r>
              <a:rPr lang="en-US" sz="2400" dirty="0">
                <a:latin typeface="Aptos" panose="020B0004020202020204" pitchFamily="34" charset="0"/>
              </a:rPr>
              <a:t>Dispute Resolution</a:t>
            </a:r>
          </a:p>
          <a:p>
            <a:pPr>
              <a:lnSpc>
                <a:spcPct val="100000"/>
              </a:lnSpc>
              <a:spcBef>
                <a:spcPts val="600"/>
              </a:spcBef>
            </a:pPr>
            <a:r>
              <a:rPr lang="en-US" sz="2400" dirty="0">
                <a:latin typeface="Aptos" panose="020B0004020202020204" pitchFamily="34" charset="0"/>
              </a:rPr>
              <a:t>Establishing criteria that preclude a “Meets Requirements” determination under certain circumstances </a:t>
            </a:r>
          </a:p>
          <a:p>
            <a:pPr lvl="1">
              <a:lnSpc>
                <a:spcPct val="100000"/>
              </a:lnSpc>
              <a:spcBef>
                <a:spcPts val="600"/>
              </a:spcBef>
            </a:pPr>
            <a:r>
              <a:rPr lang="en-US" sz="2400" dirty="0">
                <a:latin typeface="Aptos" panose="020B0004020202020204" pitchFamily="34" charset="0"/>
              </a:rPr>
              <a:t>Specific Conditions imposed by the State</a:t>
            </a:r>
          </a:p>
          <a:p>
            <a:pPr marL="0" indent="0">
              <a:lnSpc>
                <a:spcPct val="100000"/>
              </a:lnSpc>
              <a:spcBef>
                <a:spcPts val="600"/>
              </a:spcBef>
              <a:buNone/>
            </a:pPr>
            <a:endParaRPr lang="en-US" sz="2000" dirty="0">
              <a:latin typeface="Aptos" panose="020B0004020202020204" pitchFamily="34" charset="0"/>
            </a:endParaRPr>
          </a:p>
        </p:txBody>
      </p:sp>
      <p:sp>
        <p:nvSpPr>
          <p:cNvPr id="3" name="Slide Number Placeholder 2">
            <a:extLst>
              <a:ext uri="{FF2B5EF4-FFF2-40B4-BE49-F238E27FC236}">
                <a16:creationId xmlns:a16="http://schemas.microsoft.com/office/drawing/2014/main" id="{106437D1-60D8-4D10-D03B-0C5BB1AA36AC}"/>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Tree>
    <p:extLst>
      <p:ext uri="{BB962C8B-B14F-4D97-AF65-F5344CB8AC3E}">
        <p14:creationId xmlns:p14="http://schemas.microsoft.com/office/powerpoint/2010/main" val="24471832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3"/>
  <p:tag name="ARTICULATE_DESIGN_ID_OFFICE THEME" val="Cy25xD0S"/>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Custom 16">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DE-Wide-PPT-Yellow_Accessible Template" id="{BE2C9579-79B7-4B09-B535-6ACBC474F363}" vid="{8857E4C7-FB2D-4333-8087-010C6CF4D56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CDE-Wide-PPT-Yellow_Accessible Template</Template>
  <TotalTime>4750</TotalTime>
  <Words>5303</Words>
  <Application>Microsoft Office PowerPoint</Application>
  <PresentationFormat>Widescreen</PresentationFormat>
  <Paragraphs>514</Paragraphs>
  <Slides>57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57</vt:i4>
      </vt:variant>
    </vt:vector>
  </HeadingPairs>
  <TitlesOfParts>
    <vt:vector size="65" baseType="lpstr">
      <vt:lpstr>Aptos</vt:lpstr>
      <vt:lpstr>Arial</vt:lpstr>
      <vt:lpstr>Calibri</vt:lpstr>
      <vt:lpstr>Calibri Light</vt:lpstr>
      <vt:lpstr>Museo Slab 500</vt:lpstr>
      <vt:lpstr>Symbol</vt:lpstr>
      <vt:lpstr>Verdana</vt:lpstr>
      <vt:lpstr>Office Theme</vt:lpstr>
      <vt:lpstr>AU Determinations 2025 and Beyond</vt:lpstr>
      <vt:lpstr>Purpose</vt:lpstr>
      <vt:lpstr>Why Does Colorado Issue Determinations?</vt:lpstr>
      <vt:lpstr>OSEP Requirements: Categories</vt:lpstr>
      <vt:lpstr>OSEP Requirements: Compliance Indicators</vt:lpstr>
      <vt:lpstr>OSEP Requirements: Additional Factors</vt:lpstr>
      <vt:lpstr>OSEP Requirements: Enforcement</vt:lpstr>
      <vt:lpstr>States May Consider: Results Outcomes</vt:lpstr>
      <vt:lpstr>States May Consider: Other Factors</vt:lpstr>
      <vt:lpstr>Alignment with Federal Accountability</vt:lpstr>
      <vt:lpstr>AU Determination and SPP/APR Indicator Profile</vt:lpstr>
      <vt:lpstr>Stakeholder Engagement</vt:lpstr>
      <vt:lpstr>AU Determinations Rubric</vt:lpstr>
      <vt:lpstr>Colorado Elements of Determinations</vt:lpstr>
      <vt:lpstr>Colorado Elements of Determinations (Cont.)</vt:lpstr>
      <vt:lpstr>Simple Point Rubric Calculations</vt:lpstr>
      <vt:lpstr>Goal to Align with OSEP Cut Points for States</vt:lpstr>
      <vt:lpstr>Aligning with OSEP Overall Determination Cut Point 5-Year Plan </vt:lpstr>
      <vt:lpstr>Overall Determination</vt:lpstr>
      <vt:lpstr>Overall Determination</vt:lpstr>
      <vt:lpstr>Special Conditions</vt:lpstr>
      <vt:lpstr>Overall Determination Score</vt:lpstr>
      <vt:lpstr>Point Rubrics – Compliance and Results</vt:lpstr>
      <vt:lpstr>Compliance Indicators</vt:lpstr>
      <vt:lpstr>Indicator 4A - Suspension/Expulsion</vt:lpstr>
      <vt:lpstr>Indicator 4B - Suspension/Expulsion</vt:lpstr>
      <vt:lpstr>Indicator 9 - Disproportionate Representation in Special Education</vt:lpstr>
      <vt:lpstr>Indicator 10 - Disproportionate Representation in Specific Disability Categories</vt:lpstr>
      <vt:lpstr>Indicator 11 - Timely Initial Evaluation</vt:lpstr>
      <vt:lpstr>Indicator 12 - Part C to B Transition</vt:lpstr>
      <vt:lpstr>Indicator 13 - Secondary Transition IEPs</vt:lpstr>
      <vt:lpstr>Timely and Accurate Data Submission</vt:lpstr>
      <vt:lpstr>Total Compliance Score</vt:lpstr>
      <vt:lpstr>Results Indicators</vt:lpstr>
      <vt:lpstr>Results Indicators</vt:lpstr>
      <vt:lpstr>Indicator 1 - Graduation</vt:lpstr>
      <vt:lpstr>Indicator 2 - Dropout</vt:lpstr>
      <vt:lpstr>Indicator 3B - Proficiency for Children with IEPs (Grade Level Academic Achievement Standards)</vt:lpstr>
      <vt:lpstr>Indicator 3C - Proficiency for Children with IEPs (Alternate Academic Achievement Standards)</vt:lpstr>
      <vt:lpstr>Academic Growth</vt:lpstr>
      <vt:lpstr>CMAS MGP in ELA and Math</vt:lpstr>
      <vt:lpstr>Indicator 7 - Preschool Outcomes</vt:lpstr>
      <vt:lpstr>Indicator 7 - Preschool Outcomes - 2</vt:lpstr>
      <vt:lpstr>Indicator 14 - Post-School Outcomes (PSO)</vt:lpstr>
      <vt:lpstr>PSO Interviews Contact Attempt</vt:lpstr>
      <vt:lpstr>Total Results Score</vt:lpstr>
      <vt:lpstr>Data Included for Information Only Remaining SPP/APR Indicators Significant Disproportionality Status</vt:lpstr>
      <vt:lpstr>Indicator 3A - Participation for Children with IEPs</vt:lpstr>
      <vt:lpstr>Indicator 3D - Gap in Proficiency Rates (Grade Level Academic Achievement Standards)</vt:lpstr>
      <vt:lpstr>Indicator 5 - Educational Environment</vt:lpstr>
      <vt:lpstr>Indicator 6 - Early Childhood Settings</vt:lpstr>
      <vt:lpstr>Indicator 8 - Parent Involvement</vt:lpstr>
      <vt:lpstr>Significant Disproportionality</vt:lpstr>
      <vt:lpstr>Significant Disproportionality (Cont.)</vt:lpstr>
      <vt:lpstr>Resources</vt:lpstr>
      <vt:lpstr>Where to Find More Information</vt:lpstr>
      <vt:lpstr>Contact Information for AU Determinations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Detail 2025 and Beyond AU Determinations</dc:title>
  <dc:creator>Fails_j@cde.state.co.us;Bolger_O@cde.state.co.us</dc:creator>
  <cp:lastModifiedBy>Fails, Josh</cp:lastModifiedBy>
  <cp:revision>166</cp:revision>
  <cp:lastPrinted>2024-09-16T15:26:53Z</cp:lastPrinted>
  <dcterms:created xsi:type="dcterms:W3CDTF">2024-05-08T16:25:35Z</dcterms:created>
  <dcterms:modified xsi:type="dcterms:W3CDTF">2025-05-12T21:54:11Z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0520DAE9-59B1-477D-94DC-328CE68FF0BB</vt:lpwstr>
  </property>
  <property fmtid="{D5CDD505-2E9C-101B-9397-08002B2CF9AE}" pid="3" name="ArticulatePath">
    <vt:lpwstr>CDE-Wide-PowerPoint-Yellow</vt:lpwstr>
  </property>
</Properties>
</file>