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8.xml" ContentType="application/vnd.openxmlformats-officedocument.presentationml.notesSlide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tags/tag25.xml" ContentType="application/vnd.openxmlformats-officedocument.presentationml.tags+xml"/>
  <Override PartName="/ppt/notesSlides/notesSlide11.xml" ContentType="application/vnd.openxmlformats-officedocument.presentationml.notesSlide+xml"/>
  <Override PartName="/ppt/tags/tag26.xml" ContentType="application/vnd.openxmlformats-officedocument.presentationml.tags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1" r:id="rId3"/>
    <p:sldId id="344" r:id="rId4"/>
    <p:sldId id="356" r:id="rId5"/>
    <p:sldId id="269" r:id="rId6"/>
    <p:sldId id="357" r:id="rId7"/>
    <p:sldId id="358" r:id="rId8"/>
    <p:sldId id="359" r:id="rId9"/>
    <p:sldId id="277" r:id="rId10"/>
    <p:sldId id="270" r:id="rId11"/>
    <p:sldId id="258" r:id="rId12"/>
    <p:sldId id="360" r:id="rId13"/>
    <p:sldId id="371" r:id="rId14"/>
    <p:sldId id="373" r:id="rId15"/>
    <p:sldId id="372" r:id="rId16"/>
    <p:sldId id="361" r:id="rId17"/>
    <p:sldId id="363" r:id="rId18"/>
    <p:sldId id="362" r:id="rId19"/>
    <p:sldId id="365" r:id="rId20"/>
    <p:sldId id="364" r:id="rId21"/>
    <p:sldId id="348" r:id="rId22"/>
    <p:sldId id="366" r:id="rId23"/>
    <p:sldId id="367" r:id="rId24"/>
    <p:sldId id="311" r:id="rId25"/>
    <p:sldId id="33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A38EA3-4075-7122-C62A-09D1C01EDAEE}" name="Whitmore, Kerry" initials="WK" userId="S::Whitmore_k@cde.state.co.us::e8d0bb64-ee55-45e4-909b-56fe3e9ae6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6FF"/>
    <a:srgbClr val="00B050"/>
    <a:srgbClr val="EF7E29"/>
    <a:srgbClr val="4C81B5"/>
    <a:srgbClr val="FFC000"/>
    <a:srgbClr val="FF5050"/>
    <a:srgbClr val="9900CC"/>
    <a:srgbClr val="00B0F0"/>
    <a:srgbClr val="92D050"/>
    <a:srgbClr val="FFC8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9806" autoAdjust="0"/>
  </p:normalViewPr>
  <p:slideViewPr>
    <p:cSldViewPr snapToGrid="0">
      <p:cViewPr varScale="1">
        <p:scale>
          <a:sx n="95" d="100"/>
          <a:sy n="95" d="100"/>
        </p:scale>
        <p:origin x="780" y="84"/>
      </p:cViewPr>
      <p:guideLst/>
    </p:cSldViewPr>
  </p:slideViewPr>
  <p:outlineViewPr>
    <p:cViewPr>
      <p:scale>
        <a:sx n="33" d="100"/>
        <a:sy n="33" d="100"/>
      </p:scale>
      <p:origin x="0" y="-3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6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3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03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40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68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9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dirty="0"/>
              <a:t>Brief explanation of how CDE got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46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35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3E97E-4890-4915-A7C2-F3D207C52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555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3E97E-4890-4915-A7C2-F3D207C52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125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3E97E-4890-4915-A7C2-F3D207C52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112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3E97E-4890-4915-A7C2-F3D207C52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80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4079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C846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FFC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61" r:id="rId3"/>
    <p:sldLayoutId id="2147483662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64" r:id="rId11"/>
    <p:sldLayoutId id="2147483666" r:id="rId12"/>
    <p:sldLayoutId id="2147483667" r:id="rId13"/>
    <p:sldLayoutId id="2147483668" r:id="rId14"/>
    <p:sldLayoutId id="2147483669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ed.gov/idea/files/qa-endrewcase-12-07-2017.pdf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Relationship Id="rId4" Type="http://schemas.openxmlformats.org/officeDocument/2006/relationships/hyperlink" Target="https://us02web.zoom.us/j/83404209798?pwd=b3p0a2txQndRUHFQSzJ5Tmx5cUpyUT09&amp;from=addo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Relationship Id="rId6" Type="http://schemas.openxmlformats.org/officeDocument/2006/relationships/hyperlink" Target="mailto:Durosko_G@cde.state.co.us" TargetMode="External"/><Relationship Id="rId5" Type="http://schemas.openxmlformats.org/officeDocument/2006/relationships/hyperlink" Target="mailto:Whitmore_K@cde.state.co.us" TargetMode="External"/><Relationship Id="rId4" Type="http://schemas.openxmlformats.org/officeDocument/2006/relationships/hyperlink" Target="mailto:Smosna_n@cde.state.co.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hyperlink" Target="https://www.cde.state.co.us/spedlaw/rul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hyperlink" Target="https://sites.ed.gov/idea/idea-files/guidance-on-state-general-supervision-responsibilities-under-parts-b-and-c-of-the-idea-july-24-2023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hyperlink" Target="https://ncsi.wested.org/resource/leveraging-general-supervision-systems-to-improve-student-outcomes-a-process-guide-for-part-b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hyperlink" Target="https://sites.ed.gov/idea/idea-files/guidance-on-state-general-supervision-responsibilities-under-parts-b-and-c-of-the-idea-july-24-2023/" TargetMode="Externa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hyperlink" Target="https://sites.ed.gov/idea/idea-files/guidance-on-state-general-supervision-responsibilities-under-parts-b-and-c-of-the-idea-july-24-2023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7462"/>
            <a:ext cx="7772400" cy="199038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dirty="0"/>
              <a:t>Integrated Monitoring</a:t>
            </a:r>
            <a:br>
              <a:rPr lang="en-US" sz="4400" dirty="0"/>
            </a:br>
            <a:br>
              <a:rPr lang="en-US" sz="4400" dirty="0"/>
            </a:br>
            <a:r>
              <a:rPr lang="en-US" sz="4000" dirty="0"/>
              <a:t>Facilitated Assessment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663044"/>
            <a:ext cx="7772400" cy="763973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r>
              <a:rPr lang="en-US" sz="1600" dirty="0"/>
              <a:t>May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1440D-A469-0BE3-0C82-E94A2186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56" y="2456419"/>
            <a:ext cx="2824842" cy="219848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Facilitated Assessment: </a:t>
            </a:r>
            <a:b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“What”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4BA72-A7B4-429C-23E3-50AFEF32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6147" y="6278315"/>
            <a:ext cx="9191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3582D4-B5F4-3A94-9E57-8474C95CF599}"/>
              </a:ext>
            </a:extLst>
          </p:cNvPr>
          <p:cNvSpPr txBox="1"/>
          <p:nvPr/>
        </p:nvSpPr>
        <p:spPr>
          <a:xfrm>
            <a:off x="3895044" y="139943"/>
            <a:ext cx="512921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dirty="0"/>
              <a:t>Evaluate policies, procedures, and practices in four domains: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sz="18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0DFE94-E35D-73E1-03DB-A7D4FE56DF26}"/>
              </a:ext>
            </a:extLst>
          </p:cNvPr>
          <p:cNvSpPr txBox="1"/>
          <p:nvPr/>
        </p:nvSpPr>
        <p:spPr>
          <a:xfrm>
            <a:off x="3433631" y="1318022"/>
            <a:ext cx="512921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u="sng" dirty="0"/>
              <a:t>Domain A:</a:t>
            </a:r>
            <a:r>
              <a:rPr lang="en-US" sz="2400" dirty="0"/>
              <a:t> Child Find and Initial Evaluation</a:t>
            </a:r>
          </a:p>
          <a:p>
            <a:pPr lvl="1"/>
            <a:endParaRPr lang="en-US" sz="2400" dirty="0"/>
          </a:p>
          <a:p>
            <a:pPr lvl="1"/>
            <a:r>
              <a:rPr lang="en-US" sz="2400" u="sng" dirty="0"/>
              <a:t>Domain B</a:t>
            </a:r>
            <a:r>
              <a:rPr lang="en-US" sz="2400" dirty="0"/>
              <a:t>: FAPE and Delivery of Services; </a:t>
            </a:r>
            <a:r>
              <a:rPr lang="en-US" sz="2400" dirty="0">
                <a:cs typeface="Calibri"/>
              </a:rPr>
              <a:t>Educational Benefit Review (EBR)</a:t>
            </a:r>
          </a:p>
          <a:p>
            <a:pPr lvl="1"/>
            <a:endParaRPr lang="en-US" sz="2400" dirty="0">
              <a:cs typeface="Calibri"/>
            </a:endParaRPr>
          </a:p>
          <a:p>
            <a:pPr lvl="1"/>
            <a:r>
              <a:rPr lang="en-US" sz="2400" u="sng" dirty="0"/>
              <a:t>Domain C</a:t>
            </a:r>
            <a:r>
              <a:rPr lang="en-US" sz="2400" dirty="0"/>
              <a:t>: School Completion and Discipline</a:t>
            </a:r>
          </a:p>
          <a:p>
            <a:pPr lvl="1"/>
            <a:endParaRPr lang="en-US" sz="2400" dirty="0">
              <a:cs typeface="Calibri"/>
            </a:endParaRPr>
          </a:p>
          <a:p>
            <a:pPr lvl="1"/>
            <a:r>
              <a:rPr lang="en-US" sz="2400" u="sng" dirty="0"/>
              <a:t>Domain D</a:t>
            </a:r>
            <a:r>
              <a:rPr lang="en-US" sz="2400" dirty="0"/>
              <a:t>: LRE and Placement</a:t>
            </a:r>
          </a:p>
          <a:p>
            <a:pPr lvl="1"/>
            <a:endParaRPr lang="en-US" sz="2400" dirty="0">
              <a:cs typeface="Calibri"/>
            </a:endParaRPr>
          </a:p>
          <a:p>
            <a:pPr lvl="1" algn="ctr"/>
            <a:r>
              <a:rPr lang="en-US" sz="2400" dirty="0">
                <a:cs typeface="Calibri"/>
              </a:rPr>
              <a:t>*Domain E: Parent Engagement, will be released in 2025-2026*</a:t>
            </a:r>
          </a:p>
          <a:p>
            <a:pPr marL="457200" lvl="1" indent="0">
              <a:buNone/>
            </a:pPr>
            <a:endParaRPr lang="en-US" sz="18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40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121E27-4336-D86B-C527-8938DBD94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2420252"/>
            <a:ext cx="2863781" cy="217184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1. Facilitated Assessment: </a:t>
            </a:r>
            <a:b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“What”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50E327-0EA1-0D1B-A05A-7A5EE64978B2}"/>
              </a:ext>
            </a:extLst>
          </p:cNvPr>
          <p:cNvSpPr txBox="1"/>
          <p:nvPr/>
        </p:nvSpPr>
        <p:spPr>
          <a:xfrm>
            <a:off x="3995057" y="103414"/>
            <a:ext cx="5148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Each AU will convene a team of professionals to: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B7D2D1-F93D-2891-F37F-0050AA51C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187" y="1284046"/>
            <a:ext cx="5248955" cy="4957454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0000"/>
              </a:lnSpc>
              <a:buNone/>
            </a:pPr>
            <a:endParaRPr lang="en-US" sz="3200" dirty="0"/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/>
              <a:t>review your AU’s most recent SPP/APR data.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/>
              <a:t>discuss and evaluate the impact of current policies, procedures, and practices by reviewing a series of questions.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69068" y="6356350"/>
            <a:ext cx="9191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690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72" y="2495401"/>
            <a:ext cx="2824842" cy="22574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2. Facilitated Assessment: </a:t>
            </a:r>
            <a:b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“What”</a:t>
            </a:r>
            <a:endParaRPr lang="en-US" sz="40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69068" y="6356350"/>
            <a:ext cx="9191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50E327-0EA1-0D1B-A05A-7A5EE64978B2}"/>
              </a:ext>
            </a:extLst>
          </p:cNvPr>
          <p:cNvSpPr txBox="1"/>
          <p:nvPr/>
        </p:nvSpPr>
        <p:spPr>
          <a:xfrm>
            <a:off x="3995057" y="119384"/>
            <a:ext cx="5148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Each AU will convene a team of professionals to: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B7D2D1-F93D-2891-F37F-0050AA51C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187" y="1192875"/>
            <a:ext cx="5248955" cy="525843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0000"/>
              </a:lnSpc>
              <a:buNone/>
            </a:pPr>
            <a:endParaRPr lang="en-US" sz="3200" dirty="0"/>
          </a:p>
          <a:p>
            <a:pPr marL="971550" lvl="1" indent="-514350">
              <a:lnSpc>
                <a:spcPct val="100000"/>
              </a:lnSpc>
              <a:buAutoNum type="arabicPeriod" startAt="3"/>
            </a:pPr>
            <a:endParaRPr lang="en-US" sz="3200" dirty="0"/>
          </a:p>
          <a:p>
            <a:pPr marL="971550" lvl="1" indent="-514350">
              <a:lnSpc>
                <a:spcPct val="100000"/>
              </a:lnSpc>
              <a:buAutoNum type="arabicPeriod" startAt="3"/>
            </a:pPr>
            <a:r>
              <a:rPr lang="en-US" sz="3200" dirty="0"/>
              <a:t>review student IEPs through the Educational Benefit Review Process (EBR).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671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73CF6E-6CBB-9499-9C86-64052D196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AB0A24B-4B92-B6A2-5FE0-3A57B897B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6ED21-DC80-01AC-6299-06C138B7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72" y="2389425"/>
            <a:ext cx="2824842" cy="293354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3.Facilitated Assessment: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“What”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7D84A-46AA-3A07-9E21-8AA55B42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9068" y="6356350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27115-F2E6-EEFF-A4DA-A148A425800E}"/>
              </a:ext>
            </a:extLst>
          </p:cNvPr>
          <p:cNvSpPr txBox="1"/>
          <p:nvPr/>
        </p:nvSpPr>
        <p:spPr>
          <a:xfrm>
            <a:off x="3995057" y="282243"/>
            <a:ext cx="5148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Educational Benefit Review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3EF598-E5AE-C7B5-BEE6-F64ABF070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142" y="1192876"/>
            <a:ext cx="4953000" cy="46988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As part of the FA, AUs will complete an EBR for a set number of students (depending on the size of your AU).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457200" indent="-457200">
              <a:buAutoNum type="arabicPeriod"/>
            </a:pPr>
            <a:r>
              <a:rPr lang="en-US" sz="2600" dirty="0"/>
              <a:t>An EBR is a three-step process of reviewing three consecutive years of a student’s IEP to determine if the student has made progress in light of their circumstances (FAPE) and has received educational benefit.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9F9EB8-2A84-97CF-0BDB-CFDAE6D92D68}"/>
              </a:ext>
            </a:extLst>
          </p:cNvPr>
          <p:cNvSpPr txBox="1"/>
          <p:nvPr/>
        </p:nvSpPr>
        <p:spPr>
          <a:xfrm>
            <a:off x="4245769" y="5894437"/>
            <a:ext cx="347815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100" u="none" strike="noStrike" baseline="0" dirty="0">
                <a:solidFill>
                  <a:srgbClr val="0070C0"/>
                </a:solidFill>
                <a:hlinkClick r:id="rId3"/>
              </a:rPr>
              <a:t>Questions and Answers (Q&amp;A) on U. S. Supreme Court Case Decision </a:t>
            </a:r>
            <a:r>
              <a:rPr lang="en-US" sz="1100" u="none" strike="noStrike" baseline="0" dirty="0" err="1">
                <a:solidFill>
                  <a:srgbClr val="0070C0"/>
                </a:solidFill>
                <a:hlinkClick r:id="rId3"/>
              </a:rPr>
              <a:t>Endrew</a:t>
            </a:r>
            <a:r>
              <a:rPr lang="en-US" sz="1100" u="none" strike="noStrike" baseline="0" dirty="0">
                <a:solidFill>
                  <a:srgbClr val="0070C0"/>
                </a:solidFill>
                <a:hlinkClick r:id="rId3"/>
              </a:rPr>
              <a:t> F. v. Douglas County School District Re-1 (2017)</a:t>
            </a:r>
            <a:endParaRPr lang="en-US" sz="11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2349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F8A08D-7823-BF28-1A39-04C26194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A4FC23-030B-834A-560F-CF8A86FC3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BA5B7-F756-F84B-7F41-FA065C5EA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72" y="2170567"/>
            <a:ext cx="2824842" cy="330304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4.Facilitated Assessment: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“What”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B51F1-7493-18D4-C267-F1B40940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9068" y="6356350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91D94C-D76E-0E13-9608-B9D1B2ECFF80}"/>
              </a:ext>
            </a:extLst>
          </p:cNvPr>
          <p:cNvSpPr txBox="1"/>
          <p:nvPr/>
        </p:nvSpPr>
        <p:spPr>
          <a:xfrm>
            <a:off x="3984170" y="282242"/>
            <a:ext cx="5148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Implementing Your Results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19A696-E8D0-1C4D-F148-E40856783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142" y="1192875"/>
            <a:ext cx="4953000" cy="5258435"/>
          </a:xfrm>
        </p:spPr>
        <p:txBody>
          <a:bodyPr/>
          <a:lstStyle/>
          <a:p>
            <a:pPr marL="457200" lvl="1" indent="0">
              <a:lnSpc>
                <a:spcPct val="100000"/>
              </a:lnSpc>
              <a:buNone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0FFDA-97D3-2516-6138-AB5D531136AA}"/>
              </a:ext>
            </a:extLst>
          </p:cNvPr>
          <p:cNvSpPr txBox="1"/>
          <p:nvPr/>
        </p:nvSpPr>
        <p:spPr>
          <a:xfrm>
            <a:off x="3907857" y="1434164"/>
            <a:ext cx="50670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AUs will develop an </a:t>
            </a:r>
            <a:r>
              <a:rPr lang="en-US" sz="2800" i="1" dirty="0"/>
              <a:t>FA Action Plan</a:t>
            </a:r>
            <a:r>
              <a:rPr lang="en-US" sz="2800" dirty="0"/>
              <a:t> based on the results.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CDE will provide technical assistance as each AU implements the </a:t>
            </a:r>
            <a:r>
              <a:rPr lang="en-US" sz="2800" i="1" dirty="0"/>
              <a:t>FA Action Plan.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CDE will monitor and support your AU’s implementation.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2823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F8A08D-7823-BF28-1A39-04C26194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A4FC23-030B-834A-560F-CF8A86FC3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BA5B7-F756-F84B-7F41-FA065C5EA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72" y="2963322"/>
            <a:ext cx="2824842" cy="237235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5.Facilitated Assessment: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“What”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B51F1-7493-18D4-C267-F1B40940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9068" y="6356350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91D94C-D76E-0E13-9608-B9D1B2ECFF80}"/>
              </a:ext>
            </a:extLst>
          </p:cNvPr>
          <p:cNvSpPr txBox="1"/>
          <p:nvPr/>
        </p:nvSpPr>
        <p:spPr>
          <a:xfrm>
            <a:off x="3995057" y="206828"/>
            <a:ext cx="5148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Implementing Your Results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19A696-E8D0-1C4D-F148-E40856783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142" y="1192875"/>
            <a:ext cx="4953000" cy="5258435"/>
          </a:xfrm>
        </p:spPr>
        <p:txBody>
          <a:bodyPr/>
          <a:lstStyle/>
          <a:p>
            <a:pPr marL="457200" lvl="1" indent="0">
              <a:lnSpc>
                <a:spcPct val="100000"/>
              </a:lnSpc>
              <a:buNone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0FFDA-97D3-2516-6138-AB5D531136AA}"/>
              </a:ext>
            </a:extLst>
          </p:cNvPr>
          <p:cNvSpPr txBox="1"/>
          <p:nvPr/>
        </p:nvSpPr>
        <p:spPr>
          <a:xfrm>
            <a:off x="3968067" y="856357"/>
            <a:ext cx="506707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r>
              <a:rPr lang="en-US" sz="2800" dirty="0"/>
              <a:t>Your AU’s </a:t>
            </a:r>
            <a:r>
              <a:rPr lang="en-US" sz="2800" i="1" dirty="0"/>
              <a:t>FA Action Plan </a:t>
            </a:r>
            <a:r>
              <a:rPr lang="en-US" sz="2800" dirty="0"/>
              <a:t>will include activities that, </a:t>
            </a:r>
          </a:p>
          <a:p>
            <a:endParaRPr lang="en-US" sz="2800" dirty="0"/>
          </a:p>
          <a:p>
            <a:pPr marL="514350" indent="-514350">
              <a:buAutoNum type="arabicParenR"/>
            </a:pPr>
            <a:r>
              <a:rPr lang="en-US" sz="2800" dirty="0"/>
              <a:t>remedy student-level and systemic areas that may impede FAPE, and </a:t>
            </a:r>
          </a:p>
          <a:p>
            <a:endParaRPr lang="en-US" sz="2800" dirty="0"/>
          </a:p>
          <a:p>
            <a:pPr marL="514350" indent="-514350">
              <a:buAutoNum type="arabicParenR"/>
            </a:pPr>
            <a:r>
              <a:rPr lang="en-US" sz="2800" dirty="0"/>
              <a:t>sustain practices that are already successful in supporting positive outcomes. </a:t>
            </a: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403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1BB6F-4195-63D0-F544-AA35B30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300" kern="1200" dirty="0">
                <a:latin typeface="Calibri"/>
                <a:cs typeface="Calibri"/>
              </a:rPr>
              <a:t>Whe</a:t>
            </a:r>
            <a:r>
              <a:rPr lang="en-US" sz="6300" dirty="0">
                <a:latin typeface="Calibri"/>
                <a:cs typeface="Calibri"/>
              </a:rPr>
              <a:t>re</a:t>
            </a:r>
            <a:endParaRPr lang="en-US" sz="6300" kern="1200" dirty="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75FC-76B3-F21D-33D8-B2502EE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Where will the Facilitated Assessment be conducted?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BF925-4E37-4D05-19CD-5BAD1FC9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974" y="6360892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dirty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203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56" y="2559859"/>
            <a:ext cx="2824842" cy="254721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Facilitated Assessment: </a:t>
            </a:r>
            <a:br>
              <a:rPr lang="en-US" sz="4000" dirty="0">
                <a:latin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“Where”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9342" y="6294705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0BBE91-EA28-BFBE-5881-69D924A7F791}"/>
              </a:ext>
            </a:extLst>
          </p:cNvPr>
          <p:cNvSpPr txBox="1"/>
          <p:nvPr/>
        </p:nvSpPr>
        <p:spPr>
          <a:xfrm>
            <a:off x="3905510" y="2899356"/>
            <a:ext cx="52033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n-US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CDE wi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ll conduct each Facilitated Assessment on-site.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1836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1BB6F-4195-63D0-F544-AA35B30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300" dirty="0">
                <a:latin typeface="Calibri"/>
                <a:cs typeface="Calibri"/>
              </a:rPr>
              <a:t>Who</a:t>
            </a:r>
            <a:endParaRPr lang="en-US" sz="6300" kern="1200" dirty="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75FC-76B3-F21D-33D8-B2502EE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What AUs will participate in Cohort II?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BF925-4E37-4D05-19CD-5BAD1FC9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974" y="6360892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dirty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376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73" y="2487598"/>
            <a:ext cx="2824842" cy="225629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Facilitated Assessment: </a:t>
            </a:r>
            <a:br>
              <a:rPr lang="en-US" sz="4000" dirty="0">
                <a:latin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“Who”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9342" y="6294705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E1EBD-555E-51B1-D85B-615A92699678}"/>
              </a:ext>
            </a:extLst>
          </p:cNvPr>
          <p:cNvSpPr txBox="1"/>
          <p:nvPr/>
        </p:nvSpPr>
        <p:spPr>
          <a:xfrm>
            <a:off x="3954496" y="28396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Cohort Announcements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0BBE91-EA28-BFBE-5881-69D924A7F791}"/>
              </a:ext>
            </a:extLst>
          </p:cNvPr>
          <p:cNvSpPr txBox="1"/>
          <p:nvPr/>
        </p:nvSpPr>
        <p:spPr>
          <a:xfrm>
            <a:off x="3786187" y="2553916"/>
            <a:ext cx="52033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600" noProof="0" dirty="0">
                <a:solidFill>
                  <a:prstClr val="black"/>
                </a:solidFill>
                <a:latin typeface="Calibri" panose="020F0502020204030204"/>
              </a:rPr>
              <a:t>The CDE will notify each AU who will participate in the following school year</a:t>
            </a: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’s cohort by the end of May, annually.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533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1BB6F-4195-63D0-F544-AA35B30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300" dirty="0">
                <a:latin typeface="Calibri"/>
                <a:cs typeface="Calibri"/>
              </a:rPr>
              <a:t>Why</a:t>
            </a:r>
            <a:endParaRPr lang="en-US" sz="6300" kern="1200" dirty="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75FC-76B3-F21D-33D8-B2502EE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Why did CDE develop the Facilitated Assessment?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BF925-4E37-4D05-19CD-5BAD1FC9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974" y="6360892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dirty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8633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1BB6F-4195-63D0-F544-AA35B30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300" kern="1200" dirty="0">
                <a:latin typeface="Calibri"/>
                <a:cs typeface="Calibri"/>
              </a:rPr>
              <a:t>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75FC-76B3-F21D-33D8-B2502EE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When was the Facilitated Assessment implemented?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BF925-4E37-4D05-19CD-5BAD1FC9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974" y="6360892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dirty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US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6067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62" y="2553916"/>
            <a:ext cx="2824842" cy="541292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1.Facilitated Assessment: </a:t>
            </a:r>
            <a:br>
              <a:rPr lang="en-US" sz="4000" dirty="0">
                <a:latin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“When”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9342" y="6294705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E1EBD-555E-51B1-D85B-615A92699678}"/>
              </a:ext>
            </a:extLst>
          </p:cNvPr>
          <p:cNvSpPr txBox="1"/>
          <p:nvPr/>
        </p:nvSpPr>
        <p:spPr>
          <a:xfrm>
            <a:off x="3954496" y="28396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0BBE91-EA28-BFBE-5881-69D924A7F791}"/>
              </a:ext>
            </a:extLst>
          </p:cNvPr>
          <p:cNvSpPr txBox="1"/>
          <p:nvPr/>
        </p:nvSpPr>
        <p:spPr>
          <a:xfrm>
            <a:off x="3730016" y="1338538"/>
            <a:ext cx="520337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>
                <a:solidFill>
                  <a:prstClr val="black"/>
                </a:solidFill>
                <a:latin typeface="Calibri" panose="020F0502020204030204"/>
              </a:rPr>
              <a:t>20</a:t>
            </a: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19 – 2022: CDE conducted a nationwide study of effective monitoring tools and developed Colorado’s protocol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2022 – 2023: FA was piloted in two AUs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2023 – 2024: 10 AUs participated in Cohort I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2024 – 2025: Cohort II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3468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62" y="2553916"/>
            <a:ext cx="2824842" cy="541292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2.Facilitated Assessment: </a:t>
            </a:r>
            <a:br>
              <a:rPr lang="en-US" sz="4000" dirty="0">
                <a:latin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“When”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9342" y="6294705"/>
            <a:ext cx="919163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E1EBD-555E-51B1-D85B-615A92699678}"/>
              </a:ext>
            </a:extLst>
          </p:cNvPr>
          <p:cNvSpPr txBox="1"/>
          <p:nvPr/>
        </p:nvSpPr>
        <p:spPr>
          <a:xfrm>
            <a:off x="3954496" y="28396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Logistics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0BBE91-EA28-BFBE-5881-69D924A7F791}"/>
              </a:ext>
            </a:extLst>
          </p:cNvPr>
          <p:cNvSpPr txBox="1"/>
          <p:nvPr/>
        </p:nvSpPr>
        <p:spPr>
          <a:xfrm>
            <a:off x="3786187" y="1922174"/>
            <a:ext cx="52033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>
                <a:solidFill>
                  <a:prstClr val="black"/>
                </a:solidFill>
                <a:latin typeface="Calibri" panose="020F0502020204030204"/>
              </a:rPr>
              <a:t>Once the AU is notified, the CDE will schedule a meeting to discuss the process, answer </a:t>
            </a:r>
            <a:r>
              <a:rPr lang="en-US" sz="2600" noProof="0" dirty="0" err="1">
                <a:solidFill>
                  <a:prstClr val="black"/>
                </a:solidFill>
                <a:latin typeface="Calibri" panose="020F0502020204030204"/>
              </a:rPr>
              <a:t>questio</a:t>
            </a: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ns, and schedule the on-site collaborative visit. 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600" noProof="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>Each on-site will be 2-3 days, between September and May.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518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F948-705F-BDA3-6503-FC2C8C76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4" y="389161"/>
            <a:ext cx="8681991" cy="4997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Cohort I Peer Panel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E74E-2326-E93B-F2CB-19A6AEE4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1463040"/>
            <a:ext cx="7965440" cy="425609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sz="2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May 17, 2024, at 12:00 pm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CDE will host an interactive session with three Directors of Special Education who completed the Facilitated Assessment during Cohort I (2023-2024 SY).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99FB6-FD98-B337-3552-DD982445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633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9A972E-6AE4-1C14-B1B0-B2214A8D6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6210" y="1481328"/>
            <a:ext cx="2290036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500" dirty="0">
                <a:solidFill>
                  <a:schemeClr val="tx1"/>
                </a:solidFill>
                <a:latin typeface="+mn-lt"/>
              </a:rPr>
              <a:t>Questions?</a:t>
            </a:r>
          </a:p>
        </p:txBody>
      </p:sp>
      <p:pic>
        <p:nvPicPr>
          <p:cNvPr id="18" name="Picture 17" descr="Question marks in a line and one question mark is lit.">
            <a:extLst>
              <a:ext uri="{FF2B5EF4-FFF2-40B4-BE49-F238E27FC236}">
                <a16:creationId xmlns:a16="http://schemas.microsoft.com/office/drawing/2014/main" id="{5FAEFED4-7C34-E343-1B29-8C2191762E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7272" b="-2"/>
          <a:stretch/>
        </p:blipFill>
        <p:spPr>
          <a:xfrm>
            <a:off x="691432" y="465243"/>
            <a:ext cx="5821443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2C446-5F87-54A3-E9A4-188AE049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03" y="6315653"/>
            <a:ext cx="68580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fld id="{C479D5F6-EDCB-402A-AC08-4943A1820E8F}" type="slidenum"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 algn="r">
                <a:spcAft>
                  <a:spcPts val="600"/>
                </a:spcAft>
                <a:defRPr/>
              </a:pPr>
              <a:t>24</a:t>
            </a:fld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47255" y="1290909"/>
            <a:ext cx="7277099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2838" y="2010741"/>
            <a:ext cx="5530453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513" y="1780905"/>
            <a:ext cx="6026944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795" y="542347"/>
            <a:ext cx="7750968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75" y="6178751"/>
            <a:ext cx="378619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795" y="-59376"/>
            <a:ext cx="8318896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795" y="-1916"/>
            <a:ext cx="79295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75" y="-6705"/>
            <a:ext cx="446485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795" y="-1916"/>
            <a:ext cx="267890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950" y="-1916"/>
            <a:ext cx="4341019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26260" y="2872"/>
            <a:ext cx="2213372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15619" y="-1916"/>
            <a:ext cx="1624013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68119" y="-1916"/>
            <a:ext cx="671513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564058" y="2218040"/>
            <a:ext cx="3314068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661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50ED-BC52-D6D0-BE4E-0F3AEF631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03" y="399657"/>
            <a:ext cx="8561388" cy="75641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Calibri"/>
                <a:cs typeface="Calibri Light"/>
              </a:rPr>
              <a:t>CDE Contact Information</a:t>
            </a:r>
            <a:endParaRPr lang="en-US" sz="4000" b="1" dirty="0"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79580-53B8-E1B0-5A42-7B1A205E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dirty="0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5559BA4-6F9F-E438-736D-5F2FFE772914}"/>
              </a:ext>
            </a:extLst>
          </p:cNvPr>
          <p:cNvSpPr/>
          <p:nvPr/>
        </p:nvSpPr>
        <p:spPr>
          <a:xfrm>
            <a:off x="145661" y="1341438"/>
            <a:ext cx="4269619" cy="52365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u="sng" dirty="0">
                <a:solidFill>
                  <a:schemeClr val="tx1"/>
                </a:solidFill>
                <a:cs typeface="Calibri"/>
              </a:rPr>
              <a:t>CDE Monitoring and Technical Assistance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endParaRPr lang="en-US" b="1" u="sng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US" b="1" dirty="0">
              <a:cs typeface="Calibri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cs typeface="Calibri"/>
              </a:rPr>
              <a:t>Nicholas </a:t>
            </a:r>
            <a:r>
              <a:rPr lang="en-US" b="1" dirty="0" err="1">
                <a:solidFill>
                  <a:schemeClr val="tx1"/>
                </a:solidFill>
                <a:cs typeface="Calibri"/>
              </a:rPr>
              <a:t>Smosna</a:t>
            </a:r>
            <a:r>
              <a:rPr lang="en-US" b="1" dirty="0">
                <a:solidFill>
                  <a:schemeClr val="tx1"/>
                </a:solidFill>
                <a:cs typeface="Calibri"/>
              </a:rPr>
              <a:t>, SPED Monitoring and Technical Assistant Consultant</a:t>
            </a:r>
          </a:p>
          <a:p>
            <a:pPr algn="ctr"/>
            <a:r>
              <a:rPr lang="en-US" b="1" dirty="0">
                <a:cs typeface="Calibri"/>
                <a:hlinkClick r:id="rId4"/>
              </a:rPr>
              <a:t>Smosna_n@cde.state.co.us</a:t>
            </a:r>
            <a:endParaRPr lang="en-US" b="1" dirty="0">
              <a:cs typeface="Calibri"/>
            </a:endParaRPr>
          </a:p>
          <a:p>
            <a:pPr algn="ctr"/>
            <a:endParaRPr lang="en-US" b="1" dirty="0">
              <a:cs typeface="Calibri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cs typeface="Calibri"/>
              </a:rPr>
              <a:t>Kerry Whitmore, Supervisor, General Supervision and Monitoring</a:t>
            </a:r>
          </a:p>
          <a:p>
            <a:pPr algn="ctr"/>
            <a:r>
              <a:rPr lang="en-US" b="1" dirty="0">
                <a:cs typeface="Calibri"/>
                <a:hlinkClick r:id="rId5"/>
              </a:rPr>
              <a:t>Whitmore_K@cde.state.co.us</a:t>
            </a:r>
            <a:endParaRPr lang="en-US" b="1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067A8-5E99-92E3-8706-09CDDFAE857B}"/>
              </a:ext>
            </a:extLst>
          </p:cNvPr>
          <p:cNvSpPr/>
          <p:nvPr/>
        </p:nvSpPr>
        <p:spPr>
          <a:xfrm>
            <a:off x="4572000" y="3646809"/>
            <a:ext cx="4463142" cy="24190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b="1" u="sng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2400" b="1" u="sng" dirty="0">
                <a:solidFill>
                  <a:schemeClr val="tx1"/>
                </a:solidFill>
                <a:cs typeface="Calibri"/>
              </a:rPr>
              <a:t>CDE Data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b="1" u="sng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cs typeface="Calibri"/>
              </a:rPr>
              <a:t>Gloria </a:t>
            </a:r>
            <a:r>
              <a:rPr lang="en-US" b="1" dirty="0" err="1">
                <a:solidFill>
                  <a:schemeClr val="tx1"/>
                </a:solidFill>
                <a:cs typeface="Calibri"/>
              </a:rPr>
              <a:t>Durosko</a:t>
            </a:r>
            <a:r>
              <a:rPr lang="en-US" b="1" dirty="0">
                <a:solidFill>
                  <a:schemeClr val="tx1"/>
                </a:solidFill>
                <a:cs typeface="Calibri"/>
              </a:rPr>
              <a:t>, Supervisor, Data and Monitoring Liaison</a:t>
            </a:r>
          </a:p>
          <a:p>
            <a:pPr algn="ctr"/>
            <a:r>
              <a:rPr lang="en-US" b="1" dirty="0">
                <a:cs typeface="Calibri"/>
                <a:hlinkClick r:id="rId6"/>
              </a:rPr>
              <a:t>Durosko_G@cde.state.co.us</a:t>
            </a:r>
          </a:p>
          <a:p>
            <a:pPr algn="ctr"/>
            <a:endParaRPr lang="en-US" sz="2000" b="1" dirty="0">
              <a:cs typeface="Calibri"/>
            </a:endParaRPr>
          </a:p>
          <a:p>
            <a:pPr marL="285750" indent="-285750" algn="ctr">
              <a:buFont typeface="Arial"/>
              <a:buChar char="•"/>
            </a:pPr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52E7CB97-1CF3-0640-B1A8-3B9D3E19C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1105" y="1341438"/>
            <a:ext cx="2143125" cy="2143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342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F948-705F-BDA3-6503-FC2C8C76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4" y="389161"/>
            <a:ext cx="8681991" cy="499772"/>
          </a:xfrm>
        </p:spPr>
        <p:txBody>
          <a:bodyPr>
            <a:no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SEA and LEA Partnership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E74E-2326-E93B-F2CB-19A6AEE4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33943"/>
            <a:ext cx="7886700" cy="4640674"/>
          </a:xfrm>
        </p:spPr>
        <p:txBody>
          <a:bodyPr/>
          <a:lstStyle/>
          <a:p>
            <a:pPr marL="0" indent="0" algn="ctr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Colorado Department of Education (CDE) has an obligation “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that all children with disabilities have available to them a free appropriate public education that emphasizes special education and related services designed to meet their unique needs and prepare them for further education, employment, and independent living”.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34 CFR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D374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§300.1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99FB6-FD98-B337-3552-DD982445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09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F948-705F-BDA3-6503-FC2C8C76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4" y="389161"/>
            <a:ext cx="8681991" cy="499772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 panose="020F0502020204030204"/>
              </a:rPr>
              <a:t>Directive from OSEP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E74E-2326-E93B-F2CB-19A6AEE4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36908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“As a condition of receiving IDEA funds, the State agency must have a general supervision system. This system includes multiple components such as monitoring to — (1) improve educational results and functional outcomes for infants and toddlers with disabilities and their families and children with disabilities; and (2) ensure that LEAs and EIS programs and providers meet the requirements under IDEA.”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147C83-C18C-F064-EE6B-6118084BE594}"/>
              </a:ext>
            </a:extLst>
          </p:cNvPr>
          <p:cNvSpPr txBox="1"/>
          <p:nvPr/>
        </p:nvSpPr>
        <p:spPr>
          <a:xfrm>
            <a:off x="890921" y="5778583"/>
            <a:ext cx="6598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hlinkClick r:id="rId4"/>
              </a:rPr>
              <a:t>State General Supervision Responsibilities Under Parts B and C of the IDEA OSEP QA 23-01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99FB6-FD98-B337-3552-DD982445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090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E0292-E86B-7F10-3209-FB5816BE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72" y="2483513"/>
            <a:ext cx="2824842" cy="2694841"/>
          </a:xfrm>
        </p:spPr>
        <p:txBody>
          <a:bodyPr>
            <a:normAutofit/>
          </a:bodyPr>
          <a:lstStyle/>
          <a:p>
            <a:pPr algn="ctr"/>
            <a:b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SEA and LEA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DE84-61B0-19C9-C080-E4362A056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177" y="1256043"/>
            <a:ext cx="4877141" cy="5453095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endParaRPr lang="en-US" sz="4400" b="0" i="1" dirty="0">
              <a:effectLst/>
            </a:endParaRPr>
          </a:p>
          <a:p>
            <a:pPr marL="0" indent="0">
              <a:buNone/>
            </a:pPr>
            <a:r>
              <a:rPr lang="en-US" sz="4400" b="0" dirty="0">
                <a:effectLst/>
              </a:rPr>
              <a:t>“At its core, a general supervision system consists of the mechanisms by which states ensure that students with disabilities are provided FAPE by their local schools and districts.” </a:t>
            </a:r>
          </a:p>
          <a:p>
            <a:pPr marL="0" indent="0">
              <a:buNone/>
            </a:pPr>
            <a:endParaRPr lang="en-US" sz="4400" b="0" i="1" dirty="0">
              <a:effectLst/>
            </a:endParaRPr>
          </a:p>
          <a:p>
            <a:pPr marL="0" indent="0">
              <a:buNone/>
            </a:pPr>
            <a:r>
              <a:rPr lang="en-US" sz="4400" b="0" dirty="0">
                <a:effectLst/>
              </a:rPr>
              <a:t>“However, while these general supervision systems have enabled states to report high rates of compliance with IDEA requirements for a number of</a:t>
            </a:r>
            <a:r>
              <a:rPr lang="en-US" sz="4400" dirty="0"/>
              <a:t> </a:t>
            </a:r>
            <a:r>
              <a:rPr lang="en-US" sz="4400" b="0" dirty="0">
                <a:effectLst/>
              </a:rPr>
              <a:t>years, </a:t>
            </a:r>
            <a:r>
              <a:rPr lang="en-US" sz="4400" b="0" u="sng" dirty="0">
                <a:effectLst/>
              </a:rPr>
              <a:t>many states have not reported improvement in actual student outcomes, including academic achievement, graduation rates, and post-school outcomes.</a:t>
            </a:r>
            <a:r>
              <a:rPr lang="en-US" sz="4400" b="0" dirty="0">
                <a:effectLst/>
              </a:rPr>
              <a:t>”</a:t>
            </a:r>
          </a:p>
          <a:p>
            <a:pPr>
              <a:buFontTx/>
              <a:buChar char="-"/>
            </a:pPr>
            <a:endParaRPr lang="en-US" sz="2000" b="0" i="1" dirty="0">
              <a:effectLst/>
            </a:endParaRPr>
          </a:p>
          <a:p>
            <a:pPr marL="0" indent="0">
              <a:buNone/>
            </a:pPr>
            <a:endParaRPr lang="en-US" sz="2000" b="1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DFD409-62B7-8B76-D276-13260F299187}"/>
              </a:ext>
            </a:extLst>
          </p:cNvPr>
          <p:cNvSpPr txBox="1"/>
          <p:nvPr/>
        </p:nvSpPr>
        <p:spPr>
          <a:xfrm>
            <a:off x="4028529" y="5804128"/>
            <a:ext cx="3578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hlinkClick r:id="rId4"/>
              </a:rPr>
              <a:t>Leveraging General Supervision Systems to Improve Student Outcomes: A Process Guide for IDEA Part B, NCSI (2018)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28C9-A99E-5567-71BA-92378E1D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682" y="6327348"/>
            <a:ext cx="9191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731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F948-705F-BDA3-6503-FC2C8C76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4" y="389161"/>
            <a:ext cx="8681991" cy="499772"/>
          </a:xfrm>
        </p:spPr>
        <p:txBody>
          <a:bodyPr/>
          <a:lstStyle/>
          <a:p>
            <a:pPr algn="ctr"/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OSEP Required Elements</a:t>
            </a:r>
            <a:endParaRPr lang="en-US" dirty="0"/>
          </a:p>
        </p:txBody>
      </p:sp>
      <p:sp>
        <p:nvSpPr>
          <p:cNvPr id="11" name="TextBox 10" descr="8 Key components OSEP Requires">
            <a:extLst>
              <a:ext uri="{FF2B5EF4-FFF2-40B4-BE49-F238E27FC236}">
                <a16:creationId xmlns:a16="http://schemas.microsoft.com/office/drawing/2014/main" id="{A3940D78-8B9B-6553-D0FD-B5F31363A091}"/>
              </a:ext>
            </a:extLst>
          </p:cNvPr>
          <p:cNvSpPr txBox="1"/>
          <p:nvPr/>
        </p:nvSpPr>
        <p:spPr>
          <a:xfrm>
            <a:off x="1778558" y="1396721"/>
            <a:ext cx="5406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8 Key Components</a:t>
            </a:r>
          </a:p>
        </p:txBody>
      </p:sp>
      <p:pic>
        <p:nvPicPr>
          <p:cNvPr id="5" name="Picture 4" descr="A puzzle with text on it&#10;&#10;OSEP highlights 8 Key Components: Fiscal Management, Integrated Monitoring, Sustaining Compliance and Improvement, Implementation of Policies and Procedures, Technical Assistance and Professional Development, Dispute Resolution, Data, and SPP/APR.&#10;">
            <a:extLst>
              <a:ext uri="{FF2B5EF4-FFF2-40B4-BE49-F238E27FC236}">
                <a16:creationId xmlns:a16="http://schemas.microsoft.com/office/drawing/2014/main" id="{5AB946AE-B48C-20DF-993E-7773CF9319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29" y="1882397"/>
            <a:ext cx="7666892" cy="40059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147C83-C18C-F064-EE6B-6118084BE594}"/>
              </a:ext>
            </a:extLst>
          </p:cNvPr>
          <p:cNvSpPr txBox="1"/>
          <p:nvPr/>
        </p:nvSpPr>
        <p:spPr>
          <a:xfrm>
            <a:off x="831273" y="5963249"/>
            <a:ext cx="659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5"/>
              </a:rPr>
              <a:t>State General Supervision Responsibilities Under Parts B and C of the IDEA OSEP QA 23-01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99FB6-FD98-B337-3552-DD982445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234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F948-705F-BDA3-6503-FC2C8C76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4" y="107818"/>
            <a:ext cx="8681991" cy="1031052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Calibri" panose="020F0502020204030204"/>
              </a:rPr>
              <a:t>Colorado’s Integrated Monitoring and Accountability Process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E74E-2326-E93B-F2CB-19A6AEE4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003" y="1463040"/>
            <a:ext cx="8681991" cy="4256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</a:rPr>
              <a:t>Colorado’s Integrated Monitoring and Accountability Process (CIMAP) has three paths. </a:t>
            </a:r>
          </a:p>
          <a:p>
            <a:pPr marL="800100" lvl="1" indent="-342900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400" u="sng" dirty="0">
                <a:solidFill>
                  <a:prstClr val="black"/>
                </a:solidFill>
              </a:rPr>
              <a:t>Annual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</a:p>
          <a:p>
            <a:pPr marL="1257300" lvl="2" indent="-342900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SPP/APR Indicators 1 through 1</a:t>
            </a:r>
            <a:r>
              <a:rPr lang="en-US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Significant Disproportionality, </a:t>
            </a:r>
            <a:r>
              <a:rPr lang="en-US" sz="2400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CoAlt</a:t>
            </a:r>
            <a:r>
              <a:rPr lang="en-US" sz="2400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Personnel Qualifications, Standard Record Reviews, FAPE in County Jails, etc.</a:t>
            </a:r>
            <a:endParaRPr lang="en-US" sz="2400" dirty="0">
              <a:solidFill>
                <a:prstClr val="black"/>
              </a:solidFill>
            </a:endParaRPr>
          </a:p>
          <a:p>
            <a:pPr lvl="1">
              <a:buFontTx/>
              <a:buChar char="-"/>
            </a:pPr>
            <a:r>
              <a:rPr lang="en-US" sz="2400" u="sng" dirty="0"/>
              <a:t>Cyclical (every AU, every 4 years)</a:t>
            </a:r>
          </a:p>
          <a:p>
            <a:pPr lvl="2">
              <a:buFontTx/>
              <a:buChar char="-"/>
            </a:pPr>
            <a:r>
              <a:rPr lang="en-US" sz="2400" dirty="0"/>
              <a:t>Facilitated Assessment</a:t>
            </a:r>
          </a:p>
          <a:p>
            <a:pPr lvl="1">
              <a:buFontTx/>
              <a:buChar char="-"/>
            </a:pPr>
            <a:r>
              <a:rPr lang="en-US" sz="2400" u="sng" dirty="0">
                <a:solidFill>
                  <a:prstClr val="black"/>
                </a:solidFill>
              </a:rPr>
              <a:t>Responsive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</a:p>
          <a:p>
            <a:pPr lvl="2">
              <a:buFontTx/>
              <a:buChar char="-"/>
            </a:pPr>
            <a:r>
              <a:rPr lang="en-US" sz="2400" dirty="0">
                <a:solidFill>
                  <a:prstClr val="black"/>
                </a:solidFill>
              </a:rPr>
              <a:t>Areas of Concern</a:t>
            </a: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Arrow: Left 7" descr="Arrow Highlighting to Cyclical Facilitated Assessment.">
            <a:extLst>
              <a:ext uri="{FF2B5EF4-FFF2-40B4-BE49-F238E27FC236}">
                <a16:creationId xmlns:a16="http://schemas.microsoft.com/office/drawing/2014/main" id="{5E202526-31DB-5076-A2F0-B37492A5CF92}"/>
              </a:ext>
            </a:extLst>
          </p:cNvPr>
          <p:cNvSpPr/>
          <p:nvPr/>
        </p:nvSpPr>
        <p:spPr>
          <a:xfrm>
            <a:off x="5337574" y="405160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4FC5B1-CB4A-7B79-68DF-EDB8BC45B1AA}"/>
              </a:ext>
            </a:extLst>
          </p:cNvPr>
          <p:cNvSpPr txBox="1"/>
          <p:nvPr/>
        </p:nvSpPr>
        <p:spPr>
          <a:xfrm>
            <a:off x="893618" y="6103852"/>
            <a:ext cx="659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hlinkClick r:id="rId4"/>
              </a:rPr>
              <a:t>State General Supervision Responsibilities Under Parts B and C of the IDEA OSEP QA 23-01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99FB6-FD98-B337-3552-DD982445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631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1BB6F-4195-63D0-F544-AA35B30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300" dirty="0">
                <a:latin typeface="Calibri"/>
                <a:cs typeface="Calibri"/>
              </a:rPr>
              <a:t>What</a:t>
            </a:r>
            <a:endParaRPr lang="en-US" sz="6300" kern="1200" dirty="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75FC-76B3-F21D-33D8-B2502EEE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14052"/>
            <a:ext cx="6858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What is the Facilitated Assessment (FA)?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BF925-4E37-4D05-19CD-5BAD1FC9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974" y="6360892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dirty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923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86187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72" y="2524316"/>
            <a:ext cx="2824842" cy="219120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Facilitated  </a:t>
            </a:r>
            <a:b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Assessment:</a:t>
            </a:r>
            <a:b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“What”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859" y="1607736"/>
            <a:ext cx="4314823" cy="3806754"/>
          </a:xfrm>
        </p:spPr>
        <p:txBody>
          <a:bodyPr anchor="ctr">
            <a:normAutofit/>
          </a:bodyPr>
          <a:lstStyle/>
          <a:p>
            <a:pPr marL="284560" indent="0" defTabSz="913210">
              <a:spcAft>
                <a:spcPct val="70000"/>
              </a:spcAft>
              <a:buNone/>
              <a:defRPr/>
            </a:pPr>
            <a:r>
              <a:rPr lang="en-US" dirty="0"/>
              <a:t>The Facilitated Assessment (FA) is 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 comprehensive monitoring tool that will assist Administrative Units (AUs) in evaluating how their policies, procedures, and practices affect the outcomes of students with disabilities.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68733" y="6376899"/>
            <a:ext cx="9191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79D5F6-EDCB-402A-AC08-4943A1820E8F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99167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2783</TotalTime>
  <Words>1100</Words>
  <Application>Microsoft Office PowerPoint</Application>
  <PresentationFormat>On-screen Show (4:3)</PresentationFormat>
  <Paragraphs>168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Museo Slab 500</vt:lpstr>
      <vt:lpstr>Rockwell</vt:lpstr>
      <vt:lpstr>Times New Roman</vt:lpstr>
      <vt:lpstr>Office Theme</vt:lpstr>
      <vt:lpstr> Integrated Monitoring  Facilitated Assessment </vt:lpstr>
      <vt:lpstr>Why</vt:lpstr>
      <vt:lpstr>SEA and LEA Partnership </vt:lpstr>
      <vt:lpstr>Directive from OSEP</vt:lpstr>
      <vt:lpstr> SEA and LEA Partnership</vt:lpstr>
      <vt:lpstr>OSEP Required Elements</vt:lpstr>
      <vt:lpstr>Colorado’s Integrated Monitoring and Accountability Process</vt:lpstr>
      <vt:lpstr>What</vt:lpstr>
      <vt:lpstr>Facilitated   Assessment: “What”</vt:lpstr>
      <vt:lpstr>Facilitated Assessment:  “What”</vt:lpstr>
      <vt:lpstr>1. Facilitated Assessment:  “What”</vt:lpstr>
      <vt:lpstr>2. Facilitated Assessment:  “What”</vt:lpstr>
      <vt:lpstr>3.Facilitated Assessment: “What”</vt:lpstr>
      <vt:lpstr>4.Facilitated Assessment: “What”</vt:lpstr>
      <vt:lpstr>5.Facilitated Assessment: “What”</vt:lpstr>
      <vt:lpstr>Where</vt:lpstr>
      <vt:lpstr>Facilitated Assessment:  “Where”</vt:lpstr>
      <vt:lpstr>Who</vt:lpstr>
      <vt:lpstr>Facilitated Assessment:  “Who”</vt:lpstr>
      <vt:lpstr>When</vt:lpstr>
      <vt:lpstr>1.Facilitated Assessment:  “When”</vt:lpstr>
      <vt:lpstr>2.Facilitated Assessment:  “When”</vt:lpstr>
      <vt:lpstr>Cohort I Peer Panel</vt:lpstr>
      <vt:lpstr>Questions?</vt:lpstr>
      <vt:lpstr>CDE Contact Information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Petersen, Cindy</cp:lastModifiedBy>
  <cp:revision>776</cp:revision>
  <dcterms:created xsi:type="dcterms:W3CDTF">2019-06-25T17:30:52Z</dcterms:created>
  <dcterms:modified xsi:type="dcterms:W3CDTF">2024-06-04T20:43:14Z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3004089B-8659-436C-A2B4-57E78F2933E9</vt:lpwstr>
  </property>
  <property fmtid="{D5CDD505-2E9C-101B-9397-08002B2CF9AE}" pid="3" name="ArticulatePath">
    <vt:lpwstr>Final FA All State PD 05082024zvs.acc0510</vt:lpwstr>
  </property>
</Properties>
</file>