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91" r:id="rId12"/>
    <p:sldId id="292"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93" r:id="rId29"/>
    <p:sldId id="283" r:id="rId30"/>
    <p:sldId id="284" r:id="rId31"/>
    <p:sldId id="285" r:id="rId32"/>
    <p:sldId id="286" r:id="rId33"/>
    <p:sldId id="294" r:id="rId34"/>
    <p:sldId id="287" r:id="rId35"/>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8" roundtripDataSignature="AMtx7mjKsBhOmD1D7KZDmjKbgUNm/lduIw=="/>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7A00B83-072F-8D6E-73F7-CFB3C96DF063}" name="Van_Sant, Zack" initials="ZV" userId="S::Van_sant_z@cde.state.co.us::b22a78fb-6406-4898-b260-273e1f8dfef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98" autoAdjust="0"/>
    <p:restoredTop sz="94404" autoAdjust="0"/>
  </p:normalViewPr>
  <p:slideViewPr>
    <p:cSldViewPr snapToGrid="0">
      <p:cViewPr varScale="1">
        <p:scale>
          <a:sx n="116" d="100"/>
          <a:sy n="116" d="100"/>
        </p:scale>
        <p:origin x="82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8/10/relationships/authors" Targe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3" name="Google Shape;153;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3" name="Google Shape;153;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899840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8" name="Google Shape;168;p1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924558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8" name="Google Shape;168;p1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5" name="Google Shape;175;p1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1" name="Google Shape;181;p1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596900" lvl="1" indent="0">
              <a:lnSpc>
                <a:spcPct val="100000"/>
              </a:lnSpc>
              <a:spcBef>
                <a:spcPts val="0"/>
              </a:spcBef>
              <a:buClr>
                <a:srgbClr val="212529"/>
              </a:buClr>
              <a:buSzPts val="1400"/>
              <a:buFont typeface="Calibri"/>
              <a:buNone/>
            </a:pPr>
            <a:r>
              <a:rPr lang="en-US" dirty="0">
                <a:solidFill>
                  <a:srgbClr val="212529"/>
                </a:solidFill>
                <a:highlight>
                  <a:srgbClr val="FFFFFF"/>
                </a:highlight>
              </a:rPr>
              <a:t>Talking Points:</a:t>
            </a:r>
          </a:p>
          <a:p>
            <a:pPr marL="596900" lvl="1" indent="0">
              <a:lnSpc>
                <a:spcPct val="100000"/>
              </a:lnSpc>
              <a:spcBef>
                <a:spcPts val="0"/>
              </a:spcBef>
              <a:buClr>
                <a:srgbClr val="212529"/>
              </a:buClr>
              <a:buSzPts val="1400"/>
              <a:buFont typeface="Calibri"/>
              <a:buNone/>
            </a:pPr>
            <a:endParaRPr lang="en-US" dirty="0">
              <a:solidFill>
                <a:srgbClr val="212529"/>
              </a:solidFill>
              <a:highlight>
                <a:srgbClr val="FFFFFF"/>
              </a:highlight>
            </a:endParaRPr>
          </a:p>
          <a:p>
            <a:pPr lvl="1" indent="-317500">
              <a:lnSpc>
                <a:spcPct val="100000"/>
              </a:lnSpc>
              <a:spcBef>
                <a:spcPts val="0"/>
              </a:spcBef>
              <a:buClr>
                <a:srgbClr val="212529"/>
              </a:buClr>
              <a:buSzPts val="1400"/>
              <a:buFont typeface="Calibri"/>
              <a:buChar char="●"/>
            </a:pPr>
            <a:r>
              <a:rPr lang="en-US" dirty="0">
                <a:solidFill>
                  <a:srgbClr val="212529"/>
                </a:solidFill>
                <a:highlight>
                  <a:srgbClr val="FFFFFF"/>
                </a:highlight>
              </a:rPr>
              <a:t>Child Find and Evaluation:</a:t>
            </a:r>
          </a:p>
          <a:p>
            <a:pPr lvl="2" indent="-317500">
              <a:lnSpc>
                <a:spcPct val="100000"/>
              </a:lnSpc>
              <a:spcBef>
                <a:spcPts val="0"/>
              </a:spcBef>
              <a:buClr>
                <a:srgbClr val="212529"/>
              </a:buClr>
              <a:buSzPts val="1400"/>
              <a:buFont typeface="Calibri"/>
              <a:buChar char="○"/>
            </a:pPr>
            <a:r>
              <a:rPr lang="en-US" sz="1200" dirty="0">
                <a:solidFill>
                  <a:srgbClr val="212529"/>
                </a:solidFill>
                <a:highlight>
                  <a:srgbClr val="FFFFFF"/>
                </a:highlight>
              </a:rPr>
              <a:t>The Child Find process for privately-enrolled students and how parents, teachers, and private school officials are to be informed about this process</a:t>
            </a:r>
          </a:p>
          <a:p>
            <a:pPr lvl="2" indent="-317500">
              <a:lnSpc>
                <a:spcPct val="100000"/>
              </a:lnSpc>
              <a:spcBef>
                <a:spcPts val="0"/>
              </a:spcBef>
              <a:buClr>
                <a:srgbClr val="212529"/>
              </a:buClr>
              <a:buSzPts val="1400"/>
              <a:buFont typeface="Calibri"/>
              <a:buChar char="○"/>
            </a:pPr>
            <a:r>
              <a:rPr lang="en-US" sz="1200" dirty="0">
                <a:solidFill>
                  <a:srgbClr val="212529"/>
                </a:solidFill>
                <a:highlight>
                  <a:srgbClr val="FFFFFF"/>
                </a:highlight>
              </a:rPr>
              <a:t>How parentally-placed private school children suspected of having a disability can be evaluated for eligibility and offered equitable participation in special education services</a:t>
            </a:r>
          </a:p>
          <a:p>
            <a:pPr lvl="1" indent="-317500">
              <a:lnSpc>
                <a:spcPct val="100000"/>
              </a:lnSpc>
              <a:spcBef>
                <a:spcPts val="0"/>
              </a:spcBef>
              <a:buClr>
                <a:srgbClr val="212529"/>
              </a:buClr>
              <a:buSzPts val="1400"/>
              <a:buFont typeface="Calibri"/>
              <a:buChar char="●"/>
            </a:pPr>
            <a:r>
              <a:rPr lang="en-US" sz="1000" dirty="0">
                <a:solidFill>
                  <a:srgbClr val="212529"/>
                </a:solidFill>
                <a:highlight>
                  <a:srgbClr val="FFFFFF"/>
                </a:highlight>
              </a:rPr>
              <a:t>Determination of Proportionate Share:</a:t>
            </a:r>
          </a:p>
          <a:p>
            <a:pPr lvl="2" indent="-317500">
              <a:lnSpc>
                <a:spcPct val="100000"/>
              </a:lnSpc>
              <a:spcBef>
                <a:spcPts val="0"/>
              </a:spcBef>
              <a:buClr>
                <a:srgbClr val="212529"/>
              </a:buClr>
              <a:buSzPts val="1400"/>
              <a:buFont typeface="Calibri"/>
              <a:buChar char="○"/>
            </a:pPr>
            <a:r>
              <a:rPr lang="en-US" sz="1200" dirty="0">
                <a:solidFill>
                  <a:srgbClr val="212529"/>
                </a:solidFill>
                <a:highlight>
                  <a:srgbClr val="FFFFFF"/>
                </a:highlight>
              </a:rPr>
              <a:t>The amount of funds available under proportionate share requirements and how proportionate share was determined</a:t>
            </a:r>
          </a:p>
          <a:p>
            <a:pPr lvl="1" indent="-317500">
              <a:lnSpc>
                <a:spcPct val="100000"/>
              </a:lnSpc>
              <a:spcBef>
                <a:spcPts val="0"/>
              </a:spcBef>
              <a:buClr>
                <a:srgbClr val="212529"/>
              </a:buClr>
              <a:buSzPts val="1400"/>
              <a:buFont typeface="Calibri"/>
              <a:buChar char="●"/>
            </a:pPr>
            <a:r>
              <a:rPr lang="en-US" sz="1000" dirty="0">
                <a:solidFill>
                  <a:srgbClr val="212529"/>
                </a:solidFill>
                <a:highlight>
                  <a:srgbClr val="FFFFFF"/>
                </a:highlight>
              </a:rPr>
              <a:t>The consultation process, methodology, and schedule for the year:</a:t>
            </a:r>
          </a:p>
          <a:p>
            <a:pPr lvl="2" indent="-317500">
              <a:lnSpc>
                <a:spcPct val="100000"/>
              </a:lnSpc>
              <a:spcBef>
                <a:spcPts val="0"/>
              </a:spcBef>
              <a:buClr>
                <a:srgbClr val="212529"/>
              </a:buClr>
              <a:buSzPts val="1400"/>
              <a:buFont typeface="Calibri"/>
              <a:buChar char="○"/>
            </a:pPr>
            <a:r>
              <a:rPr lang="en-US" sz="1200" dirty="0">
                <a:solidFill>
                  <a:srgbClr val="212529"/>
                </a:solidFill>
                <a:highlight>
                  <a:srgbClr val="FFFFFF"/>
                </a:highlight>
              </a:rPr>
              <a:t>The process used to provide private schools and parents with opportunities for input throughout the school year</a:t>
            </a:r>
          </a:p>
          <a:p>
            <a:pPr lvl="1" indent="-317500">
              <a:lnSpc>
                <a:spcPct val="100000"/>
              </a:lnSpc>
              <a:spcBef>
                <a:spcPts val="0"/>
              </a:spcBef>
              <a:buClr>
                <a:srgbClr val="212529"/>
              </a:buClr>
              <a:buSzPts val="1400"/>
              <a:buFont typeface="Calibri"/>
              <a:buChar char="●"/>
            </a:pPr>
            <a:r>
              <a:rPr lang="en-US" sz="1000" dirty="0">
                <a:solidFill>
                  <a:srgbClr val="212529"/>
                </a:solidFill>
                <a:highlight>
                  <a:srgbClr val="FFFFFF"/>
                </a:highlight>
              </a:rPr>
              <a:t>Determination of services and their method(s) of provision:</a:t>
            </a:r>
          </a:p>
          <a:p>
            <a:pPr lvl="2" indent="-317500">
              <a:lnSpc>
                <a:spcPct val="100000"/>
              </a:lnSpc>
              <a:spcBef>
                <a:spcPts val="0"/>
              </a:spcBef>
              <a:buClr>
                <a:srgbClr val="212529"/>
              </a:buClr>
              <a:buSzPts val="1400"/>
              <a:buFont typeface="Calibri"/>
              <a:buChar char="○"/>
            </a:pPr>
            <a:r>
              <a:rPr lang="en-US" sz="1200" dirty="0">
                <a:solidFill>
                  <a:srgbClr val="212529"/>
                </a:solidFill>
                <a:highlight>
                  <a:srgbClr val="FFFFFF"/>
                </a:highlight>
              </a:rPr>
              <a:t>A discussion of student needs and possible types of special education and related services that can be provided either directly or through alternative service delivery mechanisms</a:t>
            </a:r>
          </a:p>
          <a:p>
            <a:pPr lvl="2" indent="-317500">
              <a:lnSpc>
                <a:spcPct val="100000"/>
              </a:lnSpc>
              <a:spcBef>
                <a:spcPts val="0"/>
              </a:spcBef>
              <a:buClr>
                <a:srgbClr val="212529"/>
              </a:buClr>
              <a:buSzPts val="1400"/>
              <a:buFont typeface="Calibri"/>
              <a:buChar char="○"/>
            </a:pPr>
            <a:r>
              <a:rPr lang="en-US" sz="1200" dirty="0">
                <a:solidFill>
                  <a:srgbClr val="212529"/>
                </a:solidFill>
                <a:highlight>
                  <a:srgbClr val="FFFFFF"/>
                </a:highlight>
              </a:rPr>
              <a:t>Federal grant funds can be used to provide services on the grounds of private schools</a:t>
            </a:r>
          </a:p>
          <a:p>
            <a:pPr lvl="2" indent="-304800">
              <a:lnSpc>
                <a:spcPct val="100000"/>
              </a:lnSpc>
              <a:spcBef>
                <a:spcPts val="0"/>
              </a:spcBef>
              <a:buClr>
                <a:srgbClr val="212529"/>
              </a:buClr>
              <a:buSzPts val="1200"/>
              <a:buFont typeface="Georgia"/>
              <a:buChar char="○"/>
            </a:pPr>
            <a:r>
              <a:rPr lang="en-US" sz="1200" dirty="0">
                <a:solidFill>
                  <a:srgbClr val="212529"/>
                </a:solidFill>
                <a:highlight>
                  <a:srgbClr val="FFFFFF"/>
                </a:highlight>
              </a:rPr>
              <a:t>If the amount of proportionate share grant funds are insufficient to serve every student, a discussion of how the AU will apportion the services among eligible students. The AU may choose to supplement the proportionate share with additional grant funds or with state or local funds, including funds provided for this purpose by the private school</a:t>
            </a:r>
            <a:r>
              <a:rPr lang="en-US" sz="1000" dirty="0">
                <a:solidFill>
                  <a:srgbClr val="212529"/>
                </a:solidFill>
                <a:highlight>
                  <a:srgbClr val="FFFFFF"/>
                </a:highlight>
              </a:rPr>
              <a:t>.</a:t>
            </a:r>
            <a:endParaRPr lang="en-US" sz="1000" dirty="0">
              <a:solidFill>
                <a:srgbClr val="222222"/>
              </a:solidFill>
              <a:highlight>
                <a:srgbClr val="FFFFFF"/>
              </a:highlight>
            </a:endParaRPr>
          </a:p>
          <a:p>
            <a:pPr marL="0" lvl="0" indent="0" algn="l" rtl="0">
              <a:spcBef>
                <a:spcPts val="0"/>
              </a:spcBef>
              <a:spcAft>
                <a:spcPts val="0"/>
              </a:spcAft>
              <a:buNone/>
            </a:pPr>
            <a:endParaRPr dirty="0"/>
          </a:p>
        </p:txBody>
      </p:sp>
      <p:sp>
        <p:nvSpPr>
          <p:cNvPr id="188" name="Google Shape;188;p1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5" name="Google Shape;195;p1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1" name="Google Shape;201;p1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8" name="Google Shape;208;p1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5" name="Google Shape;215;p1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2" name="Google Shape;222;p2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8" name="Google Shape;228;p2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2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5" name="Google Shape;235;p2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2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2" name="Google Shape;242;p2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p2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9" name="Google Shape;249;p2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2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6" name="Google Shape;256;p2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p2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2" name="Google Shape;262;p2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p2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2" name="Google Shape;262;p2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313025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p2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6" name="Google Shape;276;p2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 name="Google Shape;104;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p2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3" name="Google Shape;283;p2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p3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0" name="Google Shape;290;p3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p3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97" name="Google Shape;297;p3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Google Shape;302;g26631508d60_0_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3" name="Google Shape;303;g26631508d60_0_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4" name="Google Shape;304;g26631508d60_0_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34</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Refer participants to the link for specific IDEA details</a:t>
            </a:r>
            <a:endParaRPr/>
          </a:p>
        </p:txBody>
      </p:sp>
      <p:sp>
        <p:nvSpPr>
          <p:cNvPr id="111" name="Google Shape;111;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8" name="Google Shape;118;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5" name="Google Shape;125;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2" name="Google Shape;132;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9" name="Google Shape;139;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46" name="Google Shape;146;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34"/>
          <p:cNvSpPr/>
          <p:nvPr/>
        </p:nvSpPr>
        <p:spPr>
          <a:xfrm>
            <a:off x="0" y="4675238"/>
            <a:ext cx="9144000" cy="2182761"/>
          </a:xfrm>
          <a:prstGeom prst="rect">
            <a:avLst/>
          </a:prstGeom>
          <a:gradFill>
            <a:gsLst>
              <a:gs pos="0">
                <a:schemeClr val="lt1"/>
              </a:gs>
              <a:gs pos="100000">
                <a:srgbClr val="FFC846">
                  <a:alpha val="49803"/>
                </a:srgbClr>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 name="Google Shape;15;p34"/>
          <p:cNvSpPr txBox="1">
            <a:spLocks noGrp="1"/>
          </p:cNvSpPr>
          <p:nvPr>
            <p:ph type="ctrTitle"/>
          </p:nvPr>
        </p:nvSpPr>
        <p:spPr>
          <a:xfrm>
            <a:off x="685800" y="3236239"/>
            <a:ext cx="7772400" cy="1216589"/>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0"/>
              </a:spcBef>
              <a:spcAft>
                <a:spcPts val="0"/>
              </a:spcAft>
              <a:buClr>
                <a:schemeClr val="dk1"/>
              </a:buClr>
              <a:buSzPts val="3600"/>
              <a:buFont typeface="Arial"/>
              <a:buNone/>
              <a:defRPr sz="360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34"/>
          <p:cNvSpPr txBox="1">
            <a:spLocks noGrp="1"/>
          </p:cNvSpPr>
          <p:nvPr>
            <p:ph type="subTitle" idx="1"/>
          </p:nvPr>
        </p:nvSpPr>
        <p:spPr>
          <a:xfrm>
            <a:off x="685800" y="5073444"/>
            <a:ext cx="7772400" cy="1065925"/>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000"/>
              <a:buNone/>
              <a:defRPr sz="20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7" name="Google Shape;17;p34"/>
          <p:cNvPicPr preferRelativeResize="0"/>
          <p:nvPr/>
        </p:nvPicPr>
        <p:blipFill rotWithShape="1">
          <a:blip r:embed="rId2">
            <a:alphaModFix/>
          </a:blip>
          <a:srcRect/>
          <a:stretch/>
        </p:blipFill>
        <p:spPr>
          <a:xfrm>
            <a:off x="3165737" y="632706"/>
            <a:ext cx="2821173" cy="1762730"/>
          </a:xfrm>
          <a:prstGeom prst="rect">
            <a:avLst/>
          </a:prstGeom>
          <a:noFill/>
          <a:ln>
            <a:noFill/>
          </a:ln>
        </p:spPr>
      </p:pic>
      <p:cxnSp>
        <p:nvCxnSpPr>
          <p:cNvPr id="18" name="Google Shape;18;p34"/>
          <p:cNvCxnSpPr/>
          <p:nvPr/>
        </p:nvCxnSpPr>
        <p:spPr>
          <a:xfrm>
            <a:off x="685800" y="2772696"/>
            <a:ext cx="7801897" cy="0"/>
          </a:xfrm>
          <a:prstGeom prst="straightConnector1">
            <a:avLst/>
          </a:prstGeom>
          <a:noFill/>
          <a:ln w="19050" cap="flat" cmpd="sng">
            <a:solidFill>
              <a:srgbClr val="FFC846"/>
            </a:solidFill>
            <a:prstDash val="solid"/>
            <a:miter lim="800000"/>
            <a:headEnd type="none" w="sm" len="sm"/>
            <a:tailEnd type="none" w="sm" len="sm"/>
          </a:ln>
        </p:spPr>
      </p:cxnSp>
      <p:sp>
        <p:nvSpPr>
          <p:cNvPr id="19" name="Google Shape;19;p34"/>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chemeClr val="dk1"/>
                </a:solidFill>
                <a:latin typeface="Calibri"/>
                <a:ea typeface="Calibri"/>
                <a:cs typeface="Calibri"/>
                <a:sym typeface="Calibri"/>
              </a:defRPr>
            </a:lvl1pPr>
            <a:lvl2pPr marL="0" lvl="1" indent="0" algn="l">
              <a:spcBef>
                <a:spcPts val="0"/>
              </a:spcBef>
              <a:buNone/>
              <a:defRPr sz="1600" b="0" i="0" u="none" strike="noStrike" cap="none">
                <a:solidFill>
                  <a:schemeClr val="dk1"/>
                </a:solidFill>
                <a:latin typeface="Calibri"/>
                <a:ea typeface="Calibri"/>
                <a:cs typeface="Calibri"/>
                <a:sym typeface="Calibri"/>
              </a:defRPr>
            </a:lvl2pPr>
            <a:lvl3pPr marL="0" lvl="2" indent="0" algn="l">
              <a:spcBef>
                <a:spcPts val="0"/>
              </a:spcBef>
              <a:buNone/>
              <a:defRPr sz="1600" b="0" i="0" u="none" strike="noStrike" cap="none">
                <a:solidFill>
                  <a:schemeClr val="dk1"/>
                </a:solidFill>
                <a:latin typeface="Calibri"/>
                <a:ea typeface="Calibri"/>
                <a:cs typeface="Calibri"/>
                <a:sym typeface="Calibri"/>
              </a:defRPr>
            </a:lvl3pPr>
            <a:lvl4pPr marL="0" lvl="3" indent="0" algn="l">
              <a:spcBef>
                <a:spcPts val="0"/>
              </a:spcBef>
              <a:buNone/>
              <a:defRPr sz="1600" b="0" i="0" u="none" strike="noStrike" cap="none">
                <a:solidFill>
                  <a:schemeClr val="dk1"/>
                </a:solidFill>
                <a:latin typeface="Calibri"/>
                <a:ea typeface="Calibri"/>
                <a:cs typeface="Calibri"/>
                <a:sym typeface="Calibri"/>
              </a:defRPr>
            </a:lvl4pPr>
            <a:lvl5pPr marL="0" lvl="4" indent="0" algn="l">
              <a:spcBef>
                <a:spcPts val="0"/>
              </a:spcBef>
              <a:buNone/>
              <a:defRPr sz="1600" b="0" i="0" u="none" strike="noStrike" cap="none">
                <a:solidFill>
                  <a:schemeClr val="dk1"/>
                </a:solidFill>
                <a:latin typeface="Calibri"/>
                <a:ea typeface="Calibri"/>
                <a:cs typeface="Calibri"/>
                <a:sym typeface="Calibri"/>
              </a:defRPr>
            </a:lvl5pPr>
            <a:lvl6pPr marL="0" lvl="5" indent="0" algn="l">
              <a:spcBef>
                <a:spcPts val="0"/>
              </a:spcBef>
              <a:buNone/>
              <a:defRPr sz="1600" b="0" i="0" u="none" strike="noStrike" cap="none">
                <a:solidFill>
                  <a:schemeClr val="dk1"/>
                </a:solidFill>
                <a:latin typeface="Calibri"/>
                <a:ea typeface="Calibri"/>
                <a:cs typeface="Calibri"/>
                <a:sym typeface="Calibri"/>
              </a:defRPr>
            </a:lvl6pPr>
            <a:lvl7pPr marL="0" lvl="6" indent="0" algn="l">
              <a:spcBef>
                <a:spcPts val="0"/>
              </a:spcBef>
              <a:buNone/>
              <a:defRPr sz="1600" b="0" i="0" u="none" strike="noStrike" cap="none">
                <a:solidFill>
                  <a:schemeClr val="dk1"/>
                </a:solidFill>
                <a:latin typeface="Calibri"/>
                <a:ea typeface="Calibri"/>
                <a:cs typeface="Calibri"/>
                <a:sym typeface="Calibri"/>
              </a:defRPr>
            </a:lvl7pPr>
            <a:lvl8pPr marL="0" lvl="7" indent="0" algn="l">
              <a:spcBef>
                <a:spcPts val="0"/>
              </a:spcBef>
              <a:buNone/>
              <a:defRPr sz="1600" b="0" i="0" u="none" strike="noStrike" cap="none">
                <a:solidFill>
                  <a:schemeClr val="dk1"/>
                </a:solidFill>
                <a:latin typeface="Calibri"/>
                <a:ea typeface="Calibri"/>
                <a:cs typeface="Calibri"/>
                <a:sym typeface="Calibri"/>
              </a:defRPr>
            </a:lvl8pPr>
            <a:lvl9pPr marL="0" lvl="8" indent="0" algn="l">
              <a:spcBef>
                <a:spcPts val="0"/>
              </a:spcBef>
              <a:buNone/>
              <a:defRPr sz="16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83"/>
        <p:cNvGrpSpPr/>
        <p:nvPr/>
      </p:nvGrpSpPr>
      <p:grpSpPr>
        <a:xfrm>
          <a:off x="0" y="0"/>
          <a:ext cx="0" cy="0"/>
          <a:chOff x="0" y="0"/>
          <a:chExt cx="0" cy="0"/>
        </a:xfrm>
      </p:grpSpPr>
      <p:sp>
        <p:nvSpPr>
          <p:cNvPr id="84" name="Google Shape;84;p45"/>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
        <p:nvSpPr>
          <p:cNvPr id="85" name="Google Shape;85;p45"/>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86"/>
        <p:cNvGrpSpPr/>
        <p:nvPr/>
      </p:nvGrpSpPr>
      <p:grpSpPr>
        <a:xfrm>
          <a:off x="0" y="0"/>
          <a:ext cx="0" cy="0"/>
          <a:chOff x="0" y="0"/>
          <a:chExt cx="0" cy="0"/>
        </a:xfrm>
      </p:grpSpPr>
      <p:sp>
        <p:nvSpPr>
          <p:cNvPr id="87" name="Google Shape;87;p46"/>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6_Title and Content" type="obj">
  <p:cSld name="OBJECT">
    <p:spTree>
      <p:nvGrpSpPr>
        <p:cNvPr id="1" name="Shape 20"/>
        <p:cNvGrpSpPr/>
        <p:nvPr/>
      </p:nvGrpSpPr>
      <p:grpSpPr>
        <a:xfrm>
          <a:off x="0" y="0"/>
          <a:ext cx="0" cy="0"/>
          <a:chOff x="0" y="0"/>
          <a:chExt cx="0" cy="0"/>
        </a:xfrm>
      </p:grpSpPr>
      <p:pic>
        <p:nvPicPr>
          <p:cNvPr id="21" name="Google Shape;21;p35"/>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22" name="Google Shape;22;p35"/>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5"/>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4" name="Google Shape;24;p35"/>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25" name="Google Shape;25;p35"/>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rgbClr val="7F7F7F"/>
                </a:solidFill>
                <a:latin typeface="Calibri"/>
                <a:ea typeface="Calibri"/>
                <a:cs typeface="Calibri"/>
                <a:sym typeface="Calibri"/>
              </a:defRPr>
            </a:lvl1pPr>
            <a:lvl2pPr marL="0" lvl="1" indent="0" algn="l">
              <a:spcBef>
                <a:spcPts val="0"/>
              </a:spcBef>
              <a:buNone/>
              <a:defRPr sz="1600" b="0" i="0" u="none" strike="noStrike" cap="none">
                <a:solidFill>
                  <a:srgbClr val="7F7F7F"/>
                </a:solidFill>
                <a:latin typeface="Calibri"/>
                <a:ea typeface="Calibri"/>
                <a:cs typeface="Calibri"/>
                <a:sym typeface="Calibri"/>
              </a:defRPr>
            </a:lvl2pPr>
            <a:lvl3pPr marL="0" lvl="2" indent="0" algn="l">
              <a:spcBef>
                <a:spcPts val="0"/>
              </a:spcBef>
              <a:buNone/>
              <a:defRPr sz="1600" b="0" i="0" u="none" strike="noStrike" cap="none">
                <a:solidFill>
                  <a:srgbClr val="7F7F7F"/>
                </a:solidFill>
                <a:latin typeface="Calibri"/>
                <a:ea typeface="Calibri"/>
                <a:cs typeface="Calibri"/>
                <a:sym typeface="Calibri"/>
              </a:defRPr>
            </a:lvl3pPr>
            <a:lvl4pPr marL="0" lvl="3" indent="0" algn="l">
              <a:spcBef>
                <a:spcPts val="0"/>
              </a:spcBef>
              <a:buNone/>
              <a:defRPr sz="1600" b="0" i="0" u="none" strike="noStrike" cap="none">
                <a:solidFill>
                  <a:srgbClr val="7F7F7F"/>
                </a:solidFill>
                <a:latin typeface="Calibri"/>
                <a:ea typeface="Calibri"/>
                <a:cs typeface="Calibri"/>
                <a:sym typeface="Calibri"/>
              </a:defRPr>
            </a:lvl4pPr>
            <a:lvl5pPr marL="0" lvl="4" indent="0" algn="l">
              <a:spcBef>
                <a:spcPts val="0"/>
              </a:spcBef>
              <a:buNone/>
              <a:defRPr sz="1600" b="0" i="0" u="none" strike="noStrike" cap="none">
                <a:solidFill>
                  <a:srgbClr val="7F7F7F"/>
                </a:solidFill>
                <a:latin typeface="Calibri"/>
                <a:ea typeface="Calibri"/>
                <a:cs typeface="Calibri"/>
                <a:sym typeface="Calibri"/>
              </a:defRPr>
            </a:lvl5pPr>
            <a:lvl6pPr marL="0" lvl="5" indent="0" algn="l">
              <a:spcBef>
                <a:spcPts val="0"/>
              </a:spcBef>
              <a:buNone/>
              <a:defRPr sz="1600" b="0" i="0" u="none" strike="noStrike" cap="none">
                <a:solidFill>
                  <a:srgbClr val="7F7F7F"/>
                </a:solidFill>
                <a:latin typeface="Calibri"/>
                <a:ea typeface="Calibri"/>
                <a:cs typeface="Calibri"/>
                <a:sym typeface="Calibri"/>
              </a:defRPr>
            </a:lvl6pPr>
            <a:lvl7pPr marL="0" lvl="6" indent="0" algn="l">
              <a:spcBef>
                <a:spcPts val="0"/>
              </a:spcBef>
              <a:buNone/>
              <a:defRPr sz="1600" b="0" i="0" u="none" strike="noStrike" cap="none">
                <a:solidFill>
                  <a:srgbClr val="7F7F7F"/>
                </a:solidFill>
                <a:latin typeface="Calibri"/>
                <a:ea typeface="Calibri"/>
                <a:cs typeface="Calibri"/>
                <a:sym typeface="Calibri"/>
              </a:defRPr>
            </a:lvl7pPr>
            <a:lvl8pPr marL="0" lvl="7" indent="0" algn="l">
              <a:spcBef>
                <a:spcPts val="0"/>
              </a:spcBef>
              <a:buNone/>
              <a:defRPr sz="1600" b="0" i="0" u="none" strike="noStrike" cap="none">
                <a:solidFill>
                  <a:srgbClr val="7F7F7F"/>
                </a:solidFill>
                <a:latin typeface="Calibri"/>
                <a:ea typeface="Calibri"/>
                <a:cs typeface="Calibri"/>
                <a:sym typeface="Calibri"/>
              </a:defRPr>
            </a:lvl8pPr>
            <a:lvl9pPr marL="0" lvl="8" indent="0" algn="l">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26" name="Google Shape;26;p35"/>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27"/>
        <p:cNvGrpSpPr/>
        <p:nvPr/>
      </p:nvGrpSpPr>
      <p:grpSpPr>
        <a:xfrm>
          <a:off x="0" y="0"/>
          <a:ext cx="0" cy="0"/>
          <a:chOff x="0" y="0"/>
          <a:chExt cx="0" cy="0"/>
        </a:xfrm>
      </p:grpSpPr>
      <p:pic>
        <p:nvPicPr>
          <p:cNvPr id="28" name="Google Shape;28;p36"/>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29" name="Google Shape;29;p36"/>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36"/>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31" name="Google Shape;31;p36"/>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32" name="Google Shape;32;p3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rgbClr val="7F7F7F"/>
                </a:solidFill>
                <a:latin typeface="Calibri"/>
                <a:ea typeface="Calibri"/>
                <a:cs typeface="Calibri"/>
                <a:sym typeface="Calibri"/>
              </a:defRPr>
            </a:lvl1pPr>
            <a:lvl2pPr marL="0" lvl="1" indent="0" algn="l">
              <a:spcBef>
                <a:spcPts val="0"/>
              </a:spcBef>
              <a:buNone/>
              <a:defRPr sz="1600" b="0" i="0" u="none" strike="noStrike" cap="none">
                <a:solidFill>
                  <a:srgbClr val="7F7F7F"/>
                </a:solidFill>
                <a:latin typeface="Calibri"/>
                <a:ea typeface="Calibri"/>
                <a:cs typeface="Calibri"/>
                <a:sym typeface="Calibri"/>
              </a:defRPr>
            </a:lvl2pPr>
            <a:lvl3pPr marL="0" lvl="2" indent="0" algn="l">
              <a:spcBef>
                <a:spcPts val="0"/>
              </a:spcBef>
              <a:buNone/>
              <a:defRPr sz="1600" b="0" i="0" u="none" strike="noStrike" cap="none">
                <a:solidFill>
                  <a:srgbClr val="7F7F7F"/>
                </a:solidFill>
                <a:latin typeface="Calibri"/>
                <a:ea typeface="Calibri"/>
                <a:cs typeface="Calibri"/>
                <a:sym typeface="Calibri"/>
              </a:defRPr>
            </a:lvl3pPr>
            <a:lvl4pPr marL="0" lvl="3" indent="0" algn="l">
              <a:spcBef>
                <a:spcPts val="0"/>
              </a:spcBef>
              <a:buNone/>
              <a:defRPr sz="1600" b="0" i="0" u="none" strike="noStrike" cap="none">
                <a:solidFill>
                  <a:srgbClr val="7F7F7F"/>
                </a:solidFill>
                <a:latin typeface="Calibri"/>
                <a:ea typeface="Calibri"/>
                <a:cs typeface="Calibri"/>
                <a:sym typeface="Calibri"/>
              </a:defRPr>
            </a:lvl4pPr>
            <a:lvl5pPr marL="0" lvl="4" indent="0" algn="l">
              <a:spcBef>
                <a:spcPts val="0"/>
              </a:spcBef>
              <a:buNone/>
              <a:defRPr sz="1600" b="0" i="0" u="none" strike="noStrike" cap="none">
                <a:solidFill>
                  <a:srgbClr val="7F7F7F"/>
                </a:solidFill>
                <a:latin typeface="Calibri"/>
                <a:ea typeface="Calibri"/>
                <a:cs typeface="Calibri"/>
                <a:sym typeface="Calibri"/>
              </a:defRPr>
            </a:lvl5pPr>
            <a:lvl6pPr marL="0" lvl="5" indent="0" algn="l">
              <a:spcBef>
                <a:spcPts val="0"/>
              </a:spcBef>
              <a:buNone/>
              <a:defRPr sz="1600" b="0" i="0" u="none" strike="noStrike" cap="none">
                <a:solidFill>
                  <a:srgbClr val="7F7F7F"/>
                </a:solidFill>
                <a:latin typeface="Calibri"/>
                <a:ea typeface="Calibri"/>
                <a:cs typeface="Calibri"/>
                <a:sym typeface="Calibri"/>
              </a:defRPr>
            </a:lvl6pPr>
            <a:lvl7pPr marL="0" lvl="6" indent="0" algn="l">
              <a:spcBef>
                <a:spcPts val="0"/>
              </a:spcBef>
              <a:buNone/>
              <a:defRPr sz="1600" b="0" i="0" u="none" strike="noStrike" cap="none">
                <a:solidFill>
                  <a:srgbClr val="7F7F7F"/>
                </a:solidFill>
                <a:latin typeface="Calibri"/>
                <a:ea typeface="Calibri"/>
                <a:cs typeface="Calibri"/>
                <a:sym typeface="Calibri"/>
              </a:defRPr>
            </a:lvl7pPr>
            <a:lvl8pPr marL="0" lvl="7" indent="0" algn="l">
              <a:spcBef>
                <a:spcPts val="0"/>
              </a:spcBef>
              <a:buNone/>
              <a:defRPr sz="1600" b="0" i="0" u="none" strike="noStrike" cap="none">
                <a:solidFill>
                  <a:srgbClr val="7F7F7F"/>
                </a:solidFill>
                <a:latin typeface="Calibri"/>
                <a:ea typeface="Calibri"/>
                <a:cs typeface="Calibri"/>
                <a:sym typeface="Calibri"/>
              </a:defRPr>
            </a:lvl8pPr>
            <a:lvl9pPr marL="0" lvl="8" indent="0" algn="l">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33" name="Google Shape;33;p36"/>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34"/>
        <p:cNvGrpSpPr/>
        <p:nvPr/>
      </p:nvGrpSpPr>
      <p:grpSpPr>
        <a:xfrm>
          <a:off x="0" y="0"/>
          <a:ext cx="0" cy="0"/>
          <a:chOff x="0" y="0"/>
          <a:chExt cx="0" cy="0"/>
        </a:xfrm>
      </p:grpSpPr>
      <p:pic>
        <p:nvPicPr>
          <p:cNvPr id="35" name="Google Shape;35;p37"/>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36" name="Google Shape;36;p37"/>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37"/>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38" name="Google Shape;38;p37"/>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39" name="Google Shape;39;p37"/>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rgbClr val="7F7F7F"/>
                </a:solidFill>
                <a:latin typeface="Calibri"/>
                <a:ea typeface="Calibri"/>
                <a:cs typeface="Calibri"/>
                <a:sym typeface="Calibri"/>
              </a:defRPr>
            </a:lvl1pPr>
            <a:lvl2pPr marL="0" lvl="1" indent="0" algn="l">
              <a:spcBef>
                <a:spcPts val="0"/>
              </a:spcBef>
              <a:buNone/>
              <a:defRPr sz="1600" b="0" i="0" u="none" strike="noStrike" cap="none">
                <a:solidFill>
                  <a:srgbClr val="7F7F7F"/>
                </a:solidFill>
                <a:latin typeface="Calibri"/>
                <a:ea typeface="Calibri"/>
                <a:cs typeface="Calibri"/>
                <a:sym typeface="Calibri"/>
              </a:defRPr>
            </a:lvl2pPr>
            <a:lvl3pPr marL="0" lvl="2" indent="0" algn="l">
              <a:spcBef>
                <a:spcPts val="0"/>
              </a:spcBef>
              <a:buNone/>
              <a:defRPr sz="1600" b="0" i="0" u="none" strike="noStrike" cap="none">
                <a:solidFill>
                  <a:srgbClr val="7F7F7F"/>
                </a:solidFill>
                <a:latin typeface="Calibri"/>
                <a:ea typeface="Calibri"/>
                <a:cs typeface="Calibri"/>
                <a:sym typeface="Calibri"/>
              </a:defRPr>
            </a:lvl3pPr>
            <a:lvl4pPr marL="0" lvl="3" indent="0" algn="l">
              <a:spcBef>
                <a:spcPts val="0"/>
              </a:spcBef>
              <a:buNone/>
              <a:defRPr sz="1600" b="0" i="0" u="none" strike="noStrike" cap="none">
                <a:solidFill>
                  <a:srgbClr val="7F7F7F"/>
                </a:solidFill>
                <a:latin typeface="Calibri"/>
                <a:ea typeface="Calibri"/>
                <a:cs typeface="Calibri"/>
                <a:sym typeface="Calibri"/>
              </a:defRPr>
            </a:lvl4pPr>
            <a:lvl5pPr marL="0" lvl="4" indent="0" algn="l">
              <a:spcBef>
                <a:spcPts val="0"/>
              </a:spcBef>
              <a:buNone/>
              <a:defRPr sz="1600" b="0" i="0" u="none" strike="noStrike" cap="none">
                <a:solidFill>
                  <a:srgbClr val="7F7F7F"/>
                </a:solidFill>
                <a:latin typeface="Calibri"/>
                <a:ea typeface="Calibri"/>
                <a:cs typeface="Calibri"/>
                <a:sym typeface="Calibri"/>
              </a:defRPr>
            </a:lvl5pPr>
            <a:lvl6pPr marL="0" lvl="5" indent="0" algn="l">
              <a:spcBef>
                <a:spcPts val="0"/>
              </a:spcBef>
              <a:buNone/>
              <a:defRPr sz="1600" b="0" i="0" u="none" strike="noStrike" cap="none">
                <a:solidFill>
                  <a:srgbClr val="7F7F7F"/>
                </a:solidFill>
                <a:latin typeface="Calibri"/>
                <a:ea typeface="Calibri"/>
                <a:cs typeface="Calibri"/>
                <a:sym typeface="Calibri"/>
              </a:defRPr>
            </a:lvl6pPr>
            <a:lvl7pPr marL="0" lvl="6" indent="0" algn="l">
              <a:spcBef>
                <a:spcPts val="0"/>
              </a:spcBef>
              <a:buNone/>
              <a:defRPr sz="1600" b="0" i="0" u="none" strike="noStrike" cap="none">
                <a:solidFill>
                  <a:srgbClr val="7F7F7F"/>
                </a:solidFill>
                <a:latin typeface="Calibri"/>
                <a:ea typeface="Calibri"/>
                <a:cs typeface="Calibri"/>
                <a:sym typeface="Calibri"/>
              </a:defRPr>
            </a:lvl7pPr>
            <a:lvl8pPr marL="0" lvl="7" indent="0" algn="l">
              <a:spcBef>
                <a:spcPts val="0"/>
              </a:spcBef>
              <a:buNone/>
              <a:defRPr sz="1600" b="0" i="0" u="none" strike="noStrike" cap="none">
                <a:solidFill>
                  <a:srgbClr val="7F7F7F"/>
                </a:solidFill>
                <a:latin typeface="Calibri"/>
                <a:ea typeface="Calibri"/>
                <a:cs typeface="Calibri"/>
                <a:sym typeface="Calibri"/>
              </a:defRPr>
            </a:lvl8pPr>
            <a:lvl9pPr marL="0" lvl="8" indent="0" algn="l">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0" name="Google Shape;40;p37"/>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41"/>
        <p:cNvGrpSpPr/>
        <p:nvPr/>
      </p:nvGrpSpPr>
      <p:grpSpPr>
        <a:xfrm>
          <a:off x="0" y="0"/>
          <a:ext cx="0" cy="0"/>
          <a:chOff x="0" y="0"/>
          <a:chExt cx="0" cy="0"/>
        </a:xfrm>
      </p:grpSpPr>
      <p:pic>
        <p:nvPicPr>
          <p:cNvPr id="42" name="Google Shape;42;p38"/>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43" name="Google Shape;43;p38"/>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38"/>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45" name="Google Shape;45;p38"/>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46" name="Google Shape;46;p38"/>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rgbClr val="7F7F7F"/>
                </a:solidFill>
                <a:latin typeface="Calibri"/>
                <a:ea typeface="Calibri"/>
                <a:cs typeface="Calibri"/>
                <a:sym typeface="Calibri"/>
              </a:defRPr>
            </a:lvl1pPr>
            <a:lvl2pPr marL="0" lvl="1" indent="0" algn="l">
              <a:spcBef>
                <a:spcPts val="0"/>
              </a:spcBef>
              <a:buNone/>
              <a:defRPr sz="1600" b="0" i="0" u="none" strike="noStrike" cap="none">
                <a:solidFill>
                  <a:srgbClr val="7F7F7F"/>
                </a:solidFill>
                <a:latin typeface="Calibri"/>
                <a:ea typeface="Calibri"/>
                <a:cs typeface="Calibri"/>
                <a:sym typeface="Calibri"/>
              </a:defRPr>
            </a:lvl2pPr>
            <a:lvl3pPr marL="0" lvl="2" indent="0" algn="l">
              <a:spcBef>
                <a:spcPts val="0"/>
              </a:spcBef>
              <a:buNone/>
              <a:defRPr sz="1600" b="0" i="0" u="none" strike="noStrike" cap="none">
                <a:solidFill>
                  <a:srgbClr val="7F7F7F"/>
                </a:solidFill>
                <a:latin typeface="Calibri"/>
                <a:ea typeface="Calibri"/>
                <a:cs typeface="Calibri"/>
                <a:sym typeface="Calibri"/>
              </a:defRPr>
            </a:lvl3pPr>
            <a:lvl4pPr marL="0" lvl="3" indent="0" algn="l">
              <a:spcBef>
                <a:spcPts val="0"/>
              </a:spcBef>
              <a:buNone/>
              <a:defRPr sz="1600" b="0" i="0" u="none" strike="noStrike" cap="none">
                <a:solidFill>
                  <a:srgbClr val="7F7F7F"/>
                </a:solidFill>
                <a:latin typeface="Calibri"/>
                <a:ea typeface="Calibri"/>
                <a:cs typeface="Calibri"/>
                <a:sym typeface="Calibri"/>
              </a:defRPr>
            </a:lvl4pPr>
            <a:lvl5pPr marL="0" lvl="4" indent="0" algn="l">
              <a:spcBef>
                <a:spcPts val="0"/>
              </a:spcBef>
              <a:buNone/>
              <a:defRPr sz="1600" b="0" i="0" u="none" strike="noStrike" cap="none">
                <a:solidFill>
                  <a:srgbClr val="7F7F7F"/>
                </a:solidFill>
                <a:latin typeface="Calibri"/>
                <a:ea typeface="Calibri"/>
                <a:cs typeface="Calibri"/>
                <a:sym typeface="Calibri"/>
              </a:defRPr>
            </a:lvl5pPr>
            <a:lvl6pPr marL="0" lvl="5" indent="0" algn="l">
              <a:spcBef>
                <a:spcPts val="0"/>
              </a:spcBef>
              <a:buNone/>
              <a:defRPr sz="1600" b="0" i="0" u="none" strike="noStrike" cap="none">
                <a:solidFill>
                  <a:srgbClr val="7F7F7F"/>
                </a:solidFill>
                <a:latin typeface="Calibri"/>
                <a:ea typeface="Calibri"/>
                <a:cs typeface="Calibri"/>
                <a:sym typeface="Calibri"/>
              </a:defRPr>
            </a:lvl6pPr>
            <a:lvl7pPr marL="0" lvl="6" indent="0" algn="l">
              <a:spcBef>
                <a:spcPts val="0"/>
              </a:spcBef>
              <a:buNone/>
              <a:defRPr sz="1600" b="0" i="0" u="none" strike="noStrike" cap="none">
                <a:solidFill>
                  <a:srgbClr val="7F7F7F"/>
                </a:solidFill>
                <a:latin typeface="Calibri"/>
                <a:ea typeface="Calibri"/>
                <a:cs typeface="Calibri"/>
                <a:sym typeface="Calibri"/>
              </a:defRPr>
            </a:lvl7pPr>
            <a:lvl8pPr marL="0" lvl="7" indent="0" algn="l">
              <a:spcBef>
                <a:spcPts val="0"/>
              </a:spcBef>
              <a:buNone/>
              <a:defRPr sz="1600" b="0" i="0" u="none" strike="noStrike" cap="none">
                <a:solidFill>
                  <a:srgbClr val="7F7F7F"/>
                </a:solidFill>
                <a:latin typeface="Calibri"/>
                <a:ea typeface="Calibri"/>
                <a:cs typeface="Calibri"/>
                <a:sym typeface="Calibri"/>
              </a:defRPr>
            </a:lvl8pPr>
            <a:lvl9pPr marL="0" lvl="8" indent="0" algn="l">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7" name="Google Shape;47;p38"/>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48"/>
        <p:cNvGrpSpPr/>
        <p:nvPr/>
      </p:nvGrpSpPr>
      <p:grpSpPr>
        <a:xfrm>
          <a:off x="0" y="0"/>
          <a:ext cx="0" cy="0"/>
          <a:chOff x="0" y="0"/>
          <a:chExt cx="0" cy="0"/>
        </a:xfrm>
      </p:grpSpPr>
      <p:pic>
        <p:nvPicPr>
          <p:cNvPr id="49" name="Google Shape;49;p39"/>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50" name="Google Shape;50;p39"/>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39"/>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2" name="Google Shape;52;p39"/>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53" name="Google Shape;53;p39"/>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rgbClr val="7F7F7F"/>
                </a:solidFill>
                <a:latin typeface="Calibri"/>
                <a:ea typeface="Calibri"/>
                <a:cs typeface="Calibri"/>
                <a:sym typeface="Calibri"/>
              </a:defRPr>
            </a:lvl1pPr>
            <a:lvl2pPr marL="0" lvl="1" indent="0" algn="l">
              <a:spcBef>
                <a:spcPts val="0"/>
              </a:spcBef>
              <a:buNone/>
              <a:defRPr sz="1600" b="0" i="0" u="none" strike="noStrike" cap="none">
                <a:solidFill>
                  <a:srgbClr val="7F7F7F"/>
                </a:solidFill>
                <a:latin typeface="Calibri"/>
                <a:ea typeface="Calibri"/>
                <a:cs typeface="Calibri"/>
                <a:sym typeface="Calibri"/>
              </a:defRPr>
            </a:lvl2pPr>
            <a:lvl3pPr marL="0" lvl="2" indent="0" algn="l">
              <a:spcBef>
                <a:spcPts val="0"/>
              </a:spcBef>
              <a:buNone/>
              <a:defRPr sz="1600" b="0" i="0" u="none" strike="noStrike" cap="none">
                <a:solidFill>
                  <a:srgbClr val="7F7F7F"/>
                </a:solidFill>
                <a:latin typeface="Calibri"/>
                <a:ea typeface="Calibri"/>
                <a:cs typeface="Calibri"/>
                <a:sym typeface="Calibri"/>
              </a:defRPr>
            </a:lvl3pPr>
            <a:lvl4pPr marL="0" lvl="3" indent="0" algn="l">
              <a:spcBef>
                <a:spcPts val="0"/>
              </a:spcBef>
              <a:buNone/>
              <a:defRPr sz="1600" b="0" i="0" u="none" strike="noStrike" cap="none">
                <a:solidFill>
                  <a:srgbClr val="7F7F7F"/>
                </a:solidFill>
                <a:latin typeface="Calibri"/>
                <a:ea typeface="Calibri"/>
                <a:cs typeface="Calibri"/>
                <a:sym typeface="Calibri"/>
              </a:defRPr>
            </a:lvl4pPr>
            <a:lvl5pPr marL="0" lvl="4" indent="0" algn="l">
              <a:spcBef>
                <a:spcPts val="0"/>
              </a:spcBef>
              <a:buNone/>
              <a:defRPr sz="1600" b="0" i="0" u="none" strike="noStrike" cap="none">
                <a:solidFill>
                  <a:srgbClr val="7F7F7F"/>
                </a:solidFill>
                <a:latin typeface="Calibri"/>
                <a:ea typeface="Calibri"/>
                <a:cs typeface="Calibri"/>
                <a:sym typeface="Calibri"/>
              </a:defRPr>
            </a:lvl5pPr>
            <a:lvl6pPr marL="0" lvl="5" indent="0" algn="l">
              <a:spcBef>
                <a:spcPts val="0"/>
              </a:spcBef>
              <a:buNone/>
              <a:defRPr sz="1600" b="0" i="0" u="none" strike="noStrike" cap="none">
                <a:solidFill>
                  <a:srgbClr val="7F7F7F"/>
                </a:solidFill>
                <a:latin typeface="Calibri"/>
                <a:ea typeface="Calibri"/>
                <a:cs typeface="Calibri"/>
                <a:sym typeface="Calibri"/>
              </a:defRPr>
            </a:lvl6pPr>
            <a:lvl7pPr marL="0" lvl="6" indent="0" algn="l">
              <a:spcBef>
                <a:spcPts val="0"/>
              </a:spcBef>
              <a:buNone/>
              <a:defRPr sz="1600" b="0" i="0" u="none" strike="noStrike" cap="none">
                <a:solidFill>
                  <a:srgbClr val="7F7F7F"/>
                </a:solidFill>
                <a:latin typeface="Calibri"/>
                <a:ea typeface="Calibri"/>
                <a:cs typeface="Calibri"/>
                <a:sym typeface="Calibri"/>
              </a:defRPr>
            </a:lvl7pPr>
            <a:lvl8pPr marL="0" lvl="7" indent="0" algn="l">
              <a:spcBef>
                <a:spcPts val="0"/>
              </a:spcBef>
              <a:buNone/>
              <a:defRPr sz="1600" b="0" i="0" u="none" strike="noStrike" cap="none">
                <a:solidFill>
                  <a:srgbClr val="7F7F7F"/>
                </a:solidFill>
                <a:latin typeface="Calibri"/>
                <a:ea typeface="Calibri"/>
                <a:cs typeface="Calibri"/>
                <a:sym typeface="Calibri"/>
              </a:defRPr>
            </a:lvl8pPr>
            <a:lvl9pPr marL="0" lvl="8" indent="0" algn="l">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54" name="Google Shape;54;p39"/>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55"/>
        <p:cNvGrpSpPr/>
        <p:nvPr/>
      </p:nvGrpSpPr>
      <p:grpSpPr>
        <a:xfrm>
          <a:off x="0" y="0"/>
          <a:ext cx="0" cy="0"/>
          <a:chOff x="0" y="0"/>
          <a:chExt cx="0" cy="0"/>
        </a:xfrm>
      </p:grpSpPr>
      <p:pic>
        <p:nvPicPr>
          <p:cNvPr id="56" name="Google Shape;56;p40"/>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57" name="Google Shape;57;p40"/>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rm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40"/>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rm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9" name="Google Shape;59;p40"/>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60" name="Google Shape;60;p40"/>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rgbClr val="7F7F7F"/>
                </a:solidFill>
                <a:latin typeface="Calibri"/>
                <a:ea typeface="Calibri"/>
                <a:cs typeface="Calibri"/>
                <a:sym typeface="Calibri"/>
              </a:defRPr>
            </a:lvl1pPr>
            <a:lvl2pPr marL="0" lvl="1" indent="0" algn="l">
              <a:spcBef>
                <a:spcPts val="0"/>
              </a:spcBef>
              <a:buNone/>
              <a:defRPr sz="1600" b="0" i="0" u="none" strike="noStrike" cap="none">
                <a:solidFill>
                  <a:srgbClr val="7F7F7F"/>
                </a:solidFill>
                <a:latin typeface="Calibri"/>
                <a:ea typeface="Calibri"/>
                <a:cs typeface="Calibri"/>
                <a:sym typeface="Calibri"/>
              </a:defRPr>
            </a:lvl2pPr>
            <a:lvl3pPr marL="0" lvl="2" indent="0" algn="l">
              <a:spcBef>
                <a:spcPts val="0"/>
              </a:spcBef>
              <a:buNone/>
              <a:defRPr sz="1600" b="0" i="0" u="none" strike="noStrike" cap="none">
                <a:solidFill>
                  <a:srgbClr val="7F7F7F"/>
                </a:solidFill>
                <a:latin typeface="Calibri"/>
                <a:ea typeface="Calibri"/>
                <a:cs typeface="Calibri"/>
                <a:sym typeface="Calibri"/>
              </a:defRPr>
            </a:lvl3pPr>
            <a:lvl4pPr marL="0" lvl="3" indent="0" algn="l">
              <a:spcBef>
                <a:spcPts val="0"/>
              </a:spcBef>
              <a:buNone/>
              <a:defRPr sz="1600" b="0" i="0" u="none" strike="noStrike" cap="none">
                <a:solidFill>
                  <a:srgbClr val="7F7F7F"/>
                </a:solidFill>
                <a:latin typeface="Calibri"/>
                <a:ea typeface="Calibri"/>
                <a:cs typeface="Calibri"/>
                <a:sym typeface="Calibri"/>
              </a:defRPr>
            </a:lvl4pPr>
            <a:lvl5pPr marL="0" lvl="4" indent="0" algn="l">
              <a:spcBef>
                <a:spcPts val="0"/>
              </a:spcBef>
              <a:buNone/>
              <a:defRPr sz="1600" b="0" i="0" u="none" strike="noStrike" cap="none">
                <a:solidFill>
                  <a:srgbClr val="7F7F7F"/>
                </a:solidFill>
                <a:latin typeface="Calibri"/>
                <a:ea typeface="Calibri"/>
                <a:cs typeface="Calibri"/>
                <a:sym typeface="Calibri"/>
              </a:defRPr>
            </a:lvl5pPr>
            <a:lvl6pPr marL="0" lvl="5" indent="0" algn="l">
              <a:spcBef>
                <a:spcPts val="0"/>
              </a:spcBef>
              <a:buNone/>
              <a:defRPr sz="1600" b="0" i="0" u="none" strike="noStrike" cap="none">
                <a:solidFill>
                  <a:srgbClr val="7F7F7F"/>
                </a:solidFill>
                <a:latin typeface="Calibri"/>
                <a:ea typeface="Calibri"/>
                <a:cs typeface="Calibri"/>
                <a:sym typeface="Calibri"/>
              </a:defRPr>
            </a:lvl6pPr>
            <a:lvl7pPr marL="0" lvl="6" indent="0" algn="l">
              <a:spcBef>
                <a:spcPts val="0"/>
              </a:spcBef>
              <a:buNone/>
              <a:defRPr sz="1600" b="0" i="0" u="none" strike="noStrike" cap="none">
                <a:solidFill>
                  <a:srgbClr val="7F7F7F"/>
                </a:solidFill>
                <a:latin typeface="Calibri"/>
                <a:ea typeface="Calibri"/>
                <a:cs typeface="Calibri"/>
                <a:sym typeface="Calibri"/>
              </a:defRPr>
            </a:lvl7pPr>
            <a:lvl8pPr marL="0" lvl="7" indent="0" algn="l">
              <a:spcBef>
                <a:spcPts val="0"/>
              </a:spcBef>
              <a:buNone/>
              <a:defRPr sz="1600" b="0" i="0" u="none" strike="noStrike" cap="none">
                <a:solidFill>
                  <a:srgbClr val="7F7F7F"/>
                </a:solidFill>
                <a:latin typeface="Calibri"/>
                <a:ea typeface="Calibri"/>
                <a:cs typeface="Calibri"/>
                <a:sym typeface="Calibri"/>
              </a:defRPr>
            </a:lvl8pPr>
            <a:lvl9pPr marL="0" lvl="8" indent="0" algn="l">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1" name="Google Shape;61;p40"/>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69"/>
        <p:cNvGrpSpPr/>
        <p:nvPr/>
      </p:nvGrpSpPr>
      <p:grpSpPr>
        <a:xfrm>
          <a:off x="0" y="0"/>
          <a:ext cx="0" cy="0"/>
          <a:chOff x="0" y="0"/>
          <a:chExt cx="0" cy="0"/>
        </a:xfrm>
      </p:grpSpPr>
      <p:pic>
        <p:nvPicPr>
          <p:cNvPr id="70" name="Google Shape;70;p42"/>
          <p:cNvPicPr preferRelativeResize="0"/>
          <p:nvPr/>
        </p:nvPicPr>
        <p:blipFill rotWithShape="1">
          <a:blip r:embed="rId2">
            <a:alphaModFix/>
          </a:blip>
          <a:srcRect/>
          <a:stretch/>
        </p:blipFill>
        <p:spPr>
          <a:xfrm>
            <a:off x="0" y="0"/>
            <a:ext cx="9143999" cy="6857999"/>
          </a:xfrm>
          <a:prstGeom prst="rect">
            <a:avLst/>
          </a:prstGeom>
          <a:noFill/>
          <a:ln>
            <a:noFill/>
          </a:ln>
        </p:spPr>
      </p:pic>
      <p:sp>
        <p:nvSpPr>
          <p:cNvPr id="71" name="Google Shape;71;p42"/>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4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chemeClr val="dk1"/>
                </a:solidFill>
                <a:latin typeface="Calibri"/>
                <a:ea typeface="Calibri"/>
                <a:cs typeface="Calibri"/>
                <a:sym typeface="Calibri"/>
              </a:defRPr>
            </a:lvl1pPr>
            <a:lvl2pPr marL="0" lvl="1" indent="0" algn="l">
              <a:spcBef>
                <a:spcPts val="0"/>
              </a:spcBef>
              <a:buNone/>
              <a:defRPr sz="1600" b="0" i="0" u="none" strike="noStrike" cap="none">
                <a:solidFill>
                  <a:schemeClr val="dk1"/>
                </a:solidFill>
                <a:latin typeface="Calibri"/>
                <a:ea typeface="Calibri"/>
                <a:cs typeface="Calibri"/>
                <a:sym typeface="Calibri"/>
              </a:defRPr>
            </a:lvl2pPr>
            <a:lvl3pPr marL="0" lvl="2" indent="0" algn="l">
              <a:spcBef>
                <a:spcPts val="0"/>
              </a:spcBef>
              <a:buNone/>
              <a:defRPr sz="1600" b="0" i="0" u="none" strike="noStrike" cap="none">
                <a:solidFill>
                  <a:schemeClr val="dk1"/>
                </a:solidFill>
                <a:latin typeface="Calibri"/>
                <a:ea typeface="Calibri"/>
                <a:cs typeface="Calibri"/>
                <a:sym typeface="Calibri"/>
              </a:defRPr>
            </a:lvl3pPr>
            <a:lvl4pPr marL="0" lvl="3" indent="0" algn="l">
              <a:spcBef>
                <a:spcPts val="0"/>
              </a:spcBef>
              <a:buNone/>
              <a:defRPr sz="1600" b="0" i="0" u="none" strike="noStrike" cap="none">
                <a:solidFill>
                  <a:schemeClr val="dk1"/>
                </a:solidFill>
                <a:latin typeface="Calibri"/>
                <a:ea typeface="Calibri"/>
                <a:cs typeface="Calibri"/>
                <a:sym typeface="Calibri"/>
              </a:defRPr>
            </a:lvl4pPr>
            <a:lvl5pPr marL="0" lvl="4" indent="0" algn="l">
              <a:spcBef>
                <a:spcPts val="0"/>
              </a:spcBef>
              <a:buNone/>
              <a:defRPr sz="1600" b="0" i="0" u="none" strike="noStrike" cap="none">
                <a:solidFill>
                  <a:schemeClr val="dk1"/>
                </a:solidFill>
                <a:latin typeface="Calibri"/>
                <a:ea typeface="Calibri"/>
                <a:cs typeface="Calibri"/>
                <a:sym typeface="Calibri"/>
              </a:defRPr>
            </a:lvl5pPr>
            <a:lvl6pPr marL="0" lvl="5" indent="0" algn="l">
              <a:spcBef>
                <a:spcPts val="0"/>
              </a:spcBef>
              <a:buNone/>
              <a:defRPr sz="1600" b="0" i="0" u="none" strike="noStrike" cap="none">
                <a:solidFill>
                  <a:schemeClr val="dk1"/>
                </a:solidFill>
                <a:latin typeface="Calibri"/>
                <a:ea typeface="Calibri"/>
                <a:cs typeface="Calibri"/>
                <a:sym typeface="Calibri"/>
              </a:defRPr>
            </a:lvl6pPr>
            <a:lvl7pPr marL="0" lvl="6" indent="0" algn="l">
              <a:spcBef>
                <a:spcPts val="0"/>
              </a:spcBef>
              <a:buNone/>
              <a:defRPr sz="1600" b="0" i="0" u="none" strike="noStrike" cap="none">
                <a:solidFill>
                  <a:schemeClr val="dk1"/>
                </a:solidFill>
                <a:latin typeface="Calibri"/>
                <a:ea typeface="Calibri"/>
                <a:cs typeface="Calibri"/>
                <a:sym typeface="Calibri"/>
              </a:defRPr>
            </a:lvl7pPr>
            <a:lvl8pPr marL="0" lvl="7" indent="0" algn="l">
              <a:spcBef>
                <a:spcPts val="0"/>
              </a:spcBef>
              <a:buNone/>
              <a:defRPr sz="1600" b="0" i="0" u="none" strike="noStrike" cap="none">
                <a:solidFill>
                  <a:schemeClr val="dk1"/>
                </a:solidFill>
                <a:latin typeface="Calibri"/>
                <a:ea typeface="Calibri"/>
                <a:cs typeface="Calibri"/>
                <a:sym typeface="Calibri"/>
              </a:defRPr>
            </a:lvl8pPr>
            <a:lvl9pPr marL="0" lvl="8" indent="0" algn="l">
              <a:spcBef>
                <a:spcPts val="0"/>
              </a:spcBef>
              <a:buNone/>
              <a:defRPr sz="16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73"/>
        <p:cNvGrpSpPr/>
        <p:nvPr/>
      </p:nvGrpSpPr>
      <p:grpSpPr>
        <a:xfrm>
          <a:off x="0" y="0"/>
          <a:ext cx="0" cy="0"/>
          <a:chOff x="0" y="0"/>
          <a:chExt cx="0" cy="0"/>
        </a:xfrm>
      </p:grpSpPr>
      <p:pic>
        <p:nvPicPr>
          <p:cNvPr id="74" name="Google Shape;74;p43"/>
          <p:cNvPicPr preferRelativeResize="0"/>
          <p:nvPr/>
        </p:nvPicPr>
        <p:blipFill rotWithShape="1">
          <a:blip r:embed="rId2">
            <a:alphaModFix/>
          </a:blip>
          <a:srcRect/>
          <a:stretch/>
        </p:blipFill>
        <p:spPr>
          <a:xfrm>
            <a:off x="0" y="0"/>
            <a:ext cx="9144000" cy="6857999"/>
          </a:xfrm>
          <a:prstGeom prst="rect">
            <a:avLst/>
          </a:prstGeom>
          <a:noFill/>
          <a:ln>
            <a:noFill/>
          </a:ln>
        </p:spPr>
      </p:pic>
      <p:sp>
        <p:nvSpPr>
          <p:cNvPr id="75" name="Google Shape;75;p43"/>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43"/>
          <p:cNvSpPr txBox="1">
            <a:spLocks noGrp="1"/>
          </p:cNvSpPr>
          <p:nvPr>
            <p:ph type="sldNum" idx="12"/>
          </p:nvPr>
        </p:nvSpPr>
        <p:spPr>
          <a:xfrm>
            <a:off x="215697"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chemeClr val="dk1"/>
                </a:solidFill>
                <a:latin typeface="Calibri"/>
                <a:ea typeface="Calibri"/>
                <a:cs typeface="Calibri"/>
                <a:sym typeface="Calibri"/>
              </a:defRPr>
            </a:lvl1pPr>
            <a:lvl2pPr marL="0" lvl="1" indent="0" algn="l">
              <a:spcBef>
                <a:spcPts val="0"/>
              </a:spcBef>
              <a:buNone/>
              <a:defRPr sz="1600" b="0" i="0" u="none" strike="noStrike" cap="none">
                <a:solidFill>
                  <a:schemeClr val="dk1"/>
                </a:solidFill>
                <a:latin typeface="Calibri"/>
                <a:ea typeface="Calibri"/>
                <a:cs typeface="Calibri"/>
                <a:sym typeface="Calibri"/>
              </a:defRPr>
            </a:lvl2pPr>
            <a:lvl3pPr marL="0" lvl="2" indent="0" algn="l">
              <a:spcBef>
                <a:spcPts val="0"/>
              </a:spcBef>
              <a:buNone/>
              <a:defRPr sz="1600" b="0" i="0" u="none" strike="noStrike" cap="none">
                <a:solidFill>
                  <a:schemeClr val="dk1"/>
                </a:solidFill>
                <a:latin typeface="Calibri"/>
                <a:ea typeface="Calibri"/>
                <a:cs typeface="Calibri"/>
                <a:sym typeface="Calibri"/>
              </a:defRPr>
            </a:lvl3pPr>
            <a:lvl4pPr marL="0" lvl="3" indent="0" algn="l">
              <a:spcBef>
                <a:spcPts val="0"/>
              </a:spcBef>
              <a:buNone/>
              <a:defRPr sz="1600" b="0" i="0" u="none" strike="noStrike" cap="none">
                <a:solidFill>
                  <a:schemeClr val="dk1"/>
                </a:solidFill>
                <a:latin typeface="Calibri"/>
                <a:ea typeface="Calibri"/>
                <a:cs typeface="Calibri"/>
                <a:sym typeface="Calibri"/>
              </a:defRPr>
            </a:lvl4pPr>
            <a:lvl5pPr marL="0" lvl="4" indent="0" algn="l">
              <a:spcBef>
                <a:spcPts val="0"/>
              </a:spcBef>
              <a:buNone/>
              <a:defRPr sz="1600" b="0" i="0" u="none" strike="noStrike" cap="none">
                <a:solidFill>
                  <a:schemeClr val="dk1"/>
                </a:solidFill>
                <a:latin typeface="Calibri"/>
                <a:ea typeface="Calibri"/>
                <a:cs typeface="Calibri"/>
                <a:sym typeface="Calibri"/>
              </a:defRPr>
            </a:lvl5pPr>
            <a:lvl6pPr marL="0" lvl="5" indent="0" algn="l">
              <a:spcBef>
                <a:spcPts val="0"/>
              </a:spcBef>
              <a:buNone/>
              <a:defRPr sz="1600" b="0" i="0" u="none" strike="noStrike" cap="none">
                <a:solidFill>
                  <a:schemeClr val="dk1"/>
                </a:solidFill>
                <a:latin typeface="Calibri"/>
                <a:ea typeface="Calibri"/>
                <a:cs typeface="Calibri"/>
                <a:sym typeface="Calibri"/>
              </a:defRPr>
            </a:lvl6pPr>
            <a:lvl7pPr marL="0" lvl="6" indent="0" algn="l">
              <a:spcBef>
                <a:spcPts val="0"/>
              </a:spcBef>
              <a:buNone/>
              <a:defRPr sz="1600" b="0" i="0" u="none" strike="noStrike" cap="none">
                <a:solidFill>
                  <a:schemeClr val="dk1"/>
                </a:solidFill>
                <a:latin typeface="Calibri"/>
                <a:ea typeface="Calibri"/>
                <a:cs typeface="Calibri"/>
                <a:sym typeface="Calibri"/>
              </a:defRPr>
            </a:lvl7pPr>
            <a:lvl8pPr marL="0" lvl="7" indent="0" algn="l">
              <a:spcBef>
                <a:spcPts val="0"/>
              </a:spcBef>
              <a:buNone/>
              <a:defRPr sz="1600" b="0" i="0" u="none" strike="noStrike" cap="none">
                <a:solidFill>
                  <a:schemeClr val="dk1"/>
                </a:solidFill>
                <a:latin typeface="Calibri"/>
                <a:ea typeface="Calibri"/>
                <a:cs typeface="Calibri"/>
                <a:sym typeface="Calibri"/>
              </a:defRPr>
            </a:lvl8pPr>
            <a:lvl9pPr marL="0" lvl="8" indent="0" algn="l">
              <a:spcBef>
                <a:spcPts val="0"/>
              </a:spcBef>
              <a:buNone/>
              <a:defRPr sz="16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33"/>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33"/>
          <p:cNvSpPr txBox="1">
            <a:spLocks noGrp="1"/>
          </p:cNvSpPr>
          <p:nvPr>
            <p:ph type="sldNum" idx="12"/>
          </p:nvPr>
        </p:nvSpPr>
        <p:spPr>
          <a:xfrm>
            <a:off x="245193" y="6360652"/>
            <a:ext cx="20574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Calibri"/>
                <a:ea typeface="Calibri"/>
                <a:cs typeface="Calibri"/>
                <a:sym typeface="Calibri"/>
              </a:defRPr>
            </a:lvl1pPr>
            <a:lvl2pPr marL="0" marR="0" lvl="1" indent="0" algn="l" rtl="0">
              <a:spcBef>
                <a:spcPts val="0"/>
              </a:spcBef>
              <a:buNone/>
              <a:defRPr sz="1800" b="0" i="0" u="none" strike="noStrike" cap="none">
                <a:solidFill>
                  <a:schemeClr val="dk1"/>
                </a:solidFill>
                <a:latin typeface="Calibri"/>
                <a:ea typeface="Calibri"/>
                <a:cs typeface="Calibri"/>
                <a:sym typeface="Calibri"/>
              </a:defRPr>
            </a:lvl2pPr>
            <a:lvl3pPr marL="0" marR="0" lvl="2" indent="0" algn="l" rtl="0">
              <a:spcBef>
                <a:spcPts val="0"/>
              </a:spcBef>
              <a:buNone/>
              <a:defRPr sz="1800" b="0" i="0" u="none" strike="noStrike" cap="none">
                <a:solidFill>
                  <a:schemeClr val="dk1"/>
                </a:solidFill>
                <a:latin typeface="Calibri"/>
                <a:ea typeface="Calibri"/>
                <a:cs typeface="Calibri"/>
                <a:sym typeface="Calibri"/>
              </a:defRPr>
            </a:lvl3pPr>
            <a:lvl4pPr marL="0" marR="0" lvl="3" indent="0" algn="l" rtl="0">
              <a:spcBef>
                <a:spcPts val="0"/>
              </a:spcBef>
              <a:buNone/>
              <a:defRPr sz="1800" b="0" i="0" u="none" strike="noStrike" cap="none">
                <a:solidFill>
                  <a:schemeClr val="dk1"/>
                </a:solidFill>
                <a:latin typeface="Calibri"/>
                <a:ea typeface="Calibri"/>
                <a:cs typeface="Calibri"/>
                <a:sym typeface="Calibri"/>
              </a:defRPr>
            </a:lvl4pPr>
            <a:lvl5pPr marL="0" marR="0" lvl="4" indent="0" algn="l" rtl="0">
              <a:spcBef>
                <a:spcPts val="0"/>
              </a:spcBef>
              <a:buNone/>
              <a:defRPr sz="1800" b="0" i="0" u="none" strike="noStrike" cap="none">
                <a:solidFill>
                  <a:schemeClr val="dk1"/>
                </a:solidFill>
                <a:latin typeface="Calibri"/>
                <a:ea typeface="Calibri"/>
                <a:cs typeface="Calibri"/>
                <a:sym typeface="Calibri"/>
              </a:defRPr>
            </a:lvl5pPr>
            <a:lvl6pPr marL="0" marR="0" lvl="5" indent="0" algn="l" rtl="0">
              <a:spcBef>
                <a:spcPts val="0"/>
              </a:spcBef>
              <a:buNone/>
              <a:defRPr sz="1800" b="0" i="0" u="none" strike="noStrike" cap="none">
                <a:solidFill>
                  <a:schemeClr val="dk1"/>
                </a:solidFill>
                <a:latin typeface="Calibri"/>
                <a:ea typeface="Calibri"/>
                <a:cs typeface="Calibri"/>
                <a:sym typeface="Calibri"/>
              </a:defRPr>
            </a:lvl6pPr>
            <a:lvl7pPr marL="0" marR="0" lvl="6" indent="0" algn="l" rtl="0">
              <a:spcBef>
                <a:spcPts val="0"/>
              </a:spcBef>
              <a:buNone/>
              <a:defRPr sz="1800" b="0" i="0" u="none" strike="noStrike" cap="none">
                <a:solidFill>
                  <a:schemeClr val="dk1"/>
                </a:solidFill>
                <a:latin typeface="Calibri"/>
                <a:ea typeface="Calibri"/>
                <a:cs typeface="Calibri"/>
                <a:sym typeface="Calibri"/>
              </a:defRPr>
            </a:lvl7pPr>
            <a:lvl8pPr marL="0" marR="0" lvl="7" indent="0" algn="l" rtl="0">
              <a:spcBef>
                <a:spcPts val="0"/>
              </a:spcBef>
              <a:buNone/>
              <a:defRPr sz="1800" b="0" i="0" u="none" strike="noStrike" cap="none">
                <a:solidFill>
                  <a:schemeClr val="dk1"/>
                </a:solidFill>
                <a:latin typeface="Calibri"/>
                <a:ea typeface="Calibri"/>
                <a:cs typeface="Calibri"/>
                <a:sym typeface="Calibri"/>
              </a:defRPr>
            </a:lvl8pPr>
            <a:lvl9pPr marL="0" marR="0" lvl="8" indent="0" algn="l" rtl="0">
              <a:spcBef>
                <a:spcPts val="0"/>
              </a:spcBef>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 id="2147483658" r:id="rId9"/>
    <p:sldLayoutId id="2147483660" r:id="rId10"/>
    <p:sldLayoutId id="2147483661"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law.cornell.edu/cfr/text/34/300.134" TargetMode="External"/><Relationship Id="rId7" Type="http://schemas.openxmlformats.org/officeDocument/2006/relationships/hyperlink" Target="https://www.law.cornell.edu/cfr/text/34/300.138"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hyperlink" Target="https://www.law.cornell.edu/cfr/text/34/300.137" TargetMode="External"/><Relationship Id="rId5" Type="http://schemas.openxmlformats.org/officeDocument/2006/relationships/hyperlink" Target="https://www.law.cornell.edu/cfr/text/34/300.132" TargetMode="External"/><Relationship Id="rId4" Type="http://schemas.openxmlformats.org/officeDocument/2006/relationships/hyperlink" Target="https://www.law.cornell.edu/cfr/text/34/300.135"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law.cornell.edu/cfr/text/34/300.139" TargetMode="External"/><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hyperlink" Target="https://www.law.cornell.edu/cfr/text/34/300.136" TargetMode="External"/><Relationship Id="rId5" Type="http://schemas.openxmlformats.org/officeDocument/2006/relationships/hyperlink" Target="https://www.law.cornell.edu/cfr/text/34/300.137" TargetMode="External"/><Relationship Id="rId4" Type="http://schemas.openxmlformats.org/officeDocument/2006/relationships/hyperlink" Target="https://www.law.cornell.edu/cfr/text/34/300.13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hyperlink" Target="https://sites.ed.gov/idea/files/Private_School_QA_A%20pril_2011.pdf" TargetMode="External"/><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sites.ed.gov/idea/regs/b/appendix-b"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hyperlink" Target="https://nces.ed.gov/surveys/pss/privateschoolsearch/" TargetMode="External"/><Relationship Id="rId5" Type="http://schemas.openxmlformats.org/officeDocument/2006/relationships/hyperlink" Target="https://sites.ed.gov/idea/files/QA_on_Private_Schools_02-28-2022.pdf" TargetMode="External"/><Relationship Id="rId4" Type="http://schemas.openxmlformats.org/officeDocument/2006/relationships/hyperlink" Target="https://sites.ed.gov/idea/files/Private_School_QA_April_2011.pdf" TargetMode="External"/></Relationships>
</file>

<file path=ppt/slides/_rels/slide33.xml.rels><?xml version="1.0" encoding="UTF-8" standalone="yes"?>
<Relationships xmlns="http://schemas.openxmlformats.org/package/2006/relationships"><Relationship Id="rId2" Type="http://schemas.openxmlformats.org/officeDocument/2006/relationships/hyperlink" Target="https://app.smartsheet.com/b/form/ae079dad90044abdbd5c54a76962dcb5"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mailto:Hunt_k@cde.state.co.us"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hyperlink" Target="mailto:Whitmore_k@cde.state.co.us" TargetMode="External"/><Relationship Id="rId4" Type="http://schemas.openxmlformats.org/officeDocument/2006/relationships/hyperlink" Target="mailto:Smosna_n@cde.state.co.u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sites.ed.gov/idea/regs/b/a/300.1"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law.cornell.edu/cfr/text/34/300.131" TargetMode="Externa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hyperlink" Target="https://www.law.cornell.edu/cfr/text/34/300.8" TargetMode="External"/><Relationship Id="rId5" Type="http://schemas.openxmlformats.org/officeDocument/2006/relationships/hyperlink" Target="https://www.law.cornell.edu/cfr/text/34/300.137" TargetMode="External"/><Relationship Id="rId4" Type="http://schemas.openxmlformats.org/officeDocument/2006/relationships/hyperlink" Target="https://www.law.cornell.edu/cfr/text/34/300.30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
          <p:cNvSpPr txBox="1">
            <a:spLocks noGrp="1"/>
          </p:cNvSpPr>
          <p:nvPr>
            <p:ph type="ctrTitle"/>
          </p:nvPr>
        </p:nvSpPr>
        <p:spPr>
          <a:xfrm>
            <a:off x="685800" y="3236239"/>
            <a:ext cx="7772400" cy="1216589"/>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3600"/>
              <a:buFont typeface="Arial"/>
              <a:buNone/>
            </a:pPr>
            <a:r>
              <a:rPr lang="en-US"/>
              <a:t>Private School Proportionate Share: IDEA Fiscal Requirements</a:t>
            </a:r>
            <a:endParaRPr/>
          </a:p>
        </p:txBody>
      </p:sp>
      <p:sp>
        <p:nvSpPr>
          <p:cNvPr id="93" name="Google Shape;93;p1"/>
          <p:cNvSpPr txBox="1">
            <a:spLocks noGrp="1"/>
          </p:cNvSpPr>
          <p:nvPr>
            <p:ph type="subTitle" idx="1"/>
          </p:nvPr>
        </p:nvSpPr>
        <p:spPr>
          <a:xfrm>
            <a:off x="685800" y="6427018"/>
            <a:ext cx="7772400" cy="1065925"/>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000"/>
              <a:buNone/>
            </a:pPr>
            <a:r>
              <a:rPr lang="en-US"/>
              <a:t>Adapted from materials provided by WestEd</a:t>
            </a:r>
            <a:endParaRPr/>
          </a:p>
        </p:txBody>
      </p:sp>
      <p:sp>
        <p:nvSpPr>
          <p:cNvPr id="94" name="Google Shape;94;p1"/>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0"/>
          <p:cNvSpPr txBox="1">
            <a:spLocks noGrp="1"/>
          </p:cNvSpPr>
          <p:nvPr>
            <p:ph type="title"/>
          </p:nvPr>
        </p:nvSpPr>
        <p:spPr>
          <a:xfrm>
            <a:off x="1168811" y="393192"/>
            <a:ext cx="7828885" cy="672603"/>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2800"/>
              <a:buFont typeface="Arial"/>
              <a:buNone/>
            </a:pPr>
            <a:r>
              <a:rPr lang="en-US" sz="3600" dirty="0"/>
              <a:t>AU Responsibilities (cont’d. 1) </a:t>
            </a:r>
            <a:endParaRPr sz="3600" dirty="0"/>
          </a:p>
        </p:txBody>
      </p:sp>
      <p:sp>
        <p:nvSpPr>
          <p:cNvPr id="156" name="Google Shape;156;p10"/>
          <p:cNvSpPr txBox="1">
            <a:spLocks noGrp="1"/>
          </p:cNvSpPr>
          <p:nvPr>
            <p:ph type="body" idx="1"/>
          </p:nvPr>
        </p:nvSpPr>
        <p:spPr>
          <a:xfrm>
            <a:off x="223071" y="1353311"/>
            <a:ext cx="8774625" cy="5438831"/>
          </a:xfrm>
          <a:prstGeom prst="rect">
            <a:avLst/>
          </a:prstGeom>
          <a:noFill/>
          <a:ln>
            <a:noFill/>
          </a:ln>
        </p:spPr>
        <p:txBody>
          <a:bodyPr spcFirstLastPara="1" wrap="square" lIns="0" tIns="0" rIns="0" bIns="45700" anchor="t" anchorCtr="0">
            <a:normAutofit/>
          </a:bodyPr>
          <a:lstStyle/>
          <a:p>
            <a:pPr marL="0" lvl="0" indent="0" algn="l" rtl="0">
              <a:lnSpc>
                <a:spcPct val="90000"/>
              </a:lnSpc>
              <a:spcBef>
                <a:spcPts val="0"/>
              </a:spcBef>
              <a:spcAft>
                <a:spcPts val="0"/>
              </a:spcAft>
              <a:buClr>
                <a:schemeClr val="dk1"/>
              </a:buClr>
              <a:buSzPts val="2400"/>
              <a:buNone/>
            </a:pPr>
            <a:r>
              <a:rPr lang="en-US" sz="2800" dirty="0"/>
              <a:t>Each AU has the responsibility for, </a:t>
            </a:r>
          </a:p>
          <a:p>
            <a:pPr marL="0" lvl="0" indent="0" algn="l" rtl="0">
              <a:lnSpc>
                <a:spcPct val="100000"/>
              </a:lnSpc>
              <a:spcBef>
                <a:spcPts val="0"/>
              </a:spcBef>
              <a:spcAft>
                <a:spcPts val="0"/>
              </a:spcAft>
              <a:buClr>
                <a:schemeClr val="dk1"/>
              </a:buClr>
              <a:buSzPts val="2400"/>
              <a:buNone/>
            </a:pPr>
            <a:endParaRPr lang="en-US" dirty="0"/>
          </a:p>
          <a:p>
            <a:pPr marL="800100" lvl="1" indent="-342900">
              <a:lnSpc>
                <a:spcPct val="100000"/>
              </a:lnSpc>
              <a:spcBef>
                <a:spcPts val="0"/>
              </a:spcBef>
              <a:buSzPct val="100000"/>
            </a:pPr>
            <a:r>
              <a:rPr lang="en-US" sz="2400" dirty="0"/>
              <a:t>consultation with private schools (</a:t>
            </a:r>
            <a:r>
              <a:rPr lang="en-US" sz="2400" u="sng" dirty="0">
                <a:solidFill>
                  <a:schemeClr val="hlink"/>
                </a:solidFill>
                <a:hlinkClick r:id="rId3"/>
              </a:rPr>
              <a:t>34 CFR §300.134</a:t>
            </a:r>
            <a:r>
              <a:rPr lang="en-US" sz="2400" dirty="0"/>
              <a:t>),</a:t>
            </a:r>
          </a:p>
          <a:p>
            <a:pPr marL="457200" lvl="1" indent="0">
              <a:lnSpc>
                <a:spcPct val="100000"/>
              </a:lnSpc>
              <a:spcBef>
                <a:spcPts val="0"/>
              </a:spcBef>
              <a:buSzPct val="100000"/>
              <a:buNone/>
            </a:pPr>
            <a:endParaRPr lang="en-US" sz="2400" dirty="0"/>
          </a:p>
          <a:p>
            <a:pPr marL="800100" lvl="1" indent="-342900">
              <a:lnSpc>
                <a:spcPct val="100000"/>
              </a:lnSpc>
              <a:spcBef>
                <a:spcPts val="0"/>
              </a:spcBef>
              <a:buSzPct val="100000"/>
            </a:pPr>
            <a:r>
              <a:rPr lang="en-US" sz="2400" dirty="0"/>
              <a:t>written affirmation of timely and meaningful consultation (</a:t>
            </a:r>
            <a:r>
              <a:rPr lang="en-US" sz="2400" u="sng" dirty="0">
                <a:solidFill>
                  <a:schemeClr val="hlink"/>
                </a:solidFill>
                <a:hlinkClick r:id="rId4"/>
              </a:rPr>
              <a:t>34 CFR §300.135</a:t>
            </a:r>
            <a:r>
              <a:rPr lang="en-US" sz="2400" dirty="0"/>
              <a:t>),</a:t>
            </a:r>
          </a:p>
          <a:p>
            <a:pPr marL="457200" lvl="1" indent="0">
              <a:lnSpc>
                <a:spcPct val="100000"/>
              </a:lnSpc>
              <a:spcBef>
                <a:spcPts val="0"/>
              </a:spcBef>
              <a:buSzPct val="100000"/>
              <a:buNone/>
            </a:pPr>
            <a:endParaRPr lang="en-US" sz="2400" dirty="0"/>
          </a:p>
          <a:p>
            <a:pPr marL="800100" lvl="1" indent="-342900">
              <a:lnSpc>
                <a:spcPct val="100000"/>
              </a:lnSpc>
              <a:spcBef>
                <a:spcPts val="0"/>
              </a:spcBef>
            </a:pPr>
            <a:r>
              <a:rPr lang="en-US" sz="2400" dirty="0"/>
              <a:t>data collection requirements (</a:t>
            </a:r>
            <a:r>
              <a:rPr lang="en-US" sz="2400" u="sng" dirty="0">
                <a:solidFill>
                  <a:schemeClr val="hlink"/>
                </a:solidFill>
              </a:rPr>
              <a:t>34 CFR §300.132(c)),</a:t>
            </a:r>
          </a:p>
          <a:p>
            <a:pPr marL="457200" lvl="1" indent="0">
              <a:lnSpc>
                <a:spcPct val="100000"/>
              </a:lnSpc>
              <a:spcBef>
                <a:spcPts val="0"/>
              </a:spcBef>
              <a:buNone/>
            </a:pPr>
            <a:endParaRPr lang="en-US" sz="2400" dirty="0"/>
          </a:p>
          <a:p>
            <a:pPr marL="800100" lvl="1" indent="-342900">
              <a:lnSpc>
                <a:spcPct val="100000"/>
              </a:lnSpc>
              <a:spcBef>
                <a:spcPts val="0"/>
              </a:spcBef>
              <a:buSzPts val="2400"/>
            </a:pPr>
            <a:r>
              <a:rPr lang="en-US" sz="2400" dirty="0"/>
              <a:t>service plans for children with disabilities receiving equitable services (</a:t>
            </a:r>
            <a:r>
              <a:rPr lang="en-US" sz="2400" u="sng" dirty="0">
                <a:solidFill>
                  <a:schemeClr val="hlink"/>
                </a:solidFill>
                <a:hlinkClick r:id="rId5"/>
              </a:rPr>
              <a:t>34 CFR §§300.132(b</a:t>
            </a:r>
            <a:r>
              <a:rPr lang="en-US" sz="2400" dirty="0">
                <a:solidFill>
                  <a:schemeClr val="accent1"/>
                </a:solidFill>
              </a:rPr>
              <a:t>)</a:t>
            </a:r>
            <a:r>
              <a:rPr lang="en-US" sz="2400" dirty="0"/>
              <a:t>, </a:t>
            </a:r>
            <a:r>
              <a:rPr lang="en-US" sz="2400" u="sng" dirty="0">
                <a:solidFill>
                  <a:schemeClr val="hlink"/>
                </a:solidFill>
                <a:hlinkClick r:id="rId6"/>
              </a:rPr>
              <a:t>300.137(c) </a:t>
            </a:r>
            <a:r>
              <a:rPr lang="en-US" sz="2400" dirty="0"/>
              <a:t>and </a:t>
            </a:r>
            <a:r>
              <a:rPr lang="en-US" sz="2400" u="sng" dirty="0">
                <a:solidFill>
                  <a:schemeClr val="hlink"/>
                </a:solidFill>
                <a:hlinkClick r:id="rId7"/>
              </a:rPr>
              <a:t>300.138(b)</a:t>
            </a:r>
            <a:r>
              <a:rPr lang="en-US" sz="2400" dirty="0"/>
              <a:t>).</a:t>
            </a:r>
          </a:p>
          <a:p>
            <a:pPr marL="800100" lvl="1" indent="-342900">
              <a:lnSpc>
                <a:spcPct val="110000"/>
              </a:lnSpc>
              <a:spcBef>
                <a:spcPts val="0"/>
              </a:spcBef>
              <a:buSzPts val="2400"/>
            </a:pPr>
            <a:endParaRPr lang="en-US" sz="4200" dirty="0"/>
          </a:p>
          <a:p>
            <a:pPr marL="457200" lvl="1" indent="0">
              <a:lnSpc>
                <a:spcPct val="110000"/>
              </a:lnSpc>
              <a:spcBef>
                <a:spcPts val="0"/>
              </a:spcBef>
              <a:buSzPts val="2400"/>
              <a:buNone/>
            </a:pPr>
            <a:endParaRPr lang="en-US" sz="4200" dirty="0"/>
          </a:p>
        </p:txBody>
      </p:sp>
      <p:sp>
        <p:nvSpPr>
          <p:cNvPr id="157" name="Google Shape;157;p10"/>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0"/>
          <p:cNvSpPr txBox="1">
            <a:spLocks noGrp="1"/>
          </p:cNvSpPr>
          <p:nvPr>
            <p:ph type="title"/>
          </p:nvPr>
        </p:nvSpPr>
        <p:spPr>
          <a:xfrm>
            <a:off x="1168811" y="374902"/>
            <a:ext cx="7828885" cy="696017"/>
          </a:xfrm>
          <a:prstGeom prst="rect">
            <a:avLst/>
          </a:prstGeom>
          <a:noFill/>
          <a:ln>
            <a:noFill/>
          </a:ln>
        </p:spPr>
        <p:txBody>
          <a:bodyPr spcFirstLastPara="1" wrap="square" lIns="0" tIns="0" rIns="0" bIns="0" anchor="t" anchorCtr="0">
            <a:normAutofit fontScale="90000"/>
          </a:bodyPr>
          <a:lstStyle/>
          <a:p>
            <a:pPr marL="0" lvl="0" indent="0" algn="l" rtl="0">
              <a:lnSpc>
                <a:spcPct val="90000"/>
              </a:lnSpc>
              <a:spcBef>
                <a:spcPts val="0"/>
              </a:spcBef>
              <a:spcAft>
                <a:spcPts val="0"/>
              </a:spcAft>
              <a:buClr>
                <a:schemeClr val="dk1"/>
              </a:buClr>
              <a:buSzPts val="2800"/>
              <a:buFont typeface="Arial"/>
              <a:buNone/>
            </a:pPr>
            <a:r>
              <a:rPr lang="en-US" sz="4000" dirty="0"/>
              <a:t>AU Responsibilities (cont’d. 2)</a:t>
            </a:r>
            <a:br>
              <a:rPr lang="en-US" sz="3600" dirty="0"/>
            </a:br>
            <a:r>
              <a:rPr lang="en-US" sz="3600" dirty="0"/>
              <a:t> </a:t>
            </a:r>
          </a:p>
        </p:txBody>
      </p:sp>
      <p:sp>
        <p:nvSpPr>
          <p:cNvPr id="156" name="Google Shape;156;p10"/>
          <p:cNvSpPr txBox="1">
            <a:spLocks noGrp="1"/>
          </p:cNvSpPr>
          <p:nvPr>
            <p:ph type="body" idx="1"/>
          </p:nvPr>
        </p:nvSpPr>
        <p:spPr>
          <a:xfrm>
            <a:off x="223071" y="1353311"/>
            <a:ext cx="8774625" cy="4627359"/>
          </a:xfrm>
          <a:prstGeom prst="rect">
            <a:avLst/>
          </a:prstGeom>
          <a:noFill/>
          <a:ln>
            <a:noFill/>
          </a:ln>
        </p:spPr>
        <p:txBody>
          <a:bodyPr spcFirstLastPara="1" wrap="square" lIns="0" tIns="0" rIns="0" bIns="45700" anchor="t" anchorCtr="0">
            <a:normAutofit/>
          </a:bodyPr>
          <a:lstStyle/>
          <a:p>
            <a:pPr marL="0" lvl="0" indent="0" algn="l" rtl="0">
              <a:lnSpc>
                <a:spcPct val="90000"/>
              </a:lnSpc>
              <a:spcBef>
                <a:spcPts val="0"/>
              </a:spcBef>
              <a:spcAft>
                <a:spcPts val="0"/>
              </a:spcAft>
              <a:buClr>
                <a:schemeClr val="dk1"/>
              </a:buClr>
              <a:buSzPts val="2400"/>
              <a:buNone/>
            </a:pPr>
            <a:r>
              <a:rPr lang="en-US" sz="2800" dirty="0"/>
              <a:t>Each AU has the responsibility for, </a:t>
            </a:r>
          </a:p>
          <a:p>
            <a:pPr marL="0" lvl="0" indent="0" algn="l" rtl="0">
              <a:lnSpc>
                <a:spcPct val="90000"/>
              </a:lnSpc>
              <a:spcBef>
                <a:spcPts val="0"/>
              </a:spcBef>
              <a:spcAft>
                <a:spcPts val="0"/>
              </a:spcAft>
              <a:buClr>
                <a:schemeClr val="dk1"/>
              </a:buClr>
              <a:buSzPts val="2400"/>
              <a:buNone/>
            </a:pPr>
            <a:endParaRPr lang="en-US" sz="2800" dirty="0"/>
          </a:p>
          <a:p>
            <a:pPr rtl="0" fontAlgn="base">
              <a:spcBef>
                <a:spcPts val="1000"/>
              </a:spcBef>
              <a:spcAft>
                <a:spcPts val="0"/>
              </a:spcAft>
              <a:buFont typeface="Arial" panose="020B0604020202020204" pitchFamily="34" charset="0"/>
              <a:buChar char="•"/>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p</a:t>
            </a:r>
            <a:r>
              <a:rPr lang="en-US"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ermission for delivery of services at the private schools by AUs, to the extent consistent with law (</a:t>
            </a:r>
            <a:r>
              <a:rPr lang="en-US" b="0" i="0" u="sng" strike="noStrike"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3"/>
              </a:rPr>
              <a:t>34 CFR §300.139(a</a:t>
            </a:r>
            <a:r>
              <a:rPr lang="en-US" b="0" i="0" u="none" strike="noStrike" dirty="0">
                <a:solidFill>
                  <a:srgbClr val="5B9BD5"/>
                </a:solidFill>
                <a:effectLst/>
                <a:latin typeface="Calibri" panose="020F0502020204030204" pitchFamily="34" charset="0"/>
                <a:ea typeface="Calibri" panose="020F0502020204030204" pitchFamily="34" charset="0"/>
                <a:cs typeface="Calibri" panose="020F0502020204030204" pitchFamily="34" charset="0"/>
              </a:rPr>
              <a:t>)</a:t>
            </a:r>
            <a:r>
              <a:rPr lang="en-US"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a:p>
            <a:pPr rtl="0" fontAlgn="base">
              <a:spcBef>
                <a:spcPts val="1000"/>
              </a:spcBef>
              <a:spcAft>
                <a:spcPts val="0"/>
              </a:spcAft>
              <a:buFont typeface="Arial" panose="020B0604020202020204" pitchFamily="34" charset="0"/>
              <a:buChar char="•"/>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d</a:t>
            </a:r>
            <a:r>
              <a:rPr lang="en-US"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etermination of the proportionate share of federal IDEA funds to be spent on equitable services (</a:t>
            </a:r>
            <a:r>
              <a:rPr lang="en-US" b="0" i="0" u="sng" strike="noStrike"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4"/>
              </a:rPr>
              <a:t>34 CFR §300.133</a:t>
            </a:r>
            <a:r>
              <a:rPr lang="en-US"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p>
          <a:p>
            <a:pPr rtl="0" fontAlgn="base">
              <a:spcBef>
                <a:spcPts val="1000"/>
              </a:spcBef>
              <a:spcAft>
                <a:spcPts val="0"/>
              </a:spcAft>
              <a:buFont typeface="Arial" panose="020B0604020202020204" pitchFamily="34" charset="0"/>
              <a:buChar char="•"/>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n</a:t>
            </a:r>
            <a:r>
              <a:rPr lang="en-US"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on-availability of an individual entitlement of parentally placed private school students to special education and related services (</a:t>
            </a:r>
            <a:r>
              <a:rPr lang="en-US" b="0" i="0" u="sng" strike="noStrike"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5"/>
              </a:rPr>
              <a:t>34 CFR §300.137(a</a:t>
            </a:r>
            <a:r>
              <a:rPr lang="en-US" b="0" i="0" u="none" strike="noStrike" dirty="0">
                <a:solidFill>
                  <a:srgbClr val="5B9BD5"/>
                </a:solidFill>
                <a:effectLst/>
                <a:latin typeface="Calibri" panose="020F0502020204030204" pitchFamily="34" charset="0"/>
                <a:ea typeface="Calibri" panose="020F0502020204030204" pitchFamily="34" charset="0"/>
                <a:cs typeface="Calibri" panose="020F0502020204030204" pitchFamily="34" charset="0"/>
              </a:rPr>
              <a:t>)</a:t>
            </a:r>
            <a:r>
              <a:rPr lang="en-US"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a:t>
            </a:r>
          </a:p>
          <a:p>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c</a:t>
            </a:r>
            <a:r>
              <a:rPr lang="en-US"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omplaint procedures for private school officials regarding consultation (</a:t>
            </a:r>
            <a:r>
              <a:rPr lang="en-US" b="0" i="0" u="sng" strike="noStrike"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6"/>
              </a:rPr>
              <a:t>34 CFR §300.136</a:t>
            </a:r>
            <a:r>
              <a:rPr lang="en-US" b="0" i="0" u="none" strike="noStrike"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n-US" dirty="0">
              <a:latin typeface="Calibri" panose="020F0502020204030204" pitchFamily="34" charset="0"/>
              <a:ea typeface="Calibri" panose="020F0502020204030204" pitchFamily="34" charset="0"/>
              <a:cs typeface="Calibri" panose="020F0502020204030204" pitchFamily="34" charset="0"/>
            </a:endParaRPr>
          </a:p>
        </p:txBody>
      </p:sp>
      <p:sp>
        <p:nvSpPr>
          <p:cNvPr id="157" name="Google Shape;157;p10"/>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smtClean="0"/>
              <a:t>11</a:t>
            </a:fld>
            <a:endParaRPr lang="en-US"/>
          </a:p>
        </p:txBody>
      </p:sp>
    </p:spTree>
    <p:extLst>
      <p:ext uri="{BB962C8B-B14F-4D97-AF65-F5344CB8AC3E}">
        <p14:creationId xmlns:p14="http://schemas.microsoft.com/office/powerpoint/2010/main" val="3811781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2"/>
          <p:cNvSpPr txBox="1">
            <a:spLocks noGrp="1"/>
          </p:cNvSpPr>
          <p:nvPr>
            <p:ph type="title"/>
          </p:nvPr>
        </p:nvSpPr>
        <p:spPr>
          <a:xfrm>
            <a:off x="1205387" y="365760"/>
            <a:ext cx="7655149" cy="663459"/>
          </a:xfrm>
          <a:prstGeom prst="rect">
            <a:avLst/>
          </a:prstGeom>
          <a:noFill/>
          <a:ln>
            <a:noFill/>
          </a:ln>
        </p:spPr>
        <p:txBody>
          <a:bodyPr spcFirstLastPara="1" wrap="square" lIns="0" tIns="0" rIns="0" bIns="0" anchor="t" anchorCtr="0">
            <a:normAutofit fontScale="90000"/>
          </a:bodyPr>
          <a:lstStyle/>
          <a:p>
            <a:pPr marL="0" lvl="0" indent="0" algn="l" rtl="0">
              <a:lnSpc>
                <a:spcPct val="90000"/>
              </a:lnSpc>
              <a:spcBef>
                <a:spcPts val="0"/>
              </a:spcBef>
              <a:spcAft>
                <a:spcPts val="0"/>
              </a:spcAft>
              <a:buClr>
                <a:schemeClr val="dk1"/>
              </a:buClr>
              <a:buSzPts val="2400"/>
              <a:buFont typeface="Arial"/>
              <a:buNone/>
            </a:pPr>
            <a:r>
              <a:rPr lang="en-US" sz="3600" dirty="0"/>
              <a:t>AU of Residence vs AU of Attendance</a:t>
            </a:r>
            <a:endParaRPr sz="3600" dirty="0"/>
          </a:p>
        </p:txBody>
      </p:sp>
      <p:sp>
        <p:nvSpPr>
          <p:cNvPr id="3" name="Text Placeholder 1">
            <a:extLst>
              <a:ext uri="{FF2B5EF4-FFF2-40B4-BE49-F238E27FC236}">
                <a16:creationId xmlns:a16="http://schemas.microsoft.com/office/drawing/2014/main" id="{1A72AAAF-1BB7-FDF0-5F3E-AF8AC3509BDB}"/>
              </a:ext>
            </a:extLst>
          </p:cNvPr>
          <p:cNvSpPr txBox="1">
            <a:spLocks/>
          </p:cNvSpPr>
          <p:nvPr/>
        </p:nvSpPr>
        <p:spPr>
          <a:xfrm>
            <a:off x="223071" y="1786756"/>
            <a:ext cx="3886200" cy="4583799"/>
          </a:xfrm>
          <a:prstGeom prst="rect">
            <a:avLst/>
          </a:prstGeom>
          <a:noFill/>
          <a:ln>
            <a:noFill/>
          </a:ln>
        </p:spPr>
        <p:txBody>
          <a:bodyPr spcFirstLastPara="1" wrap="square" lIns="0" tIns="0" rIns="0" bIns="45700" anchor="t" anchorCtr="0">
            <a:normAutofit/>
          </a:bodyPr>
          <a:lstStyle>
            <a:defPPr marR="0" lvl="0" algn="l" rtl="0">
              <a:lnSpc>
                <a:spcPct val="100000"/>
              </a:lnSpc>
              <a:spcBef>
                <a:spcPts val="0"/>
              </a:spcBef>
              <a:spcAft>
                <a:spcPts val="0"/>
              </a:spcAft>
            </a:defPPr>
            <a:lvl1pPr marL="457200" marR="0" lvl="0" indent="-381000" algn="l" rtl="0">
              <a:lnSpc>
                <a:spcPct val="90000"/>
              </a:lnSpc>
              <a:spcBef>
                <a:spcPts val="10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spcBef>
                <a:spcPts val="0"/>
              </a:spcBef>
              <a:buFont typeface="Arial"/>
              <a:buNone/>
            </a:pPr>
            <a:r>
              <a:rPr lang="en-US" u="sng" dirty="0"/>
              <a:t>AU of Residence</a:t>
            </a:r>
          </a:p>
          <a:p>
            <a:pPr marL="228600" indent="-228600"/>
            <a:r>
              <a:rPr lang="en-US" dirty="0"/>
              <a:t> Required </a:t>
            </a:r>
          </a:p>
          <a:p>
            <a:pPr marL="685800" lvl="1" indent="-228600"/>
            <a:r>
              <a:rPr lang="en-US" dirty="0"/>
              <a:t>Child Find </a:t>
            </a:r>
          </a:p>
          <a:p>
            <a:pPr marL="685800" lvl="1" indent="-228600"/>
            <a:r>
              <a:rPr lang="en-US" dirty="0"/>
              <a:t>Data submission</a:t>
            </a:r>
          </a:p>
          <a:p>
            <a:pPr marL="685800" lvl="1" indent="-228600"/>
            <a:r>
              <a:rPr lang="en-US" dirty="0"/>
              <a:t>Offer of FAPE </a:t>
            </a:r>
          </a:p>
          <a:p>
            <a:pPr marL="685800" lvl="1" indent="-228600"/>
            <a:r>
              <a:rPr lang="en-US" dirty="0"/>
              <a:t>Evaluation if requested</a:t>
            </a:r>
          </a:p>
          <a:p>
            <a:pPr marL="685800" lvl="1" indent="-101600">
              <a:buFont typeface="Arial"/>
              <a:buNone/>
            </a:pPr>
            <a:endParaRPr lang="en-US" dirty="0"/>
          </a:p>
          <a:p>
            <a:pPr marL="0" indent="0">
              <a:buFont typeface="Arial"/>
              <a:buNone/>
            </a:pPr>
            <a:r>
              <a:rPr lang="en-US" u="sng" dirty="0"/>
              <a:t>Optional </a:t>
            </a:r>
          </a:p>
          <a:p>
            <a:pPr marL="685800" lvl="1" indent="-228600"/>
            <a:r>
              <a:rPr lang="en-US" dirty="0"/>
              <a:t>Provision of services </a:t>
            </a:r>
          </a:p>
          <a:p>
            <a:endParaRPr lang="en-US" dirty="0"/>
          </a:p>
        </p:txBody>
      </p:sp>
      <p:sp>
        <p:nvSpPr>
          <p:cNvPr id="2" name="Text Placeholder 2">
            <a:extLst>
              <a:ext uri="{FF2B5EF4-FFF2-40B4-BE49-F238E27FC236}">
                <a16:creationId xmlns:a16="http://schemas.microsoft.com/office/drawing/2014/main" id="{019D03BD-B743-06FB-0167-E21344078504}"/>
              </a:ext>
            </a:extLst>
          </p:cNvPr>
          <p:cNvSpPr>
            <a:spLocks noGrp="1"/>
          </p:cNvSpPr>
          <p:nvPr>
            <p:ph type="body" idx="1"/>
          </p:nvPr>
        </p:nvSpPr>
        <p:spPr>
          <a:xfrm>
            <a:off x="4109271" y="1786756"/>
            <a:ext cx="4937379" cy="4640262"/>
          </a:xfrm>
        </p:spPr>
        <p:txBody>
          <a:bodyPr/>
          <a:lstStyle/>
          <a:p>
            <a:pPr marL="0" lvl="0" indent="0" algn="l" rtl="0">
              <a:lnSpc>
                <a:spcPct val="90000"/>
              </a:lnSpc>
              <a:spcBef>
                <a:spcPts val="0"/>
              </a:spcBef>
              <a:spcAft>
                <a:spcPts val="0"/>
              </a:spcAft>
              <a:buClr>
                <a:schemeClr val="dk1"/>
              </a:buClr>
              <a:buSzPts val="2400"/>
              <a:buNone/>
            </a:pPr>
            <a:r>
              <a:rPr lang="en-US" u="sng" dirty="0"/>
              <a:t>AU of Attendance</a:t>
            </a:r>
          </a:p>
          <a:p>
            <a:pPr marL="228600" lvl="0" indent="-228600" algn="l" rtl="0">
              <a:lnSpc>
                <a:spcPct val="90000"/>
              </a:lnSpc>
              <a:spcBef>
                <a:spcPts val="1000"/>
              </a:spcBef>
              <a:spcAft>
                <a:spcPts val="0"/>
              </a:spcAft>
              <a:buClr>
                <a:schemeClr val="dk1"/>
              </a:buClr>
              <a:buSzPts val="2400"/>
              <a:buChar char="•"/>
            </a:pPr>
            <a:r>
              <a:rPr lang="en-US" dirty="0"/>
              <a:t>Child Find </a:t>
            </a:r>
          </a:p>
          <a:p>
            <a:pPr marL="228600" lvl="0" indent="-228600" algn="l" rtl="0">
              <a:lnSpc>
                <a:spcPct val="90000"/>
              </a:lnSpc>
              <a:spcBef>
                <a:spcPts val="1000"/>
              </a:spcBef>
              <a:spcAft>
                <a:spcPts val="0"/>
              </a:spcAft>
              <a:buClr>
                <a:schemeClr val="dk1"/>
              </a:buClr>
              <a:buSzPts val="2400"/>
              <a:buChar char="•"/>
            </a:pPr>
            <a:r>
              <a:rPr lang="en-US" dirty="0"/>
              <a:t>Consultation </a:t>
            </a:r>
          </a:p>
          <a:p>
            <a:pPr marL="228600" lvl="0" indent="-228600" algn="l" rtl="0">
              <a:lnSpc>
                <a:spcPct val="90000"/>
              </a:lnSpc>
              <a:spcBef>
                <a:spcPts val="1000"/>
              </a:spcBef>
              <a:spcAft>
                <a:spcPts val="0"/>
              </a:spcAft>
              <a:buClr>
                <a:schemeClr val="dk1"/>
              </a:buClr>
              <a:buSzPts val="2400"/>
              <a:buChar char="•"/>
            </a:pPr>
            <a:r>
              <a:rPr lang="en-US" dirty="0"/>
              <a:t>Written Confirmation of Consultation </a:t>
            </a:r>
          </a:p>
          <a:p>
            <a:pPr marL="228600" lvl="0" indent="-228600" algn="l" rtl="0">
              <a:lnSpc>
                <a:spcPct val="90000"/>
              </a:lnSpc>
              <a:spcBef>
                <a:spcPts val="1000"/>
              </a:spcBef>
              <a:spcAft>
                <a:spcPts val="0"/>
              </a:spcAft>
              <a:buClr>
                <a:schemeClr val="dk1"/>
              </a:buClr>
              <a:buSzPts val="2400"/>
              <a:buChar char="•"/>
            </a:pPr>
            <a:r>
              <a:rPr lang="en-US" dirty="0"/>
              <a:t>Child count </a:t>
            </a:r>
          </a:p>
          <a:p>
            <a:pPr marL="228600" lvl="0" indent="-228600" algn="l" rtl="0">
              <a:lnSpc>
                <a:spcPct val="90000"/>
              </a:lnSpc>
              <a:spcBef>
                <a:spcPts val="1000"/>
              </a:spcBef>
              <a:spcAft>
                <a:spcPts val="0"/>
              </a:spcAft>
              <a:buClr>
                <a:schemeClr val="dk1"/>
              </a:buClr>
              <a:buSzPts val="2400"/>
              <a:buChar char="•"/>
            </a:pPr>
            <a:r>
              <a:rPr lang="en-US" dirty="0"/>
              <a:t>Evaluation</a:t>
            </a:r>
          </a:p>
          <a:p>
            <a:pPr marL="228600" lvl="0" indent="-228600" algn="l" rtl="0">
              <a:lnSpc>
                <a:spcPct val="90000"/>
              </a:lnSpc>
              <a:spcBef>
                <a:spcPts val="1000"/>
              </a:spcBef>
              <a:spcAft>
                <a:spcPts val="0"/>
              </a:spcAft>
              <a:buClr>
                <a:schemeClr val="dk1"/>
              </a:buClr>
              <a:buSzPts val="2400"/>
              <a:buChar char="•"/>
            </a:pPr>
            <a:r>
              <a:rPr lang="en-US" dirty="0"/>
              <a:t>Determination of Eligibility</a:t>
            </a:r>
          </a:p>
          <a:p>
            <a:pPr marL="228600" lvl="0" indent="-228600" algn="l" rtl="0">
              <a:lnSpc>
                <a:spcPct val="90000"/>
              </a:lnSpc>
              <a:spcBef>
                <a:spcPts val="1000"/>
              </a:spcBef>
              <a:spcAft>
                <a:spcPts val="0"/>
              </a:spcAft>
              <a:buClr>
                <a:schemeClr val="dk1"/>
              </a:buClr>
              <a:buSzPts val="2400"/>
              <a:buChar char="•"/>
            </a:pPr>
            <a:r>
              <a:rPr lang="en-US" dirty="0"/>
              <a:t>Provision of services </a:t>
            </a:r>
          </a:p>
          <a:p>
            <a:endParaRPr lang="en-US" dirty="0"/>
          </a:p>
        </p:txBody>
      </p:sp>
      <p:sp>
        <p:nvSpPr>
          <p:cNvPr id="172" name="Google Shape;172;p1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12</a:t>
            </a:fld>
            <a:endParaRPr/>
          </a:p>
        </p:txBody>
      </p:sp>
    </p:spTree>
    <p:extLst>
      <p:ext uri="{BB962C8B-B14F-4D97-AF65-F5344CB8AC3E}">
        <p14:creationId xmlns:p14="http://schemas.microsoft.com/office/powerpoint/2010/main" val="595753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2"/>
          <p:cNvSpPr txBox="1">
            <a:spLocks noGrp="1"/>
          </p:cNvSpPr>
          <p:nvPr>
            <p:ph type="title"/>
          </p:nvPr>
        </p:nvSpPr>
        <p:spPr>
          <a:xfrm>
            <a:off x="1168811" y="420328"/>
            <a:ext cx="7060789" cy="590603"/>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2400"/>
              <a:buFont typeface="Arial"/>
              <a:buNone/>
            </a:pPr>
            <a:r>
              <a:rPr lang="en-US" sz="3600" dirty="0"/>
              <a:t>BOCES Information</a:t>
            </a:r>
            <a:endParaRPr sz="3600" dirty="0"/>
          </a:p>
        </p:txBody>
      </p:sp>
      <p:sp>
        <p:nvSpPr>
          <p:cNvPr id="171" name="Google Shape;171;p12"/>
          <p:cNvSpPr txBox="1">
            <a:spLocks noGrp="1"/>
          </p:cNvSpPr>
          <p:nvPr>
            <p:ph type="body" idx="1"/>
          </p:nvPr>
        </p:nvSpPr>
        <p:spPr>
          <a:xfrm>
            <a:off x="628650" y="1786344"/>
            <a:ext cx="7886700" cy="4640674"/>
          </a:xfrm>
          <a:prstGeom prst="rect">
            <a:avLst/>
          </a:prstGeom>
          <a:noFill/>
          <a:ln>
            <a:noFill/>
          </a:ln>
        </p:spPr>
        <p:txBody>
          <a:bodyPr spcFirstLastPara="1" wrap="square" lIns="0" tIns="0" rIns="0" bIns="45700" anchor="t" anchorCtr="0">
            <a:normAutofit/>
          </a:bodyPr>
          <a:lstStyle/>
          <a:p>
            <a:pPr marL="228600" lvl="0" indent="-228600" algn="l" rtl="0">
              <a:lnSpc>
                <a:spcPct val="90000"/>
              </a:lnSpc>
              <a:spcBef>
                <a:spcPts val="0"/>
              </a:spcBef>
              <a:spcAft>
                <a:spcPts val="0"/>
              </a:spcAft>
              <a:buClr>
                <a:schemeClr val="dk1"/>
              </a:buClr>
              <a:buSzPts val="2400"/>
              <a:buChar char="•"/>
            </a:pPr>
            <a:r>
              <a:rPr lang="en-US" dirty="0"/>
              <a:t>BOCES are responsible for all aspects of Proportionate Share, including monitoring their region for newly opened private schools. </a:t>
            </a:r>
            <a:endParaRPr dirty="0"/>
          </a:p>
          <a:p>
            <a:pPr marL="228600" lvl="0" indent="-228600" algn="l" rtl="0">
              <a:lnSpc>
                <a:spcPct val="90000"/>
              </a:lnSpc>
              <a:spcBef>
                <a:spcPts val="1000"/>
              </a:spcBef>
              <a:spcAft>
                <a:spcPts val="0"/>
              </a:spcAft>
              <a:buClr>
                <a:schemeClr val="dk1"/>
              </a:buClr>
              <a:buSzPts val="2400"/>
              <a:buChar char="•"/>
            </a:pPr>
            <a:r>
              <a:rPr lang="en-US" dirty="0"/>
              <a:t>BOCES should collaborate with member districts to ensure that all referrals for child find are being passed to the BOCES for follow-up. </a:t>
            </a:r>
            <a:endParaRPr dirty="0"/>
          </a:p>
          <a:p>
            <a:pPr marL="228600" lvl="0" indent="-228600" algn="l" rtl="0">
              <a:lnSpc>
                <a:spcPct val="90000"/>
              </a:lnSpc>
              <a:spcBef>
                <a:spcPts val="1000"/>
              </a:spcBef>
              <a:spcAft>
                <a:spcPts val="0"/>
              </a:spcAft>
              <a:buClr>
                <a:schemeClr val="dk1"/>
              </a:buClr>
              <a:buSzPts val="2400"/>
              <a:buChar char="•"/>
            </a:pPr>
            <a:r>
              <a:rPr lang="en-US" dirty="0"/>
              <a:t>It is the BOCES’ responsibility to perform the required consultation and any relationship building that is needed to have a solid working relationship with the private schools </a:t>
            </a:r>
            <a:endParaRPr dirty="0"/>
          </a:p>
        </p:txBody>
      </p:sp>
      <p:sp>
        <p:nvSpPr>
          <p:cNvPr id="172" name="Google Shape;172;p1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14"/>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lt1"/>
              </a:buClr>
              <a:buSzPts val="4000"/>
              <a:buFont typeface="Arial"/>
              <a:buNone/>
            </a:pPr>
            <a:r>
              <a:rPr lang="en-US" b="1" dirty="0">
                <a:solidFill>
                  <a:schemeClr val="tx1"/>
                </a:solidFill>
              </a:rPr>
              <a:t>Consultation </a:t>
            </a:r>
            <a:endParaRPr b="1" dirty="0">
              <a:solidFill>
                <a:schemeClr val="tx1"/>
              </a:solidFill>
            </a:endParaRPr>
          </a:p>
        </p:txBody>
      </p:sp>
      <p:sp>
        <p:nvSpPr>
          <p:cNvPr id="178" name="Google Shape;178;p14"/>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15"/>
          <p:cNvSpPr txBox="1">
            <a:spLocks noGrp="1"/>
          </p:cNvSpPr>
          <p:nvPr>
            <p:ph type="title"/>
          </p:nvPr>
        </p:nvSpPr>
        <p:spPr>
          <a:xfrm>
            <a:off x="1168810" y="363250"/>
            <a:ext cx="7801453" cy="715907"/>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2400"/>
              <a:buFont typeface="Arial"/>
              <a:buNone/>
            </a:pPr>
            <a:r>
              <a:rPr lang="en-US" sz="3600" dirty="0"/>
              <a:t>Required Points for Consultation </a:t>
            </a:r>
            <a:endParaRPr sz="3600" dirty="0"/>
          </a:p>
        </p:txBody>
      </p:sp>
      <p:sp>
        <p:nvSpPr>
          <p:cNvPr id="184" name="Google Shape;184;p15"/>
          <p:cNvSpPr txBox="1">
            <a:spLocks noGrp="1"/>
          </p:cNvSpPr>
          <p:nvPr>
            <p:ph type="body" idx="1"/>
          </p:nvPr>
        </p:nvSpPr>
        <p:spPr>
          <a:xfrm>
            <a:off x="223074" y="1308325"/>
            <a:ext cx="8747189" cy="5118694"/>
          </a:xfrm>
          <a:prstGeom prst="rect">
            <a:avLst/>
          </a:prstGeom>
          <a:noFill/>
          <a:ln>
            <a:noFill/>
          </a:ln>
        </p:spPr>
        <p:txBody>
          <a:bodyPr spcFirstLastPara="1" wrap="square" lIns="0" tIns="0" rIns="0" bIns="45700" anchor="t" anchorCtr="0">
            <a:noAutofit/>
          </a:bodyPr>
          <a:lstStyle/>
          <a:p>
            <a:pPr marL="0" lvl="0" indent="0" algn="l" rtl="0">
              <a:lnSpc>
                <a:spcPct val="115000"/>
              </a:lnSpc>
              <a:spcBef>
                <a:spcPts val="0"/>
              </a:spcBef>
              <a:spcAft>
                <a:spcPts val="0"/>
              </a:spcAft>
              <a:buNone/>
            </a:pPr>
            <a:r>
              <a:rPr lang="en-US" dirty="0">
                <a:solidFill>
                  <a:srgbClr val="222222"/>
                </a:solidFill>
                <a:highlight>
                  <a:srgbClr val="FFFFFF"/>
                </a:highlight>
              </a:rPr>
              <a:t>IDEA requires,</a:t>
            </a:r>
          </a:p>
          <a:p>
            <a:pPr marL="0" lvl="0" indent="0" algn="l" rtl="0">
              <a:lnSpc>
                <a:spcPct val="100000"/>
              </a:lnSpc>
              <a:spcBef>
                <a:spcPts val="0"/>
              </a:spcBef>
              <a:spcAft>
                <a:spcPts val="0"/>
              </a:spcAft>
              <a:buNone/>
            </a:pPr>
            <a:endParaRPr lang="en-US" dirty="0">
              <a:solidFill>
                <a:srgbClr val="222222"/>
              </a:solidFill>
              <a:highlight>
                <a:srgbClr val="FFFFFF"/>
              </a:highlight>
            </a:endParaRPr>
          </a:p>
          <a:p>
            <a:pPr marL="342900" indent="-342900">
              <a:spcBef>
                <a:spcPts val="0"/>
              </a:spcBef>
            </a:pPr>
            <a:r>
              <a:rPr lang="en-US" dirty="0">
                <a:solidFill>
                  <a:srgbClr val="222222"/>
                </a:solidFill>
                <a:highlight>
                  <a:srgbClr val="FFFFFF"/>
                </a:highlight>
              </a:rPr>
              <a:t>AUs ensure leaders of private schools and representatives of parents of parentally-placed private school children with disabilities have opportunities to engage in “timely and meaningful” consultation about the opportunity to access special education.</a:t>
            </a:r>
          </a:p>
          <a:p>
            <a:pPr marL="1257300" lvl="2">
              <a:spcBef>
                <a:spcPts val="0"/>
              </a:spcBef>
              <a:buFont typeface="Courier New" panose="02070309020205020404" pitchFamily="49" charset="0"/>
              <a:buChar char="o"/>
            </a:pPr>
            <a:r>
              <a:rPr lang="en-US" sz="2400" dirty="0">
                <a:solidFill>
                  <a:srgbClr val="222222"/>
                </a:solidFill>
                <a:highlight>
                  <a:srgbClr val="FFFFFF"/>
                </a:highlight>
              </a:rPr>
              <a:t>“Timely and meaningful” consultation requires AUs to invite and consult with representatives of the private schools and parents of privately enrolled students who are educated within the geographic boundaries of the AU. (34 CFR § 300.134.)</a:t>
            </a:r>
          </a:p>
          <a:p>
            <a:pPr marL="1257300" lvl="2">
              <a:spcBef>
                <a:spcPts val="0"/>
              </a:spcBef>
              <a:buFont typeface="Courier New" panose="02070309020205020404" pitchFamily="49" charset="0"/>
              <a:buChar char="o"/>
            </a:pPr>
            <a:r>
              <a:rPr lang="en-US" sz="2400" dirty="0">
                <a:solidFill>
                  <a:srgbClr val="222222"/>
                </a:solidFill>
                <a:highlight>
                  <a:srgbClr val="FFFFFF"/>
                </a:highlight>
              </a:rPr>
              <a:t>All private schools must be invited to participate in the consultation even if they have expressed no interest in participation.</a:t>
            </a:r>
            <a:endParaRPr sz="2400" dirty="0">
              <a:solidFill>
                <a:srgbClr val="222222"/>
              </a:solidFill>
              <a:highlight>
                <a:srgbClr val="FFFFFF"/>
              </a:highlight>
            </a:endParaRPr>
          </a:p>
          <a:p>
            <a:pPr marL="457200" lvl="0" indent="0" algn="l" rtl="0">
              <a:lnSpc>
                <a:spcPct val="200000"/>
              </a:lnSpc>
              <a:spcBef>
                <a:spcPts val="1200"/>
              </a:spcBef>
              <a:spcAft>
                <a:spcPts val="2000"/>
              </a:spcAft>
              <a:buNone/>
            </a:pPr>
            <a:endParaRPr sz="1900" dirty="0">
              <a:solidFill>
                <a:srgbClr val="222222"/>
              </a:solidFill>
              <a:highlight>
                <a:srgbClr val="FFFFFF"/>
              </a:highlight>
            </a:endParaRPr>
          </a:p>
        </p:txBody>
      </p:sp>
      <p:sp>
        <p:nvSpPr>
          <p:cNvPr id="185" name="Google Shape;185;p15"/>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13"/>
          <p:cNvSpPr txBox="1">
            <a:spLocks noGrp="1"/>
          </p:cNvSpPr>
          <p:nvPr>
            <p:ph type="title"/>
          </p:nvPr>
        </p:nvSpPr>
        <p:spPr>
          <a:xfrm>
            <a:off x="1187099" y="319744"/>
            <a:ext cx="7755733" cy="590603"/>
          </a:xfrm>
          <a:prstGeom prst="rect">
            <a:avLst/>
          </a:prstGeom>
          <a:noFill/>
          <a:ln>
            <a:noFill/>
          </a:ln>
        </p:spPr>
        <p:txBody>
          <a:bodyPr spcFirstLastPara="1" wrap="square" lIns="0" tIns="0" rIns="0" bIns="0" anchor="t" anchorCtr="0">
            <a:normAutofit fontScale="90000"/>
          </a:bodyPr>
          <a:lstStyle/>
          <a:p>
            <a:pPr marL="0" lvl="0" indent="0" algn="l" rtl="0">
              <a:lnSpc>
                <a:spcPct val="90000"/>
              </a:lnSpc>
              <a:spcBef>
                <a:spcPts val="0"/>
              </a:spcBef>
              <a:spcAft>
                <a:spcPts val="0"/>
              </a:spcAft>
              <a:buClr>
                <a:schemeClr val="dk1"/>
              </a:buClr>
              <a:buSzPts val="2400"/>
              <a:buFont typeface="Arial"/>
              <a:buNone/>
            </a:pPr>
            <a:r>
              <a:rPr lang="en-US" sz="3600" dirty="0"/>
              <a:t>Required Points for Consultation (cont.) </a:t>
            </a:r>
            <a:endParaRPr sz="3600" dirty="0"/>
          </a:p>
        </p:txBody>
      </p:sp>
      <p:sp>
        <p:nvSpPr>
          <p:cNvPr id="191" name="Google Shape;191;p13"/>
          <p:cNvSpPr txBox="1">
            <a:spLocks noGrp="1"/>
          </p:cNvSpPr>
          <p:nvPr>
            <p:ph type="body" idx="1"/>
          </p:nvPr>
        </p:nvSpPr>
        <p:spPr>
          <a:xfrm>
            <a:off x="384047" y="1397243"/>
            <a:ext cx="8536881" cy="5394900"/>
          </a:xfrm>
          <a:prstGeom prst="rect">
            <a:avLst/>
          </a:prstGeom>
          <a:noFill/>
          <a:ln>
            <a:noFill/>
          </a:ln>
        </p:spPr>
        <p:txBody>
          <a:bodyPr spcFirstLastPara="1" wrap="square" lIns="0" tIns="0" rIns="0" bIns="45700" anchor="t" anchorCtr="0">
            <a:normAutofit/>
          </a:bodyPr>
          <a:lstStyle/>
          <a:p>
            <a:pPr marL="285750" indent="-285750">
              <a:lnSpc>
                <a:spcPct val="115000"/>
              </a:lnSpc>
              <a:spcBef>
                <a:spcPts val="1200"/>
              </a:spcBef>
            </a:pPr>
            <a:r>
              <a:rPr lang="en-US" dirty="0">
                <a:solidFill>
                  <a:srgbClr val="222222"/>
                </a:solidFill>
                <a:highlight>
                  <a:srgbClr val="FFFFFF"/>
                </a:highlight>
              </a:rPr>
              <a:t>Consultation must occur before providing proportionate share services and allow input from representatives on the types of services to be provided and the method of delivery of services. </a:t>
            </a:r>
          </a:p>
          <a:p>
            <a:pPr marL="285750" indent="-285750">
              <a:lnSpc>
                <a:spcPct val="115000"/>
              </a:lnSpc>
              <a:spcBef>
                <a:spcPts val="1200"/>
              </a:spcBef>
            </a:pPr>
            <a:r>
              <a:rPr lang="en-US" dirty="0">
                <a:solidFill>
                  <a:srgbClr val="222222"/>
                </a:solidFill>
                <a:highlight>
                  <a:srgbClr val="FFFFFF"/>
                </a:highlight>
              </a:rPr>
              <a:t>During consultation, the AU must discuss all of the following areas.</a:t>
            </a:r>
            <a:endParaRPr dirty="0">
              <a:solidFill>
                <a:srgbClr val="222222"/>
              </a:solidFill>
              <a:highlight>
                <a:srgbClr val="FFFFFF"/>
              </a:highlight>
            </a:endParaRPr>
          </a:p>
          <a:p>
            <a:pPr marL="939800" lvl="1" indent="-342900">
              <a:lnSpc>
                <a:spcPct val="100000"/>
              </a:lnSpc>
              <a:spcBef>
                <a:spcPts val="0"/>
              </a:spcBef>
              <a:buClr>
                <a:srgbClr val="212529"/>
              </a:buClr>
              <a:buSzPts val="1400"/>
              <a:buFont typeface="Courier New" panose="02070309020205020404" pitchFamily="49" charset="0"/>
              <a:buChar char="o"/>
            </a:pPr>
            <a:r>
              <a:rPr lang="en-US" sz="2400" dirty="0">
                <a:solidFill>
                  <a:srgbClr val="212529"/>
                </a:solidFill>
                <a:highlight>
                  <a:srgbClr val="FFFFFF"/>
                </a:highlight>
              </a:rPr>
              <a:t>Child Find and Evaluation</a:t>
            </a:r>
          </a:p>
          <a:p>
            <a:pPr marL="939800" lvl="1" indent="-342900">
              <a:lnSpc>
                <a:spcPct val="100000"/>
              </a:lnSpc>
              <a:spcBef>
                <a:spcPts val="0"/>
              </a:spcBef>
              <a:buClr>
                <a:srgbClr val="212529"/>
              </a:buClr>
              <a:buSzPts val="1400"/>
              <a:buFont typeface="Courier New" panose="02070309020205020404" pitchFamily="49" charset="0"/>
              <a:buChar char="o"/>
            </a:pPr>
            <a:r>
              <a:rPr lang="en-US" sz="2400" dirty="0">
                <a:solidFill>
                  <a:srgbClr val="212529"/>
                </a:solidFill>
                <a:highlight>
                  <a:srgbClr val="FFFFFF"/>
                </a:highlight>
              </a:rPr>
              <a:t>Determination of Proportionate Share</a:t>
            </a:r>
          </a:p>
          <a:p>
            <a:pPr marL="939800" lvl="1" indent="-342900">
              <a:lnSpc>
                <a:spcPct val="100000"/>
              </a:lnSpc>
              <a:spcBef>
                <a:spcPts val="0"/>
              </a:spcBef>
              <a:buClr>
                <a:srgbClr val="212529"/>
              </a:buClr>
              <a:buSzPts val="1400"/>
              <a:buFont typeface="Courier New" panose="02070309020205020404" pitchFamily="49" charset="0"/>
              <a:buChar char="o"/>
            </a:pPr>
            <a:r>
              <a:rPr lang="en-US" sz="2400" dirty="0">
                <a:solidFill>
                  <a:srgbClr val="212529"/>
                </a:solidFill>
                <a:highlight>
                  <a:srgbClr val="FFFFFF"/>
                </a:highlight>
              </a:rPr>
              <a:t>Consultation Process, Methodology, and Schedule</a:t>
            </a:r>
          </a:p>
          <a:p>
            <a:pPr marL="939800" lvl="1" indent="-342900">
              <a:lnSpc>
                <a:spcPct val="100000"/>
              </a:lnSpc>
              <a:spcBef>
                <a:spcPts val="0"/>
              </a:spcBef>
              <a:buClr>
                <a:srgbClr val="212529"/>
              </a:buClr>
              <a:buSzPts val="1400"/>
              <a:buFont typeface="Courier New" panose="02070309020205020404" pitchFamily="49" charset="0"/>
              <a:buChar char="o"/>
            </a:pPr>
            <a:r>
              <a:rPr lang="en-US" sz="2400" dirty="0">
                <a:solidFill>
                  <a:srgbClr val="212529"/>
                </a:solidFill>
                <a:highlight>
                  <a:srgbClr val="FFFFFF"/>
                </a:highlight>
              </a:rPr>
              <a:t>Determination of Services and Methods of Provision</a:t>
            </a:r>
          </a:p>
        </p:txBody>
      </p:sp>
      <p:sp>
        <p:nvSpPr>
          <p:cNvPr id="192" name="Google Shape;192;p1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16"/>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lt1"/>
              </a:buClr>
              <a:buSzPts val="4000"/>
              <a:buFont typeface="Arial"/>
              <a:buNone/>
            </a:pPr>
            <a:r>
              <a:rPr lang="en-US" b="1" dirty="0">
                <a:solidFill>
                  <a:schemeClr val="tx1"/>
                </a:solidFill>
              </a:rPr>
              <a:t>Calculating AU Obligation for Proportionate Share</a:t>
            </a:r>
            <a:endParaRPr dirty="0">
              <a:solidFill>
                <a:schemeClr val="tx1"/>
              </a:solidFill>
            </a:endParaRPr>
          </a:p>
        </p:txBody>
      </p:sp>
      <p:sp>
        <p:nvSpPr>
          <p:cNvPr id="198" name="Google Shape;198;p16"/>
          <p:cNvSpPr txBox="1">
            <a:spLocks noGrp="1"/>
          </p:cNvSpPr>
          <p:nvPr>
            <p:ph type="sldNum" idx="12"/>
          </p:nvPr>
        </p:nvSpPr>
        <p:spPr>
          <a:xfrm>
            <a:off x="215697"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17"/>
          <p:cNvSpPr txBox="1">
            <a:spLocks noGrp="1"/>
          </p:cNvSpPr>
          <p:nvPr>
            <p:ph type="title"/>
          </p:nvPr>
        </p:nvSpPr>
        <p:spPr>
          <a:xfrm>
            <a:off x="1150522" y="184317"/>
            <a:ext cx="7764878" cy="744714"/>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dk1"/>
              </a:buClr>
              <a:buSzPts val="2800"/>
              <a:buFont typeface="Arial"/>
              <a:buNone/>
            </a:pPr>
            <a:r>
              <a:rPr lang="en-US" sz="3600" dirty="0"/>
              <a:t>Child Count and the Calculation of Proportionate Share</a:t>
            </a:r>
            <a:endParaRPr sz="3200" dirty="0"/>
          </a:p>
        </p:txBody>
      </p:sp>
      <p:sp>
        <p:nvSpPr>
          <p:cNvPr id="204" name="Google Shape;204;p17"/>
          <p:cNvSpPr txBox="1">
            <a:spLocks noGrp="1"/>
          </p:cNvSpPr>
          <p:nvPr>
            <p:ph type="body" idx="1"/>
          </p:nvPr>
        </p:nvSpPr>
        <p:spPr>
          <a:xfrm>
            <a:off x="320040" y="1463040"/>
            <a:ext cx="8595360" cy="4640674"/>
          </a:xfrm>
          <a:prstGeom prst="rect">
            <a:avLst/>
          </a:prstGeom>
          <a:noFill/>
          <a:ln>
            <a:noFill/>
          </a:ln>
        </p:spPr>
        <p:txBody>
          <a:bodyPr spcFirstLastPara="1" wrap="square" lIns="0" tIns="0" rIns="0" bIns="45700" anchor="t" anchorCtr="0">
            <a:normAutofit/>
          </a:bodyPr>
          <a:lstStyle/>
          <a:p>
            <a:pPr marL="0" lvl="0" indent="0" algn="l" rtl="0">
              <a:lnSpc>
                <a:spcPct val="90000"/>
              </a:lnSpc>
              <a:spcBef>
                <a:spcPts val="0"/>
              </a:spcBef>
              <a:spcAft>
                <a:spcPts val="0"/>
              </a:spcAft>
              <a:buClr>
                <a:schemeClr val="dk1"/>
              </a:buClr>
              <a:buSzPts val="2400"/>
              <a:buNone/>
            </a:pPr>
            <a:r>
              <a:rPr lang="en-US" dirty="0"/>
              <a:t>After timely and meaningful consultation, the AU must, </a:t>
            </a:r>
          </a:p>
          <a:p>
            <a:pPr marL="0" lvl="0" indent="0" algn="l" rtl="0">
              <a:lnSpc>
                <a:spcPct val="90000"/>
              </a:lnSpc>
              <a:spcBef>
                <a:spcPts val="0"/>
              </a:spcBef>
              <a:spcAft>
                <a:spcPts val="0"/>
              </a:spcAft>
              <a:buClr>
                <a:schemeClr val="dk1"/>
              </a:buClr>
              <a:buSzPts val="2400"/>
              <a:buNone/>
            </a:pPr>
            <a:endParaRPr lang="en-US" dirty="0"/>
          </a:p>
          <a:p>
            <a:pPr marL="228600" lvl="0" indent="-228600" algn="l" rtl="0">
              <a:lnSpc>
                <a:spcPct val="90000"/>
              </a:lnSpc>
              <a:spcBef>
                <a:spcPts val="0"/>
              </a:spcBef>
              <a:spcAft>
                <a:spcPts val="0"/>
              </a:spcAft>
              <a:buClr>
                <a:schemeClr val="dk1"/>
              </a:buClr>
              <a:buSzPts val="2400"/>
              <a:buChar char="•"/>
            </a:pPr>
            <a:r>
              <a:rPr lang="en-US" dirty="0"/>
              <a:t>determine the number of parentally placed private school children with disabilities attending private schools located in the AU’s boundary,</a:t>
            </a:r>
          </a:p>
          <a:p>
            <a:pPr marL="800100" lvl="1" indent="-342900">
              <a:spcBef>
                <a:spcPts val="0"/>
              </a:spcBef>
              <a:buSzPts val="2400"/>
              <a:buFont typeface="Courier New" panose="02070309020205020404" pitchFamily="49" charset="0"/>
              <a:buChar char="o"/>
            </a:pPr>
            <a:r>
              <a:rPr lang="en-US" sz="2400" dirty="0"/>
              <a:t>this must include the total number of students ages 3-21 (regardless of receiving services).</a:t>
            </a:r>
          </a:p>
          <a:p>
            <a:pPr marL="1257300" lvl="2">
              <a:spcBef>
                <a:spcPts val="0"/>
              </a:spcBef>
              <a:buSzPts val="2400"/>
              <a:buFont typeface="Courier New" panose="02070309020205020404" pitchFamily="49" charset="0"/>
              <a:buChar char="o"/>
            </a:pPr>
            <a:r>
              <a:rPr lang="en-US" sz="2200" dirty="0"/>
              <a:t>For 611 funds all eligible children 3-21 must be included </a:t>
            </a:r>
          </a:p>
          <a:p>
            <a:pPr marL="1257300" lvl="2">
              <a:spcBef>
                <a:spcPts val="0"/>
              </a:spcBef>
              <a:buSzPts val="2400"/>
              <a:buFont typeface="Courier New" panose="02070309020205020404" pitchFamily="49" charset="0"/>
              <a:buChar char="o"/>
            </a:pPr>
            <a:r>
              <a:rPr lang="en-US" sz="2200" dirty="0"/>
              <a:t>For 619 funds all eligible children 3-5 must be included </a:t>
            </a:r>
            <a:endParaRPr sz="2200" dirty="0"/>
          </a:p>
          <a:p>
            <a:pPr marL="228600" lvl="0" indent="-228600" algn="l" rtl="0">
              <a:lnSpc>
                <a:spcPct val="90000"/>
              </a:lnSpc>
              <a:spcBef>
                <a:spcPts val="1000"/>
              </a:spcBef>
              <a:spcAft>
                <a:spcPts val="0"/>
              </a:spcAft>
              <a:buClr>
                <a:schemeClr val="dk1"/>
              </a:buClr>
              <a:buSzPts val="2400"/>
              <a:buChar char="•"/>
            </a:pPr>
            <a:r>
              <a:rPr lang="en-US" dirty="0"/>
              <a:t>provide a proportionate share of services as agreed upon through the consultation process.</a:t>
            </a:r>
            <a:endParaRPr dirty="0"/>
          </a:p>
        </p:txBody>
      </p:sp>
      <p:sp>
        <p:nvSpPr>
          <p:cNvPr id="205" name="Google Shape;205;p17"/>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18"/>
          <p:cNvSpPr txBox="1">
            <a:spLocks noGrp="1"/>
          </p:cNvSpPr>
          <p:nvPr>
            <p:ph type="title"/>
          </p:nvPr>
        </p:nvSpPr>
        <p:spPr>
          <a:xfrm>
            <a:off x="1168797" y="420325"/>
            <a:ext cx="6384300" cy="590700"/>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3200"/>
              <a:buFont typeface="Arial"/>
              <a:buNone/>
            </a:pPr>
            <a:r>
              <a:rPr lang="en-US" sz="3200"/>
              <a:t>Proportionate Share Calculation</a:t>
            </a:r>
            <a:endParaRPr/>
          </a:p>
        </p:txBody>
      </p:sp>
      <p:sp>
        <p:nvSpPr>
          <p:cNvPr id="212" name="Google Shape;212;p18"/>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19</a:t>
            </a:fld>
            <a:endParaRPr/>
          </a:p>
        </p:txBody>
      </p:sp>
      <p:pic>
        <p:nvPicPr>
          <p:cNvPr id="7" name="Picture 6" descr="three equations&#10;&#10;1. number of public school students + number of PPPSS= total number of eligible students &#10;2. Total Part B allocation / total number of eligible students = Per pupal amount &#10;3. Per pupal amount x number of PPPSS = Proportionate Share ">
            <a:extLst>
              <a:ext uri="{FF2B5EF4-FFF2-40B4-BE49-F238E27FC236}">
                <a16:creationId xmlns:a16="http://schemas.microsoft.com/office/drawing/2014/main" id="{3E4258E4-3A17-E983-FD1A-83D5DAC837D3}"/>
              </a:ext>
            </a:extLst>
          </p:cNvPr>
          <p:cNvPicPr>
            <a:picLocks noChangeAspect="1"/>
          </p:cNvPicPr>
          <p:nvPr/>
        </p:nvPicPr>
        <p:blipFill>
          <a:blip r:embed="rId3"/>
          <a:stretch>
            <a:fillRect/>
          </a:stretch>
        </p:blipFill>
        <p:spPr>
          <a:xfrm>
            <a:off x="0" y="1573695"/>
            <a:ext cx="9144000" cy="371060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
          <p:cNvSpPr txBox="1">
            <a:spLocks noGrp="1"/>
          </p:cNvSpPr>
          <p:nvPr>
            <p:ph type="title"/>
          </p:nvPr>
        </p:nvSpPr>
        <p:spPr>
          <a:xfrm>
            <a:off x="1177955" y="301752"/>
            <a:ext cx="7774021" cy="736611"/>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3600"/>
              <a:buFont typeface="Arial"/>
              <a:buNone/>
            </a:pPr>
            <a:r>
              <a:rPr lang="en-US" sz="3600" dirty="0"/>
              <a:t>Session Objectives </a:t>
            </a:r>
            <a:endParaRPr dirty="0"/>
          </a:p>
        </p:txBody>
      </p:sp>
      <p:sp>
        <p:nvSpPr>
          <p:cNvPr id="100" name="Google Shape;100;p2"/>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ctr" anchorCtr="0">
            <a:normAutofit/>
          </a:bodyPr>
          <a:lstStyle/>
          <a:p>
            <a:pPr marL="228600" lvl="0" indent="-228600" algn="l" rtl="0">
              <a:lnSpc>
                <a:spcPct val="90000"/>
              </a:lnSpc>
              <a:spcBef>
                <a:spcPts val="0"/>
              </a:spcBef>
              <a:spcAft>
                <a:spcPts val="0"/>
              </a:spcAft>
              <a:buClr>
                <a:schemeClr val="dk1"/>
              </a:buClr>
              <a:buSzPts val="2400"/>
              <a:buChar char="•"/>
            </a:pPr>
            <a:r>
              <a:rPr lang="en-US" dirty="0"/>
              <a:t>Increase understanding of program and fiscal requirements related to parentally-placed private school children with disabilities.</a:t>
            </a:r>
            <a:endParaRPr dirty="0"/>
          </a:p>
          <a:p>
            <a:pPr marL="228600" lvl="0" indent="-228600" algn="l" rtl="0">
              <a:lnSpc>
                <a:spcPct val="90000"/>
              </a:lnSpc>
              <a:spcBef>
                <a:spcPts val="1000"/>
              </a:spcBef>
              <a:spcAft>
                <a:spcPts val="0"/>
              </a:spcAft>
              <a:buClr>
                <a:schemeClr val="dk1"/>
              </a:buClr>
              <a:buSzPts val="2400"/>
              <a:buChar char="•"/>
            </a:pPr>
            <a:r>
              <a:rPr lang="en-US" dirty="0"/>
              <a:t>Understand the Proportionate Share calculation.</a:t>
            </a:r>
            <a:endParaRPr strike="sngStrike" dirty="0"/>
          </a:p>
          <a:p>
            <a:pPr marL="228600" lvl="0" indent="-228600" algn="l" rtl="0">
              <a:lnSpc>
                <a:spcPct val="90000"/>
              </a:lnSpc>
              <a:spcBef>
                <a:spcPts val="1000"/>
              </a:spcBef>
              <a:spcAft>
                <a:spcPts val="0"/>
              </a:spcAft>
              <a:buClr>
                <a:schemeClr val="dk1"/>
              </a:buClr>
              <a:buSzPts val="2400"/>
              <a:buChar char="•"/>
            </a:pPr>
            <a:r>
              <a:rPr lang="en-US" dirty="0"/>
              <a:t>Identify allowable and unallowable expenditures.</a:t>
            </a:r>
            <a:endParaRPr dirty="0"/>
          </a:p>
          <a:p>
            <a:pPr marL="228600" lvl="0" indent="-228600" algn="l" rtl="0">
              <a:lnSpc>
                <a:spcPct val="90000"/>
              </a:lnSpc>
              <a:spcBef>
                <a:spcPts val="1000"/>
              </a:spcBef>
              <a:spcAft>
                <a:spcPts val="0"/>
              </a:spcAft>
              <a:buClr>
                <a:schemeClr val="dk1"/>
              </a:buClr>
              <a:buSzPts val="2400"/>
              <a:buChar char="•"/>
            </a:pPr>
            <a:r>
              <a:rPr lang="en-US" dirty="0"/>
              <a:t>Locate resources available to help ensure compliance with equitable services under IDEA.</a:t>
            </a:r>
            <a:endParaRPr dirty="0"/>
          </a:p>
        </p:txBody>
      </p:sp>
      <p:sp>
        <p:nvSpPr>
          <p:cNvPr id="101" name="Google Shape;101;p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19"/>
          <p:cNvSpPr txBox="1">
            <a:spLocks noGrp="1"/>
          </p:cNvSpPr>
          <p:nvPr>
            <p:ph type="title"/>
          </p:nvPr>
        </p:nvSpPr>
        <p:spPr>
          <a:xfrm>
            <a:off x="1168796" y="366455"/>
            <a:ext cx="7774036" cy="773281"/>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2800"/>
              <a:buFont typeface="Arial"/>
              <a:buNone/>
            </a:pPr>
            <a:r>
              <a:rPr lang="en-US" sz="3600" dirty="0"/>
              <a:t>Additional Funding Considerations </a:t>
            </a:r>
            <a:endParaRPr sz="3200" dirty="0"/>
          </a:p>
        </p:txBody>
      </p:sp>
      <p:sp>
        <p:nvSpPr>
          <p:cNvPr id="218" name="Google Shape;218;p19"/>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rmAutofit/>
          </a:bodyPr>
          <a:lstStyle/>
          <a:p>
            <a:pPr marL="228600" lvl="0" indent="-228600" algn="l" rtl="0">
              <a:lnSpc>
                <a:spcPct val="90000"/>
              </a:lnSpc>
              <a:spcBef>
                <a:spcPts val="0"/>
              </a:spcBef>
              <a:spcAft>
                <a:spcPts val="0"/>
              </a:spcAft>
              <a:buClr>
                <a:schemeClr val="dk1"/>
              </a:buClr>
              <a:buSzPts val="2400"/>
              <a:buChar char="•"/>
            </a:pPr>
            <a:r>
              <a:rPr lang="en-US" dirty="0"/>
              <a:t>The calculation for Proportionate Share must be done before other calculations that might affect the allocation.</a:t>
            </a:r>
            <a:endParaRPr dirty="0"/>
          </a:p>
          <a:p>
            <a:pPr marL="800100" lvl="1" indent="-342900" algn="l" rtl="0">
              <a:lnSpc>
                <a:spcPct val="90000"/>
              </a:lnSpc>
              <a:spcBef>
                <a:spcPts val="500"/>
              </a:spcBef>
              <a:spcAft>
                <a:spcPts val="0"/>
              </a:spcAft>
              <a:buClr>
                <a:schemeClr val="dk1"/>
              </a:buClr>
              <a:buSzPts val="2000"/>
              <a:buFont typeface="Courier New" panose="02070309020205020404" pitchFamily="49" charset="0"/>
              <a:buChar char="o"/>
            </a:pPr>
            <a:r>
              <a:rPr lang="en-US" sz="2400" dirty="0"/>
              <a:t>Early intervening services  </a:t>
            </a:r>
            <a:endParaRPr sz="2400" dirty="0"/>
          </a:p>
          <a:p>
            <a:pPr marL="800100" lvl="1" indent="-342900" algn="l" rtl="0">
              <a:lnSpc>
                <a:spcPct val="90000"/>
              </a:lnSpc>
              <a:spcBef>
                <a:spcPts val="500"/>
              </a:spcBef>
              <a:spcAft>
                <a:spcPts val="0"/>
              </a:spcAft>
              <a:buClr>
                <a:schemeClr val="dk1"/>
              </a:buClr>
              <a:buSzPts val="2000"/>
              <a:buFont typeface="Courier New" panose="02070309020205020404" pitchFamily="49" charset="0"/>
              <a:buChar char="o"/>
            </a:pPr>
            <a:r>
              <a:rPr lang="en-US" sz="2400" dirty="0"/>
              <a:t>Other allowable reductions </a:t>
            </a:r>
          </a:p>
          <a:p>
            <a:pPr marL="800100" lvl="1" indent="-342900" algn="l" rtl="0">
              <a:lnSpc>
                <a:spcPct val="90000"/>
              </a:lnSpc>
              <a:spcBef>
                <a:spcPts val="500"/>
              </a:spcBef>
              <a:spcAft>
                <a:spcPts val="0"/>
              </a:spcAft>
              <a:buClr>
                <a:schemeClr val="dk1"/>
              </a:buClr>
              <a:buSzPts val="2000"/>
              <a:buFont typeface="Courier New" panose="02070309020205020404" pitchFamily="49" charset="0"/>
              <a:buChar char="o"/>
            </a:pPr>
            <a:endParaRPr sz="2400" dirty="0"/>
          </a:p>
          <a:p>
            <a:pPr marL="228600" lvl="0" indent="-228600" algn="l" rtl="0">
              <a:lnSpc>
                <a:spcPct val="90000"/>
              </a:lnSpc>
              <a:spcBef>
                <a:spcPts val="1000"/>
              </a:spcBef>
              <a:spcAft>
                <a:spcPts val="0"/>
              </a:spcAft>
              <a:buClr>
                <a:schemeClr val="dk1"/>
              </a:buClr>
              <a:buSzPts val="2400"/>
              <a:buChar char="•"/>
            </a:pPr>
            <a:r>
              <a:rPr lang="en-US" dirty="0"/>
              <a:t>If the Proportionate share can not be expended and additional consultation is ineffective, then the amount can be used by the AU </a:t>
            </a:r>
            <a:endParaRPr dirty="0"/>
          </a:p>
          <a:p>
            <a:pPr marL="800100" lvl="1" indent="-342900" algn="l" rtl="0">
              <a:lnSpc>
                <a:spcPct val="90000"/>
              </a:lnSpc>
              <a:spcBef>
                <a:spcPts val="500"/>
              </a:spcBef>
              <a:spcAft>
                <a:spcPts val="0"/>
              </a:spcAft>
              <a:buClr>
                <a:schemeClr val="dk1"/>
              </a:buClr>
              <a:buSzPts val="2000"/>
              <a:buFont typeface="Courier New" panose="02070309020205020404" pitchFamily="49" charset="0"/>
              <a:buChar char="o"/>
            </a:pPr>
            <a:r>
              <a:rPr lang="en-US" sz="2400" dirty="0"/>
              <a:t>Documentation must be maintained demonstrating the attempted reconciliations and reasons that it was unsuccessful.</a:t>
            </a:r>
            <a:endParaRPr sz="2400" dirty="0"/>
          </a:p>
        </p:txBody>
      </p:sp>
      <p:sp>
        <p:nvSpPr>
          <p:cNvPr id="219" name="Google Shape;219;p19"/>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20"/>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lt1"/>
              </a:buClr>
              <a:buSzPts val="4000"/>
              <a:buFont typeface="Arial"/>
              <a:buNone/>
            </a:pPr>
            <a:r>
              <a:rPr lang="en-US" b="1" dirty="0">
                <a:solidFill>
                  <a:schemeClr val="tx1"/>
                </a:solidFill>
              </a:rPr>
              <a:t>Use of Funds</a:t>
            </a:r>
            <a:endParaRPr b="1" dirty="0">
              <a:solidFill>
                <a:schemeClr val="tx1"/>
              </a:solidFill>
            </a:endParaRPr>
          </a:p>
        </p:txBody>
      </p:sp>
      <p:sp>
        <p:nvSpPr>
          <p:cNvPr id="225" name="Google Shape;225;p20"/>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21"/>
          <p:cNvSpPr txBox="1">
            <a:spLocks noGrp="1"/>
          </p:cNvSpPr>
          <p:nvPr>
            <p:ph type="title"/>
          </p:nvPr>
        </p:nvSpPr>
        <p:spPr>
          <a:xfrm>
            <a:off x="1168811" y="318304"/>
            <a:ext cx="7673437" cy="692627"/>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3200"/>
              <a:buFont typeface="Arial"/>
              <a:buNone/>
            </a:pPr>
            <a:r>
              <a:rPr lang="en-US" sz="3600" dirty="0"/>
              <a:t>Allowable Use of Funds</a:t>
            </a:r>
            <a:endParaRPr sz="2800" dirty="0"/>
          </a:p>
        </p:txBody>
      </p:sp>
      <p:sp>
        <p:nvSpPr>
          <p:cNvPr id="231" name="Google Shape;231;p21"/>
          <p:cNvSpPr txBox="1">
            <a:spLocks noGrp="1"/>
          </p:cNvSpPr>
          <p:nvPr>
            <p:ph type="body" idx="1"/>
          </p:nvPr>
        </p:nvSpPr>
        <p:spPr>
          <a:xfrm>
            <a:off x="628650" y="1463040"/>
            <a:ext cx="7886700" cy="5076656"/>
          </a:xfrm>
          <a:prstGeom prst="rect">
            <a:avLst/>
          </a:prstGeom>
          <a:noFill/>
          <a:ln>
            <a:noFill/>
          </a:ln>
        </p:spPr>
        <p:txBody>
          <a:bodyPr spcFirstLastPara="1" wrap="square" lIns="0" tIns="0" rIns="0" bIns="45700" anchor="t" anchorCtr="0">
            <a:normAutofit lnSpcReduction="10000"/>
          </a:bodyPr>
          <a:lstStyle/>
          <a:p>
            <a:pPr marL="228600" lvl="0" indent="-228600" algn="l" rtl="0">
              <a:lnSpc>
                <a:spcPct val="90000"/>
              </a:lnSpc>
              <a:spcBef>
                <a:spcPts val="0"/>
              </a:spcBef>
              <a:spcAft>
                <a:spcPts val="0"/>
              </a:spcAft>
              <a:buClr>
                <a:schemeClr val="dk1"/>
              </a:buClr>
              <a:buSzPts val="2400"/>
              <a:buChar char="•"/>
            </a:pPr>
            <a:r>
              <a:rPr lang="en-US" dirty="0"/>
              <a:t>Federal IDEA funds must be expended first for services to eligible private school students. </a:t>
            </a:r>
            <a:endParaRPr dirty="0"/>
          </a:p>
          <a:p>
            <a:pPr marL="228600" lvl="0" indent="-228600" algn="l" rtl="0">
              <a:lnSpc>
                <a:spcPct val="90000"/>
              </a:lnSpc>
              <a:spcBef>
                <a:spcPts val="1000"/>
              </a:spcBef>
              <a:spcAft>
                <a:spcPts val="0"/>
              </a:spcAft>
              <a:buClr>
                <a:schemeClr val="dk1"/>
              </a:buClr>
              <a:buSzPts val="2400"/>
              <a:buChar char="•"/>
            </a:pPr>
            <a:r>
              <a:rPr lang="en-US" dirty="0"/>
              <a:t>No child find activities -including initial assessment and determination of eligibility, can be assessed to the proportionate share the AU is required to spend. </a:t>
            </a:r>
            <a:endParaRPr dirty="0"/>
          </a:p>
          <a:p>
            <a:pPr marL="228600" lvl="0" indent="-228600" algn="l" rtl="0">
              <a:lnSpc>
                <a:spcPct val="90000"/>
              </a:lnSpc>
              <a:spcBef>
                <a:spcPts val="1000"/>
              </a:spcBef>
              <a:spcAft>
                <a:spcPts val="0"/>
              </a:spcAft>
              <a:buClr>
                <a:schemeClr val="dk1"/>
              </a:buClr>
              <a:buSzPts val="2400"/>
              <a:buChar char="•"/>
            </a:pPr>
            <a:r>
              <a:rPr lang="en-US" dirty="0"/>
              <a:t>If you use contracted employees to provide services, the administrative component of the contract may not be used against the private school reserve.</a:t>
            </a:r>
            <a:endParaRPr dirty="0"/>
          </a:p>
          <a:p>
            <a:pPr marL="228600" lvl="0" indent="-228600" algn="l" rtl="0">
              <a:lnSpc>
                <a:spcPct val="90000"/>
              </a:lnSpc>
              <a:spcBef>
                <a:spcPts val="1000"/>
              </a:spcBef>
              <a:spcAft>
                <a:spcPts val="0"/>
              </a:spcAft>
              <a:buClr>
                <a:schemeClr val="dk1"/>
              </a:buClr>
              <a:buSzPts val="2400"/>
              <a:buChar char="•"/>
            </a:pPr>
            <a:r>
              <a:rPr lang="en-US" dirty="0"/>
              <a:t>Funds may not be used to finance existing instructional services or to benefit the private school. </a:t>
            </a:r>
            <a:endParaRPr dirty="0"/>
          </a:p>
          <a:p>
            <a:pPr marL="228600" lvl="0" indent="-228600" algn="l" rtl="0">
              <a:lnSpc>
                <a:spcPct val="90000"/>
              </a:lnSpc>
              <a:spcBef>
                <a:spcPts val="1000"/>
              </a:spcBef>
              <a:spcAft>
                <a:spcPts val="0"/>
              </a:spcAft>
              <a:buClr>
                <a:schemeClr val="dk1"/>
              </a:buClr>
              <a:buSzPts val="2400"/>
              <a:buChar char="•"/>
            </a:pPr>
            <a:r>
              <a:rPr lang="en-US" dirty="0"/>
              <a:t>Funds must be used to meet the special education and related services needs of eligible students and not the needs of a private school or the general needs of private school students.</a:t>
            </a:r>
            <a:endParaRPr dirty="0"/>
          </a:p>
        </p:txBody>
      </p:sp>
      <p:sp>
        <p:nvSpPr>
          <p:cNvPr id="232" name="Google Shape;232;p21"/>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22</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22"/>
          <p:cNvSpPr txBox="1">
            <a:spLocks noGrp="1"/>
          </p:cNvSpPr>
          <p:nvPr>
            <p:ph type="title"/>
          </p:nvPr>
        </p:nvSpPr>
        <p:spPr>
          <a:xfrm>
            <a:off x="1205387" y="296544"/>
            <a:ext cx="7655149" cy="762075"/>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2800"/>
              <a:buFont typeface="Arial"/>
              <a:buNone/>
            </a:pPr>
            <a:r>
              <a:rPr lang="en-US" sz="3600" dirty="0"/>
              <a:t>Property, Equipment, and Supplies</a:t>
            </a:r>
            <a:endParaRPr sz="3200" dirty="0"/>
          </a:p>
        </p:txBody>
      </p:sp>
      <p:sp>
        <p:nvSpPr>
          <p:cNvPr id="238" name="Google Shape;238;p22"/>
          <p:cNvSpPr txBox="1">
            <a:spLocks noGrp="1"/>
          </p:cNvSpPr>
          <p:nvPr>
            <p:ph type="body" idx="1"/>
          </p:nvPr>
        </p:nvSpPr>
        <p:spPr>
          <a:xfrm>
            <a:off x="628650" y="1463040"/>
            <a:ext cx="7886700" cy="5146104"/>
          </a:xfrm>
          <a:prstGeom prst="rect">
            <a:avLst/>
          </a:prstGeom>
          <a:noFill/>
          <a:ln>
            <a:noFill/>
          </a:ln>
        </p:spPr>
        <p:txBody>
          <a:bodyPr spcFirstLastPara="1" wrap="square" lIns="0" tIns="0" rIns="0" bIns="45700" anchor="t" anchorCtr="0">
            <a:normAutofit fontScale="92500" lnSpcReduction="10000"/>
          </a:bodyPr>
          <a:lstStyle/>
          <a:p>
            <a:pPr marL="228600" lvl="0" indent="-228600" algn="l" rtl="0">
              <a:lnSpc>
                <a:spcPct val="90000"/>
              </a:lnSpc>
              <a:spcBef>
                <a:spcPts val="0"/>
              </a:spcBef>
              <a:spcAft>
                <a:spcPts val="0"/>
              </a:spcAft>
              <a:buClr>
                <a:schemeClr val="dk1"/>
              </a:buClr>
              <a:buSzPct val="100000"/>
              <a:buChar char="•"/>
            </a:pPr>
            <a:r>
              <a:rPr lang="en-US" dirty="0"/>
              <a:t>The AU must control and administer any funds used to provide services to eligible private school students. </a:t>
            </a:r>
            <a:endParaRPr dirty="0"/>
          </a:p>
          <a:p>
            <a:pPr marL="228600" lvl="0" indent="-228600" algn="l" rtl="0">
              <a:lnSpc>
                <a:spcPct val="90000"/>
              </a:lnSpc>
              <a:spcBef>
                <a:spcPts val="1000"/>
              </a:spcBef>
              <a:spcAft>
                <a:spcPts val="0"/>
              </a:spcAft>
              <a:buClr>
                <a:schemeClr val="dk1"/>
              </a:buClr>
              <a:buSzPct val="100000"/>
              <a:buChar char="•"/>
            </a:pPr>
            <a:r>
              <a:rPr lang="en-US" dirty="0"/>
              <a:t>The AU must hold title to and administer materials, equipment, and property purchased with IDEA funds for eligible students. </a:t>
            </a:r>
            <a:endParaRPr dirty="0"/>
          </a:p>
          <a:p>
            <a:pPr marL="228600" lvl="0" indent="-228600" algn="l" rtl="0">
              <a:lnSpc>
                <a:spcPct val="90000"/>
              </a:lnSpc>
              <a:spcBef>
                <a:spcPts val="1000"/>
              </a:spcBef>
              <a:spcAft>
                <a:spcPts val="0"/>
              </a:spcAft>
              <a:buClr>
                <a:schemeClr val="dk1"/>
              </a:buClr>
              <a:buSzPct val="100000"/>
              <a:buChar char="•"/>
            </a:pPr>
            <a:r>
              <a:rPr lang="en-US" dirty="0"/>
              <a:t>Equipment and supplies may be placed in a private school for the duration of time needed by eligible students.</a:t>
            </a:r>
            <a:endParaRPr dirty="0"/>
          </a:p>
          <a:p>
            <a:pPr marL="228600" lvl="0" indent="-228600" algn="l" rtl="0">
              <a:lnSpc>
                <a:spcPct val="90000"/>
              </a:lnSpc>
              <a:spcBef>
                <a:spcPts val="1000"/>
              </a:spcBef>
              <a:spcAft>
                <a:spcPts val="0"/>
              </a:spcAft>
              <a:buClr>
                <a:schemeClr val="dk1"/>
              </a:buClr>
              <a:buSzPct val="100000"/>
              <a:buChar char="•"/>
            </a:pPr>
            <a:r>
              <a:rPr lang="en-US" dirty="0"/>
              <a:t>The AU must ensure that any equipment and supplies placed in a private school are only used for Part B purposes and can be removed from the private school without remodeling the facility. </a:t>
            </a:r>
            <a:endParaRPr dirty="0"/>
          </a:p>
          <a:p>
            <a:pPr marL="228600" lvl="0" indent="-228600" algn="l" rtl="0">
              <a:lnSpc>
                <a:spcPct val="90000"/>
              </a:lnSpc>
              <a:spcBef>
                <a:spcPts val="1000"/>
              </a:spcBef>
              <a:spcAft>
                <a:spcPts val="0"/>
              </a:spcAft>
              <a:buClr>
                <a:schemeClr val="dk1"/>
              </a:buClr>
              <a:buSzPct val="100000"/>
              <a:buChar char="•"/>
            </a:pPr>
            <a:r>
              <a:rPr lang="en-US" dirty="0"/>
              <a:t>The AU must remove any equipment and supplies when such equipment and supplies are no longer needed for Part B purposes or when removal is necessary to avoid unauthorized use of such items. </a:t>
            </a:r>
            <a:endParaRPr dirty="0"/>
          </a:p>
          <a:p>
            <a:pPr marL="228600" lvl="0" indent="-228600" algn="l" rtl="0">
              <a:lnSpc>
                <a:spcPct val="90000"/>
              </a:lnSpc>
              <a:spcBef>
                <a:spcPts val="1000"/>
              </a:spcBef>
              <a:spcAft>
                <a:spcPts val="0"/>
              </a:spcAft>
              <a:buClr>
                <a:schemeClr val="dk1"/>
              </a:buClr>
              <a:buSzPct val="100000"/>
              <a:buChar char="•"/>
            </a:pPr>
            <a:r>
              <a:rPr lang="en-US" dirty="0"/>
              <a:t>The AU may not use Part B funds for repairs, minor remodeling, or construction of private school facilities.</a:t>
            </a:r>
            <a:endParaRPr dirty="0"/>
          </a:p>
        </p:txBody>
      </p:sp>
      <p:sp>
        <p:nvSpPr>
          <p:cNvPr id="239" name="Google Shape;239;p2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23</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23"/>
          <p:cNvSpPr txBox="1">
            <a:spLocks noGrp="1"/>
          </p:cNvSpPr>
          <p:nvPr>
            <p:ph type="title"/>
          </p:nvPr>
        </p:nvSpPr>
        <p:spPr>
          <a:xfrm>
            <a:off x="1168811" y="349404"/>
            <a:ext cx="7691725" cy="809763"/>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2800"/>
              <a:buFont typeface="Arial"/>
              <a:buNone/>
            </a:pPr>
            <a:r>
              <a:rPr lang="en-US" sz="3600" dirty="0"/>
              <a:t>Use of Personnel</a:t>
            </a:r>
            <a:endParaRPr sz="3200" dirty="0"/>
          </a:p>
        </p:txBody>
      </p:sp>
      <p:sp>
        <p:nvSpPr>
          <p:cNvPr id="245" name="Google Shape;245;p23"/>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rmAutofit/>
          </a:bodyPr>
          <a:lstStyle/>
          <a:p>
            <a:pPr marL="228600" lvl="0" indent="-228600" algn="l" rtl="0">
              <a:lnSpc>
                <a:spcPct val="90000"/>
              </a:lnSpc>
              <a:spcBef>
                <a:spcPts val="0"/>
              </a:spcBef>
              <a:spcAft>
                <a:spcPts val="0"/>
              </a:spcAft>
              <a:buClr>
                <a:schemeClr val="dk1"/>
              </a:buClr>
              <a:buSzPts val="2400"/>
              <a:buChar char="•"/>
            </a:pPr>
            <a:r>
              <a:rPr lang="en-US" dirty="0"/>
              <a:t>Public school personnel may provide services at sites other than the public school if those services are necessary for eligible students and are not normally provided by the private school. </a:t>
            </a:r>
            <a:endParaRPr dirty="0"/>
          </a:p>
          <a:p>
            <a:pPr marL="228600" lvl="0" indent="-228600" algn="l" rtl="0">
              <a:lnSpc>
                <a:spcPct val="90000"/>
              </a:lnSpc>
              <a:spcBef>
                <a:spcPts val="1000"/>
              </a:spcBef>
              <a:spcAft>
                <a:spcPts val="0"/>
              </a:spcAft>
              <a:buClr>
                <a:schemeClr val="dk1"/>
              </a:buClr>
              <a:buSzPts val="2400"/>
              <a:buChar char="•"/>
            </a:pPr>
            <a:r>
              <a:rPr lang="en-US" dirty="0"/>
              <a:t>IDEA funds may not be used to provide separate classes on the basis of school enrollment or religion of the students when the classes are at the same site, and the classes include both public and private school students.</a:t>
            </a:r>
            <a:endParaRPr dirty="0"/>
          </a:p>
          <a:p>
            <a:pPr marL="228600" lvl="0" indent="-228600" algn="l" rtl="0">
              <a:lnSpc>
                <a:spcPct val="90000"/>
              </a:lnSpc>
              <a:spcBef>
                <a:spcPts val="1000"/>
              </a:spcBef>
              <a:spcAft>
                <a:spcPts val="0"/>
              </a:spcAft>
              <a:buClr>
                <a:schemeClr val="dk1"/>
              </a:buClr>
              <a:buSzPts val="2400"/>
              <a:buChar char="•"/>
            </a:pPr>
            <a:r>
              <a:rPr lang="en-US" dirty="0"/>
              <a:t>The AU may pay for the services of private school personnel only if those services are performed outside of regular hours of duty and the employee is under the supervision and control of the AU.</a:t>
            </a:r>
            <a:endParaRPr dirty="0"/>
          </a:p>
        </p:txBody>
      </p:sp>
      <p:sp>
        <p:nvSpPr>
          <p:cNvPr id="246" name="Google Shape;246;p2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24</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24"/>
          <p:cNvSpPr txBox="1">
            <a:spLocks noGrp="1"/>
          </p:cNvSpPr>
          <p:nvPr>
            <p:ph type="title"/>
          </p:nvPr>
        </p:nvSpPr>
        <p:spPr>
          <a:xfrm>
            <a:off x="1168811" y="295405"/>
            <a:ext cx="7679624" cy="590603"/>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2800"/>
              <a:buFont typeface="Arial"/>
              <a:buNone/>
            </a:pPr>
            <a:r>
              <a:rPr lang="en-US" sz="3600" dirty="0"/>
              <a:t>Questions to Consider</a:t>
            </a:r>
            <a:endParaRPr sz="3200" dirty="0"/>
          </a:p>
        </p:txBody>
      </p:sp>
      <p:sp>
        <p:nvSpPr>
          <p:cNvPr id="252" name="Google Shape;252;p24"/>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25</a:t>
            </a:fld>
            <a:endParaRPr/>
          </a:p>
        </p:txBody>
      </p:sp>
      <p:sp>
        <p:nvSpPr>
          <p:cNvPr id="253" name="Google Shape;253;p24"/>
          <p:cNvSpPr txBox="1"/>
          <p:nvPr/>
        </p:nvSpPr>
        <p:spPr>
          <a:xfrm>
            <a:off x="223070" y="1643605"/>
            <a:ext cx="8625365" cy="3046948"/>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2400"/>
              <a:buFont typeface="Calibri"/>
              <a:buAutoNum type="arabicPeriod"/>
            </a:pPr>
            <a:r>
              <a:rPr lang="en-US" sz="2400" b="0" i="0" u="none" strike="noStrike" cap="none" dirty="0">
                <a:solidFill>
                  <a:schemeClr val="dk1"/>
                </a:solidFill>
                <a:latin typeface="Calibri" panose="020F0502020204030204" pitchFamily="34" charset="0"/>
                <a:ea typeface="Calibri" panose="020F0502020204030204" pitchFamily="34" charset="0"/>
                <a:cs typeface="Calibri" panose="020F0502020204030204" pitchFamily="34" charset="0"/>
                <a:sym typeface="Calibri"/>
              </a:rPr>
              <a:t>Will the cost meet the educational and related service needs of an eligible student with a disability? (Must be “Yes”)</a:t>
            </a:r>
            <a:endParaRPr sz="2400" dirty="0">
              <a:latin typeface="Calibri" panose="020F0502020204030204" pitchFamily="34" charset="0"/>
              <a:ea typeface="Calibri" panose="020F0502020204030204" pitchFamily="34" charset="0"/>
              <a:cs typeface="Calibri" panose="020F0502020204030204" pitchFamily="34" charset="0"/>
            </a:endParaRPr>
          </a:p>
          <a:p>
            <a:pPr marL="342900" marR="0" lvl="0" indent="-342900" algn="l" rtl="0">
              <a:spcBef>
                <a:spcPts val="0"/>
              </a:spcBef>
              <a:spcAft>
                <a:spcPts val="0"/>
              </a:spcAft>
              <a:buClr>
                <a:schemeClr val="dk1"/>
              </a:buClr>
              <a:buSzPts val="2400"/>
              <a:buFont typeface="Calibri"/>
              <a:buAutoNum type="arabicPeriod"/>
            </a:pPr>
            <a:r>
              <a:rPr lang="en-US" sz="2400" b="0" i="0" u="none" strike="noStrike" cap="none" dirty="0">
                <a:solidFill>
                  <a:schemeClr val="dk1"/>
                </a:solidFill>
                <a:latin typeface="Calibri" panose="020F0502020204030204" pitchFamily="34" charset="0"/>
                <a:ea typeface="Calibri" panose="020F0502020204030204" pitchFamily="34" charset="0"/>
                <a:cs typeface="Calibri" panose="020F0502020204030204" pitchFamily="34" charset="0"/>
                <a:sym typeface="Calibri"/>
              </a:rPr>
              <a:t>Does the cost include child find or assessment?  (Must be “No”)</a:t>
            </a:r>
            <a:endParaRPr sz="2400" dirty="0">
              <a:latin typeface="Calibri" panose="020F0502020204030204" pitchFamily="34" charset="0"/>
              <a:ea typeface="Calibri" panose="020F0502020204030204" pitchFamily="34" charset="0"/>
              <a:cs typeface="Calibri" panose="020F0502020204030204" pitchFamily="34" charset="0"/>
            </a:endParaRPr>
          </a:p>
          <a:p>
            <a:pPr marL="342900" marR="0" lvl="0" indent="-342900" algn="l" rtl="0">
              <a:spcBef>
                <a:spcPts val="0"/>
              </a:spcBef>
              <a:spcAft>
                <a:spcPts val="0"/>
              </a:spcAft>
              <a:buClr>
                <a:schemeClr val="dk1"/>
              </a:buClr>
              <a:buSzPts val="2400"/>
              <a:buFont typeface="Calibri"/>
              <a:buAutoNum type="arabicPeriod"/>
            </a:pPr>
            <a:r>
              <a:rPr lang="en-US" sz="2400" b="0" i="0" u="none" strike="noStrike" cap="none" dirty="0">
                <a:solidFill>
                  <a:schemeClr val="dk1"/>
                </a:solidFill>
                <a:latin typeface="Calibri" panose="020F0502020204030204" pitchFamily="34" charset="0"/>
                <a:ea typeface="Calibri" panose="020F0502020204030204" pitchFamily="34" charset="0"/>
                <a:cs typeface="Calibri" panose="020F0502020204030204" pitchFamily="34" charset="0"/>
                <a:sym typeface="Calibri"/>
              </a:rPr>
              <a:t>Will the cost benefit the private school, general education students, or finance already existing programming? (Must be “No”)</a:t>
            </a:r>
            <a:endParaRPr sz="2400" dirty="0">
              <a:latin typeface="Calibri" panose="020F0502020204030204" pitchFamily="34" charset="0"/>
              <a:ea typeface="Calibri" panose="020F0502020204030204" pitchFamily="34" charset="0"/>
              <a:cs typeface="Calibri" panose="020F0502020204030204" pitchFamily="34" charset="0"/>
            </a:endParaRPr>
          </a:p>
          <a:p>
            <a:pPr marL="342900" marR="0" lvl="0" indent="-342900" algn="l" rtl="0">
              <a:spcBef>
                <a:spcPts val="0"/>
              </a:spcBef>
              <a:spcAft>
                <a:spcPts val="0"/>
              </a:spcAft>
              <a:buClr>
                <a:schemeClr val="dk1"/>
              </a:buClr>
              <a:buSzPts val="2400"/>
              <a:buFont typeface="Calibri"/>
              <a:buAutoNum type="arabicPeriod"/>
            </a:pPr>
            <a:r>
              <a:rPr lang="en-US" sz="2400" b="0" i="0" u="none" strike="noStrike" cap="none" dirty="0">
                <a:solidFill>
                  <a:schemeClr val="dk1"/>
                </a:solidFill>
                <a:latin typeface="Calibri" panose="020F0502020204030204" pitchFamily="34" charset="0"/>
                <a:ea typeface="Calibri" panose="020F0502020204030204" pitchFamily="34" charset="0"/>
                <a:cs typeface="Calibri" panose="020F0502020204030204" pitchFamily="34" charset="0"/>
                <a:sym typeface="Calibri"/>
              </a:rPr>
              <a:t>Will the AU control and administer the proportionate share funds? Programming? </a:t>
            </a:r>
            <a:r>
              <a:rPr lang="en-US" sz="2400" dirty="0">
                <a:solidFill>
                  <a:schemeClr val="dk1"/>
                </a:solidFill>
                <a:latin typeface="Calibri" panose="020F0502020204030204" pitchFamily="34" charset="0"/>
                <a:ea typeface="Calibri" panose="020F0502020204030204" pitchFamily="34" charset="0"/>
                <a:cs typeface="Calibri" panose="020F0502020204030204" pitchFamily="34" charset="0"/>
                <a:sym typeface="Calibri"/>
              </a:rPr>
              <a:t>( Must be “Yes”)</a:t>
            </a:r>
            <a:endParaRPr sz="2400" dirty="0">
              <a:latin typeface="Calibri" panose="020F0502020204030204" pitchFamily="34" charset="0"/>
              <a:ea typeface="Calibri" panose="020F0502020204030204" pitchFamily="34" charset="0"/>
              <a:cs typeface="Calibri" panose="020F050202020403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25"/>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lt1"/>
              </a:buClr>
              <a:buSzPts val="4000"/>
              <a:buFont typeface="Arial"/>
              <a:buNone/>
            </a:pPr>
            <a:r>
              <a:rPr lang="en-US" b="1" dirty="0">
                <a:solidFill>
                  <a:schemeClr val="tx1"/>
                </a:solidFill>
              </a:rPr>
              <a:t>Common Questions</a:t>
            </a:r>
            <a:endParaRPr b="1" dirty="0">
              <a:solidFill>
                <a:schemeClr val="tx1"/>
              </a:solidFill>
            </a:endParaRPr>
          </a:p>
        </p:txBody>
      </p:sp>
      <p:sp>
        <p:nvSpPr>
          <p:cNvPr id="259" name="Google Shape;259;p25"/>
          <p:cNvSpPr txBox="1">
            <a:spLocks noGrp="1"/>
          </p:cNvSpPr>
          <p:nvPr>
            <p:ph type="sldNum" idx="12"/>
          </p:nvPr>
        </p:nvSpPr>
        <p:spPr>
          <a:xfrm>
            <a:off x="215697"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26</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26"/>
          <p:cNvSpPr txBox="1">
            <a:spLocks noGrp="1"/>
          </p:cNvSpPr>
          <p:nvPr>
            <p:ph type="title"/>
          </p:nvPr>
        </p:nvSpPr>
        <p:spPr>
          <a:xfrm>
            <a:off x="1123091" y="381408"/>
            <a:ext cx="7563709" cy="745755"/>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2800"/>
              <a:buFont typeface="Arial"/>
              <a:buNone/>
            </a:pPr>
            <a:r>
              <a:rPr lang="en-US" sz="3600" dirty="0"/>
              <a:t>Questions and Answers</a:t>
            </a:r>
            <a:endParaRPr sz="3600" dirty="0"/>
          </a:p>
        </p:txBody>
      </p:sp>
      <p:sp>
        <p:nvSpPr>
          <p:cNvPr id="265" name="Google Shape;265;p26"/>
          <p:cNvSpPr txBox="1">
            <a:spLocks noGrp="1"/>
          </p:cNvSpPr>
          <p:nvPr>
            <p:ph type="body" idx="1"/>
          </p:nvPr>
        </p:nvSpPr>
        <p:spPr>
          <a:xfrm>
            <a:off x="223071" y="1463040"/>
            <a:ext cx="8625365" cy="4640674"/>
          </a:xfrm>
          <a:prstGeom prst="rect">
            <a:avLst/>
          </a:prstGeom>
          <a:noFill/>
          <a:ln>
            <a:noFill/>
          </a:ln>
        </p:spPr>
        <p:txBody>
          <a:bodyPr spcFirstLastPara="1" wrap="square" lIns="0" tIns="0" rIns="0" bIns="45700" anchor="t" anchorCtr="0">
            <a:normAutofit/>
          </a:bodyPr>
          <a:lstStyle/>
          <a:p>
            <a:pPr marL="0" lvl="0" indent="0" algn="l" rtl="0">
              <a:lnSpc>
                <a:spcPct val="90000"/>
              </a:lnSpc>
              <a:spcBef>
                <a:spcPts val="0"/>
              </a:spcBef>
              <a:spcAft>
                <a:spcPts val="0"/>
              </a:spcAft>
              <a:buClr>
                <a:schemeClr val="dk1"/>
              </a:buClr>
              <a:buSzPts val="2400"/>
              <a:buNone/>
            </a:pPr>
            <a:r>
              <a:rPr lang="en-US" dirty="0"/>
              <a:t>Why is it important to identify the number of parentally placed private school children with disabilities located in the AU where the private school is located? </a:t>
            </a:r>
          </a:p>
          <a:p>
            <a:pPr marL="0" lvl="0" indent="0" algn="l" rtl="0">
              <a:lnSpc>
                <a:spcPct val="90000"/>
              </a:lnSpc>
              <a:spcBef>
                <a:spcPts val="0"/>
              </a:spcBef>
              <a:spcAft>
                <a:spcPts val="0"/>
              </a:spcAft>
              <a:buClr>
                <a:schemeClr val="dk1"/>
              </a:buClr>
              <a:buSzPts val="2400"/>
              <a:buNone/>
            </a:pPr>
            <a:endParaRPr dirty="0"/>
          </a:p>
          <a:p>
            <a:pPr marL="800100" lvl="1" indent="-342900"/>
            <a:r>
              <a:rPr lang="en-US" sz="2200" dirty="0"/>
              <a:t>An accurate count of the number of eligible private school children aged 3-21 with disabilities enrolled by their parents in private schools located in the AU is needed to calculate the proportionate share of Part B funds that the AU must expend annually for services for parentally placed private school children with disabilities.</a:t>
            </a:r>
          </a:p>
          <a:p>
            <a:pPr marL="457200" lvl="1" indent="0">
              <a:buNone/>
            </a:pPr>
            <a:endParaRPr lang="en-US" dirty="0"/>
          </a:p>
        </p:txBody>
      </p:sp>
      <p:sp>
        <p:nvSpPr>
          <p:cNvPr id="266" name="Google Shape;266;p2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27</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26"/>
          <p:cNvSpPr txBox="1">
            <a:spLocks noGrp="1"/>
          </p:cNvSpPr>
          <p:nvPr>
            <p:ph type="title"/>
          </p:nvPr>
        </p:nvSpPr>
        <p:spPr>
          <a:xfrm>
            <a:off x="1123091" y="381408"/>
            <a:ext cx="7563709" cy="745755"/>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2800"/>
              <a:buFont typeface="Arial"/>
              <a:buNone/>
            </a:pPr>
            <a:r>
              <a:rPr lang="en-US" sz="3600" dirty="0"/>
              <a:t>Questions and Answers (cont’d 1)</a:t>
            </a:r>
            <a:endParaRPr sz="3600" dirty="0"/>
          </a:p>
        </p:txBody>
      </p:sp>
      <p:sp>
        <p:nvSpPr>
          <p:cNvPr id="265" name="Google Shape;265;p26"/>
          <p:cNvSpPr txBox="1">
            <a:spLocks noGrp="1"/>
          </p:cNvSpPr>
          <p:nvPr>
            <p:ph type="body" idx="1"/>
          </p:nvPr>
        </p:nvSpPr>
        <p:spPr>
          <a:xfrm>
            <a:off x="223071" y="1463040"/>
            <a:ext cx="8625365" cy="4640674"/>
          </a:xfrm>
          <a:prstGeom prst="rect">
            <a:avLst/>
          </a:prstGeom>
          <a:noFill/>
          <a:ln>
            <a:noFill/>
          </a:ln>
        </p:spPr>
        <p:txBody>
          <a:bodyPr spcFirstLastPara="1" wrap="square" lIns="0" tIns="0" rIns="0" bIns="45700" anchor="t" anchorCtr="0">
            <a:normAutofit/>
          </a:bodyPr>
          <a:lstStyle/>
          <a:p>
            <a:pPr marL="0" lvl="0" indent="0" algn="l" rtl="0">
              <a:lnSpc>
                <a:spcPct val="90000"/>
              </a:lnSpc>
              <a:spcBef>
                <a:spcPts val="0"/>
              </a:spcBef>
              <a:spcAft>
                <a:spcPts val="0"/>
              </a:spcAft>
              <a:buClr>
                <a:schemeClr val="dk1"/>
              </a:buClr>
              <a:buSzPts val="2400"/>
              <a:buNone/>
            </a:pPr>
            <a:r>
              <a:rPr lang="en-US" dirty="0"/>
              <a:t>Must the proportionate amount of Part B funds be used only for direct services to parentally placed private school children with disabilities? Is it permissible to use funds for this population on other services, such as consultative services, materials, equipment, or training? </a:t>
            </a:r>
          </a:p>
          <a:p>
            <a:pPr marL="0" lvl="0" indent="0" algn="l" rtl="0">
              <a:lnSpc>
                <a:spcPct val="90000"/>
              </a:lnSpc>
              <a:spcBef>
                <a:spcPts val="0"/>
              </a:spcBef>
              <a:spcAft>
                <a:spcPts val="0"/>
              </a:spcAft>
              <a:buClr>
                <a:schemeClr val="dk1"/>
              </a:buClr>
              <a:buSzPts val="2400"/>
              <a:buNone/>
            </a:pPr>
            <a:endParaRPr lang="en-US" sz="2000" dirty="0"/>
          </a:p>
          <a:p>
            <a:pPr marL="800100" lvl="1" indent="-342900"/>
            <a:r>
              <a:rPr lang="en-US" sz="2200" dirty="0"/>
              <a:t>IDEA does not require an AU to spend the proportionate share only for direct services. Rather, through the consultation process described in 34 CFR §300.134, a determination must be made about how the available amount of funds will be utilized so that the parentally placed private school children with disabilities designated to receive services can benefit from the services offered.</a:t>
            </a:r>
          </a:p>
          <a:p>
            <a:pPr marL="0" lvl="0" indent="0" algn="l" rtl="0">
              <a:lnSpc>
                <a:spcPct val="90000"/>
              </a:lnSpc>
              <a:spcBef>
                <a:spcPts val="0"/>
              </a:spcBef>
              <a:spcAft>
                <a:spcPts val="0"/>
              </a:spcAft>
              <a:buClr>
                <a:schemeClr val="dk1"/>
              </a:buClr>
              <a:buSzPts val="2400"/>
              <a:buNone/>
            </a:pPr>
            <a:endParaRPr lang="en-US" sz="2000" dirty="0"/>
          </a:p>
        </p:txBody>
      </p:sp>
      <p:sp>
        <p:nvSpPr>
          <p:cNvPr id="266" name="Google Shape;266;p2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28</a:t>
            </a:fld>
            <a:endParaRPr/>
          </a:p>
        </p:txBody>
      </p:sp>
    </p:spTree>
    <p:extLst>
      <p:ext uri="{BB962C8B-B14F-4D97-AF65-F5344CB8AC3E}">
        <p14:creationId xmlns:p14="http://schemas.microsoft.com/office/powerpoint/2010/main" val="34667033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Google Shape;278;p28"/>
          <p:cNvSpPr txBox="1">
            <a:spLocks noGrp="1"/>
          </p:cNvSpPr>
          <p:nvPr>
            <p:ph type="title"/>
          </p:nvPr>
        </p:nvSpPr>
        <p:spPr>
          <a:xfrm>
            <a:off x="1168811" y="393981"/>
            <a:ext cx="7735044" cy="745755"/>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2800"/>
              <a:buFont typeface="Arial"/>
              <a:buNone/>
            </a:pPr>
            <a:r>
              <a:rPr lang="en-US" sz="3600" dirty="0"/>
              <a:t>Questions and Answers (cont’d 2)</a:t>
            </a:r>
            <a:endParaRPr sz="3200" dirty="0"/>
          </a:p>
        </p:txBody>
      </p:sp>
      <p:sp>
        <p:nvSpPr>
          <p:cNvPr id="279" name="Google Shape;279;p28"/>
          <p:cNvSpPr txBox="1">
            <a:spLocks noGrp="1"/>
          </p:cNvSpPr>
          <p:nvPr>
            <p:ph type="body" idx="1"/>
          </p:nvPr>
        </p:nvSpPr>
        <p:spPr>
          <a:xfrm>
            <a:off x="223071" y="1463040"/>
            <a:ext cx="8680784" cy="4640674"/>
          </a:xfrm>
          <a:prstGeom prst="rect">
            <a:avLst/>
          </a:prstGeom>
          <a:noFill/>
          <a:ln>
            <a:noFill/>
          </a:ln>
        </p:spPr>
        <p:txBody>
          <a:bodyPr spcFirstLastPara="1" wrap="square" lIns="0" tIns="0" rIns="0" bIns="45700" anchor="t" anchorCtr="0">
            <a:normAutofit/>
          </a:bodyPr>
          <a:lstStyle/>
          <a:p>
            <a:pPr marL="0" lvl="0" indent="0" algn="l" rtl="0">
              <a:lnSpc>
                <a:spcPct val="90000"/>
              </a:lnSpc>
              <a:spcBef>
                <a:spcPts val="0"/>
              </a:spcBef>
              <a:spcAft>
                <a:spcPts val="0"/>
              </a:spcAft>
              <a:buClr>
                <a:schemeClr val="dk1"/>
              </a:buClr>
              <a:buSzPts val="2400"/>
              <a:buNone/>
            </a:pPr>
            <a:r>
              <a:rPr lang="en-US" dirty="0"/>
              <a:t>If an AU does not expend the entire proportionate share of Part B funds on children with disabilities placed by their parents in a private school, what must the AU do with those unexpended funds? </a:t>
            </a:r>
            <a:endParaRPr dirty="0"/>
          </a:p>
          <a:p>
            <a:pPr marL="228600" lvl="0" indent="-76200" algn="l" rtl="0">
              <a:lnSpc>
                <a:spcPct val="90000"/>
              </a:lnSpc>
              <a:spcBef>
                <a:spcPts val="1000"/>
              </a:spcBef>
              <a:spcAft>
                <a:spcPts val="0"/>
              </a:spcAft>
              <a:buClr>
                <a:schemeClr val="dk1"/>
              </a:buClr>
              <a:buSzPts val="2400"/>
              <a:buNone/>
            </a:pPr>
            <a:endParaRPr dirty="0"/>
          </a:p>
          <a:p>
            <a:pPr marL="685800" lvl="1" indent="-228600">
              <a:spcBef>
                <a:spcPts val="1000"/>
              </a:spcBef>
              <a:buSzPts val="2400"/>
            </a:pPr>
            <a:r>
              <a:rPr lang="en-US" sz="2200" dirty="0"/>
              <a:t>If an AU has not expended all of the proportionate share of its Part B subgrant by the end of the fiscal year for which Congress appropriated the funds, the AU must obligate the remaining funds for special education and related services to children with disabilities placed by their parents in private schools during a carry-over period of one additional year. </a:t>
            </a:r>
            <a:endParaRPr sz="2200" dirty="0"/>
          </a:p>
        </p:txBody>
      </p:sp>
      <p:sp>
        <p:nvSpPr>
          <p:cNvPr id="280" name="Google Shape;280;p28"/>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29</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3"/>
          <p:cNvSpPr txBox="1">
            <a:spLocks noGrp="1"/>
          </p:cNvSpPr>
          <p:nvPr>
            <p:ph type="title"/>
          </p:nvPr>
        </p:nvSpPr>
        <p:spPr>
          <a:xfrm>
            <a:off x="1251771" y="365464"/>
            <a:ext cx="7710013" cy="590603"/>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3600"/>
              <a:buFont typeface="Arial"/>
              <a:buNone/>
            </a:pPr>
            <a:r>
              <a:rPr lang="en-US" sz="3600" dirty="0"/>
              <a:t>Overview</a:t>
            </a:r>
            <a:endParaRPr dirty="0"/>
          </a:p>
        </p:txBody>
      </p:sp>
      <p:sp>
        <p:nvSpPr>
          <p:cNvPr id="107" name="Google Shape;107;p3"/>
          <p:cNvSpPr txBox="1">
            <a:spLocks noGrp="1"/>
          </p:cNvSpPr>
          <p:nvPr>
            <p:ph type="body" idx="1"/>
          </p:nvPr>
        </p:nvSpPr>
        <p:spPr>
          <a:xfrm>
            <a:off x="379268" y="1295399"/>
            <a:ext cx="7886700" cy="4267201"/>
          </a:xfrm>
          <a:prstGeom prst="rect">
            <a:avLst/>
          </a:prstGeom>
          <a:noFill/>
          <a:ln>
            <a:noFill/>
          </a:ln>
        </p:spPr>
        <p:txBody>
          <a:bodyPr spcFirstLastPara="1" wrap="square" lIns="0" tIns="0" rIns="0" bIns="45700" anchor="ctr" anchorCtr="0">
            <a:normAutofit/>
          </a:bodyPr>
          <a:lstStyle/>
          <a:p>
            <a:pPr marL="0" lvl="0" indent="0" algn="l" rtl="0">
              <a:lnSpc>
                <a:spcPct val="90000"/>
              </a:lnSpc>
              <a:spcBef>
                <a:spcPts val="0"/>
              </a:spcBef>
              <a:spcAft>
                <a:spcPts val="0"/>
              </a:spcAft>
              <a:buClr>
                <a:schemeClr val="dk1"/>
              </a:buClr>
              <a:buSzPts val="2400"/>
              <a:buNone/>
            </a:pPr>
            <a:endParaRPr dirty="0"/>
          </a:p>
          <a:p>
            <a:pPr marL="228600" lvl="0" indent="-228600" algn="l" rtl="0">
              <a:lnSpc>
                <a:spcPct val="90000"/>
              </a:lnSpc>
              <a:spcBef>
                <a:spcPts val="1000"/>
              </a:spcBef>
              <a:spcAft>
                <a:spcPts val="0"/>
              </a:spcAft>
              <a:buClr>
                <a:schemeClr val="dk1"/>
              </a:buClr>
              <a:buSzPts val="2400"/>
              <a:buChar char="•"/>
            </a:pPr>
            <a:r>
              <a:rPr lang="en-US" dirty="0"/>
              <a:t>Introduction to the law</a:t>
            </a:r>
            <a:endParaRPr dirty="0"/>
          </a:p>
          <a:p>
            <a:pPr marL="228600" lvl="0" indent="-228600" algn="l" rtl="0">
              <a:lnSpc>
                <a:spcPct val="90000"/>
              </a:lnSpc>
              <a:spcBef>
                <a:spcPts val="1000"/>
              </a:spcBef>
              <a:spcAft>
                <a:spcPts val="0"/>
              </a:spcAft>
              <a:buClr>
                <a:schemeClr val="dk1"/>
              </a:buClr>
              <a:buSzPts val="2400"/>
              <a:buChar char="•"/>
            </a:pPr>
            <a:r>
              <a:rPr lang="en-US" dirty="0"/>
              <a:t>What is proportionate share? </a:t>
            </a:r>
            <a:endParaRPr dirty="0"/>
          </a:p>
          <a:p>
            <a:pPr marL="228600" lvl="0" indent="-228600" algn="l" rtl="0">
              <a:lnSpc>
                <a:spcPct val="90000"/>
              </a:lnSpc>
              <a:spcBef>
                <a:spcPts val="1000"/>
              </a:spcBef>
              <a:spcAft>
                <a:spcPts val="0"/>
              </a:spcAft>
              <a:buClr>
                <a:schemeClr val="dk1"/>
              </a:buClr>
              <a:buSzPts val="2400"/>
              <a:buChar char="•"/>
            </a:pPr>
            <a:r>
              <a:rPr lang="en-US" dirty="0"/>
              <a:t>LEA (AU in Colorado) responsibilities </a:t>
            </a:r>
            <a:endParaRPr dirty="0"/>
          </a:p>
          <a:p>
            <a:pPr marL="228600" lvl="0" indent="-228600" algn="l" rtl="0">
              <a:lnSpc>
                <a:spcPct val="90000"/>
              </a:lnSpc>
              <a:spcBef>
                <a:spcPts val="1000"/>
              </a:spcBef>
              <a:spcAft>
                <a:spcPts val="0"/>
              </a:spcAft>
              <a:buClr>
                <a:schemeClr val="dk1"/>
              </a:buClr>
              <a:buSzPts val="2400"/>
              <a:buChar char="•"/>
            </a:pPr>
            <a:r>
              <a:rPr lang="en-US" dirty="0"/>
              <a:t>Proportionate share calculation </a:t>
            </a:r>
            <a:endParaRPr dirty="0"/>
          </a:p>
          <a:p>
            <a:pPr marL="228600" lvl="0" indent="-228600" algn="l" rtl="0">
              <a:lnSpc>
                <a:spcPct val="90000"/>
              </a:lnSpc>
              <a:spcBef>
                <a:spcPts val="1000"/>
              </a:spcBef>
              <a:spcAft>
                <a:spcPts val="0"/>
              </a:spcAft>
              <a:buClr>
                <a:schemeClr val="dk1"/>
              </a:buClr>
              <a:buSzPts val="2400"/>
              <a:buChar char="•"/>
            </a:pPr>
            <a:r>
              <a:rPr lang="en-US" dirty="0"/>
              <a:t>Determine allowable costs </a:t>
            </a:r>
            <a:endParaRPr dirty="0"/>
          </a:p>
          <a:p>
            <a:pPr marL="228600" lvl="0" indent="-228600" algn="l" rtl="0">
              <a:lnSpc>
                <a:spcPct val="90000"/>
              </a:lnSpc>
              <a:spcBef>
                <a:spcPts val="1000"/>
              </a:spcBef>
              <a:spcAft>
                <a:spcPts val="0"/>
              </a:spcAft>
              <a:buClr>
                <a:schemeClr val="dk1"/>
              </a:buClr>
              <a:buSzPts val="2400"/>
              <a:buChar char="•"/>
            </a:pPr>
            <a:r>
              <a:rPr lang="en-US" dirty="0"/>
              <a:t>Common questions and answers</a:t>
            </a:r>
            <a:endParaRPr dirty="0"/>
          </a:p>
        </p:txBody>
      </p:sp>
      <p:sp>
        <p:nvSpPr>
          <p:cNvPr id="108" name="Google Shape;108;p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3</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p29"/>
          <p:cNvSpPr txBox="1">
            <a:spLocks noGrp="1"/>
          </p:cNvSpPr>
          <p:nvPr>
            <p:ph type="title"/>
          </p:nvPr>
        </p:nvSpPr>
        <p:spPr>
          <a:xfrm>
            <a:off x="1168810" y="320040"/>
            <a:ext cx="7661153" cy="690891"/>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2800"/>
              <a:buFont typeface="Arial"/>
              <a:buNone/>
            </a:pPr>
            <a:r>
              <a:rPr lang="en-US" sz="3600" dirty="0"/>
              <a:t>Questions and Answers (cont’d 3)</a:t>
            </a:r>
            <a:endParaRPr sz="3600" dirty="0"/>
          </a:p>
        </p:txBody>
      </p:sp>
      <p:sp>
        <p:nvSpPr>
          <p:cNvPr id="286" name="Google Shape;286;p29"/>
          <p:cNvSpPr txBox="1">
            <a:spLocks noGrp="1"/>
          </p:cNvSpPr>
          <p:nvPr>
            <p:ph type="body" idx="1"/>
          </p:nvPr>
        </p:nvSpPr>
        <p:spPr>
          <a:xfrm>
            <a:off x="223071" y="1463040"/>
            <a:ext cx="8606893" cy="4640674"/>
          </a:xfrm>
          <a:prstGeom prst="rect">
            <a:avLst/>
          </a:prstGeom>
          <a:noFill/>
          <a:ln>
            <a:noFill/>
          </a:ln>
        </p:spPr>
        <p:txBody>
          <a:bodyPr spcFirstLastPara="1" wrap="square" lIns="0" tIns="0" rIns="0" bIns="45700" anchor="t" anchorCtr="0">
            <a:normAutofit fontScale="92500" lnSpcReduction="10000"/>
          </a:bodyPr>
          <a:lstStyle/>
          <a:p>
            <a:pPr marL="0" lvl="0" indent="0" algn="l" rtl="0">
              <a:lnSpc>
                <a:spcPct val="90000"/>
              </a:lnSpc>
              <a:spcBef>
                <a:spcPts val="0"/>
              </a:spcBef>
              <a:spcAft>
                <a:spcPts val="0"/>
              </a:spcAft>
              <a:buClr>
                <a:schemeClr val="dk1"/>
              </a:buClr>
              <a:buSzPct val="100000"/>
              <a:buNone/>
            </a:pPr>
            <a:r>
              <a:rPr lang="en-US" dirty="0"/>
              <a:t>If an AU does not expend the entire proportionate share of Part B funds on children with disabilities placed by their parents in private schools by the end of the carry-over period, should the AU return the unexpended funds to the SEA to be spent by the SEA or reallocated to another LEA? </a:t>
            </a:r>
            <a:endParaRPr dirty="0"/>
          </a:p>
          <a:p>
            <a:pPr marL="228600" lvl="0" indent="-87629" algn="l" rtl="0">
              <a:lnSpc>
                <a:spcPct val="90000"/>
              </a:lnSpc>
              <a:spcBef>
                <a:spcPts val="1000"/>
              </a:spcBef>
              <a:spcAft>
                <a:spcPts val="0"/>
              </a:spcAft>
              <a:buClr>
                <a:schemeClr val="dk1"/>
              </a:buClr>
              <a:buSzPct val="100000"/>
              <a:buNone/>
            </a:pPr>
            <a:endParaRPr dirty="0"/>
          </a:p>
          <a:p>
            <a:pPr marL="685800" lvl="1" indent="-228600">
              <a:spcBef>
                <a:spcPts val="1000"/>
              </a:spcBef>
              <a:buSzPct val="100000"/>
            </a:pPr>
            <a:r>
              <a:rPr lang="en-US" sz="2400" dirty="0"/>
              <a:t>No. If, after the carry-over period, the AU is unable to expend the entire proportionate share and assuming the AU complies with the child find, consultation, and other requirements related to parentally placed private school children with disabilities in 34 CFR §§300.129 through 300.144, </a:t>
            </a:r>
          </a:p>
          <a:p>
            <a:pPr marL="685800" lvl="1" indent="-228600">
              <a:spcBef>
                <a:spcPts val="1000"/>
              </a:spcBef>
              <a:buSzPct val="100000"/>
            </a:pPr>
            <a:r>
              <a:rPr lang="en-US" sz="2400" dirty="0"/>
              <a:t>The AU may use the unexpended funds - at the end of the period during which the funds may be spent on parentally placed private school children - to pay for other allowable Part B expenditures for that same AU. </a:t>
            </a:r>
            <a:r>
              <a:rPr lang="en-US" sz="2400" i="1" dirty="0"/>
              <a:t>This situation should be the exception</a:t>
            </a:r>
            <a:r>
              <a:rPr lang="en-US" sz="2400" dirty="0"/>
              <a:t>. </a:t>
            </a:r>
            <a:endParaRPr sz="2400" dirty="0"/>
          </a:p>
        </p:txBody>
      </p:sp>
      <p:sp>
        <p:nvSpPr>
          <p:cNvPr id="287" name="Google Shape;287;p29"/>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30</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Google Shape;292;p30"/>
          <p:cNvSpPr txBox="1">
            <a:spLocks noGrp="1"/>
          </p:cNvSpPr>
          <p:nvPr>
            <p:ph type="title"/>
          </p:nvPr>
        </p:nvSpPr>
        <p:spPr>
          <a:xfrm>
            <a:off x="1168811" y="328888"/>
            <a:ext cx="7642679" cy="590603"/>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2800"/>
              <a:buFont typeface="Arial"/>
              <a:buNone/>
            </a:pPr>
            <a:r>
              <a:rPr lang="en-US" sz="3600" dirty="0"/>
              <a:t>Questions and Answers (cont’d 4)</a:t>
            </a:r>
            <a:endParaRPr sz="3200" dirty="0"/>
          </a:p>
        </p:txBody>
      </p:sp>
      <p:sp>
        <p:nvSpPr>
          <p:cNvPr id="293" name="Google Shape;293;p30"/>
          <p:cNvSpPr txBox="1">
            <a:spLocks noGrp="1"/>
          </p:cNvSpPr>
          <p:nvPr>
            <p:ph type="body" idx="1"/>
          </p:nvPr>
        </p:nvSpPr>
        <p:spPr>
          <a:xfrm>
            <a:off x="360217" y="1463040"/>
            <a:ext cx="8451273" cy="4640674"/>
          </a:xfrm>
          <a:prstGeom prst="rect">
            <a:avLst/>
          </a:prstGeom>
          <a:noFill/>
          <a:ln>
            <a:noFill/>
          </a:ln>
        </p:spPr>
        <p:txBody>
          <a:bodyPr spcFirstLastPara="1" wrap="square" lIns="0" tIns="0" rIns="0" bIns="45700" anchor="t" anchorCtr="0">
            <a:normAutofit/>
          </a:bodyPr>
          <a:lstStyle/>
          <a:p>
            <a:pPr marL="0" lvl="0" indent="0" algn="l" rtl="0">
              <a:lnSpc>
                <a:spcPct val="90000"/>
              </a:lnSpc>
              <a:spcBef>
                <a:spcPts val="0"/>
              </a:spcBef>
              <a:spcAft>
                <a:spcPts val="0"/>
              </a:spcAft>
              <a:buClr>
                <a:schemeClr val="dk1"/>
              </a:buClr>
              <a:buSzPts val="2400"/>
              <a:buNone/>
            </a:pPr>
            <a:r>
              <a:rPr lang="en-US" dirty="0"/>
              <a:t>May an AU expend more than the proportionate share of Part B funds on children with disabilities placed by their parents in private schools? </a:t>
            </a:r>
            <a:endParaRPr dirty="0"/>
          </a:p>
          <a:p>
            <a:pPr marL="685800" lvl="1" indent="-228600">
              <a:spcBef>
                <a:spcPts val="1000"/>
              </a:spcBef>
              <a:buSzPts val="2400"/>
            </a:pPr>
            <a:r>
              <a:rPr lang="en-US" sz="2400" dirty="0"/>
              <a:t>Yes. Nothing in the IDEA prohibits an AU from expending more than the proportionate share. Each AU is required to spend a minimum amount of its subgrant under Part B of the IDEA for children with disabilities placed by their parents in private schools. Q &amp; A on Serving Children with Disabilities Placed by Their Parents in Private Schools.</a:t>
            </a:r>
          </a:p>
          <a:p>
            <a:pPr marL="685800" lvl="1" indent="-228600">
              <a:spcBef>
                <a:spcPts val="1000"/>
              </a:spcBef>
              <a:buSzPts val="2400"/>
            </a:pPr>
            <a:r>
              <a:rPr lang="en-US" sz="2400" u="sng" dirty="0">
                <a:solidFill>
                  <a:schemeClr val="hlink"/>
                </a:solidFill>
                <a:hlinkClick r:id="rId3"/>
              </a:rPr>
              <a:t>https://sites.ed.gov/idea/files/Private_School_QA_A pril_2011.pdf</a:t>
            </a:r>
            <a:r>
              <a:rPr lang="en-US" sz="2400" dirty="0"/>
              <a:t> </a:t>
            </a:r>
            <a:endParaRPr sz="2400" dirty="0"/>
          </a:p>
        </p:txBody>
      </p:sp>
      <p:sp>
        <p:nvSpPr>
          <p:cNvPr id="294" name="Google Shape;294;p30"/>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31</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Google Shape;299;p31"/>
          <p:cNvSpPr txBox="1">
            <a:spLocks noGrp="1"/>
          </p:cNvSpPr>
          <p:nvPr>
            <p:ph type="title"/>
          </p:nvPr>
        </p:nvSpPr>
        <p:spPr>
          <a:xfrm>
            <a:off x="1168811" y="420328"/>
            <a:ext cx="7691725" cy="590603"/>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2800"/>
              <a:buFont typeface="Arial"/>
              <a:buNone/>
            </a:pPr>
            <a:r>
              <a:rPr lang="en-US" sz="3600" dirty="0"/>
              <a:t>Additional Resources</a:t>
            </a:r>
            <a:endParaRPr sz="3600" dirty="0"/>
          </a:p>
        </p:txBody>
      </p:sp>
      <p:sp>
        <p:nvSpPr>
          <p:cNvPr id="300" name="Google Shape;300;p31"/>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rmAutofit lnSpcReduction="10000"/>
          </a:bodyPr>
          <a:lstStyle/>
          <a:p>
            <a:pPr marL="228600" lvl="0" indent="-228600" algn="l" rtl="0">
              <a:lnSpc>
                <a:spcPct val="90000"/>
              </a:lnSpc>
              <a:spcBef>
                <a:spcPts val="0"/>
              </a:spcBef>
              <a:spcAft>
                <a:spcPts val="0"/>
              </a:spcAft>
              <a:buClr>
                <a:schemeClr val="dk1"/>
              </a:buClr>
              <a:buSzPts val="2400"/>
              <a:buChar char="•"/>
            </a:pPr>
            <a:r>
              <a:rPr lang="en-US" dirty="0"/>
              <a:t>U.S. Department of Education IDEA Topic Areas Website: </a:t>
            </a:r>
            <a:r>
              <a:rPr lang="en-US" u="sng" dirty="0">
                <a:solidFill>
                  <a:schemeClr val="hlink"/>
                </a:solidFill>
                <a:hlinkClick r:id="rId3"/>
              </a:rPr>
              <a:t>https://sites.ed.gov/idea/regs/b/appendix-b</a:t>
            </a:r>
            <a:r>
              <a:rPr lang="en-US" dirty="0"/>
              <a:t> </a:t>
            </a:r>
            <a:endParaRPr dirty="0"/>
          </a:p>
          <a:p>
            <a:pPr marL="228600" lvl="0" indent="-228600" algn="l" rtl="0">
              <a:lnSpc>
                <a:spcPct val="90000"/>
              </a:lnSpc>
              <a:spcBef>
                <a:spcPts val="1000"/>
              </a:spcBef>
              <a:spcAft>
                <a:spcPts val="0"/>
              </a:spcAft>
              <a:buClr>
                <a:schemeClr val="dk1"/>
              </a:buClr>
              <a:buSzPts val="2400"/>
              <a:buChar char="•"/>
            </a:pPr>
            <a:r>
              <a:rPr lang="en-US" dirty="0"/>
              <a:t>Questions and Answers on Serving Children with Disabilities Placed by Their Parents in Private Schools (April 2011): </a:t>
            </a:r>
            <a:r>
              <a:rPr lang="en-US" u="sng" dirty="0">
                <a:solidFill>
                  <a:schemeClr val="hlink"/>
                </a:solidFill>
                <a:hlinkClick r:id="rId4"/>
              </a:rPr>
              <a:t>https://sites.ed.gov/idea/files/Private_School_QA_April_2011.pdf</a:t>
            </a:r>
            <a:r>
              <a:rPr lang="en-US" dirty="0"/>
              <a:t> </a:t>
            </a:r>
            <a:endParaRPr dirty="0"/>
          </a:p>
          <a:p>
            <a:pPr marL="228600" lvl="0" indent="-228600" algn="l" rtl="0">
              <a:lnSpc>
                <a:spcPct val="90000"/>
              </a:lnSpc>
              <a:spcBef>
                <a:spcPts val="1000"/>
              </a:spcBef>
              <a:spcAft>
                <a:spcPts val="0"/>
              </a:spcAft>
              <a:buClr>
                <a:schemeClr val="dk1"/>
              </a:buClr>
              <a:buSzPts val="2400"/>
              <a:buChar char="•"/>
            </a:pPr>
            <a:r>
              <a:rPr lang="en-US" dirty="0"/>
              <a:t>IDEA Provisions Related to Children with Disabilities Enrolled by Their Parents in Private Schools (2022): </a:t>
            </a:r>
            <a:r>
              <a:rPr lang="en-US" u="sng" dirty="0">
                <a:solidFill>
                  <a:schemeClr val="hlink"/>
                </a:solidFill>
                <a:hlinkClick r:id="rId5"/>
              </a:rPr>
              <a:t>https://sites.ed.gov/idea/files/QA_on_Private_Schools_02-28-2022.pdf</a:t>
            </a:r>
            <a:endParaRPr dirty="0"/>
          </a:p>
          <a:p>
            <a:pPr marL="228600" lvl="0" indent="-228600" algn="l" rtl="0">
              <a:lnSpc>
                <a:spcPct val="90000"/>
              </a:lnSpc>
              <a:spcBef>
                <a:spcPts val="1000"/>
              </a:spcBef>
              <a:spcAft>
                <a:spcPts val="0"/>
              </a:spcAft>
              <a:buClr>
                <a:schemeClr val="dk1"/>
              </a:buClr>
              <a:buSzPts val="2400"/>
              <a:buChar char="•"/>
            </a:pPr>
            <a:r>
              <a:rPr lang="en-US" dirty="0"/>
              <a:t>National Center for Education Statistics database to search for private schools, available at:  </a:t>
            </a:r>
            <a:r>
              <a:rPr lang="en-US" u="sng" dirty="0">
                <a:solidFill>
                  <a:schemeClr val="hlink"/>
                </a:solidFill>
                <a:hlinkClick r:id="rId6"/>
              </a:rPr>
              <a:t>https://nces.ed.gov/surveys/pss/privateschoolsearch/</a:t>
            </a:r>
            <a:r>
              <a:rPr lang="en-US" dirty="0"/>
              <a:t> </a:t>
            </a:r>
            <a:endParaRP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965E9-B8E9-EF5F-581F-BE891E69A793}"/>
              </a:ext>
            </a:extLst>
          </p:cNvPr>
          <p:cNvSpPr>
            <a:spLocks noGrp="1"/>
          </p:cNvSpPr>
          <p:nvPr>
            <p:ph type="title"/>
          </p:nvPr>
        </p:nvSpPr>
        <p:spPr/>
        <p:txBody>
          <a:bodyPr/>
          <a:lstStyle/>
          <a:p>
            <a:r>
              <a:rPr lang="en-US" dirty="0"/>
              <a:t>Certification Link</a:t>
            </a:r>
          </a:p>
        </p:txBody>
      </p:sp>
      <p:sp>
        <p:nvSpPr>
          <p:cNvPr id="3" name="Text Placeholder 2">
            <a:extLst>
              <a:ext uri="{FF2B5EF4-FFF2-40B4-BE49-F238E27FC236}">
                <a16:creationId xmlns:a16="http://schemas.microsoft.com/office/drawing/2014/main" id="{27A83C85-9A25-D56D-B8E0-2982931F9B6A}"/>
              </a:ext>
            </a:extLst>
          </p:cNvPr>
          <p:cNvSpPr>
            <a:spLocks noGrp="1"/>
          </p:cNvSpPr>
          <p:nvPr>
            <p:ph type="body" idx="1"/>
          </p:nvPr>
        </p:nvSpPr>
        <p:spPr/>
        <p:txBody>
          <a:bodyPr/>
          <a:lstStyle/>
          <a:p>
            <a:r>
              <a:rPr lang="en-US" dirty="0"/>
              <a:t>Please have every attendee from your AU complete this form. </a:t>
            </a:r>
          </a:p>
          <a:p>
            <a:r>
              <a:rPr lang="en-US" dirty="0">
                <a:hlinkClick r:id="rId2" tooltip="https://app.smartsheet.com/b/form/ae079dad90044abdbd5c54a76962dcb5"/>
              </a:rPr>
              <a:t>https://app.smartsheet.com/b/form/ae079dad90044abdbd5c54a76962dcb5</a:t>
            </a:r>
            <a:endParaRPr lang="en-US" dirty="0"/>
          </a:p>
        </p:txBody>
      </p:sp>
      <p:sp>
        <p:nvSpPr>
          <p:cNvPr id="4" name="Slide Number Placeholder 3">
            <a:extLst>
              <a:ext uri="{FF2B5EF4-FFF2-40B4-BE49-F238E27FC236}">
                <a16:creationId xmlns:a16="http://schemas.microsoft.com/office/drawing/2014/main" id="{D2506BDC-B2CB-FAFD-B2BA-3AC22AB53C3E}"/>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33</a:t>
            </a:fld>
            <a:endParaRPr lang="en-US"/>
          </a:p>
        </p:txBody>
      </p:sp>
    </p:spTree>
    <p:extLst>
      <p:ext uri="{BB962C8B-B14F-4D97-AF65-F5344CB8AC3E}">
        <p14:creationId xmlns:p14="http://schemas.microsoft.com/office/powerpoint/2010/main" val="5684310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Google Shape;306;g26631508d60_0_3"/>
          <p:cNvSpPr txBox="1">
            <a:spLocks noGrp="1"/>
          </p:cNvSpPr>
          <p:nvPr>
            <p:ph type="title"/>
          </p:nvPr>
        </p:nvSpPr>
        <p:spPr>
          <a:xfrm>
            <a:off x="1168810" y="274320"/>
            <a:ext cx="7691725" cy="736708"/>
          </a:xfrm>
          <a:prstGeom prst="rect">
            <a:avLst/>
          </a:prstGeom>
        </p:spPr>
        <p:txBody>
          <a:bodyPr spcFirstLastPara="1" wrap="square" lIns="0" tIns="0" rIns="0" bIns="0" anchor="t" anchorCtr="0">
            <a:normAutofit/>
          </a:bodyPr>
          <a:lstStyle/>
          <a:p>
            <a:pPr marL="0" lvl="0" indent="0" algn="l" rtl="0">
              <a:spcBef>
                <a:spcPts val="0"/>
              </a:spcBef>
              <a:spcAft>
                <a:spcPts val="0"/>
              </a:spcAft>
              <a:buNone/>
            </a:pPr>
            <a:r>
              <a:rPr lang="en-US" sz="3600" dirty="0"/>
              <a:t>Contacts</a:t>
            </a:r>
            <a:endParaRPr sz="3600" dirty="0"/>
          </a:p>
        </p:txBody>
      </p:sp>
      <p:sp>
        <p:nvSpPr>
          <p:cNvPr id="308" name="Google Shape;308;g26631508d60_0_3"/>
          <p:cNvSpPr txBox="1">
            <a:spLocks noGrp="1"/>
          </p:cNvSpPr>
          <p:nvPr>
            <p:ph type="sldNum" idx="12"/>
          </p:nvPr>
        </p:nvSpPr>
        <p:spPr>
          <a:xfrm>
            <a:off x="223071" y="6427018"/>
            <a:ext cx="2057400" cy="365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rgbClr val="000000"/>
              </a:buClr>
              <a:buFont typeface="Arial"/>
              <a:buNone/>
            </a:pPr>
            <a:fld id="{00000000-1234-1234-1234-123412341234}" type="slidenum">
              <a:rPr lang="en-US"/>
              <a:t>34</a:t>
            </a:fld>
            <a:endParaRPr/>
          </a:p>
        </p:txBody>
      </p:sp>
      <p:sp>
        <p:nvSpPr>
          <p:cNvPr id="2" name="Google Shape;315;p32">
            <a:extLst>
              <a:ext uri="{FF2B5EF4-FFF2-40B4-BE49-F238E27FC236}">
                <a16:creationId xmlns:a16="http://schemas.microsoft.com/office/drawing/2014/main" id="{2213FC48-C3E4-ECD4-7FC7-117E8AA8D957}"/>
              </a:ext>
            </a:extLst>
          </p:cNvPr>
          <p:cNvSpPr txBox="1">
            <a:spLocks noGrp="1"/>
          </p:cNvSpPr>
          <p:nvPr>
            <p:ph type="body" idx="1"/>
          </p:nvPr>
        </p:nvSpPr>
        <p:spPr>
          <a:xfrm>
            <a:off x="299466" y="1463675"/>
            <a:ext cx="7886700" cy="3748678"/>
          </a:xfrm>
          <a:prstGeom prst="rect">
            <a:avLst/>
          </a:prstGeom>
          <a:noFill/>
          <a:ln>
            <a:noFill/>
          </a:ln>
        </p:spPr>
        <p:txBody>
          <a:bodyPr spcFirstLastPara="1" wrap="square" lIns="91425" tIns="45700" rIns="91425" bIns="45700" anchor="t" anchorCtr="0">
            <a:spAutoFit/>
          </a:bodyPr>
          <a:lstStyle/>
          <a:p>
            <a:pPr marL="342900" indent="-342900">
              <a:spcBef>
                <a:spcPts val="0"/>
              </a:spcBef>
            </a:pPr>
            <a:r>
              <a:rPr lang="en-US" b="0" i="0" u="none" strike="noStrike" cap="none" dirty="0">
                <a:solidFill>
                  <a:schemeClr val="dk1"/>
                </a:solidFill>
                <a:latin typeface="Calibri"/>
                <a:ea typeface="Calibri"/>
                <a:cs typeface="Calibri"/>
                <a:sym typeface="Calibri"/>
              </a:rPr>
              <a:t>Kathryn Hunt </a:t>
            </a:r>
            <a:endParaRPr dirty="0"/>
          </a:p>
          <a:p>
            <a:pPr marL="0" indent="0">
              <a:spcBef>
                <a:spcPts val="0"/>
              </a:spcBef>
              <a:buNone/>
            </a:pPr>
            <a:r>
              <a:rPr lang="en-US" dirty="0">
                <a:solidFill>
                  <a:schemeClr val="dk1"/>
                </a:solidFill>
                <a:latin typeface="Calibri"/>
                <a:ea typeface="Calibri"/>
                <a:cs typeface="Calibri"/>
                <a:sym typeface="Calibri"/>
              </a:rPr>
              <a:t>Fiscal Monitoring Specialist</a:t>
            </a:r>
            <a:endParaRPr dirty="0"/>
          </a:p>
          <a:p>
            <a:pPr marL="0" indent="0">
              <a:spcBef>
                <a:spcPts val="0"/>
              </a:spcBef>
              <a:buNone/>
            </a:pPr>
            <a:r>
              <a:rPr lang="en-US" u="sng" dirty="0">
                <a:solidFill>
                  <a:srgbClr val="0070C0"/>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Hunt_k@cde.state.co.us</a:t>
            </a:r>
            <a:r>
              <a:rPr lang="en-US" dirty="0">
                <a:solidFill>
                  <a:srgbClr val="0070C0"/>
                </a:solidFill>
                <a:latin typeface="Calibri"/>
                <a:ea typeface="Calibri"/>
                <a:cs typeface="Calibri"/>
                <a:sym typeface="Calibri"/>
              </a:rPr>
              <a:t> </a:t>
            </a:r>
            <a:endParaRPr dirty="0">
              <a:solidFill>
                <a:srgbClr val="0070C0"/>
              </a:solidFill>
            </a:endParaRPr>
          </a:p>
          <a:p>
            <a:pPr marL="342900" indent="-342900">
              <a:spcBef>
                <a:spcPts val="0"/>
              </a:spcBef>
            </a:pPr>
            <a:endParaRPr dirty="0">
              <a:solidFill>
                <a:schemeClr val="dk1"/>
              </a:solidFill>
              <a:latin typeface="Calibri"/>
              <a:ea typeface="Calibri"/>
              <a:cs typeface="Calibri"/>
              <a:sym typeface="Calibri"/>
            </a:endParaRPr>
          </a:p>
          <a:p>
            <a:pPr marL="342900" indent="-342900">
              <a:spcBef>
                <a:spcPts val="0"/>
              </a:spcBef>
            </a:pPr>
            <a:r>
              <a:rPr lang="en-US" dirty="0">
                <a:solidFill>
                  <a:schemeClr val="dk1"/>
                </a:solidFill>
                <a:latin typeface="Calibri"/>
                <a:ea typeface="Calibri"/>
                <a:cs typeface="Calibri"/>
                <a:sym typeface="Calibri"/>
              </a:rPr>
              <a:t>Nicholas Smosna</a:t>
            </a:r>
            <a:endParaRPr dirty="0"/>
          </a:p>
          <a:p>
            <a:pPr marL="0" indent="0">
              <a:spcBef>
                <a:spcPts val="0"/>
              </a:spcBef>
              <a:buNone/>
            </a:pPr>
            <a:r>
              <a:rPr lang="en-US" dirty="0">
                <a:solidFill>
                  <a:schemeClr val="dk1"/>
                </a:solidFill>
                <a:latin typeface="Calibri"/>
                <a:ea typeface="Calibri"/>
                <a:cs typeface="Calibri"/>
                <a:sym typeface="Calibri"/>
              </a:rPr>
              <a:t>Special Education Monitor and Technical Assistant Consultant</a:t>
            </a:r>
            <a:endParaRPr dirty="0"/>
          </a:p>
          <a:p>
            <a:pPr marL="0" indent="0">
              <a:spcBef>
                <a:spcPts val="0"/>
              </a:spcBef>
              <a:buNone/>
            </a:pPr>
            <a:r>
              <a:rPr lang="en-US" u="sng" dirty="0">
                <a:solidFill>
                  <a:srgbClr val="0070C0"/>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Smosna_n@cde.state.co.us</a:t>
            </a:r>
            <a:endParaRPr dirty="0">
              <a:solidFill>
                <a:srgbClr val="0070C0"/>
              </a:solidFill>
              <a:latin typeface="Calibri"/>
              <a:ea typeface="Calibri"/>
              <a:cs typeface="Calibri"/>
              <a:sym typeface="Calibri"/>
            </a:endParaRPr>
          </a:p>
          <a:p>
            <a:pPr marL="342900" indent="-342900">
              <a:spcBef>
                <a:spcPts val="0"/>
              </a:spcBef>
            </a:pPr>
            <a:endParaRPr dirty="0">
              <a:solidFill>
                <a:schemeClr val="dk1"/>
              </a:solidFill>
              <a:latin typeface="Calibri"/>
              <a:ea typeface="Calibri"/>
              <a:cs typeface="Calibri"/>
              <a:sym typeface="Calibri"/>
            </a:endParaRPr>
          </a:p>
          <a:p>
            <a:pPr marL="342900" indent="-342900">
              <a:spcBef>
                <a:spcPts val="0"/>
              </a:spcBef>
            </a:pPr>
            <a:r>
              <a:rPr lang="en-US" dirty="0">
                <a:solidFill>
                  <a:schemeClr val="dk1"/>
                </a:solidFill>
                <a:latin typeface="Calibri"/>
                <a:ea typeface="Calibri"/>
                <a:cs typeface="Calibri"/>
                <a:sym typeface="Calibri"/>
              </a:rPr>
              <a:t>Kerry Whitmore</a:t>
            </a:r>
            <a:endParaRPr dirty="0"/>
          </a:p>
          <a:p>
            <a:pPr marL="0" indent="0">
              <a:spcBef>
                <a:spcPts val="0"/>
              </a:spcBef>
              <a:buNone/>
            </a:pPr>
            <a:r>
              <a:rPr lang="en-US" dirty="0">
                <a:solidFill>
                  <a:schemeClr val="dk1"/>
                </a:solidFill>
                <a:latin typeface="Calibri"/>
                <a:ea typeface="Calibri"/>
                <a:cs typeface="Calibri"/>
                <a:sym typeface="Calibri"/>
              </a:rPr>
              <a:t>Supervisor General Supervision and Monitoring</a:t>
            </a:r>
            <a:endParaRPr dirty="0"/>
          </a:p>
          <a:p>
            <a:pPr marL="0" indent="0">
              <a:spcBef>
                <a:spcPts val="0"/>
              </a:spcBef>
              <a:buNone/>
            </a:pPr>
            <a:r>
              <a:rPr lang="en-US" u="sng" dirty="0">
                <a:solidFill>
                  <a:srgbClr val="0070C0"/>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Whitmore_k@cde.state.co.us</a:t>
            </a:r>
            <a:r>
              <a:rPr lang="en-US" dirty="0">
                <a:solidFill>
                  <a:srgbClr val="0070C0"/>
                </a:solidFill>
                <a:latin typeface="Calibri"/>
                <a:ea typeface="Calibri"/>
                <a:cs typeface="Calibri"/>
                <a:sym typeface="Calibri"/>
              </a:rPr>
              <a:t>   </a:t>
            </a:r>
            <a:endParaRPr dirty="0">
              <a:solidFill>
                <a:srgbClr val="0070C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4"/>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3600"/>
              <a:buFont typeface="Arial"/>
              <a:buNone/>
            </a:pPr>
            <a:r>
              <a:rPr lang="en-US" sz="3600" dirty="0"/>
              <a:t>Introduction </a:t>
            </a:r>
            <a:endParaRPr dirty="0"/>
          </a:p>
        </p:txBody>
      </p:sp>
      <p:sp>
        <p:nvSpPr>
          <p:cNvPr id="114" name="Google Shape;114;p4"/>
          <p:cNvSpPr txBox="1">
            <a:spLocks noGrp="1"/>
          </p:cNvSpPr>
          <p:nvPr>
            <p:ph type="body" idx="1"/>
          </p:nvPr>
        </p:nvSpPr>
        <p:spPr>
          <a:xfrm>
            <a:off x="628650" y="1463040"/>
            <a:ext cx="7886700" cy="5048596"/>
          </a:xfrm>
          <a:prstGeom prst="rect">
            <a:avLst/>
          </a:prstGeom>
          <a:noFill/>
          <a:ln>
            <a:noFill/>
          </a:ln>
        </p:spPr>
        <p:txBody>
          <a:bodyPr spcFirstLastPara="1" wrap="square" lIns="0" tIns="0" rIns="0" bIns="45700" anchor="t" anchorCtr="0">
            <a:normAutofit/>
          </a:bodyPr>
          <a:lstStyle/>
          <a:p>
            <a:pPr marL="0" lvl="0" indent="0" algn="l" rtl="0">
              <a:lnSpc>
                <a:spcPct val="90000"/>
              </a:lnSpc>
              <a:spcBef>
                <a:spcPts val="0"/>
              </a:spcBef>
              <a:spcAft>
                <a:spcPts val="0"/>
              </a:spcAft>
              <a:buClr>
                <a:schemeClr val="dk1"/>
              </a:buClr>
              <a:buSzPts val="2800"/>
              <a:buNone/>
            </a:pPr>
            <a:r>
              <a:rPr lang="en-US" sz="2800" dirty="0"/>
              <a:t>Individuals with Disabilities Education Act (IDEA) </a:t>
            </a:r>
            <a:endParaRPr dirty="0"/>
          </a:p>
          <a:p>
            <a:pPr marL="0" lvl="0" indent="0" algn="l" rtl="0">
              <a:lnSpc>
                <a:spcPct val="90000"/>
              </a:lnSpc>
              <a:spcBef>
                <a:spcPts val="1000"/>
              </a:spcBef>
              <a:spcAft>
                <a:spcPts val="0"/>
              </a:spcAft>
              <a:buClr>
                <a:schemeClr val="dk1"/>
              </a:buClr>
              <a:buSzPts val="2400"/>
              <a:buNone/>
            </a:pPr>
            <a:endParaRPr dirty="0"/>
          </a:p>
          <a:p>
            <a:pPr marL="0" lvl="0" indent="0" algn="l" rtl="0">
              <a:lnSpc>
                <a:spcPct val="90000"/>
              </a:lnSpc>
              <a:spcBef>
                <a:spcPts val="1000"/>
              </a:spcBef>
              <a:spcAft>
                <a:spcPts val="0"/>
              </a:spcAft>
              <a:buClr>
                <a:schemeClr val="dk1"/>
              </a:buClr>
              <a:buSzPts val="2400"/>
              <a:buNone/>
            </a:pPr>
            <a:r>
              <a:rPr lang="en-US" dirty="0"/>
              <a:t>• IDEA is designed to meet the unique needs of children with disabilities and prepare them for further education, employment, and independent living.</a:t>
            </a:r>
            <a:endParaRPr dirty="0"/>
          </a:p>
          <a:p>
            <a:pPr marL="800100" lvl="1" indent="-342900">
              <a:spcBef>
                <a:spcPts val="1000"/>
              </a:spcBef>
              <a:buSzPts val="2400"/>
              <a:buFont typeface="Courier New" panose="02070309020205020404" pitchFamily="49" charset="0"/>
              <a:buChar char="o"/>
            </a:pPr>
            <a:r>
              <a:rPr lang="en-US" sz="2400" dirty="0"/>
              <a:t>IDEA provides benefits to children with disabilities in        public schools; and </a:t>
            </a:r>
            <a:endParaRPr sz="2400" dirty="0"/>
          </a:p>
          <a:p>
            <a:pPr marL="800100" lvl="1" indent="-342900">
              <a:spcBef>
                <a:spcPts val="1000"/>
              </a:spcBef>
              <a:buSzPts val="2400"/>
              <a:buFont typeface="Courier New" panose="02070309020205020404" pitchFamily="49" charset="0"/>
              <a:buChar char="o"/>
            </a:pPr>
            <a:r>
              <a:rPr lang="en-US" sz="2400" dirty="0"/>
              <a:t>Requires school districts to make accommodations and services available to children with disabilities enrolled by their parents in nonpublic (private) schools.</a:t>
            </a:r>
            <a:endParaRPr sz="2400" dirty="0"/>
          </a:p>
          <a:p>
            <a:pPr marL="0" lvl="0" indent="0" algn="l" rtl="0">
              <a:lnSpc>
                <a:spcPct val="90000"/>
              </a:lnSpc>
              <a:spcBef>
                <a:spcPts val="1000"/>
              </a:spcBef>
              <a:spcAft>
                <a:spcPts val="0"/>
              </a:spcAft>
              <a:buClr>
                <a:schemeClr val="dk1"/>
              </a:buClr>
              <a:buSzPts val="2400"/>
              <a:buNone/>
            </a:pPr>
            <a:endParaRPr dirty="0"/>
          </a:p>
          <a:p>
            <a:pPr marL="0" lvl="0" indent="0" algn="l" rtl="0">
              <a:lnSpc>
                <a:spcPct val="90000"/>
              </a:lnSpc>
              <a:spcBef>
                <a:spcPts val="1000"/>
              </a:spcBef>
              <a:spcAft>
                <a:spcPts val="0"/>
              </a:spcAft>
              <a:buClr>
                <a:schemeClr val="dk1"/>
              </a:buClr>
              <a:buSzPts val="2400"/>
              <a:buNone/>
            </a:pPr>
            <a:r>
              <a:rPr lang="en-US" u="sng" dirty="0">
                <a:solidFill>
                  <a:schemeClr val="hlink"/>
                </a:solidFill>
                <a:hlinkClick r:id="rId3"/>
              </a:rPr>
              <a:t>IDEA 34 CFR §300.301</a:t>
            </a:r>
            <a:endParaRPr dirty="0"/>
          </a:p>
        </p:txBody>
      </p:sp>
      <p:sp>
        <p:nvSpPr>
          <p:cNvPr id="115" name="Google Shape;115;p4"/>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5"/>
          <p:cNvSpPr txBox="1">
            <a:spLocks noGrp="1"/>
          </p:cNvSpPr>
          <p:nvPr>
            <p:ph type="title"/>
          </p:nvPr>
        </p:nvSpPr>
        <p:spPr>
          <a:xfrm>
            <a:off x="1168810" y="281749"/>
            <a:ext cx="7661680" cy="945074"/>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2800"/>
              <a:buFont typeface="Arial"/>
              <a:buNone/>
            </a:pPr>
            <a:r>
              <a:rPr lang="en-US" sz="2800" dirty="0"/>
              <a:t>Definition of Parentally-Placed </a:t>
            </a:r>
            <a:br>
              <a:rPr lang="en-US" sz="2800" dirty="0"/>
            </a:br>
            <a:r>
              <a:rPr lang="en-US" sz="2800" dirty="0"/>
              <a:t>Private School Children with Disabilities</a:t>
            </a:r>
            <a:endParaRPr dirty="0"/>
          </a:p>
        </p:txBody>
      </p:sp>
      <p:sp>
        <p:nvSpPr>
          <p:cNvPr id="121" name="Google Shape;121;p5"/>
          <p:cNvSpPr txBox="1">
            <a:spLocks noGrp="1"/>
          </p:cNvSpPr>
          <p:nvPr>
            <p:ph type="body" idx="1"/>
          </p:nvPr>
        </p:nvSpPr>
        <p:spPr>
          <a:xfrm>
            <a:off x="628649" y="1463040"/>
            <a:ext cx="8201841" cy="4640674"/>
          </a:xfrm>
          <a:prstGeom prst="rect">
            <a:avLst/>
          </a:prstGeom>
          <a:noFill/>
          <a:ln>
            <a:noFill/>
          </a:ln>
        </p:spPr>
        <p:txBody>
          <a:bodyPr spcFirstLastPara="1" wrap="square" lIns="0" tIns="0" rIns="0" bIns="45700" anchor="t" anchorCtr="0">
            <a:normAutofit/>
          </a:bodyPr>
          <a:lstStyle/>
          <a:p>
            <a:pPr marL="0" lvl="0" indent="0" algn="l" rtl="0">
              <a:lnSpc>
                <a:spcPct val="90000"/>
              </a:lnSpc>
              <a:spcBef>
                <a:spcPts val="0"/>
              </a:spcBef>
              <a:spcAft>
                <a:spcPts val="0"/>
              </a:spcAft>
              <a:buClr>
                <a:schemeClr val="dk1"/>
              </a:buClr>
              <a:buSzPts val="2400"/>
              <a:buNone/>
            </a:pPr>
            <a:r>
              <a:rPr lang="en-US" b="1" dirty="0"/>
              <a:t>§300.130 Definition of parentally-placed private school children with disabilities. </a:t>
            </a:r>
            <a:endParaRPr dirty="0"/>
          </a:p>
          <a:p>
            <a:pPr marL="0" lvl="0" indent="0" algn="l" rtl="0">
              <a:lnSpc>
                <a:spcPct val="90000"/>
              </a:lnSpc>
              <a:spcBef>
                <a:spcPts val="1000"/>
              </a:spcBef>
              <a:spcAft>
                <a:spcPts val="0"/>
              </a:spcAft>
              <a:buClr>
                <a:schemeClr val="dk1"/>
              </a:buClr>
              <a:buSzPts val="2400"/>
              <a:buNone/>
            </a:pPr>
            <a:endParaRPr dirty="0"/>
          </a:p>
          <a:p>
            <a:pPr marL="0" lvl="0" indent="0" algn="l" rtl="0">
              <a:lnSpc>
                <a:spcPct val="90000"/>
              </a:lnSpc>
              <a:spcBef>
                <a:spcPts val="1000"/>
              </a:spcBef>
              <a:spcAft>
                <a:spcPts val="0"/>
              </a:spcAft>
              <a:buClr>
                <a:schemeClr val="dk1"/>
              </a:buClr>
              <a:buSzPts val="2400"/>
              <a:buNone/>
            </a:pPr>
            <a:r>
              <a:rPr lang="en-US" dirty="0"/>
              <a:t>Parentally-placed private school children with disabilities means,</a:t>
            </a:r>
            <a:endParaRPr dirty="0"/>
          </a:p>
          <a:p>
            <a:pPr marL="228600" lvl="0" indent="-228600" algn="l" rtl="0">
              <a:lnSpc>
                <a:spcPct val="90000"/>
              </a:lnSpc>
              <a:spcBef>
                <a:spcPts val="1000"/>
              </a:spcBef>
              <a:spcAft>
                <a:spcPts val="0"/>
              </a:spcAft>
              <a:buClr>
                <a:schemeClr val="dk1"/>
              </a:buClr>
              <a:buSzPts val="2400"/>
              <a:buChar char="•"/>
            </a:pPr>
            <a:r>
              <a:rPr lang="en-US" dirty="0"/>
              <a:t>children with disabilities enrolled by their parents in private schools or facilities, including those that are religious, that meet the definition of elementary school in §300.13 or,</a:t>
            </a:r>
            <a:endParaRPr dirty="0"/>
          </a:p>
          <a:p>
            <a:pPr marL="228600" lvl="0" indent="-228600" algn="l" rtl="0">
              <a:lnSpc>
                <a:spcPct val="90000"/>
              </a:lnSpc>
              <a:spcBef>
                <a:spcPts val="1000"/>
              </a:spcBef>
              <a:spcAft>
                <a:spcPts val="0"/>
              </a:spcAft>
              <a:buClr>
                <a:schemeClr val="dk1"/>
              </a:buClr>
              <a:buSzPts val="2400"/>
              <a:buChar char="•"/>
            </a:pPr>
            <a:r>
              <a:rPr lang="en-US" dirty="0"/>
              <a:t>secondary school in §300.36, other than children with disabilities covered under §§300.145 through 300.147 (children placed or referred by public agencies).</a:t>
            </a:r>
            <a:endParaRPr dirty="0"/>
          </a:p>
        </p:txBody>
      </p:sp>
      <p:sp>
        <p:nvSpPr>
          <p:cNvPr id="122" name="Google Shape;122;p5"/>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6"/>
          <p:cNvSpPr txBox="1">
            <a:spLocks noGrp="1"/>
          </p:cNvSpPr>
          <p:nvPr>
            <p:ph type="title"/>
          </p:nvPr>
        </p:nvSpPr>
        <p:spPr>
          <a:xfrm>
            <a:off x="1150523" y="319744"/>
            <a:ext cx="6567013" cy="590603"/>
          </a:xfrm>
          <a:prstGeom prst="rect">
            <a:avLst/>
          </a:prstGeom>
          <a:noFill/>
          <a:ln>
            <a:noFill/>
          </a:ln>
        </p:spPr>
        <p:txBody>
          <a:bodyPr spcFirstLastPara="1" wrap="square" lIns="0" tIns="0" rIns="0" bIns="0" anchor="t" anchorCtr="0">
            <a:normAutofit fontScale="90000"/>
          </a:bodyPr>
          <a:lstStyle/>
          <a:p>
            <a:pPr marL="0" lvl="0" indent="0" algn="l" rtl="0">
              <a:lnSpc>
                <a:spcPct val="90000"/>
              </a:lnSpc>
              <a:spcBef>
                <a:spcPts val="0"/>
              </a:spcBef>
              <a:spcAft>
                <a:spcPts val="0"/>
              </a:spcAft>
              <a:buClr>
                <a:schemeClr val="dk1"/>
              </a:buClr>
              <a:buSzPct val="100000"/>
              <a:buFont typeface="Arial"/>
              <a:buNone/>
            </a:pPr>
            <a:r>
              <a:rPr lang="en-US" sz="4000" dirty="0"/>
              <a:t>What is Proportionate Share? </a:t>
            </a:r>
            <a:br>
              <a:rPr lang="en-US" b="1" dirty="0"/>
            </a:br>
            <a:endParaRPr dirty="0"/>
          </a:p>
        </p:txBody>
      </p:sp>
      <p:sp>
        <p:nvSpPr>
          <p:cNvPr id="128" name="Google Shape;128;p6"/>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rmAutofit lnSpcReduction="10000"/>
          </a:bodyPr>
          <a:lstStyle/>
          <a:p>
            <a:pPr marL="0" lvl="0" indent="0" algn="l" rtl="0">
              <a:lnSpc>
                <a:spcPct val="90000"/>
              </a:lnSpc>
              <a:spcBef>
                <a:spcPts val="0"/>
              </a:spcBef>
              <a:spcAft>
                <a:spcPts val="0"/>
              </a:spcAft>
              <a:buClr>
                <a:schemeClr val="dk1"/>
              </a:buClr>
              <a:buSzPts val="2400"/>
              <a:buNone/>
            </a:pPr>
            <a:endParaRPr b="1" dirty="0"/>
          </a:p>
          <a:p>
            <a:pPr marL="0" lvl="0" indent="0" algn="l" rtl="0">
              <a:lnSpc>
                <a:spcPct val="90000"/>
              </a:lnSpc>
              <a:spcBef>
                <a:spcPts val="1000"/>
              </a:spcBef>
              <a:spcAft>
                <a:spcPts val="0"/>
              </a:spcAft>
              <a:buClr>
                <a:schemeClr val="dk1"/>
              </a:buClr>
              <a:buSzPts val="2400"/>
              <a:buNone/>
            </a:pPr>
            <a:r>
              <a:rPr lang="en-US" dirty="0"/>
              <a:t>Proportionate Share is a portion of a district’s IDEA Part B entitlement grants allocated to provide equitable services to eligible parentally-placed students who are privately educated in a district’s geographic boundaries, regardless of where the students live. </a:t>
            </a:r>
            <a:endParaRPr dirty="0"/>
          </a:p>
          <a:p>
            <a:pPr marL="685800" lvl="1" indent="-228600">
              <a:spcBef>
                <a:spcPts val="1000"/>
              </a:spcBef>
              <a:buSzPts val="2400"/>
            </a:pPr>
            <a:r>
              <a:rPr lang="en-US" sz="2400" u="sng" dirty="0"/>
              <a:t>Portion: </a:t>
            </a:r>
            <a:r>
              <a:rPr lang="en-US" sz="2400" dirty="0"/>
              <a:t>amount calculated based on the number of eligible students. </a:t>
            </a:r>
            <a:endParaRPr sz="2400" dirty="0"/>
          </a:p>
          <a:p>
            <a:pPr marL="685800" lvl="1" indent="-228600">
              <a:spcBef>
                <a:spcPts val="1000"/>
              </a:spcBef>
              <a:buSzPts val="2400"/>
            </a:pPr>
            <a:r>
              <a:rPr lang="en-US" sz="2400" u="sng" dirty="0"/>
              <a:t>Equitable Services: </a:t>
            </a:r>
            <a:r>
              <a:rPr lang="en-US" sz="2400" dirty="0"/>
              <a:t>special education and related services, including direct services that meet the identified needs of the child.</a:t>
            </a:r>
            <a:endParaRPr sz="2400" dirty="0"/>
          </a:p>
          <a:p>
            <a:pPr marL="685800" lvl="1" indent="-228600">
              <a:spcBef>
                <a:spcPts val="1000"/>
              </a:spcBef>
              <a:buSzPts val="2400"/>
            </a:pPr>
            <a:r>
              <a:rPr lang="en-US" sz="2400" u="sng" dirty="0"/>
              <a:t>Eligible: </a:t>
            </a:r>
            <a:r>
              <a:rPr lang="en-US" sz="2400" dirty="0"/>
              <a:t>students ages 3-21 identified with a disability under IDEA.</a:t>
            </a:r>
            <a:endParaRPr sz="2400" dirty="0"/>
          </a:p>
        </p:txBody>
      </p:sp>
      <p:sp>
        <p:nvSpPr>
          <p:cNvPr id="129" name="Google Shape;129;p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7"/>
          <p:cNvSpPr txBox="1">
            <a:spLocks noGrp="1"/>
          </p:cNvSpPr>
          <p:nvPr>
            <p:ph type="title"/>
          </p:nvPr>
        </p:nvSpPr>
        <p:spPr>
          <a:xfrm>
            <a:off x="1168811" y="319744"/>
            <a:ext cx="7636861" cy="590603"/>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2800"/>
              <a:buFont typeface="Arial"/>
              <a:buNone/>
            </a:pPr>
            <a:r>
              <a:rPr lang="en-US" sz="3600" dirty="0"/>
              <a:t>Proportionate Share</a:t>
            </a:r>
            <a:endParaRPr sz="3200" dirty="0"/>
          </a:p>
        </p:txBody>
      </p:sp>
      <p:sp>
        <p:nvSpPr>
          <p:cNvPr id="135" name="Google Shape;135;p7"/>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rmAutofit/>
          </a:bodyPr>
          <a:lstStyle/>
          <a:p>
            <a:pPr marL="0" lvl="0" indent="0" algn="l" rtl="0">
              <a:lnSpc>
                <a:spcPct val="90000"/>
              </a:lnSpc>
              <a:spcBef>
                <a:spcPts val="0"/>
              </a:spcBef>
              <a:spcAft>
                <a:spcPts val="0"/>
              </a:spcAft>
              <a:buClr>
                <a:schemeClr val="dk1"/>
              </a:buClr>
              <a:buSzPts val="2400"/>
              <a:buNone/>
            </a:pPr>
            <a:r>
              <a:rPr lang="en-US" dirty="0"/>
              <a:t>To ensure the provision of equitable services for parentally-placed private school children with disabilities, each AU is required to determine: </a:t>
            </a:r>
            <a:endParaRPr dirty="0"/>
          </a:p>
          <a:p>
            <a:pPr marL="685800" lvl="1" indent="-228600">
              <a:spcBef>
                <a:spcPts val="1000"/>
              </a:spcBef>
              <a:buSzPts val="2400"/>
            </a:pPr>
            <a:r>
              <a:rPr lang="en-US" sz="2400" dirty="0"/>
              <a:t>The number of eligible children with disabilities enrolled by parents in private schools within the AU’s jurisdiction regardless of refusal of services,</a:t>
            </a:r>
            <a:endParaRPr sz="2400" dirty="0"/>
          </a:p>
          <a:p>
            <a:pPr marL="685800" lvl="1" indent="-228600">
              <a:spcBef>
                <a:spcPts val="1000"/>
              </a:spcBef>
              <a:buSzPts val="2400"/>
            </a:pPr>
            <a:r>
              <a:rPr lang="en-US" sz="2400" dirty="0"/>
              <a:t>Calculate a Proportionate Share amount of IDEA school-age and preschool funds; and </a:t>
            </a:r>
            <a:endParaRPr sz="2400" dirty="0"/>
          </a:p>
          <a:p>
            <a:pPr marL="685800" lvl="1" indent="-228600">
              <a:spcBef>
                <a:spcPts val="1000"/>
              </a:spcBef>
              <a:buSzPts val="2400"/>
            </a:pPr>
            <a:r>
              <a:rPr lang="en-US" sz="2400" dirty="0"/>
              <a:t>After consultation, expend the Proportionate Share of its IDEA Part B federal funds to provide equitable services to parentally placed children with disabilities.</a:t>
            </a:r>
            <a:endParaRPr sz="2400" dirty="0"/>
          </a:p>
        </p:txBody>
      </p:sp>
      <p:sp>
        <p:nvSpPr>
          <p:cNvPr id="136" name="Google Shape;136;p7"/>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8"/>
          <p:cNvSpPr txBox="1">
            <a:spLocks noGrp="1"/>
          </p:cNvSpPr>
          <p:nvPr>
            <p:ph type="title"/>
          </p:nvPr>
        </p:nvSpPr>
        <p:spPr>
          <a:xfrm>
            <a:off x="1251771" y="210312"/>
            <a:ext cx="7618573" cy="929424"/>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2400"/>
              <a:buFont typeface="Arial"/>
              <a:buNone/>
            </a:pPr>
            <a:r>
              <a:rPr lang="en-US" sz="3600" dirty="0"/>
              <a:t>Proportionate Share </a:t>
            </a:r>
            <a:br>
              <a:rPr lang="en-US" sz="3200" dirty="0"/>
            </a:br>
            <a:r>
              <a:rPr lang="en-US" sz="2800" dirty="0"/>
              <a:t>(children aged 3-21)</a:t>
            </a:r>
            <a:endParaRPr sz="3200" dirty="0"/>
          </a:p>
        </p:txBody>
      </p:sp>
      <p:sp>
        <p:nvSpPr>
          <p:cNvPr id="142" name="Google Shape;142;p8"/>
          <p:cNvSpPr txBox="1">
            <a:spLocks noGrp="1"/>
          </p:cNvSpPr>
          <p:nvPr>
            <p:ph type="body" idx="1"/>
          </p:nvPr>
        </p:nvSpPr>
        <p:spPr>
          <a:xfrm>
            <a:off x="332509" y="1463040"/>
            <a:ext cx="8562109" cy="4640674"/>
          </a:xfrm>
          <a:prstGeom prst="rect">
            <a:avLst/>
          </a:prstGeom>
          <a:noFill/>
          <a:ln>
            <a:noFill/>
          </a:ln>
        </p:spPr>
        <p:txBody>
          <a:bodyPr spcFirstLastPara="1" wrap="square" lIns="0" tIns="0" rIns="0" bIns="45700" anchor="t" anchorCtr="0">
            <a:normAutofit/>
          </a:bodyPr>
          <a:lstStyle/>
          <a:p>
            <a:pPr marL="0" lvl="0" indent="0" algn="l" rtl="0">
              <a:lnSpc>
                <a:spcPct val="90000"/>
              </a:lnSpc>
              <a:spcBef>
                <a:spcPts val="0"/>
              </a:spcBef>
              <a:spcAft>
                <a:spcPts val="0"/>
              </a:spcAft>
              <a:buClr>
                <a:schemeClr val="dk1"/>
              </a:buClr>
              <a:buSzPts val="2400"/>
              <a:buNone/>
            </a:pPr>
            <a:r>
              <a:rPr lang="en-US" dirty="0"/>
              <a:t>Each AU must spend an </a:t>
            </a:r>
            <a:r>
              <a:rPr lang="en-US" b="1" dirty="0"/>
              <a:t>Equal Proportion </a:t>
            </a:r>
            <a:r>
              <a:rPr lang="en-US" dirty="0"/>
              <a:t>of the AU's total subgrant under section 611 and 619 of the IDEA as the,</a:t>
            </a:r>
            <a:endParaRPr dirty="0"/>
          </a:p>
          <a:p>
            <a:pPr marL="0" lvl="0" indent="0" algn="l" rtl="0">
              <a:lnSpc>
                <a:spcPct val="90000"/>
              </a:lnSpc>
              <a:spcBef>
                <a:spcPts val="1000"/>
              </a:spcBef>
              <a:spcAft>
                <a:spcPts val="0"/>
              </a:spcAft>
              <a:buClr>
                <a:schemeClr val="dk1"/>
              </a:buClr>
              <a:buSzPts val="2400"/>
              <a:buNone/>
            </a:pPr>
            <a:endParaRPr dirty="0"/>
          </a:p>
          <a:p>
            <a:pPr marL="685800" lvl="1" indent="-228600" algn="l" rtl="0">
              <a:lnSpc>
                <a:spcPct val="90000"/>
              </a:lnSpc>
              <a:spcBef>
                <a:spcPts val="500"/>
              </a:spcBef>
              <a:spcAft>
                <a:spcPts val="0"/>
              </a:spcAft>
              <a:buClr>
                <a:schemeClr val="dk1"/>
              </a:buClr>
              <a:buSzPts val="2400"/>
              <a:buChar char="•"/>
            </a:pPr>
            <a:r>
              <a:rPr lang="en-US" sz="2400" dirty="0"/>
              <a:t>number of students with disabilities,</a:t>
            </a:r>
            <a:endParaRPr dirty="0"/>
          </a:p>
          <a:p>
            <a:pPr marL="685800" lvl="1" indent="-228600" algn="l" rtl="0">
              <a:lnSpc>
                <a:spcPct val="90000"/>
              </a:lnSpc>
              <a:spcBef>
                <a:spcPts val="500"/>
              </a:spcBef>
              <a:spcAft>
                <a:spcPts val="0"/>
              </a:spcAft>
              <a:buClr>
                <a:schemeClr val="dk1"/>
              </a:buClr>
              <a:buSzPts val="2400"/>
              <a:buChar char="•"/>
            </a:pPr>
            <a:r>
              <a:rPr lang="en-US" sz="2400" dirty="0"/>
              <a:t>aged 3 through 21 who are enrolled by their parents in private school settings, including religious, elementary, and secondary schools,</a:t>
            </a:r>
            <a:endParaRPr dirty="0"/>
          </a:p>
          <a:p>
            <a:pPr marL="685800" lvl="1" indent="-228600" algn="l" rtl="0">
              <a:lnSpc>
                <a:spcPct val="90000"/>
              </a:lnSpc>
              <a:spcBef>
                <a:spcPts val="500"/>
              </a:spcBef>
              <a:spcAft>
                <a:spcPts val="0"/>
              </a:spcAft>
              <a:buClr>
                <a:schemeClr val="dk1"/>
              </a:buClr>
              <a:buSzPts val="2400"/>
              <a:buChar char="•"/>
            </a:pPr>
            <a:r>
              <a:rPr lang="en-US" sz="2400" dirty="0"/>
              <a:t>located in a school district served by the AU,</a:t>
            </a:r>
            <a:endParaRPr dirty="0"/>
          </a:p>
          <a:p>
            <a:pPr marL="685800" lvl="1" indent="-228600" algn="l" rtl="0">
              <a:lnSpc>
                <a:spcPct val="90000"/>
              </a:lnSpc>
              <a:spcBef>
                <a:spcPts val="500"/>
              </a:spcBef>
              <a:spcAft>
                <a:spcPts val="0"/>
              </a:spcAft>
              <a:buClr>
                <a:schemeClr val="dk1"/>
              </a:buClr>
              <a:buSzPts val="2400"/>
              <a:buChar char="•"/>
            </a:pPr>
            <a:r>
              <a:rPr lang="en-US" sz="2400" dirty="0"/>
              <a:t>as compared to the total number of children with disabilities aged 3 through 21 in the jurisdiction of the AU.</a:t>
            </a:r>
            <a:endParaRPr dirty="0"/>
          </a:p>
        </p:txBody>
      </p:sp>
      <p:sp>
        <p:nvSpPr>
          <p:cNvPr id="143" name="Google Shape;143;p8"/>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9"/>
          <p:cNvSpPr txBox="1">
            <a:spLocks noGrp="1"/>
          </p:cNvSpPr>
          <p:nvPr>
            <p:ph type="title"/>
          </p:nvPr>
        </p:nvSpPr>
        <p:spPr>
          <a:xfrm>
            <a:off x="1168811" y="319744"/>
            <a:ext cx="7752118" cy="590603"/>
          </a:xfrm>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dk1"/>
              </a:buClr>
              <a:buSzPts val="2800"/>
              <a:buFont typeface="Arial"/>
              <a:buNone/>
            </a:pPr>
            <a:r>
              <a:rPr lang="en-US" sz="3600" dirty="0"/>
              <a:t>AU Responsibilities</a:t>
            </a:r>
            <a:endParaRPr sz="3200" dirty="0"/>
          </a:p>
        </p:txBody>
      </p:sp>
      <p:sp>
        <p:nvSpPr>
          <p:cNvPr id="149" name="Google Shape;149;p9"/>
          <p:cNvSpPr txBox="1">
            <a:spLocks noGrp="1"/>
          </p:cNvSpPr>
          <p:nvPr>
            <p:ph type="body" idx="1"/>
          </p:nvPr>
        </p:nvSpPr>
        <p:spPr>
          <a:xfrm>
            <a:off x="76767" y="1344464"/>
            <a:ext cx="8844162" cy="5193792"/>
          </a:xfrm>
          <a:prstGeom prst="rect">
            <a:avLst/>
          </a:prstGeom>
          <a:noFill/>
          <a:ln>
            <a:noFill/>
          </a:ln>
        </p:spPr>
        <p:txBody>
          <a:bodyPr spcFirstLastPara="1" wrap="square" lIns="0" tIns="0" rIns="0" bIns="45700" anchor="t" anchorCtr="0">
            <a:normAutofit fontScale="55000" lnSpcReduction="20000"/>
          </a:bodyPr>
          <a:lstStyle/>
          <a:p>
            <a:pPr marL="0" lvl="0" indent="0" algn="l" rtl="0">
              <a:lnSpc>
                <a:spcPct val="90000"/>
              </a:lnSpc>
              <a:spcBef>
                <a:spcPts val="0"/>
              </a:spcBef>
              <a:spcAft>
                <a:spcPts val="0"/>
              </a:spcAft>
              <a:buClr>
                <a:schemeClr val="dk1"/>
              </a:buClr>
              <a:buSzPct val="100000"/>
              <a:buNone/>
            </a:pPr>
            <a:r>
              <a:rPr lang="en-US" sz="5100" dirty="0"/>
              <a:t>Each AU has the responsibility for,</a:t>
            </a:r>
          </a:p>
          <a:p>
            <a:pPr marL="0" lvl="0" indent="0" algn="l" rtl="0">
              <a:lnSpc>
                <a:spcPct val="90000"/>
              </a:lnSpc>
              <a:spcBef>
                <a:spcPts val="0"/>
              </a:spcBef>
              <a:spcAft>
                <a:spcPts val="0"/>
              </a:spcAft>
              <a:buClr>
                <a:schemeClr val="dk1"/>
              </a:buClr>
              <a:buSzPct val="100000"/>
              <a:buNone/>
            </a:pPr>
            <a:endParaRPr lang="en-US" sz="4400" dirty="0"/>
          </a:p>
          <a:p>
            <a:pPr marL="800100" lvl="1" indent="-342900">
              <a:spcBef>
                <a:spcPts val="0"/>
              </a:spcBef>
              <a:buSzPct val="100000"/>
            </a:pPr>
            <a:r>
              <a:rPr lang="en-US" sz="4400" dirty="0"/>
              <a:t>conducting child find obligations for children within their boundaries (</a:t>
            </a:r>
            <a:r>
              <a:rPr lang="en-US" sz="4400" u="sng" dirty="0">
                <a:solidFill>
                  <a:schemeClr val="hlink"/>
                </a:solidFill>
                <a:hlinkClick r:id="rId3"/>
              </a:rPr>
              <a:t>34 CFR §300.131</a:t>
            </a:r>
            <a:r>
              <a:rPr lang="en-US" sz="4400" u="sng" dirty="0">
                <a:solidFill>
                  <a:schemeClr val="hlink"/>
                </a:solidFill>
              </a:rPr>
              <a:t>)</a:t>
            </a:r>
            <a:r>
              <a:rPr lang="en-US" sz="4400" dirty="0"/>
              <a:t>,</a:t>
            </a:r>
          </a:p>
          <a:p>
            <a:pPr marL="457200" lvl="1" indent="0">
              <a:spcBef>
                <a:spcPts val="0"/>
              </a:spcBef>
              <a:buSzPct val="100000"/>
              <a:buNone/>
            </a:pPr>
            <a:endParaRPr lang="en-US" sz="4400" dirty="0"/>
          </a:p>
          <a:p>
            <a:pPr marL="800100" lvl="1" indent="-342900">
              <a:spcBef>
                <a:spcPts val="0"/>
              </a:spcBef>
              <a:buSzPct val="100000"/>
            </a:pPr>
            <a:r>
              <a:rPr lang="en-US" sz="4400" dirty="0"/>
              <a:t>conducting initial evaluations and determining eligibility for children suspected of having a disability under IDEA (</a:t>
            </a:r>
            <a:r>
              <a:rPr lang="en-US" sz="4400" u="sng" dirty="0">
                <a:solidFill>
                  <a:schemeClr val="hlink"/>
                </a:solidFill>
                <a:hlinkClick r:id="rId3"/>
              </a:rPr>
              <a:t>34 CFR § 300.132</a:t>
            </a:r>
            <a:r>
              <a:rPr lang="en-US" sz="4400" dirty="0"/>
              <a:t>),</a:t>
            </a:r>
          </a:p>
          <a:p>
            <a:pPr marL="457200" lvl="1" indent="0">
              <a:spcBef>
                <a:spcPts val="0"/>
              </a:spcBef>
              <a:buSzPct val="100000"/>
              <a:buNone/>
            </a:pPr>
            <a:endParaRPr lang="en-US" sz="4400" dirty="0"/>
          </a:p>
          <a:p>
            <a:pPr marL="800100" lvl="1" indent="-342900">
              <a:spcBef>
                <a:spcPts val="0"/>
              </a:spcBef>
              <a:buSzPct val="100000"/>
            </a:pPr>
            <a:r>
              <a:rPr lang="en-US" sz="4400" dirty="0"/>
              <a:t> conducting reevaluations for children with disabilities (</a:t>
            </a:r>
            <a:r>
              <a:rPr lang="en-US" sz="4400" u="sng" dirty="0">
                <a:solidFill>
                  <a:srgbClr val="0070C0"/>
                </a:solidFill>
                <a:hlinkClick r:id="rId4">
                  <a:extLst>
                    <a:ext uri="{A12FA001-AC4F-418D-AE19-62706E023703}">
                      <ahyp:hlinkClr xmlns:ahyp="http://schemas.microsoft.com/office/drawing/2018/hyperlinkcolor" val="tx"/>
                    </a:ext>
                  </a:extLst>
                </a:hlinkClick>
              </a:rPr>
              <a:t>34 CFR §300.303(a)</a:t>
            </a:r>
            <a:r>
              <a:rPr lang="en-US" sz="4400" u="sng" dirty="0">
                <a:solidFill>
                  <a:srgbClr val="0070C0"/>
                </a:solidFill>
              </a:rPr>
              <a:t>)</a:t>
            </a:r>
            <a:r>
              <a:rPr lang="en-US" sz="4400" dirty="0"/>
              <a:t>,</a:t>
            </a:r>
          </a:p>
          <a:p>
            <a:pPr marL="457200" lvl="1" indent="0">
              <a:spcBef>
                <a:spcPts val="0"/>
              </a:spcBef>
              <a:buSzPct val="100000"/>
              <a:buNone/>
            </a:pPr>
            <a:endParaRPr lang="en-US" sz="4400" dirty="0"/>
          </a:p>
          <a:p>
            <a:pPr marL="800100" lvl="1" indent="-342900">
              <a:spcBef>
                <a:spcPts val="0"/>
              </a:spcBef>
              <a:buSzPct val="100000"/>
            </a:pPr>
            <a:r>
              <a:rPr lang="en-US" sz="4400" dirty="0"/>
              <a:t>determination and provision of equitable services (</a:t>
            </a:r>
            <a:r>
              <a:rPr lang="en-US" sz="4400" u="sng" dirty="0">
                <a:solidFill>
                  <a:schemeClr val="hlink"/>
                </a:solidFill>
                <a:hlinkClick r:id="rId5"/>
              </a:rPr>
              <a:t>34 CFR §§300.137-300.138</a:t>
            </a:r>
            <a:r>
              <a:rPr lang="en-US" sz="4400" dirty="0"/>
              <a:t>),</a:t>
            </a:r>
          </a:p>
          <a:p>
            <a:pPr marL="457200" lvl="1" indent="0">
              <a:spcBef>
                <a:spcPts val="0"/>
              </a:spcBef>
              <a:buSzPct val="100000"/>
              <a:buNone/>
            </a:pPr>
            <a:endParaRPr lang="en-US" sz="4400" dirty="0"/>
          </a:p>
          <a:p>
            <a:pPr marL="800100" lvl="1" indent="-342900">
              <a:spcBef>
                <a:spcPts val="0"/>
              </a:spcBef>
              <a:buSzPct val="100000"/>
            </a:pPr>
            <a:r>
              <a:rPr lang="en-US" sz="4400" dirty="0"/>
              <a:t>offering a provision of FAPE in the public-school setting for children identified with a disability in the public-school setting (</a:t>
            </a:r>
            <a:r>
              <a:rPr lang="en-US" sz="4400" u="sng" dirty="0">
                <a:solidFill>
                  <a:schemeClr val="hlink"/>
                </a:solidFill>
                <a:hlinkClick r:id="rId6"/>
              </a:rPr>
              <a:t>34 CFR §300.8</a:t>
            </a:r>
            <a:r>
              <a:rPr lang="en-US" sz="4400" dirty="0"/>
              <a:t>),</a:t>
            </a:r>
          </a:p>
          <a:p>
            <a:pPr marL="457200" lvl="1" indent="0">
              <a:spcBef>
                <a:spcPts val="0"/>
              </a:spcBef>
              <a:buSzPct val="100000"/>
              <a:buNone/>
            </a:pPr>
            <a:endParaRPr lang="en-US" sz="4600" dirty="0"/>
          </a:p>
          <a:p>
            <a:pPr marL="457200" lvl="1" indent="0">
              <a:spcBef>
                <a:spcPts val="0"/>
              </a:spcBef>
              <a:buSzPct val="100000"/>
              <a:buNone/>
            </a:pPr>
            <a:endParaRPr lang="en-US" sz="4400" dirty="0"/>
          </a:p>
          <a:p>
            <a:pPr marL="457200" lvl="1" indent="0">
              <a:spcBef>
                <a:spcPts val="0"/>
              </a:spcBef>
              <a:buSzPct val="100000"/>
              <a:buNone/>
            </a:pPr>
            <a:endParaRPr lang="en-US" sz="4400" u="sng" dirty="0">
              <a:solidFill>
                <a:schemeClr val="hlink"/>
              </a:solidFill>
            </a:endParaRPr>
          </a:p>
          <a:p>
            <a:pPr marL="228600" lvl="0" indent="-87629" algn="l" rtl="0">
              <a:lnSpc>
                <a:spcPct val="90000"/>
              </a:lnSpc>
              <a:spcBef>
                <a:spcPts val="1000"/>
              </a:spcBef>
              <a:spcAft>
                <a:spcPts val="0"/>
              </a:spcAft>
              <a:buClr>
                <a:schemeClr val="dk1"/>
              </a:buClr>
              <a:buSzPct val="100000"/>
              <a:buNone/>
            </a:pPr>
            <a:endParaRPr dirty="0"/>
          </a:p>
        </p:txBody>
      </p:sp>
      <p:sp>
        <p:nvSpPr>
          <p:cNvPr id="150" name="Google Shape;150;p9"/>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19748</TotalTime>
  <Words>2791</Words>
  <Application>Microsoft Office PowerPoint</Application>
  <PresentationFormat>On-screen Show (4:3)</PresentationFormat>
  <Paragraphs>244</Paragraphs>
  <Slides>34</Slides>
  <Notes>33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Courier New</vt:lpstr>
      <vt:lpstr>Georgia</vt:lpstr>
      <vt:lpstr>Office Theme</vt:lpstr>
      <vt:lpstr>Private School Proportionate Share: IDEA Fiscal Requirements</vt:lpstr>
      <vt:lpstr>Session Objectives </vt:lpstr>
      <vt:lpstr>Overview</vt:lpstr>
      <vt:lpstr>Introduction </vt:lpstr>
      <vt:lpstr>Definition of Parentally-Placed  Private School Children with Disabilities</vt:lpstr>
      <vt:lpstr>What is Proportionate Share?  </vt:lpstr>
      <vt:lpstr>Proportionate Share</vt:lpstr>
      <vt:lpstr>Proportionate Share  (children aged 3-21)</vt:lpstr>
      <vt:lpstr>AU Responsibilities</vt:lpstr>
      <vt:lpstr>AU Responsibilities (cont’d. 1) </vt:lpstr>
      <vt:lpstr>AU Responsibilities (cont’d. 2)  </vt:lpstr>
      <vt:lpstr>AU of Residence vs AU of Attendance</vt:lpstr>
      <vt:lpstr>BOCES Information</vt:lpstr>
      <vt:lpstr>Consultation </vt:lpstr>
      <vt:lpstr>Required Points for Consultation </vt:lpstr>
      <vt:lpstr>Required Points for Consultation (cont.) </vt:lpstr>
      <vt:lpstr>Calculating AU Obligation for Proportionate Share</vt:lpstr>
      <vt:lpstr>Child Count and the Calculation of Proportionate Share</vt:lpstr>
      <vt:lpstr>Proportionate Share Calculation</vt:lpstr>
      <vt:lpstr>Additional Funding Considerations </vt:lpstr>
      <vt:lpstr>Use of Funds</vt:lpstr>
      <vt:lpstr>Allowable Use of Funds</vt:lpstr>
      <vt:lpstr>Property, Equipment, and Supplies</vt:lpstr>
      <vt:lpstr>Use of Personnel</vt:lpstr>
      <vt:lpstr>Questions to Consider</vt:lpstr>
      <vt:lpstr>Common Questions</vt:lpstr>
      <vt:lpstr>Questions and Answers</vt:lpstr>
      <vt:lpstr>Questions and Answers (cont’d 1)</vt:lpstr>
      <vt:lpstr>Questions and Answers (cont’d 2)</vt:lpstr>
      <vt:lpstr>Questions and Answers (cont’d 3)</vt:lpstr>
      <vt:lpstr>Questions and Answers (cont’d 4)</vt:lpstr>
      <vt:lpstr>Additional Resources</vt:lpstr>
      <vt:lpstr>Certification Link</vt:lpstr>
      <vt:lpstr>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Private School Proportionate Share: IDEA Fiscal Requirements</dc:title>
  <dc:creator>Madorin, Acacia</dc:creator>
  <cp:lastModifiedBy>Fails, Josh</cp:lastModifiedBy>
  <cp:revision>8</cp:revision>
  <dcterms:created xsi:type="dcterms:W3CDTF">2019-06-25T17:30:52Z</dcterms:created>
  <dcterms:modified xsi:type="dcterms:W3CDTF">2024-03-27T16:06:53Z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0x010100B8DD528E4028224B818B10B6394EFAFF</vt:lpwstr>
  </property>
</Properties>
</file>