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42.jpg" ContentType="image/jpg"/>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55"/>
  </p:notesMasterIdLst>
  <p:sldIdLst>
    <p:sldId id="256" r:id="rId2"/>
    <p:sldId id="264" r:id="rId3"/>
    <p:sldId id="270" r:id="rId4"/>
    <p:sldId id="300" r:id="rId5"/>
    <p:sldId id="305" r:id="rId6"/>
    <p:sldId id="278" r:id="rId7"/>
    <p:sldId id="301" r:id="rId8"/>
    <p:sldId id="343" r:id="rId9"/>
    <p:sldId id="286" r:id="rId10"/>
    <p:sldId id="330" r:id="rId11"/>
    <p:sldId id="329" r:id="rId12"/>
    <p:sldId id="308" r:id="rId13"/>
    <p:sldId id="338" r:id="rId14"/>
    <p:sldId id="331" r:id="rId15"/>
    <p:sldId id="324" r:id="rId16"/>
    <p:sldId id="333" r:id="rId17"/>
    <p:sldId id="289" r:id="rId18"/>
    <p:sldId id="332" r:id="rId19"/>
    <p:sldId id="335" r:id="rId20"/>
    <p:sldId id="312" r:id="rId21"/>
    <p:sldId id="334" r:id="rId22"/>
    <p:sldId id="325" r:id="rId23"/>
    <p:sldId id="336" r:id="rId24"/>
    <p:sldId id="341" r:id="rId25"/>
    <p:sldId id="337" r:id="rId26"/>
    <p:sldId id="326" r:id="rId27"/>
    <p:sldId id="344" r:id="rId28"/>
    <p:sldId id="345" r:id="rId29"/>
    <p:sldId id="348" r:id="rId30"/>
    <p:sldId id="346" r:id="rId31"/>
    <p:sldId id="310" r:id="rId32"/>
    <p:sldId id="280" r:id="rId33"/>
    <p:sldId id="279" r:id="rId34"/>
    <p:sldId id="349" r:id="rId35"/>
    <p:sldId id="313" r:id="rId36"/>
    <p:sldId id="306" r:id="rId37"/>
    <p:sldId id="320" r:id="rId38"/>
    <p:sldId id="321" r:id="rId39"/>
    <p:sldId id="340" r:id="rId40"/>
    <p:sldId id="303" r:id="rId41"/>
    <p:sldId id="283" r:id="rId42"/>
    <p:sldId id="277" r:id="rId43"/>
    <p:sldId id="342" r:id="rId44"/>
    <p:sldId id="309" r:id="rId45"/>
    <p:sldId id="293" r:id="rId46"/>
    <p:sldId id="294" r:id="rId47"/>
    <p:sldId id="322" r:id="rId48"/>
    <p:sldId id="295" r:id="rId49"/>
    <p:sldId id="351" r:id="rId50"/>
    <p:sldId id="296" r:id="rId51"/>
    <p:sldId id="347" r:id="rId52"/>
    <p:sldId id="297" r:id="rId53"/>
    <p:sldId id="35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rosko, Gloria" initials="DG" lastIdx="1" clrIdx="0">
    <p:extLst>
      <p:ext uri="{19B8F6BF-5375-455C-9EA6-DF929625EA0E}">
        <p15:presenceInfo xmlns:p15="http://schemas.microsoft.com/office/powerpoint/2012/main" userId="S::Durosko_G@cde.state.co.us::dac2277f-53de-4896-a82b-6317b97bf4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77C"/>
    <a:srgbClr val="4D7731"/>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9" autoAdjust="0"/>
    <p:restoredTop sz="86375" autoAdjust="0"/>
  </p:normalViewPr>
  <p:slideViewPr>
    <p:cSldViewPr snapToGrid="0">
      <p:cViewPr varScale="1">
        <p:scale>
          <a:sx n="106" d="100"/>
          <a:sy n="106" d="100"/>
        </p:scale>
        <p:origin x="474" y="96"/>
      </p:cViewPr>
      <p:guideLst/>
    </p:cSldViewPr>
  </p:slideViewPr>
  <p:outlineViewPr>
    <p:cViewPr>
      <p:scale>
        <a:sx n="33" d="100"/>
        <a:sy n="33" d="100"/>
      </p:scale>
      <p:origin x="0" y="-37068"/>
    </p:cViewPr>
  </p:outlineViewPr>
  <p:notesTextViewPr>
    <p:cViewPr>
      <p:scale>
        <a:sx n="1" d="1"/>
        <a:sy n="1" d="1"/>
      </p:scale>
      <p:origin x="0" y="0"/>
    </p:cViewPr>
  </p:notesTextViewPr>
  <p:sorterViewPr>
    <p:cViewPr>
      <p:scale>
        <a:sx n="100" d="100"/>
        <a:sy n="100" d="100"/>
      </p:scale>
      <p:origin x="0" y="-405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address your concerns about the challenge of having so many IEPs that are written in the Spring, we are expanding the dates for active IEPs to include those written between May 2023 and May 2024. </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280431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403998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38731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52556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Export your student list and document the date of the current IEP – you will be reviewing IEPs dated between April 1, 2024 and May 1, 2025.</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73281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90017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4265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334212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1968961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1" y="3324170"/>
            <a:ext cx="10402529" cy="973464"/>
          </a:xfrm>
        </p:spPr>
        <p:txBody>
          <a:bodyPr lIns="0" tIns="0" rIns="0" bIns="0" anchor="t" anchorCtr="0">
            <a:normAutofit/>
          </a:bodyPr>
          <a:lstStyle>
            <a:lvl1pPr algn="ctr">
              <a:defRPr sz="3600">
                <a:latin typeface="Museo Slab 500" panose="02000000000000000000" pitchFamily="50" charset="0"/>
              </a:defRPr>
            </a:lvl1pPr>
          </a:lstStyle>
          <a:p>
            <a:r>
              <a:rPr lang="en-US" spc="-10" dirty="0">
                <a:latin typeface="Museo Slab 500"/>
                <a:cs typeface="Museo Slab 500"/>
              </a:rPr>
              <a:t>Indicator </a:t>
            </a:r>
            <a:r>
              <a:rPr lang="en-US" dirty="0">
                <a:latin typeface="Museo Slab 500"/>
                <a:cs typeface="Museo Slab 500"/>
              </a:rPr>
              <a:t>13, </a:t>
            </a:r>
            <a:r>
              <a:rPr lang="en-US" spc="-5" dirty="0">
                <a:latin typeface="Museo Slab 500"/>
                <a:cs typeface="Museo Slab 500"/>
              </a:rPr>
              <a:t>Secondary  </a:t>
            </a:r>
            <a:r>
              <a:rPr lang="en-US" spc="-10" dirty="0">
                <a:latin typeface="Museo Slab 500"/>
                <a:cs typeface="Museo Slab 500"/>
              </a:rPr>
              <a:t>Transition </a:t>
            </a:r>
            <a:r>
              <a:rPr lang="en-US" dirty="0">
                <a:latin typeface="Museo Slab 500"/>
                <a:cs typeface="Museo Slab 500"/>
              </a:rPr>
              <a:t>IEP </a:t>
            </a:r>
            <a:r>
              <a:rPr lang="en-US" spc="-10" dirty="0">
                <a:latin typeface="Museo Slab 500"/>
                <a:cs typeface="Museo Slab 500"/>
              </a:rPr>
              <a:t>Record</a:t>
            </a:r>
            <a:r>
              <a:rPr lang="en-US" spc="-70" dirty="0">
                <a:latin typeface="Museo Slab 500"/>
                <a:cs typeface="Museo Slab 500"/>
              </a:rPr>
              <a:t> </a:t>
            </a:r>
            <a:r>
              <a:rPr lang="en-US" spc="-10" dirty="0">
                <a:latin typeface="Museo Slab 500"/>
                <a:cs typeface="Museo Slab 500"/>
              </a:rPr>
              <a:t>Reviews</a:t>
            </a:r>
            <a:endParaRPr lang="en-US" dirty="0"/>
          </a:p>
        </p:txBody>
      </p:sp>
      <p:sp>
        <p:nvSpPr>
          <p:cNvPr id="3" name="Subtitle 2"/>
          <p:cNvSpPr>
            <a:spLocks noGrp="1"/>
          </p:cNvSpPr>
          <p:nvPr>
            <p:ph type="subTitle" idx="1" hasCustomPrompt="1"/>
          </p:nvPr>
        </p:nvSpPr>
        <p:spPr>
          <a:xfrm>
            <a:off x="914401" y="4675240"/>
            <a:ext cx="10402529" cy="582559"/>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What’s New, Review Process and Data Submission SY2019-2020 </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Agenda</a:t>
            </a:r>
          </a:p>
        </p:txBody>
      </p:sp>
      <p:sp>
        <p:nvSpPr>
          <p:cNvPr id="3" name="Content Placeholder 2"/>
          <p:cNvSpPr>
            <a:spLocks noGrp="1"/>
          </p:cNvSpPr>
          <p:nvPr>
            <p:ph idx="1" hasCustomPrompt="1"/>
          </p:nvPr>
        </p:nvSpPr>
        <p:spPr>
          <a:xfrm>
            <a:off x="838200" y="1554480"/>
            <a:ext cx="10515600" cy="4351338"/>
          </a:xfrm>
        </p:spPr>
        <p:txBody>
          <a:bodyPr lIns="0" tIns="0" rIns="0" bIns="0"/>
          <a:lstStyle>
            <a:lvl1pPr>
              <a:defRPr sz="2400" baseline="0"/>
            </a:lvl1pPr>
            <a:lvl2pPr>
              <a:defRPr sz="2000" baseline="0"/>
            </a:lvl2pPr>
            <a:lvl3pPr>
              <a:defRPr sz="1800"/>
            </a:lvl3pPr>
          </a:lstStyle>
          <a:p>
            <a:pPr lvl="0"/>
            <a:r>
              <a:rPr lang="en-US" dirty="0"/>
              <a:t>What’s New – Demonstrating Correction of Noncompliance</a:t>
            </a:r>
          </a:p>
          <a:p>
            <a:pPr lvl="0"/>
            <a:r>
              <a:rPr lang="en-US" dirty="0"/>
              <a:t>File Review Process</a:t>
            </a:r>
          </a:p>
          <a:p>
            <a:pPr lvl="0"/>
            <a:r>
              <a:rPr lang="en-US" dirty="0"/>
              <a:t>Data Submission</a:t>
            </a:r>
          </a:p>
          <a:p>
            <a:pPr lvl="0"/>
            <a:r>
              <a:rPr lang="en-US" dirty="0"/>
              <a:t>Levels of Support</a:t>
            </a:r>
          </a:p>
          <a:p>
            <a:pPr lvl="0"/>
            <a:r>
              <a:rPr lang="en-US" dirty="0"/>
              <a:t>Reporting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7/25/2024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Fails_j@cde.state.co.u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pls.ascenddms.co/tutorials/special-education/au-standard-records-review?cat=au" TargetMode="Externa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www.cde.state.co.us/cdesped/gensup"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openclipart.org/detail/3040/fwd__bubble_hand_drawn-by-rejon-177666" TargetMode="Externa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cvc.edu/faculty-resources/professional-development/" TargetMode="Externa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de.state.co.us/cdesped/transition_indicator13" TargetMode="External"/><Relationship Id="rId2" Type="http://schemas.openxmlformats.org/officeDocument/2006/relationships/hyperlink" Target="http://www.cde.state.co.us/cdesped/gensup"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cde.state.co.us/cdesped/gensup"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hyperlink" Target="mailto:Bolger_O@cde.state.co.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Smosna_N@cde.state.co.us" TargetMode="External"/><Relationship Id="rId4" Type="http://schemas.openxmlformats.org/officeDocument/2006/relationships/hyperlink" Target="mailto:Fails_J@cde.state.co.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idm/essu-data"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latin typeface="Aptos" panose="020B0004020202020204" pitchFamily="34" charset="0"/>
              </a:rPr>
              <a:t>Standard Record Reviews (SRR) and</a:t>
            </a:r>
            <a:br>
              <a:rPr lang="en-US" sz="4000" dirty="0">
                <a:latin typeface="Aptos" panose="020B0004020202020204" pitchFamily="34" charset="0"/>
              </a:rPr>
            </a:br>
            <a:r>
              <a:rPr lang="en-US" sz="4000" dirty="0">
                <a:latin typeface="Aptos" panose="020B0004020202020204" pitchFamily="34" charset="0"/>
              </a:rPr>
              <a:t>Transition Age File Reviews: Indicator 13 (I 13)</a:t>
            </a:r>
            <a:br>
              <a:rPr lang="en-US" sz="4000" dirty="0">
                <a:latin typeface="Aptos" panose="020B0004020202020204" pitchFamily="34" charset="0"/>
              </a:rPr>
            </a:br>
            <a:r>
              <a:rPr lang="en-US" sz="4000" dirty="0">
                <a:latin typeface="Aptos" panose="020B0004020202020204" pitchFamily="34" charset="0"/>
              </a:rPr>
              <a:t>SY2024-2025</a:t>
            </a:r>
          </a:p>
        </p:txBody>
      </p:sp>
      <p:sp>
        <p:nvSpPr>
          <p:cNvPr id="3" name="Subtitle 2"/>
          <p:cNvSpPr>
            <a:spLocks noGrp="1"/>
          </p:cNvSpPr>
          <p:nvPr>
            <p:ph type="subTitle" idx="1"/>
          </p:nvPr>
        </p:nvSpPr>
        <p:spPr>
          <a:xfrm>
            <a:off x="914401" y="5132440"/>
            <a:ext cx="10402529" cy="582559"/>
          </a:xfrm>
        </p:spPr>
        <p:txBody>
          <a:bodyPr>
            <a:normAutofit fontScale="92500"/>
          </a:bodyPr>
          <a:lstStyle/>
          <a:p>
            <a:r>
              <a:rPr lang="en-US" dirty="0">
                <a:latin typeface="Aptos" panose="020B0004020202020204" pitchFamily="34" charset="0"/>
              </a:rPr>
              <a:t>Overview, Review Process, Data Submission, and Levels of Support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9403807" cy="747084"/>
          </a:xfrm>
        </p:spPr>
        <p:txBody>
          <a:bodyPr>
            <a:noAutofit/>
          </a:bodyPr>
          <a:lstStyle/>
          <a:p>
            <a:r>
              <a:rPr lang="en-US" sz="4000" dirty="0">
                <a:latin typeface="Aptos" panose="020B0004020202020204" pitchFamily="34" charset="0"/>
              </a:rPr>
              <a:t>Where to Find Number of Files to Review</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115502" y="1367316"/>
            <a:ext cx="11967641" cy="991927"/>
          </a:xfrm>
        </p:spPr>
        <p:txBody>
          <a:bodyPr>
            <a:noAutofit/>
          </a:bodyPr>
          <a:lstStyle/>
          <a:p>
            <a:pPr marL="0" indent="0">
              <a:buNone/>
            </a:pPr>
            <a:r>
              <a:rPr lang="en-US" dirty="0">
                <a:latin typeface="Aptos" panose="020B0004020202020204" pitchFamily="34" charset="0"/>
              </a:rPr>
              <a:t>CDE uploaded a document to the DMS Documents section that identifies the </a:t>
            </a:r>
            <a:r>
              <a:rPr lang="en-US" u="sng" dirty="0">
                <a:latin typeface="Aptos" panose="020B0004020202020204" pitchFamily="34" charset="0"/>
              </a:rPr>
              <a:t>required </a:t>
            </a:r>
            <a:r>
              <a:rPr lang="en-US" dirty="0">
                <a:latin typeface="Aptos" panose="020B0004020202020204" pitchFamily="34" charset="0"/>
              </a:rPr>
              <a:t>number of reviews for each age category.  Once logged in the DMS, click “Documents” on the left, change the year to 2024-25, and click the “Search” blue colored button on the right.  </a:t>
            </a:r>
          </a:p>
          <a:p>
            <a:endParaRPr lang="en-US" dirty="0"/>
          </a:p>
        </p:txBody>
      </p:sp>
      <p:pic>
        <p:nvPicPr>
          <p:cNvPr id="7" name="Picture 6" descr="Screenshot of the correspondence search in the documents tab. ">
            <a:extLst>
              <a:ext uri="{FF2B5EF4-FFF2-40B4-BE49-F238E27FC236}">
                <a16:creationId xmlns:a16="http://schemas.microsoft.com/office/drawing/2014/main" id="{79A5DD79-30EA-45BC-9912-058C07E304D7}"/>
              </a:ext>
            </a:extLst>
          </p:cNvPr>
          <p:cNvPicPr>
            <a:picLocks noChangeAspect="1"/>
          </p:cNvPicPr>
          <p:nvPr/>
        </p:nvPicPr>
        <p:blipFill rotWithShape="1">
          <a:blip r:embed="rId3"/>
          <a:srcRect b="14406"/>
          <a:stretch/>
        </p:blipFill>
        <p:spPr>
          <a:xfrm>
            <a:off x="2915639" y="2359243"/>
            <a:ext cx="5126882" cy="4253313"/>
          </a:xfrm>
          <a:prstGeom prst="rect">
            <a:avLst/>
          </a:prstGeom>
        </p:spPr>
      </p:pic>
      <p:cxnSp>
        <p:nvCxnSpPr>
          <p:cNvPr id="21" name="Straight Arrow Connector 20" descr="Select the current school year">
            <a:extLst>
              <a:ext uri="{FF2B5EF4-FFF2-40B4-BE49-F238E27FC236}">
                <a16:creationId xmlns:a16="http://schemas.microsoft.com/office/drawing/2014/main" id="{79263B01-CB4D-D2FA-24B7-022E0E7BE232}"/>
              </a:ext>
            </a:extLst>
          </p:cNvPr>
          <p:cNvCxnSpPr>
            <a:cxnSpLocks/>
          </p:cNvCxnSpPr>
          <p:nvPr/>
        </p:nvCxnSpPr>
        <p:spPr>
          <a:xfrm flipH="1">
            <a:off x="5815631" y="4170479"/>
            <a:ext cx="1368669" cy="21578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select documents">
            <a:extLst>
              <a:ext uri="{FF2B5EF4-FFF2-40B4-BE49-F238E27FC236}">
                <a16:creationId xmlns:a16="http://schemas.microsoft.com/office/drawing/2014/main" id="{DCB1760B-EBD4-574F-3F5C-0A8687766628}"/>
              </a:ext>
            </a:extLst>
          </p:cNvPr>
          <p:cNvCxnSpPr>
            <a:cxnSpLocks/>
          </p:cNvCxnSpPr>
          <p:nvPr/>
        </p:nvCxnSpPr>
        <p:spPr>
          <a:xfrm flipH="1">
            <a:off x="3877492" y="5631606"/>
            <a:ext cx="1326992" cy="31432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scend documents, select Search">
            <a:extLst>
              <a:ext uri="{FF2B5EF4-FFF2-40B4-BE49-F238E27FC236}">
                <a16:creationId xmlns:a16="http://schemas.microsoft.com/office/drawing/2014/main" id="{7562A9BA-50EE-8EC7-2AD8-6E347578AF3F}"/>
              </a:ext>
            </a:extLst>
          </p:cNvPr>
          <p:cNvPicPr>
            <a:picLocks noChangeAspect="1"/>
          </p:cNvPicPr>
          <p:nvPr/>
        </p:nvPicPr>
        <p:blipFill>
          <a:blip r:embed="rId4"/>
          <a:stretch>
            <a:fillRect/>
          </a:stretch>
        </p:blipFill>
        <p:spPr>
          <a:xfrm>
            <a:off x="8688087" y="2814040"/>
            <a:ext cx="1937749" cy="2398098"/>
          </a:xfrm>
          <a:prstGeom prst="rect">
            <a:avLst/>
          </a:prstGeom>
          <a:ln>
            <a:solidFill>
              <a:schemeClr val="accent1">
                <a:lumMod val="50000"/>
              </a:schemeClr>
            </a:solidFill>
          </a:ln>
        </p:spPr>
      </p:pic>
      <p:cxnSp>
        <p:nvCxnSpPr>
          <p:cNvPr id="20" name="Straight Arrow Connector 19" descr="click search">
            <a:extLst>
              <a:ext uri="{FF2B5EF4-FFF2-40B4-BE49-F238E27FC236}">
                <a16:creationId xmlns:a16="http://schemas.microsoft.com/office/drawing/2014/main" id="{05C0BA20-6950-E60C-2D1B-53014B60CEFB}"/>
              </a:ext>
            </a:extLst>
          </p:cNvPr>
          <p:cNvCxnSpPr>
            <a:cxnSpLocks/>
          </p:cNvCxnSpPr>
          <p:nvPr/>
        </p:nvCxnSpPr>
        <p:spPr>
          <a:xfrm flipH="1">
            <a:off x="10326993" y="4035922"/>
            <a:ext cx="1371600" cy="1701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89586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362" y="227239"/>
            <a:ext cx="8481156" cy="747084"/>
          </a:xfrm>
        </p:spPr>
        <p:txBody>
          <a:bodyPr>
            <a:noAutofit/>
          </a:bodyPr>
          <a:lstStyle/>
          <a:p>
            <a:r>
              <a:rPr lang="en-US" sz="4000" dirty="0">
                <a:latin typeface="Aptos" panose="020B0004020202020204" pitchFamily="34" charset="0"/>
              </a:rPr>
              <a:t>How many files do I have to review?</a:t>
            </a:r>
            <a:br>
              <a:rPr lang="en-US" sz="4000" dirty="0">
                <a:latin typeface="Aptos" panose="020B0004020202020204" pitchFamily="34" charset="0"/>
              </a:rPr>
            </a:br>
            <a:endParaRPr lang="en-US" sz="4000" dirty="0">
              <a:latin typeface="Aptos" panose="020B0004020202020204" pitchFamily="34" charset="0"/>
            </a:endParaRPr>
          </a:p>
        </p:txBody>
      </p:sp>
      <p:sp>
        <p:nvSpPr>
          <p:cNvPr id="3" name="Content Placeholder 2"/>
          <p:cNvSpPr>
            <a:spLocks noGrp="1"/>
          </p:cNvSpPr>
          <p:nvPr>
            <p:ph idx="1"/>
          </p:nvPr>
        </p:nvSpPr>
        <p:spPr>
          <a:xfrm>
            <a:off x="684291" y="1498487"/>
            <a:ext cx="10515600" cy="370961"/>
          </a:xfrm>
        </p:spPr>
        <p:txBody>
          <a:bodyPr>
            <a:normAutofit/>
          </a:bodyPr>
          <a:lstStyle/>
          <a:p>
            <a:pPr marL="0" indent="0">
              <a:buNone/>
            </a:pPr>
            <a:r>
              <a:rPr lang="en-US" dirty="0">
                <a:latin typeface="Aptos" panose="020B0004020202020204" pitchFamily="34" charset="0"/>
              </a:rPr>
              <a:t>Click on the document “</a:t>
            </a:r>
            <a:r>
              <a:rPr lang="en-US" dirty="0" err="1">
                <a:latin typeface="Aptos" panose="020B0004020202020204" pitchFamily="34" charset="0"/>
              </a:rPr>
              <a:t>AUCode_AUName_IEP</a:t>
            </a:r>
            <a:r>
              <a:rPr lang="en-US" dirty="0">
                <a:latin typeface="Aptos" panose="020B0004020202020204" pitchFamily="34" charset="0"/>
              </a:rPr>
              <a:t> Review Memo 2024-25”.  </a:t>
            </a:r>
          </a:p>
        </p:txBody>
      </p:sp>
      <p:pic>
        <p:nvPicPr>
          <p:cNvPr id="12" name="Picture 11" descr="screenshot of an IEP review memo in the documents section">
            <a:extLst>
              <a:ext uri="{FF2B5EF4-FFF2-40B4-BE49-F238E27FC236}">
                <a16:creationId xmlns:a16="http://schemas.microsoft.com/office/drawing/2014/main" id="{A7908514-ABE0-79A9-EEAF-B4717DAEC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4370" y="2651067"/>
            <a:ext cx="6456281" cy="1263547"/>
          </a:xfrm>
          <a:prstGeom prst="rect">
            <a:avLst/>
          </a:prstGeom>
        </p:spPr>
      </p:pic>
      <p:cxnSp>
        <p:nvCxnSpPr>
          <p:cNvPr id="5" name="Straight Arrow Connector 4" descr="arrow pointing to document in dms">
            <a:extLst>
              <a:ext uri="{FF2B5EF4-FFF2-40B4-BE49-F238E27FC236}">
                <a16:creationId xmlns:a16="http://schemas.microsoft.com/office/drawing/2014/main" id="{8BA9F221-75D5-98B5-56B9-066AA96A3977}"/>
              </a:ext>
              <a:ext uri="{C183D7F6-B498-43B3-948B-1728B52AA6E4}">
                <adec:decorative xmlns:adec="http://schemas.microsoft.com/office/drawing/2017/decorative" val="0"/>
              </a:ext>
            </a:extLst>
          </p:cNvPr>
          <p:cNvCxnSpPr>
            <a:cxnSpLocks/>
          </p:cNvCxnSpPr>
          <p:nvPr/>
        </p:nvCxnSpPr>
        <p:spPr>
          <a:xfrm>
            <a:off x="2624966" y="2349572"/>
            <a:ext cx="902213" cy="105735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screenshot example of the table you will see in the IEP review memo document&#10;">
            <a:extLst>
              <a:ext uri="{FF2B5EF4-FFF2-40B4-BE49-F238E27FC236}">
                <a16:creationId xmlns:a16="http://schemas.microsoft.com/office/drawing/2014/main" id="{CE230F37-7660-257A-93D4-3B434795CDC8}"/>
              </a:ext>
            </a:extLst>
          </p:cNvPr>
          <p:cNvPicPr>
            <a:picLocks noChangeAspect="1"/>
          </p:cNvPicPr>
          <p:nvPr/>
        </p:nvPicPr>
        <p:blipFill>
          <a:blip r:embed="rId4"/>
          <a:stretch>
            <a:fillRect/>
          </a:stretch>
        </p:blipFill>
        <p:spPr>
          <a:xfrm>
            <a:off x="1544370" y="4351828"/>
            <a:ext cx="7236552" cy="1273450"/>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92817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B706-FD78-4F95-B870-013D7F49780B}"/>
              </a:ext>
            </a:extLst>
          </p:cNvPr>
          <p:cNvSpPr>
            <a:spLocks noGrp="1"/>
          </p:cNvSpPr>
          <p:nvPr>
            <p:ph type="title"/>
          </p:nvPr>
        </p:nvSpPr>
        <p:spPr>
          <a:xfrm>
            <a:off x="1307737" y="227407"/>
            <a:ext cx="7200996" cy="747084"/>
          </a:xfrm>
        </p:spPr>
        <p:txBody>
          <a:bodyPr>
            <a:normAutofit/>
          </a:bodyPr>
          <a:lstStyle/>
          <a:p>
            <a:r>
              <a:rPr lang="en-US" sz="4000" dirty="0">
                <a:latin typeface="Aptos" panose="020B0004020202020204" pitchFamily="34" charset="0"/>
              </a:rPr>
              <a:t>Finding the Reviews</a:t>
            </a:r>
          </a:p>
        </p:txBody>
      </p:sp>
      <p:sp>
        <p:nvSpPr>
          <p:cNvPr id="3" name="Content Placeholder 2">
            <a:extLst>
              <a:ext uri="{FF2B5EF4-FFF2-40B4-BE49-F238E27FC236}">
                <a16:creationId xmlns:a16="http://schemas.microsoft.com/office/drawing/2014/main" id="{510432CA-B432-45E8-A032-523956DAEE79}"/>
              </a:ext>
            </a:extLst>
          </p:cNvPr>
          <p:cNvSpPr>
            <a:spLocks noGrp="1"/>
          </p:cNvSpPr>
          <p:nvPr>
            <p:ph idx="1"/>
          </p:nvPr>
        </p:nvSpPr>
        <p:spPr>
          <a:xfrm>
            <a:off x="332873" y="1253331"/>
            <a:ext cx="11214100" cy="1574979"/>
          </a:xfrm>
        </p:spPr>
        <p:txBody>
          <a:bodyPr>
            <a:normAutofit/>
          </a:bodyPr>
          <a:lstStyle/>
          <a:p>
            <a:pPr fontAlgn="base">
              <a:lnSpc>
                <a:spcPct val="100000"/>
              </a:lnSpc>
              <a:spcBef>
                <a:spcPts val="600"/>
              </a:spcBef>
              <a:spcAft>
                <a:spcPts val="600"/>
              </a:spcAft>
            </a:pPr>
            <a:r>
              <a:rPr lang="en-US" dirty="0">
                <a:latin typeface="Aptos" panose="020B0004020202020204" pitchFamily="34" charset="0"/>
              </a:rPr>
              <a:t>Make sure the school year on your AU Tasks Dashboard shows 2024-25</a:t>
            </a:r>
          </a:p>
          <a:p>
            <a:pPr fontAlgn="base">
              <a:lnSpc>
                <a:spcPct val="100000"/>
              </a:lnSpc>
              <a:spcBef>
                <a:spcPts val="600"/>
              </a:spcBef>
              <a:spcAft>
                <a:spcPts val="600"/>
              </a:spcAft>
            </a:pPr>
            <a:r>
              <a:rPr lang="en-US" dirty="0">
                <a:latin typeface="Aptos" panose="020B0004020202020204" pitchFamily="34" charset="0"/>
              </a:rPr>
              <a:t>Click “AU Tasks” on the left of the page.</a:t>
            </a:r>
          </a:p>
          <a:p>
            <a:pPr fontAlgn="base">
              <a:lnSpc>
                <a:spcPct val="100000"/>
              </a:lnSpc>
              <a:spcBef>
                <a:spcPts val="600"/>
              </a:spcBef>
              <a:spcAft>
                <a:spcPts val="600"/>
              </a:spcAft>
            </a:pPr>
            <a:r>
              <a:rPr lang="en-US" dirty="0">
                <a:latin typeface="Aptos" panose="020B0004020202020204" pitchFamily="34" charset="0"/>
              </a:rPr>
              <a:t>Click on the “Data Entry” button in the Standard Records Review Tile.</a:t>
            </a:r>
          </a:p>
          <a:p>
            <a:pPr>
              <a:lnSpc>
                <a:spcPct val="100000"/>
              </a:lnSpc>
              <a:spcBef>
                <a:spcPts val="600"/>
              </a:spcBef>
              <a:spcAft>
                <a:spcPts val="600"/>
              </a:spcAft>
            </a:pPr>
            <a:endParaRPr lang="en-US" dirty="0"/>
          </a:p>
          <a:p>
            <a:endParaRPr lang="en-US" dirty="0"/>
          </a:p>
        </p:txBody>
      </p:sp>
      <p:pic>
        <p:nvPicPr>
          <p:cNvPr id="13" name="Picture 12" descr="Ascend AU Tasks Dashboard&#10;Select &quot;Data Entry&quot; for the Standard Record Review">
            <a:extLst>
              <a:ext uri="{FF2B5EF4-FFF2-40B4-BE49-F238E27FC236}">
                <a16:creationId xmlns:a16="http://schemas.microsoft.com/office/drawing/2014/main" id="{E5489720-D85C-4BA5-E108-2854D632A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7737" y="2964835"/>
            <a:ext cx="9210591" cy="3893165"/>
          </a:xfrm>
          <a:prstGeom prst="rect">
            <a:avLst/>
          </a:prstGeom>
        </p:spPr>
      </p:pic>
      <p:sp>
        <p:nvSpPr>
          <p:cNvPr id="4" name="Slide Number Placeholder 3">
            <a:extLst>
              <a:ext uri="{FF2B5EF4-FFF2-40B4-BE49-F238E27FC236}">
                <a16:creationId xmlns:a16="http://schemas.microsoft.com/office/drawing/2014/main" id="{1D69403A-BA6C-4EAA-BAFE-CAE99E68E8FE}"/>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07341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4FEB-025F-65D1-3548-D13D2EF54FA3}"/>
              </a:ext>
            </a:extLst>
          </p:cNvPr>
          <p:cNvSpPr>
            <a:spLocks noGrp="1"/>
          </p:cNvSpPr>
          <p:nvPr>
            <p:ph type="title"/>
          </p:nvPr>
        </p:nvSpPr>
        <p:spPr>
          <a:xfrm>
            <a:off x="1187718" y="232778"/>
            <a:ext cx="8870682" cy="565173"/>
          </a:xfrm>
        </p:spPr>
        <p:txBody>
          <a:bodyPr>
            <a:noAutofit/>
          </a:bodyPr>
          <a:lstStyle/>
          <a:p>
            <a:r>
              <a:rPr lang="en-US" sz="4000" dirty="0">
                <a:latin typeface="Aptos" panose="020B0004020202020204" pitchFamily="34" charset="0"/>
              </a:rPr>
              <a:t>Review Status and Export Student Lists</a:t>
            </a:r>
          </a:p>
        </p:txBody>
      </p:sp>
      <p:pic>
        <p:nvPicPr>
          <p:cNvPr id="9" name="Content Placeholder 8" descr="Standard Record Review Dashboard">
            <a:extLst>
              <a:ext uri="{FF2B5EF4-FFF2-40B4-BE49-F238E27FC236}">
                <a16:creationId xmlns:a16="http://schemas.microsoft.com/office/drawing/2014/main" id="{7548E082-E95C-63CA-C5F7-290E3BAB94A1}"/>
              </a:ext>
            </a:extLst>
          </p:cNvPr>
          <p:cNvPicPr>
            <a:picLocks noGrp="1" noChangeAspect="1"/>
          </p:cNvPicPr>
          <p:nvPr>
            <p:ph idx="1"/>
          </p:nvPr>
        </p:nvPicPr>
        <p:blipFill>
          <a:blip r:embed="rId3"/>
          <a:stretch>
            <a:fillRect/>
          </a:stretch>
        </p:blipFill>
        <p:spPr>
          <a:xfrm>
            <a:off x="1187718" y="1272725"/>
            <a:ext cx="10501592" cy="5448750"/>
          </a:xfrm>
        </p:spPr>
      </p:pic>
      <p:sp>
        <p:nvSpPr>
          <p:cNvPr id="3" name="Arrow: Down 2" descr="Status shows how many are &quot;Not started, In Progress, Submitted, and Total.&quot;">
            <a:extLst>
              <a:ext uri="{FF2B5EF4-FFF2-40B4-BE49-F238E27FC236}">
                <a16:creationId xmlns:a16="http://schemas.microsoft.com/office/drawing/2014/main" id="{01D5CB69-D66B-78EE-9C5E-E7A402E437ED}"/>
              </a:ext>
            </a:extLst>
          </p:cNvPr>
          <p:cNvSpPr/>
          <p:nvPr/>
        </p:nvSpPr>
        <p:spPr>
          <a:xfrm rot="5893549">
            <a:off x="5106125" y="1095380"/>
            <a:ext cx="292146" cy="967936"/>
          </a:xfrm>
          <a:prstGeom prst="downArrow">
            <a:avLst>
              <a:gd name="adj1" fmla="val 43641"/>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Speech Bubble: Rectangle with Corners Rounded 10" descr="You can select all or by school. ">
            <a:extLst>
              <a:ext uri="{FF2B5EF4-FFF2-40B4-BE49-F238E27FC236}">
                <a16:creationId xmlns:a16="http://schemas.microsoft.com/office/drawing/2014/main" id="{D712AF26-4859-2D5F-E87E-C549D7548133}"/>
              </a:ext>
            </a:extLst>
          </p:cNvPr>
          <p:cNvSpPr/>
          <p:nvPr/>
        </p:nvSpPr>
        <p:spPr>
          <a:xfrm>
            <a:off x="502690" y="3590223"/>
            <a:ext cx="4492822" cy="713201"/>
          </a:xfrm>
          <a:prstGeom prst="wedgeRoundRectCallout">
            <a:avLst>
              <a:gd name="adj1" fmla="val -26418"/>
              <a:gd name="adj2" fmla="val 136416"/>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ptos" panose="020B0004020202020204" pitchFamily="34" charset="0"/>
              </a:rPr>
              <a:t>Select “All Survey Groups” or </a:t>
            </a:r>
          </a:p>
          <a:p>
            <a:pPr algn="ctr"/>
            <a:r>
              <a:rPr lang="en-US" sz="2400" dirty="0">
                <a:latin typeface="Aptos" panose="020B0004020202020204" pitchFamily="34" charset="0"/>
              </a:rPr>
              <a:t>Select by age category</a:t>
            </a:r>
          </a:p>
        </p:txBody>
      </p:sp>
      <p:sp>
        <p:nvSpPr>
          <p:cNvPr id="10" name="Arrow: Down 9" descr="There are 2 export options.  The student list and the survey data. ">
            <a:extLst>
              <a:ext uri="{FF2B5EF4-FFF2-40B4-BE49-F238E27FC236}">
                <a16:creationId xmlns:a16="http://schemas.microsoft.com/office/drawing/2014/main" id="{0216707B-96B5-DB49-39FE-7F7AC40E48EE}"/>
              </a:ext>
            </a:extLst>
          </p:cNvPr>
          <p:cNvSpPr/>
          <p:nvPr/>
        </p:nvSpPr>
        <p:spPr>
          <a:xfrm rot="18408663">
            <a:off x="8945020" y="3598676"/>
            <a:ext cx="229278" cy="1218844"/>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4" name="Slide Number Placeholder 3">
            <a:extLst>
              <a:ext uri="{FF2B5EF4-FFF2-40B4-BE49-F238E27FC236}">
                <a16:creationId xmlns:a16="http://schemas.microsoft.com/office/drawing/2014/main" id="{12871EB2-6962-B257-624A-16C46950A491}"/>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72938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01E9-8244-F4F8-271D-77BA48825DD2}"/>
              </a:ext>
            </a:extLst>
          </p:cNvPr>
          <p:cNvSpPr>
            <a:spLocks noGrp="1"/>
          </p:cNvSpPr>
          <p:nvPr>
            <p:ph type="title"/>
          </p:nvPr>
        </p:nvSpPr>
        <p:spPr>
          <a:xfrm>
            <a:off x="1194361" y="67168"/>
            <a:ext cx="10562210" cy="747084"/>
          </a:xfrm>
        </p:spPr>
        <p:txBody>
          <a:bodyPr>
            <a:noAutofit/>
          </a:bodyPr>
          <a:lstStyle/>
          <a:p>
            <a:r>
              <a:rPr lang="en-US" sz="4000" dirty="0">
                <a:latin typeface="Aptos" panose="020B0004020202020204" pitchFamily="34" charset="0"/>
              </a:rPr>
              <a:t>Collection Dashboard &amp; Opening an Age Group Sample</a:t>
            </a:r>
          </a:p>
        </p:txBody>
      </p:sp>
      <p:sp>
        <p:nvSpPr>
          <p:cNvPr id="3" name="Content Placeholder 2">
            <a:extLst>
              <a:ext uri="{FF2B5EF4-FFF2-40B4-BE49-F238E27FC236}">
                <a16:creationId xmlns:a16="http://schemas.microsoft.com/office/drawing/2014/main" id="{15A77DD4-8B53-31E8-7BDD-369618D838E9}"/>
              </a:ext>
            </a:extLst>
          </p:cNvPr>
          <p:cNvSpPr>
            <a:spLocks noGrp="1"/>
          </p:cNvSpPr>
          <p:nvPr>
            <p:ph idx="1"/>
          </p:nvPr>
        </p:nvSpPr>
        <p:spPr>
          <a:xfrm>
            <a:off x="177282" y="1776591"/>
            <a:ext cx="1878567" cy="4437236"/>
          </a:xfrm>
        </p:spPr>
        <p:txBody>
          <a:bodyPr>
            <a:noAutofit/>
          </a:bodyPr>
          <a:lstStyle/>
          <a:p>
            <a:pPr rtl="0" fontAlgn="base">
              <a:lnSpc>
                <a:spcPct val="100000"/>
              </a:lnSpc>
              <a:spcBef>
                <a:spcPts val="600"/>
              </a:spcBef>
              <a:spcAft>
                <a:spcPts val="600"/>
              </a:spcAft>
              <a:buFont typeface="Arial" panose="020B0604020202020204" pitchFamily="34" charset="0"/>
              <a:buChar char="•"/>
            </a:pPr>
            <a:r>
              <a:rPr lang="en-US" b="0" i="0" u="none" strike="noStrike" dirty="0">
                <a:effectLst/>
                <a:latin typeface="Aptos" panose="020B0004020202020204" pitchFamily="34" charset="0"/>
              </a:rPr>
              <a:t>Record review status.</a:t>
            </a:r>
          </a:p>
          <a:p>
            <a:pPr fontAlgn="base">
              <a:lnSpc>
                <a:spcPct val="100000"/>
              </a:lnSpc>
              <a:spcBef>
                <a:spcPts val="600"/>
              </a:spcBef>
              <a:spcAft>
                <a:spcPts val="600"/>
              </a:spcAft>
            </a:pPr>
            <a:endParaRPr lang="en-US" dirty="0">
              <a:latin typeface="Aptos" panose="020B0004020202020204" pitchFamily="34" charset="0"/>
            </a:endParaRPr>
          </a:p>
          <a:p>
            <a:pPr fontAlgn="base">
              <a:lnSpc>
                <a:spcPct val="100000"/>
              </a:lnSpc>
              <a:spcBef>
                <a:spcPts val="600"/>
              </a:spcBef>
              <a:spcAft>
                <a:spcPts val="600"/>
              </a:spcAft>
            </a:pPr>
            <a:r>
              <a:rPr lang="en-US" dirty="0">
                <a:latin typeface="Aptos" panose="020B0004020202020204" pitchFamily="34" charset="0"/>
              </a:rPr>
              <a:t>Click on an Age Group in the </a:t>
            </a:r>
            <a:r>
              <a:rPr lang="en-US" b="1" dirty="0">
                <a:latin typeface="Aptos" panose="020B0004020202020204" pitchFamily="34" charset="0"/>
              </a:rPr>
              <a:t>Group</a:t>
            </a:r>
            <a:r>
              <a:rPr lang="en-US" dirty="0">
                <a:latin typeface="Aptos" panose="020B0004020202020204" pitchFamily="34" charset="0"/>
              </a:rPr>
              <a:t> column to view the list of students.</a:t>
            </a:r>
          </a:p>
          <a:p>
            <a:pPr marL="0" indent="0">
              <a:buNone/>
            </a:pPr>
            <a:endParaRPr lang="en-US" dirty="0"/>
          </a:p>
        </p:txBody>
      </p:sp>
      <p:pic>
        <p:nvPicPr>
          <p:cNvPr id="7" name="Picture 6" descr="Standard Record Review Dashboard after the reviews are complete. Submitted should match the total.">
            <a:extLst>
              <a:ext uri="{FF2B5EF4-FFF2-40B4-BE49-F238E27FC236}">
                <a16:creationId xmlns:a16="http://schemas.microsoft.com/office/drawing/2014/main" id="{8B0B88EA-22A9-92B6-2AC1-7D6FDA698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2594" y="1279358"/>
            <a:ext cx="9920748" cy="4934470"/>
          </a:xfrm>
          <a:prstGeom prst="rect">
            <a:avLst/>
          </a:prstGeom>
        </p:spPr>
      </p:pic>
      <p:sp>
        <p:nvSpPr>
          <p:cNvPr id="4" name="Slide Number Placeholder 3">
            <a:extLst>
              <a:ext uri="{FF2B5EF4-FFF2-40B4-BE49-F238E27FC236}">
                <a16:creationId xmlns:a16="http://schemas.microsoft.com/office/drawing/2014/main" id="{A53BCDC1-CD67-A3E7-E96E-BC3D5A2B4AAF}"/>
              </a:ext>
            </a:extLst>
          </p:cNvPr>
          <p:cNvSpPr>
            <a:spLocks noGrp="1"/>
          </p:cNvSpPr>
          <p:nvPr>
            <p:ph type="sldNum" sz="quarter" idx="12"/>
          </p:nvPr>
        </p:nvSpPr>
        <p:spPr>
          <a:xfrm>
            <a:off x="177282" y="6440251"/>
            <a:ext cx="668292" cy="365125"/>
          </a:xfrm>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77183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2DDA-BC34-DAE3-8760-4ADBE1E44B82}"/>
              </a:ext>
            </a:extLst>
          </p:cNvPr>
          <p:cNvSpPr>
            <a:spLocks noGrp="1"/>
          </p:cNvSpPr>
          <p:nvPr>
            <p:ph type="title"/>
          </p:nvPr>
        </p:nvSpPr>
        <p:spPr/>
        <p:txBody>
          <a:bodyPr>
            <a:normAutofit/>
          </a:bodyPr>
          <a:lstStyle/>
          <a:p>
            <a:r>
              <a:rPr lang="en-US" sz="4000" dirty="0">
                <a:latin typeface="Aptos" panose="020B0004020202020204" pitchFamily="34" charset="0"/>
              </a:rPr>
              <a:t>Requesting</a:t>
            </a:r>
            <a:r>
              <a:rPr lang="en-US" sz="4000" dirty="0"/>
              <a:t> Alternate Students</a:t>
            </a:r>
          </a:p>
        </p:txBody>
      </p:sp>
      <p:sp>
        <p:nvSpPr>
          <p:cNvPr id="3" name="Content Placeholder 2">
            <a:extLst>
              <a:ext uri="{FF2B5EF4-FFF2-40B4-BE49-F238E27FC236}">
                <a16:creationId xmlns:a16="http://schemas.microsoft.com/office/drawing/2014/main" id="{7E0FAF1E-7FDE-0B04-021A-6FCD2F9A0F3D}"/>
              </a:ext>
            </a:extLst>
          </p:cNvPr>
          <p:cNvSpPr>
            <a:spLocks noGrp="1"/>
          </p:cNvSpPr>
          <p:nvPr>
            <p:ph idx="1"/>
          </p:nvPr>
        </p:nvSpPr>
        <p:spPr>
          <a:xfrm>
            <a:off x="59356" y="1267920"/>
            <a:ext cx="12132644" cy="2048073"/>
          </a:xfrm>
        </p:spPr>
        <p:txBody>
          <a:bodyPr>
            <a:noAutofit/>
          </a:bodyPr>
          <a:lstStyle/>
          <a:p>
            <a:pPr rtl="0" fontAlgn="base">
              <a:spcBef>
                <a:spcPts val="0"/>
              </a:spcBef>
              <a:spcAft>
                <a:spcPts val="1000"/>
              </a:spcAft>
              <a:buFont typeface="Arial" panose="020B0604020202020204" pitchFamily="34" charset="0"/>
              <a:buChar char="•"/>
            </a:pPr>
            <a:r>
              <a:rPr lang="en-US" b="0" i="0" u="none" strike="noStrike" dirty="0">
                <a:effectLst/>
                <a:latin typeface="Aptos" panose="020B0004020202020204" pitchFamily="34" charset="0"/>
              </a:rPr>
              <a:t>You can replace a student with an alternate student for one of four CDE-approved reasons:</a:t>
            </a:r>
          </a:p>
          <a:p>
            <a:pPr marL="742950" lvl="1" indent="-285750"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panose="020B0004020202020204" pitchFamily="34" charset="0"/>
              </a:rPr>
              <a:t>Student is no longer in the AU’s jurisdiction</a:t>
            </a:r>
          </a:p>
          <a:p>
            <a:pPr marL="742950" lvl="1" indent="-285750"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panose="020B0004020202020204" pitchFamily="34" charset="0"/>
              </a:rPr>
              <a:t>Student is no longer receiving special education services</a:t>
            </a:r>
          </a:p>
          <a:p>
            <a:pPr marL="742950" lvl="1" indent="-285750"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panose="020B0004020202020204" pitchFamily="34" charset="0"/>
              </a:rPr>
              <a:t>The IEP meeting will be held after May 1, 2025</a:t>
            </a:r>
          </a:p>
          <a:p>
            <a:pPr marL="742950" lvl="1" indent="-285750" rtl="0" fontAlgn="base">
              <a:lnSpc>
                <a:spcPct val="100000"/>
              </a:lnSpc>
              <a:spcBef>
                <a:spcPts val="0"/>
              </a:spcBef>
              <a:spcAft>
                <a:spcPts val="600"/>
              </a:spcAft>
              <a:buFont typeface="Arial" panose="020B0604020202020204" pitchFamily="34" charset="0"/>
              <a:buChar char="•"/>
            </a:pPr>
            <a:r>
              <a:rPr lang="en-US" sz="2400" dirty="0">
                <a:latin typeface="Aptos" panose="020B0004020202020204" pitchFamily="34" charset="0"/>
              </a:rPr>
              <a:t>Student no longer has an Early Childhood IEP</a:t>
            </a:r>
            <a:endParaRPr lang="en-US" sz="2400" b="0" i="0" u="none" strike="noStrike" dirty="0">
              <a:effectLst/>
              <a:latin typeface="Aptos" panose="020B0004020202020204" pitchFamily="34" charset="0"/>
            </a:endParaRPr>
          </a:p>
          <a:p>
            <a:pPr rtl="0" fontAlgn="base">
              <a:spcBef>
                <a:spcPts val="600"/>
              </a:spcBef>
              <a:spcAft>
                <a:spcPts val="1000"/>
              </a:spcAft>
              <a:buFont typeface="Arial" panose="020B0604020202020204" pitchFamily="34" charset="0"/>
              <a:buChar char="•"/>
            </a:pPr>
            <a:r>
              <a:rPr lang="en-US" b="0" i="0" u="none" strike="noStrike" dirty="0">
                <a:effectLst/>
                <a:latin typeface="Aptos" panose="020B0004020202020204" pitchFamily="34" charset="0"/>
              </a:rPr>
              <a:t>Click on the “</a:t>
            </a:r>
            <a:r>
              <a:rPr lang="en-US" b="1" i="0" u="none" strike="noStrike" dirty="0">
                <a:effectLst/>
                <a:latin typeface="Aptos" panose="020B0004020202020204" pitchFamily="34" charset="0"/>
              </a:rPr>
              <a:t>Alternate</a:t>
            </a:r>
            <a:r>
              <a:rPr lang="en-US" b="0" i="0" u="none" strike="noStrike" dirty="0">
                <a:effectLst/>
                <a:latin typeface="Aptos" panose="020B0004020202020204" pitchFamily="34" charset="0"/>
              </a:rPr>
              <a:t>” button in the row of the student you wish to replace.</a:t>
            </a:r>
          </a:p>
          <a:p>
            <a:endParaRPr lang="en-US" dirty="0"/>
          </a:p>
        </p:txBody>
      </p:sp>
      <p:pic>
        <p:nvPicPr>
          <p:cNvPr id="6" name="Picture 5" descr="Screenshot of student list. If requesting alternates select the green alternate button on the right">
            <a:extLst>
              <a:ext uri="{FF2B5EF4-FFF2-40B4-BE49-F238E27FC236}">
                <a16:creationId xmlns:a16="http://schemas.microsoft.com/office/drawing/2014/main" id="{9355B7B9-F26F-873A-9DD0-AF3EA4FAFAFE}"/>
              </a:ext>
            </a:extLst>
          </p:cNvPr>
          <p:cNvPicPr>
            <a:picLocks noChangeAspect="1"/>
          </p:cNvPicPr>
          <p:nvPr/>
        </p:nvPicPr>
        <p:blipFill rotWithShape="1">
          <a:blip r:embed="rId3">
            <a:extLst>
              <a:ext uri="{28A0092B-C50C-407E-A947-70E740481C1C}">
                <a14:useLocalDpi xmlns:a14="http://schemas.microsoft.com/office/drawing/2010/main" val="0"/>
              </a:ext>
            </a:extLst>
          </a:blip>
          <a:srcRect t="40556" b="3982"/>
          <a:stretch/>
        </p:blipFill>
        <p:spPr>
          <a:xfrm>
            <a:off x="827773" y="3915507"/>
            <a:ext cx="10953549" cy="2805968"/>
          </a:xfrm>
          <a:prstGeom prst="rect">
            <a:avLst/>
          </a:prstGeom>
        </p:spPr>
      </p:pic>
      <p:sp>
        <p:nvSpPr>
          <p:cNvPr id="4" name="Slide Number Placeholder 3">
            <a:extLst>
              <a:ext uri="{FF2B5EF4-FFF2-40B4-BE49-F238E27FC236}">
                <a16:creationId xmlns:a16="http://schemas.microsoft.com/office/drawing/2014/main" id="{3A56B191-647B-C1C9-F84E-C157C6CF4151}"/>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5057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4DFC-B4E1-3F31-F8EC-EEF2B7F0880C}"/>
              </a:ext>
            </a:extLst>
          </p:cNvPr>
          <p:cNvSpPr>
            <a:spLocks noGrp="1"/>
          </p:cNvSpPr>
          <p:nvPr>
            <p:ph type="title"/>
          </p:nvPr>
        </p:nvSpPr>
        <p:spPr>
          <a:xfrm>
            <a:off x="1307737" y="356616"/>
            <a:ext cx="8500406" cy="747084"/>
          </a:xfrm>
        </p:spPr>
        <p:txBody>
          <a:bodyPr>
            <a:noAutofit/>
          </a:bodyPr>
          <a:lstStyle/>
          <a:p>
            <a:r>
              <a:rPr lang="en-US" sz="4000" dirty="0">
                <a:latin typeface="Aptos" panose="020B0004020202020204" pitchFamily="34" charset="0"/>
              </a:rPr>
              <a:t>Requesting Alternate Students (cont.)</a:t>
            </a:r>
          </a:p>
        </p:txBody>
      </p:sp>
      <p:sp>
        <p:nvSpPr>
          <p:cNvPr id="3" name="Content Placeholder 2">
            <a:extLst>
              <a:ext uri="{FF2B5EF4-FFF2-40B4-BE49-F238E27FC236}">
                <a16:creationId xmlns:a16="http://schemas.microsoft.com/office/drawing/2014/main" id="{69CE4F9C-3115-E1BD-F664-EFB1DF9DB9C8}"/>
              </a:ext>
            </a:extLst>
          </p:cNvPr>
          <p:cNvSpPr>
            <a:spLocks noGrp="1"/>
          </p:cNvSpPr>
          <p:nvPr>
            <p:ph idx="1"/>
          </p:nvPr>
        </p:nvSpPr>
        <p:spPr>
          <a:xfrm>
            <a:off x="309716" y="1325077"/>
            <a:ext cx="11572568" cy="2648369"/>
          </a:xfrm>
        </p:spPr>
        <p:txBody>
          <a:bodyPr>
            <a:noAutofit/>
          </a:bodyPr>
          <a:lstStyle/>
          <a:p>
            <a:pPr rtl="0">
              <a:lnSpc>
                <a:spcPct val="100000"/>
              </a:lnSpc>
              <a:spcBef>
                <a:spcPts val="0"/>
              </a:spcBef>
              <a:spcAft>
                <a:spcPts val="600"/>
              </a:spcAft>
            </a:pPr>
            <a:r>
              <a:rPr lang="en-US" b="0" i="0" u="none" strike="noStrike" dirty="0">
                <a:effectLst/>
                <a:latin typeface="Aptos" panose="020B0004020202020204" pitchFamily="34" charset="0"/>
              </a:rPr>
              <a:t>A </a:t>
            </a:r>
            <a:r>
              <a:rPr lang="en-US" b="1" i="0" u="none" strike="noStrike" dirty="0">
                <a:effectLst/>
                <a:latin typeface="Aptos" panose="020B0004020202020204" pitchFamily="34" charset="0"/>
              </a:rPr>
              <a:t>Select Reason for Alternate</a:t>
            </a:r>
            <a:r>
              <a:rPr lang="en-US" b="0" i="0" u="none" strike="noStrike" dirty="0">
                <a:effectLst/>
                <a:latin typeface="Aptos" panose="020B0004020202020204" pitchFamily="34" charset="0"/>
              </a:rPr>
              <a:t> pop-up window will appear. </a:t>
            </a:r>
            <a:endParaRPr lang="en-US" dirty="0">
              <a:effectLst/>
              <a:latin typeface="Aptos" panose="020B0004020202020204" pitchFamily="34" charset="0"/>
            </a:endParaRPr>
          </a:p>
          <a:p>
            <a:pPr rtl="0" fontAlgn="base">
              <a:lnSpc>
                <a:spcPct val="100000"/>
              </a:lnSpc>
              <a:spcBef>
                <a:spcPts val="0"/>
              </a:spcBef>
              <a:spcAft>
                <a:spcPts val="600"/>
              </a:spcAft>
              <a:buFont typeface="Arial" panose="020B0604020202020204" pitchFamily="34" charset="0"/>
              <a:buChar char="•"/>
            </a:pPr>
            <a:r>
              <a:rPr lang="en-US" b="0" i="0" u="none" strike="noStrike" dirty="0">
                <a:effectLst/>
                <a:latin typeface="Aptos" panose="020B0004020202020204" pitchFamily="34" charset="0"/>
              </a:rPr>
              <a:t>Click in the Reason field to select the reason</a:t>
            </a:r>
          </a:p>
          <a:p>
            <a:pPr rtl="0" fontAlgn="base">
              <a:lnSpc>
                <a:spcPct val="100000"/>
              </a:lnSpc>
              <a:spcBef>
                <a:spcPts val="0"/>
              </a:spcBef>
              <a:spcAft>
                <a:spcPts val="600"/>
              </a:spcAft>
              <a:buFont typeface="Arial" panose="020B0604020202020204" pitchFamily="34" charset="0"/>
              <a:buChar char="•"/>
            </a:pPr>
            <a:r>
              <a:rPr lang="en-US" b="0" i="0" u="none" strike="noStrike" dirty="0">
                <a:effectLst/>
                <a:latin typeface="Aptos" panose="020B0004020202020204" pitchFamily="34" charset="0"/>
              </a:rPr>
              <a:t>Click the blue “</a:t>
            </a:r>
            <a:r>
              <a:rPr lang="en-US" b="1" i="0" u="none" strike="noStrike" dirty="0">
                <a:effectLst/>
                <a:latin typeface="Aptos" panose="020B0004020202020204" pitchFamily="34" charset="0"/>
              </a:rPr>
              <a:t>Submit</a:t>
            </a:r>
            <a:r>
              <a:rPr lang="en-US" b="0" i="0" u="none" strike="noStrike" dirty="0">
                <a:effectLst/>
                <a:latin typeface="Aptos" panose="020B0004020202020204" pitchFamily="34" charset="0"/>
              </a:rPr>
              <a:t>” button. </a:t>
            </a:r>
          </a:p>
          <a:p>
            <a:pPr rtl="0">
              <a:lnSpc>
                <a:spcPct val="100000"/>
              </a:lnSpc>
              <a:spcBef>
                <a:spcPts val="0"/>
              </a:spcBef>
              <a:spcAft>
                <a:spcPts val="600"/>
              </a:spcAft>
            </a:pPr>
            <a:r>
              <a:rPr lang="en-US" b="0" i="0" u="none" strike="noStrike" dirty="0">
                <a:effectLst/>
                <a:latin typeface="Aptos" panose="020B0004020202020204" pitchFamily="34" charset="0"/>
              </a:rPr>
              <a:t>The student will be replaced with a random student from the sample pool.</a:t>
            </a:r>
            <a:endParaRPr lang="en-US" dirty="0">
              <a:effectLst/>
              <a:latin typeface="Aptos" panose="020B0004020202020204" pitchFamily="34" charset="0"/>
            </a:endParaRPr>
          </a:p>
          <a:p>
            <a:pPr rtl="0">
              <a:lnSpc>
                <a:spcPct val="100000"/>
              </a:lnSpc>
              <a:spcBef>
                <a:spcPts val="0"/>
              </a:spcBef>
              <a:spcAft>
                <a:spcPts val="600"/>
              </a:spcAft>
            </a:pPr>
            <a:r>
              <a:rPr lang="en-US" b="0" i="0" u="none" strike="noStrike" dirty="0">
                <a:effectLst/>
                <a:latin typeface="Aptos" panose="020B0004020202020204" pitchFamily="34" charset="0"/>
              </a:rPr>
              <a:t>If an AU has used all the alternates available for their assigned sample, the system will prompt the user to contact CDE to request additional students be added to their sample. </a:t>
            </a:r>
            <a:r>
              <a:rPr lang="en-US" b="0" i="0" u="none" strike="noStrike" dirty="0">
                <a:effectLst/>
                <a:latin typeface="Aptos" panose="020B0004020202020204" pitchFamily="34" charset="0"/>
                <a:hlinkClick r:id="rId2"/>
              </a:rPr>
              <a:t>Fails_j@cde.state.co.us</a:t>
            </a:r>
            <a:endParaRPr lang="en-US" b="0" i="0" u="none" strike="noStrike" dirty="0">
              <a:effectLst/>
              <a:latin typeface="Aptos" panose="020B0004020202020204" pitchFamily="34" charset="0"/>
            </a:endParaRPr>
          </a:p>
          <a:p>
            <a:pPr rtl="0">
              <a:lnSpc>
                <a:spcPct val="100000"/>
              </a:lnSpc>
              <a:spcBef>
                <a:spcPts val="0"/>
              </a:spcBef>
              <a:spcAft>
                <a:spcPts val="600"/>
              </a:spcAft>
            </a:pPr>
            <a:endParaRPr lang="en-US" b="0" i="0" u="none" strike="noStrike" dirty="0">
              <a:effectLst/>
            </a:endParaRPr>
          </a:p>
          <a:p>
            <a:pPr rtl="0">
              <a:lnSpc>
                <a:spcPct val="100000"/>
              </a:lnSpc>
              <a:spcBef>
                <a:spcPts val="0"/>
              </a:spcBef>
              <a:spcAft>
                <a:spcPts val="600"/>
              </a:spcAft>
            </a:pPr>
            <a:endParaRPr lang="en-US" dirty="0">
              <a:effectLst/>
            </a:endParaRPr>
          </a:p>
          <a:p>
            <a:endParaRPr lang="en-US" dirty="0"/>
          </a:p>
        </p:txBody>
      </p:sp>
      <p:pic>
        <p:nvPicPr>
          <p:cNvPr id="6146" name="Picture 2" descr="You must select the reason for the alternate. ">
            <a:extLst>
              <a:ext uri="{FF2B5EF4-FFF2-40B4-BE49-F238E27FC236}">
                <a16:creationId xmlns:a16="http://schemas.microsoft.com/office/drawing/2014/main" id="{2DEAF386-C83D-C8D9-B8BB-6E49EA6D1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117" y="4194823"/>
            <a:ext cx="3440518" cy="2344089"/>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7348973-7350-E3F3-BFCA-BB82811DE4B8}"/>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53161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356616"/>
            <a:ext cx="8824554" cy="747084"/>
          </a:xfrm>
        </p:spPr>
        <p:txBody>
          <a:bodyPr>
            <a:normAutofit/>
          </a:bodyPr>
          <a:lstStyle/>
          <a:p>
            <a:r>
              <a:rPr lang="en-US" sz="4000" dirty="0">
                <a:latin typeface="Aptos" panose="020B0004020202020204" pitchFamily="34" charset="0"/>
              </a:rPr>
              <a:t>Opening a Student’s Record for Review</a:t>
            </a:r>
          </a:p>
        </p:txBody>
      </p:sp>
      <p:sp>
        <p:nvSpPr>
          <p:cNvPr id="3" name="Content Placeholder 2"/>
          <p:cNvSpPr>
            <a:spLocks noGrp="1"/>
          </p:cNvSpPr>
          <p:nvPr>
            <p:ph idx="1"/>
          </p:nvPr>
        </p:nvSpPr>
        <p:spPr>
          <a:xfrm>
            <a:off x="468997" y="1731958"/>
            <a:ext cx="11288894" cy="1001618"/>
          </a:xfrm>
        </p:spPr>
        <p:txBody>
          <a:bodyPr>
            <a:normAutofit/>
          </a:bodyPr>
          <a:lstStyle/>
          <a:p>
            <a:pPr rtl="0" fontAlgn="base">
              <a:spcBef>
                <a:spcPts val="600"/>
              </a:spcBef>
              <a:spcAft>
                <a:spcPts val="1000"/>
              </a:spcAft>
              <a:buFont typeface="Arial" panose="020B0604020202020204" pitchFamily="34" charset="0"/>
              <a:buChar char="•"/>
            </a:pPr>
            <a:r>
              <a:rPr lang="en-US" b="0" i="0" u="none" strike="noStrike" dirty="0">
                <a:effectLst/>
                <a:latin typeface="Aptos" panose="020B0004020202020204" pitchFamily="34" charset="0"/>
              </a:rPr>
              <a:t>Click on the Student’s Name to open that student’s record.</a:t>
            </a:r>
          </a:p>
          <a:p>
            <a:pPr rtl="0">
              <a:spcBef>
                <a:spcPts val="0"/>
              </a:spcBef>
              <a:spcAft>
                <a:spcPts val="1200"/>
              </a:spcAft>
            </a:pPr>
            <a:r>
              <a:rPr lang="en-US" b="0" i="0" u="none" strike="noStrike" dirty="0">
                <a:effectLst/>
                <a:latin typeface="Aptos" panose="020B0004020202020204" pitchFamily="34" charset="0"/>
              </a:rPr>
              <a:t>The Standard Record Review protocol for the selected student will open. </a:t>
            </a:r>
            <a:endParaRPr lang="en-US" dirty="0">
              <a:effectLst/>
              <a:latin typeface="Aptos" panose="020B0004020202020204" pitchFamily="34" charset="0"/>
            </a:endParaRPr>
          </a:p>
          <a:p>
            <a:endParaRPr lang="en-US" dirty="0"/>
          </a:p>
        </p:txBody>
      </p:sp>
      <p:pic>
        <p:nvPicPr>
          <p:cNvPr id="3076" name="Picture 4" descr="The student's name appears in the second column of information. ">
            <a:extLst>
              <a:ext uri="{FF2B5EF4-FFF2-40B4-BE49-F238E27FC236}">
                <a16:creationId xmlns:a16="http://schemas.microsoft.com/office/drawing/2014/main" id="{8C35BE48-D994-8644-9BE5-A7AE52EE7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23" y="2877812"/>
            <a:ext cx="10699757" cy="2723702"/>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76362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49B1-E3AD-A9B8-30EB-9ACC595561A1}"/>
              </a:ext>
            </a:extLst>
          </p:cNvPr>
          <p:cNvSpPr>
            <a:spLocks noGrp="1"/>
          </p:cNvSpPr>
          <p:nvPr>
            <p:ph type="title"/>
          </p:nvPr>
        </p:nvSpPr>
        <p:spPr>
          <a:xfrm>
            <a:off x="1248101" y="80489"/>
            <a:ext cx="10648429" cy="747084"/>
          </a:xfrm>
        </p:spPr>
        <p:txBody>
          <a:bodyPr>
            <a:noAutofit/>
          </a:bodyPr>
          <a:lstStyle/>
          <a:p>
            <a:r>
              <a:rPr lang="en-US" sz="4000" dirty="0">
                <a:latin typeface="Aptos" panose="020B0004020202020204" pitchFamily="34" charset="0"/>
              </a:rPr>
              <a:t>Accessing the Record Review Protocol within a Student Record</a:t>
            </a:r>
          </a:p>
        </p:txBody>
      </p:sp>
      <p:sp>
        <p:nvSpPr>
          <p:cNvPr id="3" name="Content Placeholder 2">
            <a:extLst>
              <a:ext uri="{FF2B5EF4-FFF2-40B4-BE49-F238E27FC236}">
                <a16:creationId xmlns:a16="http://schemas.microsoft.com/office/drawing/2014/main" id="{141328B2-CA69-EF65-D91D-87A21A0D1BA2}"/>
              </a:ext>
            </a:extLst>
          </p:cNvPr>
          <p:cNvSpPr>
            <a:spLocks noGrp="1"/>
          </p:cNvSpPr>
          <p:nvPr>
            <p:ph idx="1"/>
          </p:nvPr>
        </p:nvSpPr>
        <p:spPr>
          <a:xfrm>
            <a:off x="155839" y="1375576"/>
            <a:ext cx="11880321" cy="1420401"/>
          </a:xfrm>
        </p:spPr>
        <p:txBody>
          <a:bodyPr>
            <a:normAutofit/>
          </a:bodyPr>
          <a:lstStyle/>
          <a:p>
            <a:pPr rtl="0">
              <a:spcBef>
                <a:spcPts val="0"/>
              </a:spcBef>
              <a:spcAft>
                <a:spcPts val="1200"/>
              </a:spcAft>
            </a:pPr>
            <a:r>
              <a:rPr lang="en-US" b="0" i="0" u="none" strike="noStrike" dirty="0">
                <a:effectLst/>
                <a:latin typeface="Aptos" panose="020B0004020202020204" pitchFamily="34" charset="0"/>
              </a:rPr>
              <a:t>Clicking the green “Expand All Sections” button on the left side of the page will open all sections. </a:t>
            </a:r>
            <a:endParaRPr lang="en-US" dirty="0">
              <a:effectLst/>
              <a:latin typeface="Aptos" panose="020B0004020202020204" pitchFamily="34" charset="0"/>
            </a:endParaRPr>
          </a:p>
          <a:p>
            <a:pPr rtl="0">
              <a:spcBef>
                <a:spcPts val="0"/>
              </a:spcBef>
              <a:spcAft>
                <a:spcPts val="1200"/>
              </a:spcAft>
            </a:pPr>
            <a:r>
              <a:rPr lang="en-US" b="0" i="0" u="none" strike="noStrike" dirty="0">
                <a:effectLst/>
                <a:latin typeface="Aptos" panose="020B0004020202020204" pitchFamily="34" charset="0"/>
              </a:rPr>
              <a:t>Clicking on a caret to the right of the section topic header will open that specific section.</a:t>
            </a:r>
            <a:endParaRPr lang="en-US" dirty="0">
              <a:effectLst/>
              <a:latin typeface="Aptos" panose="020B0004020202020204" pitchFamily="34" charset="0"/>
            </a:endParaRPr>
          </a:p>
          <a:p>
            <a:endParaRPr lang="en-US" dirty="0"/>
          </a:p>
        </p:txBody>
      </p:sp>
      <p:pic>
        <p:nvPicPr>
          <p:cNvPr id="6" name="Picture 5" descr="In the SRR itself, you will find a heading for each section. These sections can be expanded or collapsed one at a time or all at once. ">
            <a:extLst>
              <a:ext uri="{FF2B5EF4-FFF2-40B4-BE49-F238E27FC236}">
                <a16:creationId xmlns:a16="http://schemas.microsoft.com/office/drawing/2014/main" id="{F6717AD0-8924-7CE3-2F6A-1531C86E4FBC}"/>
              </a:ext>
            </a:extLst>
          </p:cNvPr>
          <p:cNvPicPr>
            <a:picLocks noChangeAspect="1"/>
          </p:cNvPicPr>
          <p:nvPr/>
        </p:nvPicPr>
        <p:blipFill>
          <a:blip r:embed="rId2"/>
          <a:stretch>
            <a:fillRect/>
          </a:stretch>
        </p:blipFill>
        <p:spPr>
          <a:xfrm>
            <a:off x="3830855" y="2795977"/>
            <a:ext cx="4726995" cy="3545246"/>
          </a:xfrm>
          <a:prstGeom prst="rect">
            <a:avLst/>
          </a:prstGeom>
          <a:ln>
            <a:solidFill>
              <a:schemeClr val="accent1"/>
            </a:solidFill>
          </a:ln>
        </p:spPr>
      </p:pic>
      <p:sp>
        <p:nvSpPr>
          <p:cNvPr id="4" name="Slide Number Placeholder 3">
            <a:extLst>
              <a:ext uri="{FF2B5EF4-FFF2-40B4-BE49-F238E27FC236}">
                <a16:creationId xmlns:a16="http://schemas.microsoft.com/office/drawing/2014/main" id="{E39D6887-E846-80CE-15D1-5A01CE407396}"/>
              </a:ext>
            </a:extLst>
          </p:cNvPr>
          <p:cNvSpPr>
            <a:spLocks noGrp="1"/>
          </p:cNvSpPr>
          <p:nvPr>
            <p:ph type="sldNum" sz="quarter" idx="12"/>
          </p:nvPr>
        </p:nvSpPr>
        <p:spPr>
          <a:xfrm>
            <a:off x="332873" y="6356350"/>
            <a:ext cx="768340" cy="365125"/>
          </a:xfrm>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65666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894B-ADF2-D5E7-CE00-C34DE9031385}"/>
              </a:ext>
            </a:extLst>
          </p:cNvPr>
          <p:cNvSpPr>
            <a:spLocks noGrp="1"/>
          </p:cNvSpPr>
          <p:nvPr>
            <p:ph type="title"/>
          </p:nvPr>
        </p:nvSpPr>
        <p:spPr>
          <a:xfrm>
            <a:off x="1248101" y="238543"/>
            <a:ext cx="9873989" cy="747084"/>
          </a:xfrm>
        </p:spPr>
        <p:txBody>
          <a:bodyPr>
            <a:noAutofit/>
          </a:bodyPr>
          <a:lstStyle/>
          <a:p>
            <a:r>
              <a:rPr lang="en-US" sz="4000" dirty="0">
                <a:latin typeface="Aptos" panose="020B0004020202020204" pitchFamily="34" charset="0"/>
              </a:rPr>
              <a:t>Early Childhood and Transition Questions</a:t>
            </a:r>
          </a:p>
        </p:txBody>
      </p:sp>
      <p:sp>
        <p:nvSpPr>
          <p:cNvPr id="3" name="Content Placeholder 2">
            <a:extLst>
              <a:ext uri="{FF2B5EF4-FFF2-40B4-BE49-F238E27FC236}">
                <a16:creationId xmlns:a16="http://schemas.microsoft.com/office/drawing/2014/main" id="{4ED15702-1197-2F41-94AF-9EDC6AD08424}"/>
              </a:ext>
            </a:extLst>
          </p:cNvPr>
          <p:cNvSpPr>
            <a:spLocks noGrp="1"/>
          </p:cNvSpPr>
          <p:nvPr>
            <p:ph idx="1"/>
          </p:nvPr>
        </p:nvSpPr>
        <p:spPr>
          <a:xfrm>
            <a:off x="405914" y="1719914"/>
            <a:ext cx="4532447" cy="3902149"/>
          </a:xfrm>
        </p:spPr>
        <p:txBody>
          <a:bodyPr>
            <a:noAutofit/>
          </a:bodyPr>
          <a:lstStyle/>
          <a:p>
            <a:pPr fontAlgn="base">
              <a:lnSpc>
                <a:spcPct val="100000"/>
              </a:lnSpc>
              <a:spcBef>
                <a:spcPts val="600"/>
              </a:spcBef>
              <a:spcAft>
                <a:spcPts val="600"/>
              </a:spcAft>
            </a:pPr>
            <a:r>
              <a:rPr lang="en-US" dirty="0">
                <a:latin typeface="Aptos" panose="020B0004020202020204" pitchFamily="34" charset="0"/>
              </a:rPr>
              <a:t>Answer the first two questions about Early Childhood and Transition-age students to ensure the required questions for those age groups display. </a:t>
            </a:r>
          </a:p>
          <a:p>
            <a:pPr fontAlgn="base">
              <a:lnSpc>
                <a:spcPct val="100000"/>
              </a:lnSpc>
              <a:spcBef>
                <a:spcPts val="600"/>
              </a:spcBef>
              <a:spcAft>
                <a:spcPts val="600"/>
              </a:spcAft>
            </a:pPr>
            <a:r>
              <a:rPr lang="en-US" dirty="0">
                <a:latin typeface="Aptos" panose="020B0004020202020204" pitchFamily="34" charset="0"/>
              </a:rPr>
              <a:t>While </a:t>
            </a:r>
            <a:r>
              <a:rPr lang="en-US" b="0" i="0" u="none" strike="noStrike" dirty="0">
                <a:effectLst/>
                <a:latin typeface="Aptos" panose="020B0004020202020204" pitchFamily="34" charset="0"/>
              </a:rPr>
              <a:t>previewing the uploaded document, complete the survey in the left </a:t>
            </a:r>
            <a:r>
              <a:rPr lang="en-US" dirty="0">
                <a:latin typeface="Aptos" panose="020B0004020202020204" pitchFamily="34" charset="0"/>
              </a:rPr>
              <a:t>side of the screen</a:t>
            </a:r>
            <a:r>
              <a:rPr lang="en-US" b="0" i="0" u="none" strike="noStrike" dirty="0">
                <a:effectLst/>
                <a:latin typeface="Aptos" panose="020B0004020202020204" pitchFamily="34" charset="0"/>
              </a:rPr>
              <a:t>. </a:t>
            </a:r>
          </a:p>
          <a:p>
            <a:pPr fontAlgn="base">
              <a:lnSpc>
                <a:spcPct val="100000"/>
              </a:lnSpc>
              <a:spcBef>
                <a:spcPts val="600"/>
              </a:spcBef>
              <a:spcAft>
                <a:spcPts val="600"/>
              </a:spcAft>
            </a:pPr>
            <a:r>
              <a:rPr lang="en-US" b="0" i="0" u="none" strike="noStrike" dirty="0">
                <a:effectLst/>
                <a:latin typeface="Aptos" panose="020B0004020202020204" pitchFamily="34" charset="0"/>
              </a:rPr>
              <a:t>Use the vertical scroll bar on the right side of the page. </a:t>
            </a:r>
          </a:p>
          <a:p>
            <a:pPr marL="0" indent="0" rtl="0" fontAlgn="base">
              <a:lnSpc>
                <a:spcPct val="100000"/>
              </a:lnSpc>
              <a:spcBef>
                <a:spcPts val="600"/>
              </a:spcBef>
              <a:spcAft>
                <a:spcPts val="600"/>
              </a:spcAft>
              <a:buNone/>
            </a:pPr>
            <a:r>
              <a:rPr lang="en-US" b="0" i="0" u="none" strike="noStrike" dirty="0">
                <a:effectLst/>
              </a:rPr>
              <a:t> </a:t>
            </a:r>
            <a:endParaRPr lang="en-US" dirty="0"/>
          </a:p>
        </p:txBody>
      </p:sp>
      <p:pic>
        <p:nvPicPr>
          <p:cNvPr id="9" name="Picture 8" descr="In the first section, the PLAAFP, you will find instructions and your first questions.  Some questions, like those for early childhood and transition, will open additional questions. ">
            <a:extLst>
              <a:ext uri="{FF2B5EF4-FFF2-40B4-BE49-F238E27FC236}">
                <a16:creationId xmlns:a16="http://schemas.microsoft.com/office/drawing/2014/main" id="{8A274CA9-7463-BA3B-8BF3-897333B62275}"/>
              </a:ext>
            </a:extLst>
          </p:cNvPr>
          <p:cNvPicPr>
            <a:picLocks noChangeAspect="1"/>
          </p:cNvPicPr>
          <p:nvPr/>
        </p:nvPicPr>
        <p:blipFill>
          <a:blip r:embed="rId2"/>
          <a:stretch>
            <a:fillRect/>
          </a:stretch>
        </p:blipFill>
        <p:spPr>
          <a:xfrm>
            <a:off x="5409568" y="1286544"/>
            <a:ext cx="4836409" cy="5252368"/>
          </a:xfrm>
          <a:prstGeom prst="rect">
            <a:avLst/>
          </a:prstGeom>
          <a:ln>
            <a:solidFill>
              <a:schemeClr val="accent1"/>
            </a:solidFill>
          </a:ln>
        </p:spPr>
      </p:pic>
      <p:sp>
        <p:nvSpPr>
          <p:cNvPr id="4" name="Slide Number Placeholder 3">
            <a:extLst>
              <a:ext uri="{FF2B5EF4-FFF2-40B4-BE49-F238E27FC236}">
                <a16:creationId xmlns:a16="http://schemas.microsoft.com/office/drawing/2014/main" id="{4306313C-E279-2AB2-2C78-E8FE2170D97F}"/>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35182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39" y="313817"/>
            <a:ext cx="8065168" cy="790131"/>
          </a:xfrm>
        </p:spPr>
        <p:txBody>
          <a:bodyPr>
            <a:normAutofit/>
          </a:bodyPr>
          <a:lstStyle/>
          <a:p>
            <a:r>
              <a:rPr lang="en-US" sz="4000" dirty="0">
                <a:latin typeface="Aptos" panose="020B0004020202020204" pitchFamily="34" charset="0"/>
              </a:rPr>
              <a:t>Today’s Plan</a:t>
            </a:r>
          </a:p>
        </p:txBody>
      </p:sp>
      <p:sp>
        <p:nvSpPr>
          <p:cNvPr id="3" name="Content Placeholder 2"/>
          <p:cNvSpPr>
            <a:spLocks noGrp="1"/>
          </p:cNvSpPr>
          <p:nvPr>
            <p:ph idx="1"/>
          </p:nvPr>
        </p:nvSpPr>
        <p:spPr/>
        <p:txBody>
          <a:bodyPr/>
          <a:lstStyle/>
          <a:p>
            <a:r>
              <a:rPr lang="en-US" dirty="0">
                <a:latin typeface="Aptos" panose="020B0004020202020204" pitchFamily="34" charset="0"/>
              </a:rPr>
              <a:t>Overview </a:t>
            </a:r>
          </a:p>
          <a:p>
            <a:r>
              <a:rPr lang="en-US" dirty="0">
                <a:latin typeface="Aptos" panose="020B0004020202020204" pitchFamily="34" charset="0"/>
              </a:rPr>
              <a:t>File review process </a:t>
            </a:r>
          </a:p>
          <a:p>
            <a:r>
              <a:rPr lang="en-US" dirty="0">
                <a:latin typeface="Aptos" panose="020B0004020202020204" pitchFamily="34" charset="0"/>
              </a:rPr>
              <a:t>Data submission &amp; reporting</a:t>
            </a:r>
          </a:p>
          <a:p>
            <a:r>
              <a:rPr lang="en-US" dirty="0">
                <a:latin typeface="Aptos" panose="020B0004020202020204" pitchFamily="34" charset="0"/>
              </a:rPr>
              <a:t>Correction of Indicator 13 noncompliance process</a:t>
            </a:r>
          </a:p>
          <a:p>
            <a:r>
              <a:rPr lang="en-US" dirty="0">
                <a:latin typeface="Aptos" panose="020B0004020202020204" pitchFamily="34" charset="0"/>
              </a:rPr>
              <a:t>Levels of support for Indicator 13</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C0AD-192A-4082-887F-E12AE88A9747}"/>
              </a:ext>
            </a:extLst>
          </p:cNvPr>
          <p:cNvSpPr>
            <a:spLocks noGrp="1"/>
          </p:cNvSpPr>
          <p:nvPr>
            <p:ph type="title"/>
          </p:nvPr>
        </p:nvSpPr>
        <p:spPr>
          <a:xfrm>
            <a:off x="1241865" y="353803"/>
            <a:ext cx="10304223" cy="747084"/>
          </a:xfrm>
        </p:spPr>
        <p:txBody>
          <a:bodyPr>
            <a:noAutofit/>
          </a:bodyPr>
          <a:lstStyle/>
          <a:p>
            <a:r>
              <a:rPr lang="en-US" sz="4000" dirty="0">
                <a:latin typeface="Aptos" panose="020B0004020202020204" pitchFamily="34" charset="0"/>
              </a:rPr>
              <a:t>Uploading documents to the Student Record</a:t>
            </a:r>
          </a:p>
        </p:txBody>
      </p:sp>
      <p:sp>
        <p:nvSpPr>
          <p:cNvPr id="3" name="Content Placeholder 2">
            <a:extLst>
              <a:ext uri="{FF2B5EF4-FFF2-40B4-BE49-F238E27FC236}">
                <a16:creationId xmlns:a16="http://schemas.microsoft.com/office/drawing/2014/main" id="{08ABB145-4AAB-46AA-9164-7BF6FEF7BFCE}"/>
              </a:ext>
            </a:extLst>
          </p:cNvPr>
          <p:cNvSpPr>
            <a:spLocks noGrp="1"/>
          </p:cNvSpPr>
          <p:nvPr>
            <p:ph idx="1"/>
          </p:nvPr>
        </p:nvSpPr>
        <p:spPr>
          <a:xfrm>
            <a:off x="463560" y="1263066"/>
            <a:ext cx="11082528" cy="1603687"/>
          </a:xfrm>
        </p:spPr>
        <p:txBody>
          <a:bodyPr>
            <a:normAutofit/>
          </a:bodyPr>
          <a:lstStyle/>
          <a:p>
            <a:r>
              <a:rPr lang="en-US" dirty="0">
                <a:latin typeface="Aptos" panose="020B0004020202020204" pitchFamily="34" charset="0"/>
              </a:rPr>
              <a:t>Upload the IEP documents for the selected students, including the Notice(s) of Meeting (NOM), to the DMS. </a:t>
            </a:r>
          </a:p>
          <a:p>
            <a:r>
              <a:rPr lang="en-US" b="0" i="0" u="none" strike="noStrike" dirty="0">
                <a:effectLst/>
                <a:latin typeface="Aptos" panose="020B0004020202020204" pitchFamily="34" charset="0"/>
              </a:rPr>
              <a:t>To upload the required documentation, click the green </a:t>
            </a:r>
            <a:r>
              <a:rPr lang="en-US" b="0" i="1" u="none" strike="noStrike" dirty="0">
                <a:effectLst/>
                <a:latin typeface="Aptos" panose="020B0004020202020204" pitchFamily="34" charset="0"/>
              </a:rPr>
              <a:t>Browse for file</a:t>
            </a:r>
            <a:r>
              <a:rPr lang="en-US" b="0" i="0" u="none" strike="noStrike" dirty="0">
                <a:effectLst/>
                <a:latin typeface="Aptos" panose="020B0004020202020204" pitchFamily="34" charset="0"/>
              </a:rPr>
              <a:t> button OR you can drag and drop files from the computer to the </a:t>
            </a:r>
            <a:r>
              <a:rPr lang="en-US" b="0" i="1" u="none" strike="noStrike" dirty="0">
                <a:effectLst/>
                <a:latin typeface="Aptos" panose="020B0004020202020204" pitchFamily="34" charset="0"/>
              </a:rPr>
              <a:t>Drag and drop file here</a:t>
            </a:r>
            <a:r>
              <a:rPr lang="en-US" b="0" i="0" u="none" strike="noStrike" dirty="0">
                <a:effectLst/>
                <a:latin typeface="Aptos" panose="020B0004020202020204" pitchFamily="34" charset="0"/>
              </a:rPr>
              <a:t> box. </a:t>
            </a:r>
            <a:endParaRPr lang="en-US" dirty="0">
              <a:latin typeface="Aptos" panose="020B0004020202020204" pitchFamily="34" charset="0"/>
            </a:endParaRPr>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19" name="Picture 18" descr="When you are in the student's record you can upload files by browsing or you can simply drag and drop them onto the drag and drop field.">
            <a:extLst>
              <a:ext uri="{FF2B5EF4-FFF2-40B4-BE49-F238E27FC236}">
                <a16:creationId xmlns:a16="http://schemas.microsoft.com/office/drawing/2014/main" id="{0959F53D-D283-4B4F-46C4-E5A09DEA4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9640" y="2845686"/>
            <a:ext cx="5770367" cy="3510664"/>
          </a:xfrm>
          <a:prstGeom prst="rect">
            <a:avLst/>
          </a:prstGeom>
        </p:spPr>
      </p:pic>
      <p:sp>
        <p:nvSpPr>
          <p:cNvPr id="4" name="Slide Number Placeholder 3">
            <a:extLst>
              <a:ext uri="{FF2B5EF4-FFF2-40B4-BE49-F238E27FC236}">
                <a16:creationId xmlns:a16="http://schemas.microsoft.com/office/drawing/2014/main" id="{3A8802ED-A665-4AC6-A9F8-2ECD0EE64225}"/>
              </a:ext>
            </a:extLst>
          </p:cNvPr>
          <p:cNvSpPr>
            <a:spLocks noGrp="1"/>
          </p:cNvSpPr>
          <p:nvPr>
            <p:ph type="sldNum" sz="quarter" idx="12"/>
          </p:nvPr>
        </p:nvSpPr>
        <p:spPr>
          <a:xfrm>
            <a:off x="332873" y="6356350"/>
            <a:ext cx="394714" cy="365125"/>
          </a:xfrm>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29155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9DC5-B111-4511-1D1F-C2206DB343C3}"/>
              </a:ext>
            </a:extLst>
          </p:cNvPr>
          <p:cNvSpPr>
            <a:spLocks noGrp="1"/>
          </p:cNvSpPr>
          <p:nvPr>
            <p:ph type="title"/>
          </p:nvPr>
        </p:nvSpPr>
        <p:spPr>
          <a:xfrm>
            <a:off x="1198407" y="136525"/>
            <a:ext cx="10046063" cy="747084"/>
          </a:xfrm>
        </p:spPr>
        <p:txBody>
          <a:bodyPr>
            <a:noAutofit/>
          </a:bodyPr>
          <a:lstStyle/>
          <a:p>
            <a:r>
              <a:rPr lang="en-US" sz="4000" dirty="0">
                <a:latin typeface="Aptos" panose="020B0004020202020204" pitchFamily="34" charset="0"/>
              </a:rPr>
              <a:t>Uploading documents to the Student Record (cont.)</a:t>
            </a:r>
          </a:p>
        </p:txBody>
      </p:sp>
      <p:sp>
        <p:nvSpPr>
          <p:cNvPr id="3" name="Content Placeholder 2">
            <a:extLst>
              <a:ext uri="{FF2B5EF4-FFF2-40B4-BE49-F238E27FC236}">
                <a16:creationId xmlns:a16="http://schemas.microsoft.com/office/drawing/2014/main" id="{C2B143C8-7B44-1837-C37F-F690EE9ACD81}"/>
              </a:ext>
            </a:extLst>
          </p:cNvPr>
          <p:cNvSpPr>
            <a:spLocks noGrp="1"/>
          </p:cNvSpPr>
          <p:nvPr>
            <p:ph idx="1"/>
          </p:nvPr>
        </p:nvSpPr>
        <p:spPr>
          <a:xfrm>
            <a:off x="108846" y="1286352"/>
            <a:ext cx="7029071" cy="4510453"/>
          </a:xfrm>
        </p:spPr>
        <p:txBody>
          <a:bodyPr>
            <a:normAutofit fontScale="25000" lnSpcReduction="20000"/>
          </a:bodyPr>
          <a:lstStyle/>
          <a:p>
            <a:pPr>
              <a:lnSpc>
                <a:spcPct val="120000"/>
              </a:lnSpc>
              <a:spcBef>
                <a:spcPts val="600"/>
              </a:spcBef>
              <a:spcAft>
                <a:spcPts val="600"/>
              </a:spcAft>
            </a:pPr>
            <a:r>
              <a:rPr lang="en-US" sz="9600" b="0" i="0" u="none" strike="noStrike" dirty="0">
                <a:effectLst/>
                <a:latin typeface="Aptos" panose="020B0004020202020204" pitchFamily="34" charset="0"/>
              </a:rPr>
              <a:t>At least one document must be uploaded to submit the survey as complete</a:t>
            </a:r>
            <a:r>
              <a:rPr lang="en-US" sz="9600" dirty="0">
                <a:latin typeface="Aptos" panose="020B0004020202020204" pitchFamily="34" charset="0"/>
              </a:rPr>
              <a:t>.</a:t>
            </a:r>
          </a:p>
          <a:p>
            <a:pPr lvl="1">
              <a:lnSpc>
                <a:spcPct val="120000"/>
              </a:lnSpc>
              <a:spcBef>
                <a:spcPts val="600"/>
              </a:spcBef>
              <a:spcAft>
                <a:spcPts val="600"/>
              </a:spcAft>
            </a:pPr>
            <a:r>
              <a:rPr lang="en-US" sz="9600" b="0" i="0" u="none" strike="noStrike" dirty="0">
                <a:effectLst/>
                <a:latin typeface="Aptos" panose="020B0004020202020204" pitchFamily="34" charset="0"/>
              </a:rPr>
              <a:t>For Transition Age IEPs, you must upload the NOM and include the NOM to the student. </a:t>
            </a:r>
          </a:p>
          <a:p>
            <a:pPr rtl="0">
              <a:lnSpc>
                <a:spcPct val="120000"/>
              </a:lnSpc>
              <a:spcBef>
                <a:spcPts val="600"/>
              </a:spcBef>
              <a:spcAft>
                <a:spcPts val="600"/>
              </a:spcAft>
            </a:pPr>
            <a:r>
              <a:rPr lang="en-US" sz="9600" b="0" i="0" u="none" strike="noStrike" dirty="0">
                <a:effectLst/>
                <a:latin typeface="Aptos" panose="020B0004020202020204" pitchFamily="34" charset="0"/>
              </a:rPr>
              <a:t>The uploaded document will appear in the list of documents table in the </a:t>
            </a:r>
            <a:r>
              <a:rPr lang="en-US" sz="9600" b="1" i="0" u="none" strike="noStrike" dirty="0">
                <a:effectLst/>
                <a:latin typeface="Aptos" panose="020B0004020202020204" pitchFamily="34" charset="0"/>
              </a:rPr>
              <a:t>Upload Student Files</a:t>
            </a:r>
            <a:r>
              <a:rPr lang="en-US" sz="9600" b="0" i="0" u="none" strike="noStrike" dirty="0">
                <a:effectLst/>
                <a:latin typeface="Aptos" panose="020B0004020202020204" pitchFamily="34" charset="0"/>
              </a:rPr>
              <a:t> section on right side of the page. </a:t>
            </a:r>
            <a:endParaRPr lang="en-US" sz="9600" dirty="0">
              <a:effectLst/>
              <a:latin typeface="Aptos" panose="020B0004020202020204" pitchFamily="34" charset="0"/>
            </a:endParaRPr>
          </a:p>
          <a:p>
            <a:pPr rtl="0" fontAlgn="base">
              <a:lnSpc>
                <a:spcPct val="120000"/>
              </a:lnSpc>
              <a:spcBef>
                <a:spcPts val="600"/>
              </a:spcBef>
              <a:spcAft>
                <a:spcPts val="600"/>
              </a:spcAft>
              <a:buFont typeface="Arial" panose="020B0604020202020204" pitchFamily="34" charset="0"/>
              <a:buChar char="•"/>
            </a:pPr>
            <a:r>
              <a:rPr lang="en-US" sz="9600" i="0" u="none" strike="noStrike" dirty="0">
                <a:effectLst/>
                <a:latin typeface="Aptos" panose="020B0004020202020204" pitchFamily="34" charset="0"/>
              </a:rPr>
              <a:t>PDF</a:t>
            </a:r>
            <a:r>
              <a:rPr lang="en-US" sz="9600" b="0" i="0" u="none" strike="noStrike" dirty="0">
                <a:effectLst/>
                <a:latin typeface="Aptos" panose="020B0004020202020204" pitchFamily="34" charset="0"/>
              </a:rPr>
              <a:t> documents will show in the </a:t>
            </a:r>
            <a:r>
              <a:rPr lang="en-US" sz="9600" b="1" i="0" u="none" strike="noStrike" dirty="0">
                <a:effectLst/>
                <a:latin typeface="Aptos" panose="020B0004020202020204" pitchFamily="34" charset="0"/>
              </a:rPr>
              <a:t>Document Preview</a:t>
            </a:r>
            <a:r>
              <a:rPr lang="en-US" sz="9600" b="0" i="0" u="none" strike="noStrike" dirty="0">
                <a:effectLst/>
                <a:latin typeface="Aptos" panose="020B0004020202020204" pitchFamily="34" charset="0"/>
              </a:rPr>
              <a:t> section when the green </a:t>
            </a:r>
            <a:r>
              <a:rPr lang="en-US" sz="9600" b="0" i="1" u="none" strike="noStrike" dirty="0">
                <a:effectLst/>
                <a:latin typeface="Aptos" panose="020B0004020202020204" pitchFamily="34" charset="0"/>
              </a:rPr>
              <a:t>Preview</a:t>
            </a:r>
            <a:r>
              <a:rPr lang="en-US" sz="9600" b="0" i="0" u="none" strike="noStrike" dirty="0">
                <a:effectLst/>
                <a:latin typeface="Aptos" panose="020B0004020202020204" pitchFamily="34" charset="0"/>
              </a:rPr>
              <a:t> button is clicked. </a:t>
            </a:r>
          </a:p>
          <a:p>
            <a:pPr rtl="0" fontAlgn="base">
              <a:lnSpc>
                <a:spcPct val="120000"/>
              </a:lnSpc>
              <a:spcBef>
                <a:spcPts val="600"/>
              </a:spcBef>
              <a:spcAft>
                <a:spcPts val="600"/>
              </a:spcAft>
              <a:buFont typeface="Arial" panose="020B0604020202020204" pitchFamily="34" charset="0"/>
              <a:buChar char="•"/>
            </a:pPr>
            <a:r>
              <a:rPr lang="en-US" sz="9600" b="0" i="0" u="none" strike="noStrike" dirty="0">
                <a:effectLst/>
                <a:latin typeface="Aptos" panose="020B0004020202020204" pitchFamily="34" charset="0"/>
              </a:rPr>
              <a:t>Non-PDF documents will automatically download in your browser to be saved locally on the computer.</a:t>
            </a:r>
          </a:p>
          <a:p>
            <a:endParaRPr lang="en-US" dirty="0"/>
          </a:p>
        </p:txBody>
      </p:sp>
      <p:pic>
        <p:nvPicPr>
          <p:cNvPr id="21" name="Picture 20" descr="After uploading, you can preview your documents in the app">
            <a:extLst>
              <a:ext uri="{FF2B5EF4-FFF2-40B4-BE49-F238E27FC236}">
                <a16:creationId xmlns:a16="http://schemas.microsoft.com/office/drawing/2014/main" id="{B312C0AF-AA6C-7C10-96C6-5F83E60471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191" y="1286352"/>
            <a:ext cx="4739961" cy="4797207"/>
          </a:xfrm>
          <a:prstGeom prst="rect">
            <a:avLst/>
          </a:prstGeom>
        </p:spPr>
      </p:pic>
      <p:sp>
        <p:nvSpPr>
          <p:cNvPr id="4" name="Slide Number Placeholder 3">
            <a:extLst>
              <a:ext uri="{FF2B5EF4-FFF2-40B4-BE49-F238E27FC236}">
                <a16:creationId xmlns:a16="http://schemas.microsoft.com/office/drawing/2014/main" id="{86AA46FC-0711-2EC4-6557-56F1065EB480}"/>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77690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E0EB-FFB5-97FF-1034-2B4385D57D7B}"/>
              </a:ext>
            </a:extLst>
          </p:cNvPr>
          <p:cNvSpPr>
            <a:spLocks noGrp="1"/>
          </p:cNvSpPr>
          <p:nvPr>
            <p:ph type="title"/>
          </p:nvPr>
        </p:nvSpPr>
        <p:spPr/>
        <p:txBody>
          <a:bodyPr>
            <a:normAutofit/>
          </a:bodyPr>
          <a:lstStyle/>
          <a:p>
            <a:r>
              <a:rPr lang="en-US" sz="4000" dirty="0">
                <a:latin typeface="Aptos" panose="020B0004020202020204" pitchFamily="34" charset="0"/>
              </a:rPr>
              <a:t>Completing Review</a:t>
            </a:r>
          </a:p>
        </p:txBody>
      </p:sp>
      <p:sp>
        <p:nvSpPr>
          <p:cNvPr id="3" name="Content Placeholder 2">
            <a:extLst>
              <a:ext uri="{FF2B5EF4-FFF2-40B4-BE49-F238E27FC236}">
                <a16:creationId xmlns:a16="http://schemas.microsoft.com/office/drawing/2014/main" id="{9707E43A-DF11-94F4-E3E4-4DB95D9C0DF6}"/>
              </a:ext>
            </a:extLst>
          </p:cNvPr>
          <p:cNvSpPr>
            <a:spLocks noGrp="1"/>
          </p:cNvSpPr>
          <p:nvPr>
            <p:ph idx="1"/>
          </p:nvPr>
        </p:nvSpPr>
        <p:spPr>
          <a:xfrm>
            <a:off x="340692" y="1894733"/>
            <a:ext cx="5295373" cy="2496312"/>
          </a:xfrm>
        </p:spPr>
        <p:txBody>
          <a:bodyPr>
            <a:noAutofit/>
          </a:bodyPr>
          <a:lstStyle/>
          <a:p>
            <a:pPr rtl="0">
              <a:spcBef>
                <a:spcPts val="600"/>
              </a:spcBef>
              <a:spcAft>
                <a:spcPts val="600"/>
              </a:spcAft>
            </a:pPr>
            <a:r>
              <a:rPr lang="en-US" b="0" i="0" u="none" strike="noStrike" dirty="0">
                <a:solidFill>
                  <a:srgbClr val="1A2827"/>
                </a:solidFill>
                <a:effectLst/>
                <a:latin typeface="Aptos" panose="020B0004020202020204" pitchFamily="34" charset="0"/>
              </a:rPr>
              <a:t>At the end of the survey, there are four appendix sections to be filled out (only if applicable). </a:t>
            </a:r>
            <a:endParaRPr lang="en-US" dirty="0">
              <a:effectLst/>
              <a:latin typeface="Aptos" panose="020B0004020202020204" pitchFamily="34" charset="0"/>
            </a:endParaRPr>
          </a:p>
          <a:p>
            <a:pPr rtl="0" fontAlgn="base">
              <a:spcBef>
                <a:spcPts val="600"/>
              </a:spcBef>
              <a:spcAft>
                <a:spcPts val="1000"/>
              </a:spcAft>
              <a:buFont typeface="Arial" panose="020B0604020202020204" pitchFamily="34" charset="0"/>
              <a:buChar char="•"/>
            </a:pPr>
            <a:r>
              <a:rPr lang="en-US" b="0" i="0" u="none" strike="noStrike" dirty="0">
                <a:solidFill>
                  <a:srgbClr val="1A2827"/>
                </a:solidFill>
                <a:effectLst/>
                <a:latin typeface="Aptos" panose="020B0004020202020204" pitchFamily="34" charset="0"/>
              </a:rPr>
              <a:t>To expand a section, click the caret located to the right of each </a:t>
            </a:r>
            <a:r>
              <a:rPr lang="en-US" b="1" i="0" u="none" strike="noStrike" dirty="0">
                <a:solidFill>
                  <a:srgbClr val="1A2827"/>
                </a:solidFill>
                <a:effectLst/>
                <a:latin typeface="Aptos" panose="020B0004020202020204" pitchFamily="34" charset="0"/>
              </a:rPr>
              <a:t>Appendix</a:t>
            </a:r>
            <a:r>
              <a:rPr lang="en-US" b="0" i="0" u="none" strike="noStrike" dirty="0">
                <a:solidFill>
                  <a:srgbClr val="1A2827"/>
                </a:solidFill>
                <a:effectLst/>
                <a:latin typeface="Aptos" panose="020B0004020202020204" pitchFamily="34" charset="0"/>
              </a:rPr>
              <a:t> section header.</a:t>
            </a:r>
          </a:p>
          <a:p>
            <a:pPr rtl="0" fontAlgn="base">
              <a:spcBef>
                <a:spcPts val="600"/>
              </a:spcBef>
              <a:spcAft>
                <a:spcPts val="1000"/>
              </a:spcAft>
              <a:buFont typeface="Arial" panose="020B0604020202020204" pitchFamily="34" charset="0"/>
              <a:buChar char="•"/>
            </a:pPr>
            <a:r>
              <a:rPr lang="en-US" b="0" i="0" u="none" strike="noStrike" dirty="0">
                <a:solidFill>
                  <a:srgbClr val="1A2827"/>
                </a:solidFill>
                <a:effectLst/>
                <a:latin typeface="Aptos" panose="020B0004020202020204" pitchFamily="34" charset="0"/>
              </a:rPr>
              <a:t>Click the “</a:t>
            </a:r>
            <a:r>
              <a:rPr lang="en-US" b="1" i="0" u="none" strike="noStrike" dirty="0">
                <a:solidFill>
                  <a:srgbClr val="1A2827"/>
                </a:solidFill>
                <a:effectLst/>
                <a:latin typeface="Aptos" panose="020B0004020202020204" pitchFamily="34" charset="0"/>
              </a:rPr>
              <a:t>Complete (Survey Completed)</a:t>
            </a:r>
            <a:r>
              <a:rPr lang="en-US" b="0" i="0" u="none" strike="noStrike" dirty="0">
                <a:solidFill>
                  <a:srgbClr val="1A2827"/>
                </a:solidFill>
                <a:effectLst/>
                <a:latin typeface="Aptos" panose="020B0004020202020204" pitchFamily="34" charset="0"/>
              </a:rPr>
              <a:t>” button to complete the survey.</a:t>
            </a:r>
          </a:p>
          <a:p>
            <a:endParaRPr lang="en-US" dirty="0"/>
          </a:p>
        </p:txBody>
      </p:sp>
      <p:pic>
        <p:nvPicPr>
          <p:cNvPr id="8198" name="Picture 6" descr="4 appendix sections">
            <a:extLst>
              <a:ext uri="{FF2B5EF4-FFF2-40B4-BE49-F238E27FC236}">
                <a16:creationId xmlns:a16="http://schemas.microsoft.com/office/drawing/2014/main" id="{A83CB043-3CCE-82B0-8D99-8E4CEB210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282" y="1479053"/>
            <a:ext cx="6105027" cy="4473154"/>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B179177-7846-370F-8FFD-EA03BE636BCB}"/>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22864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C509-F5D2-29D2-87C3-0C4E1FBC01FB}"/>
              </a:ext>
            </a:extLst>
          </p:cNvPr>
          <p:cNvSpPr>
            <a:spLocks noGrp="1"/>
          </p:cNvSpPr>
          <p:nvPr>
            <p:ph type="title"/>
          </p:nvPr>
        </p:nvSpPr>
        <p:spPr>
          <a:xfrm>
            <a:off x="1277918" y="234075"/>
            <a:ext cx="8705837" cy="747084"/>
          </a:xfrm>
        </p:spPr>
        <p:txBody>
          <a:bodyPr>
            <a:noAutofit/>
          </a:bodyPr>
          <a:lstStyle/>
          <a:p>
            <a:r>
              <a:rPr lang="en-US" sz="4000" dirty="0">
                <a:latin typeface="Aptos" panose="020B0004020202020204" pitchFamily="34" charset="0"/>
              </a:rPr>
              <a:t>Error Message – Incomplete Review</a:t>
            </a:r>
          </a:p>
        </p:txBody>
      </p:sp>
      <p:sp>
        <p:nvSpPr>
          <p:cNvPr id="3" name="Content Placeholder 2">
            <a:extLst>
              <a:ext uri="{FF2B5EF4-FFF2-40B4-BE49-F238E27FC236}">
                <a16:creationId xmlns:a16="http://schemas.microsoft.com/office/drawing/2014/main" id="{32513946-1567-613E-8FB3-930F7F6114FA}"/>
              </a:ext>
            </a:extLst>
          </p:cNvPr>
          <p:cNvSpPr>
            <a:spLocks noGrp="1"/>
          </p:cNvSpPr>
          <p:nvPr>
            <p:ph idx="1"/>
          </p:nvPr>
        </p:nvSpPr>
        <p:spPr>
          <a:xfrm>
            <a:off x="291879" y="1332659"/>
            <a:ext cx="5568387" cy="3557015"/>
          </a:xfrm>
        </p:spPr>
        <p:txBody>
          <a:bodyPr>
            <a:noAutofit/>
          </a:bodyPr>
          <a:lstStyle/>
          <a:p>
            <a:pPr rtl="0">
              <a:spcBef>
                <a:spcPts val="600"/>
              </a:spcBef>
              <a:spcAft>
                <a:spcPts val="600"/>
              </a:spcAft>
            </a:pPr>
            <a:r>
              <a:rPr lang="en-US" b="0" i="0" u="none" strike="noStrike" dirty="0">
                <a:solidFill>
                  <a:srgbClr val="1A2827"/>
                </a:solidFill>
                <a:effectLst/>
                <a:latin typeface="Aptos" panose="020B0004020202020204" pitchFamily="34" charset="0"/>
              </a:rPr>
              <a:t>If the green “</a:t>
            </a:r>
            <a:r>
              <a:rPr lang="en-US" b="1" i="0" u="none" strike="noStrike" dirty="0">
                <a:solidFill>
                  <a:srgbClr val="1A2827"/>
                </a:solidFill>
                <a:effectLst/>
                <a:latin typeface="Aptos" panose="020B0004020202020204" pitchFamily="34" charset="0"/>
              </a:rPr>
              <a:t>Submit</a:t>
            </a:r>
            <a:r>
              <a:rPr lang="en-US" b="0" i="0" u="none" strike="noStrike" dirty="0">
                <a:solidFill>
                  <a:srgbClr val="1A2827"/>
                </a:solidFill>
                <a:effectLst/>
                <a:latin typeface="Aptos" panose="020B0004020202020204" pitchFamily="34" charset="0"/>
              </a:rPr>
              <a:t>” button at the bottom of the survey  is clicked and a required question has not been answered, a </a:t>
            </a:r>
            <a:r>
              <a:rPr lang="en-US" b="1" i="0" u="none" strike="noStrike" dirty="0">
                <a:solidFill>
                  <a:srgbClr val="1A2827"/>
                </a:solidFill>
                <a:effectLst/>
                <a:latin typeface="Aptos" panose="020B0004020202020204" pitchFamily="34" charset="0"/>
              </a:rPr>
              <a:t>Submit Not Allowed</a:t>
            </a:r>
            <a:r>
              <a:rPr lang="en-US" b="0" i="0" u="none" strike="noStrike" dirty="0">
                <a:solidFill>
                  <a:srgbClr val="1A2827"/>
                </a:solidFill>
                <a:effectLst/>
                <a:latin typeface="Aptos" panose="020B0004020202020204" pitchFamily="34" charset="0"/>
              </a:rPr>
              <a:t> warning box will appear. </a:t>
            </a:r>
            <a:endParaRPr lang="en-US" dirty="0">
              <a:effectLst/>
              <a:latin typeface="Aptos" panose="020B0004020202020204" pitchFamily="34" charset="0"/>
            </a:endParaRPr>
          </a:p>
          <a:p>
            <a:pPr rtl="0" fontAlgn="base">
              <a:spcBef>
                <a:spcPts val="600"/>
              </a:spcBef>
              <a:spcAft>
                <a:spcPts val="600"/>
              </a:spcAft>
              <a:buFont typeface="Arial" panose="020B0604020202020204" pitchFamily="34" charset="0"/>
              <a:buChar char="•"/>
            </a:pPr>
            <a:r>
              <a:rPr lang="en-US" b="0" i="0" u="none" strike="noStrike" dirty="0">
                <a:solidFill>
                  <a:srgbClr val="1A2827"/>
                </a:solidFill>
                <a:effectLst/>
                <a:latin typeface="Aptos" panose="020B0004020202020204" pitchFamily="34" charset="0"/>
              </a:rPr>
              <a:t>Click the green </a:t>
            </a:r>
            <a:r>
              <a:rPr lang="en-US" b="0" i="1" u="none" strike="noStrike" dirty="0">
                <a:solidFill>
                  <a:srgbClr val="1A2827"/>
                </a:solidFill>
                <a:effectLst/>
                <a:latin typeface="Aptos" panose="020B0004020202020204" pitchFamily="34" charset="0"/>
              </a:rPr>
              <a:t>Ok</a:t>
            </a:r>
            <a:r>
              <a:rPr lang="en-US" b="0" i="0" u="none" strike="noStrike" dirty="0">
                <a:solidFill>
                  <a:srgbClr val="1A2827"/>
                </a:solidFill>
                <a:effectLst/>
                <a:latin typeface="Aptos" panose="020B0004020202020204" pitchFamily="34" charset="0"/>
              </a:rPr>
              <a:t> button to close the </a:t>
            </a:r>
            <a:r>
              <a:rPr lang="en-US" b="1" i="0" u="none" strike="noStrike" dirty="0">
                <a:solidFill>
                  <a:srgbClr val="1A2827"/>
                </a:solidFill>
                <a:effectLst/>
                <a:latin typeface="Aptos" panose="020B0004020202020204" pitchFamily="34" charset="0"/>
              </a:rPr>
              <a:t>Submit Not Allowed </a:t>
            </a:r>
            <a:r>
              <a:rPr lang="en-US" b="0" i="0" u="none" strike="noStrike" dirty="0">
                <a:solidFill>
                  <a:srgbClr val="1A2827"/>
                </a:solidFill>
                <a:effectLst/>
                <a:latin typeface="Aptos" panose="020B0004020202020204" pitchFamily="34" charset="0"/>
              </a:rPr>
              <a:t>warning and return to the survey to address incomplete questions. The unanswered question(s) will be highlighted in red. </a:t>
            </a:r>
          </a:p>
          <a:p>
            <a:pPr rtl="0">
              <a:spcBef>
                <a:spcPts val="600"/>
              </a:spcBef>
              <a:spcAft>
                <a:spcPts val="600"/>
              </a:spcAft>
            </a:pPr>
            <a:r>
              <a:rPr lang="en-US" b="0" i="0" u="none" strike="noStrike" dirty="0">
                <a:solidFill>
                  <a:srgbClr val="1A2827"/>
                </a:solidFill>
                <a:effectLst/>
                <a:latin typeface="Aptos" panose="020B0004020202020204" pitchFamily="34" charset="0"/>
              </a:rPr>
              <a:t>After submitting the survey, the status will show as Submitted. Click “Go Back” to return to the </a:t>
            </a:r>
            <a:r>
              <a:rPr lang="en-US" b="1" i="0" u="none" strike="noStrike" dirty="0">
                <a:solidFill>
                  <a:srgbClr val="1A2827"/>
                </a:solidFill>
                <a:effectLst/>
                <a:latin typeface="Aptos" panose="020B0004020202020204" pitchFamily="34" charset="0"/>
              </a:rPr>
              <a:t>Standard Record Review Collection Dashboard</a:t>
            </a:r>
            <a:r>
              <a:rPr lang="en-US" b="0" i="0" u="none" strike="noStrike" dirty="0">
                <a:solidFill>
                  <a:srgbClr val="1A2827"/>
                </a:solidFill>
                <a:effectLst/>
                <a:latin typeface="Aptos" panose="020B0004020202020204" pitchFamily="34" charset="0"/>
              </a:rPr>
              <a:t> page.</a:t>
            </a:r>
            <a:endParaRPr lang="en-US" dirty="0">
              <a:effectLst/>
              <a:latin typeface="Aptos" panose="020B0004020202020204" pitchFamily="34" charset="0"/>
            </a:endParaRPr>
          </a:p>
          <a:p>
            <a:endParaRPr lang="en-US" dirty="0"/>
          </a:p>
        </p:txBody>
      </p:sp>
      <p:pic>
        <p:nvPicPr>
          <p:cNvPr id="5" name="Picture 8" descr="If you receive the message &quot;Submit not allowed&quot; you have missed at least one question. This question will be highlighted in red above. ">
            <a:extLst>
              <a:ext uri="{FF2B5EF4-FFF2-40B4-BE49-F238E27FC236}">
                <a16:creationId xmlns:a16="http://schemas.microsoft.com/office/drawing/2014/main" id="{D1F0B074-EC43-04EB-CB85-A7C57616D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50042"/>
            <a:ext cx="6026327" cy="4023375"/>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B08CB1B-A6D6-B5F5-DE00-4CC04E794B13}"/>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124514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E202-935F-BE9A-8E04-93345722E6C8}"/>
              </a:ext>
            </a:extLst>
          </p:cNvPr>
          <p:cNvSpPr>
            <a:spLocks noGrp="1"/>
          </p:cNvSpPr>
          <p:nvPr>
            <p:ph type="title"/>
          </p:nvPr>
        </p:nvSpPr>
        <p:spPr>
          <a:xfrm>
            <a:off x="1287858" y="88410"/>
            <a:ext cx="10161452" cy="747084"/>
          </a:xfrm>
        </p:spPr>
        <p:txBody>
          <a:bodyPr>
            <a:noAutofit/>
          </a:bodyPr>
          <a:lstStyle/>
          <a:p>
            <a:r>
              <a:rPr lang="en-US" sz="4000" dirty="0">
                <a:latin typeface="Aptos" panose="020B0004020202020204" pitchFamily="34" charset="0"/>
              </a:rPr>
              <a:t>Notice of Noncompliant Indicator 13 Elements for Transition Age IEPs</a:t>
            </a:r>
          </a:p>
        </p:txBody>
      </p:sp>
      <p:sp>
        <p:nvSpPr>
          <p:cNvPr id="7" name="TextBox 6">
            <a:extLst>
              <a:ext uri="{FF2B5EF4-FFF2-40B4-BE49-F238E27FC236}">
                <a16:creationId xmlns:a16="http://schemas.microsoft.com/office/drawing/2014/main" id="{0253519C-5462-8207-2486-D97A1398E3FD}"/>
              </a:ext>
            </a:extLst>
          </p:cNvPr>
          <p:cNvSpPr txBox="1"/>
          <p:nvPr/>
        </p:nvSpPr>
        <p:spPr>
          <a:xfrm>
            <a:off x="186356" y="1498831"/>
            <a:ext cx="3600453" cy="4462760"/>
          </a:xfrm>
          <a:prstGeom prst="rect">
            <a:avLst/>
          </a:prstGeom>
          <a:noFill/>
        </p:spPr>
        <p:txBody>
          <a:bodyPr wrap="square">
            <a:spAutoFit/>
          </a:bodyPr>
          <a:lstStyle/>
          <a:p>
            <a:pPr rtl="0">
              <a:lnSpc>
                <a:spcPct val="100000"/>
              </a:lnSpc>
              <a:spcBef>
                <a:spcPts val="600"/>
              </a:spcBef>
              <a:spcAft>
                <a:spcPts val="600"/>
              </a:spcAft>
            </a:pPr>
            <a:r>
              <a:rPr lang="en-US" sz="2400" b="0" i="0" u="none" strike="noStrike" dirty="0">
                <a:effectLst/>
                <a:latin typeface="Aptos" panose="020B0004020202020204" pitchFamily="34" charset="0"/>
              </a:rPr>
              <a:t>If there are noncompliant </a:t>
            </a:r>
            <a:r>
              <a:rPr lang="en-US" sz="2400" dirty="0">
                <a:latin typeface="Aptos" panose="020B0004020202020204" pitchFamily="34" charset="0"/>
              </a:rPr>
              <a:t>elements for Indicator 13</a:t>
            </a:r>
            <a:r>
              <a:rPr lang="en-US" sz="2400" b="0" i="0" u="none" strike="noStrike" dirty="0">
                <a:effectLst/>
                <a:latin typeface="Aptos" panose="020B0004020202020204" pitchFamily="34" charset="0"/>
              </a:rPr>
              <a:t>, a </a:t>
            </a:r>
            <a:r>
              <a:rPr lang="en-US" sz="2400" b="1" i="0" u="none" strike="noStrike" dirty="0">
                <a:effectLst/>
                <a:latin typeface="Aptos" panose="020B0004020202020204" pitchFamily="34" charset="0"/>
              </a:rPr>
              <a:t>Notice</a:t>
            </a:r>
            <a:r>
              <a:rPr lang="en-US" sz="2400" b="0" i="0" u="none" strike="noStrike" dirty="0">
                <a:effectLst/>
                <a:latin typeface="Aptos" panose="020B0004020202020204" pitchFamily="34" charset="0"/>
              </a:rPr>
              <a:t> warning box will appear displaying the number of noncompliant answers. </a:t>
            </a:r>
          </a:p>
          <a:p>
            <a:pPr rtl="0">
              <a:lnSpc>
                <a:spcPct val="100000"/>
              </a:lnSpc>
              <a:spcBef>
                <a:spcPts val="600"/>
              </a:spcBef>
              <a:spcAft>
                <a:spcPts val="600"/>
              </a:spcAft>
            </a:pPr>
            <a:endParaRPr lang="en-US" sz="2400" dirty="0">
              <a:latin typeface="Aptos" panose="020B0004020202020204" pitchFamily="34" charset="0"/>
            </a:endParaRPr>
          </a:p>
          <a:p>
            <a:pPr rtl="0">
              <a:lnSpc>
                <a:spcPct val="100000"/>
              </a:lnSpc>
              <a:spcBef>
                <a:spcPts val="600"/>
              </a:spcBef>
              <a:spcAft>
                <a:spcPts val="600"/>
              </a:spcAft>
            </a:pPr>
            <a:r>
              <a:rPr lang="en-US" sz="2400" b="0" i="0" u="none" strike="noStrike" dirty="0">
                <a:effectLst/>
                <a:latin typeface="Aptos" panose="020B0004020202020204" pitchFamily="34" charset="0"/>
              </a:rPr>
              <a:t>To review and verify the noncompliant answers before submission, click the “</a:t>
            </a:r>
            <a:r>
              <a:rPr lang="en-US" sz="2400" b="1" i="0" u="none" strike="noStrike" dirty="0">
                <a:effectLst/>
                <a:latin typeface="Aptos" panose="020B0004020202020204" pitchFamily="34" charset="0"/>
              </a:rPr>
              <a:t>Cancel”</a:t>
            </a:r>
            <a:r>
              <a:rPr lang="en-US" sz="2400" b="0" i="0" u="none" strike="noStrike" dirty="0">
                <a:effectLst/>
                <a:latin typeface="Aptos" panose="020B0004020202020204" pitchFamily="34" charset="0"/>
              </a:rPr>
              <a:t> button.</a:t>
            </a:r>
          </a:p>
        </p:txBody>
      </p:sp>
      <p:pic>
        <p:nvPicPr>
          <p:cNvPr id="5" name="Content Placeholder 4" descr="You will receive a warning if you have answers that contain items of non-compliance before you submit. ">
            <a:extLst>
              <a:ext uri="{FF2B5EF4-FFF2-40B4-BE49-F238E27FC236}">
                <a16:creationId xmlns:a16="http://schemas.microsoft.com/office/drawing/2014/main" id="{2220CC6F-4614-473B-BEC9-5671B9C1D3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8621" y="1860214"/>
            <a:ext cx="7757023" cy="3739993"/>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3057263-9E8C-637A-193E-2F2CA2F28A1A}"/>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49064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F5CC-1344-E3DE-142B-F7C2667FB739}"/>
              </a:ext>
            </a:extLst>
          </p:cNvPr>
          <p:cNvSpPr>
            <a:spLocks noGrp="1"/>
          </p:cNvSpPr>
          <p:nvPr>
            <p:ph type="title"/>
          </p:nvPr>
        </p:nvSpPr>
        <p:spPr>
          <a:xfrm>
            <a:off x="1238162" y="247892"/>
            <a:ext cx="7790543" cy="747084"/>
          </a:xfrm>
        </p:spPr>
        <p:txBody>
          <a:bodyPr>
            <a:normAutofit/>
          </a:bodyPr>
          <a:lstStyle/>
          <a:p>
            <a:r>
              <a:rPr lang="en-US" sz="4000" dirty="0"/>
              <a:t>Checking Indicator 13 Noncompliance </a:t>
            </a:r>
          </a:p>
        </p:txBody>
      </p:sp>
      <p:sp>
        <p:nvSpPr>
          <p:cNvPr id="3" name="Content Placeholder 2">
            <a:extLst>
              <a:ext uri="{FF2B5EF4-FFF2-40B4-BE49-F238E27FC236}">
                <a16:creationId xmlns:a16="http://schemas.microsoft.com/office/drawing/2014/main" id="{F05AE3D4-76BA-28EE-8AA2-2D649A8A355F}"/>
              </a:ext>
            </a:extLst>
          </p:cNvPr>
          <p:cNvSpPr>
            <a:spLocks noGrp="1"/>
          </p:cNvSpPr>
          <p:nvPr>
            <p:ph idx="1"/>
          </p:nvPr>
        </p:nvSpPr>
        <p:spPr>
          <a:xfrm>
            <a:off x="0" y="1253331"/>
            <a:ext cx="6096000" cy="4351338"/>
          </a:xfrm>
        </p:spPr>
        <p:txBody>
          <a:bodyPr>
            <a:noAutofit/>
          </a:bodyPr>
          <a:lstStyle/>
          <a:p>
            <a:pPr rtl="0">
              <a:lnSpc>
                <a:spcPct val="100000"/>
              </a:lnSpc>
              <a:spcBef>
                <a:spcPts val="600"/>
              </a:spcBef>
              <a:spcAft>
                <a:spcPts val="600"/>
              </a:spcAft>
            </a:pPr>
            <a:r>
              <a:rPr lang="en-US" b="0" i="0" u="none" strike="noStrike" dirty="0">
                <a:effectLst/>
                <a:latin typeface="Aptos" panose="020B0004020202020204" pitchFamily="34" charset="0"/>
              </a:rPr>
              <a:t>In the </a:t>
            </a:r>
            <a:r>
              <a:rPr lang="en-US" b="1" i="0" u="none" strike="noStrike" dirty="0">
                <a:effectLst/>
                <a:latin typeface="Aptos" panose="020B0004020202020204" pitchFamily="34" charset="0"/>
              </a:rPr>
              <a:t>Group</a:t>
            </a:r>
            <a:r>
              <a:rPr lang="en-US" b="0" i="0" u="none" strike="noStrike" dirty="0">
                <a:effectLst/>
                <a:latin typeface="Aptos" panose="020B0004020202020204" pitchFamily="34" charset="0"/>
              </a:rPr>
              <a:t> column, click on </a:t>
            </a:r>
            <a:r>
              <a:rPr lang="en-US" b="1" i="0" u="none" strike="noStrike" dirty="0">
                <a:effectLst/>
                <a:latin typeface="Aptos" panose="020B0004020202020204" pitchFamily="34" charset="0"/>
              </a:rPr>
              <a:t>Transition.</a:t>
            </a:r>
            <a:r>
              <a:rPr lang="en-US" b="0" i="0" u="none" strike="noStrike" dirty="0">
                <a:effectLst/>
                <a:latin typeface="Aptos" panose="020B0004020202020204" pitchFamily="34" charset="0"/>
              </a:rPr>
              <a:t> </a:t>
            </a:r>
            <a:endParaRPr lang="en-US" dirty="0">
              <a:effectLst/>
              <a:latin typeface="Aptos" panose="020B0004020202020204" pitchFamily="34" charset="0"/>
            </a:endParaRPr>
          </a:p>
          <a:p>
            <a:pPr rtl="0">
              <a:lnSpc>
                <a:spcPct val="100000"/>
              </a:lnSpc>
              <a:spcBef>
                <a:spcPts val="600"/>
              </a:spcBef>
              <a:spcAft>
                <a:spcPts val="600"/>
              </a:spcAft>
            </a:pPr>
            <a:r>
              <a:rPr lang="en-US" b="0" i="0" u="none" strike="noStrike" dirty="0">
                <a:effectLst/>
                <a:latin typeface="Aptos" panose="020B0004020202020204" pitchFamily="34" charset="0"/>
              </a:rPr>
              <a:t>The </a:t>
            </a:r>
            <a:r>
              <a:rPr lang="en-US" b="1" i="0" u="none" strike="noStrike" dirty="0">
                <a:effectLst/>
                <a:latin typeface="Aptos" panose="020B0004020202020204" pitchFamily="34" charset="0"/>
              </a:rPr>
              <a:t>School Survey List - Standard Record Review Transition</a:t>
            </a:r>
            <a:r>
              <a:rPr lang="en-US" b="0" i="0" u="none" strike="noStrike" dirty="0">
                <a:effectLst/>
                <a:latin typeface="Aptos" panose="020B0004020202020204" pitchFamily="34" charset="0"/>
              </a:rPr>
              <a:t> page will open. Students with noncompliant record reviews will display the question numbers that were marked “No” under the </a:t>
            </a:r>
            <a:r>
              <a:rPr lang="en-US" b="1" i="0" u="none" strike="noStrike" dirty="0">
                <a:effectLst/>
                <a:latin typeface="Aptos" panose="020B0004020202020204" pitchFamily="34" charset="0"/>
              </a:rPr>
              <a:t>Noncompliant Questions</a:t>
            </a:r>
            <a:r>
              <a:rPr lang="en-US" b="0" i="0" u="none" strike="noStrike" dirty="0">
                <a:effectLst/>
                <a:latin typeface="Aptos" panose="020B0004020202020204" pitchFamily="34" charset="0"/>
              </a:rPr>
              <a:t> column.</a:t>
            </a:r>
          </a:p>
          <a:p>
            <a:pPr rtl="0">
              <a:lnSpc>
                <a:spcPct val="100000"/>
              </a:lnSpc>
              <a:spcBef>
                <a:spcPts val="600"/>
              </a:spcBef>
              <a:spcAft>
                <a:spcPts val="600"/>
              </a:spcAft>
            </a:pPr>
            <a:r>
              <a:rPr lang="en-US" b="0" i="0" u="none" strike="noStrike" dirty="0">
                <a:effectLst/>
                <a:latin typeface="Aptos" panose="020B0004020202020204" pitchFamily="34" charset="0"/>
              </a:rPr>
              <a:t>Record Reviews can be edited up until the user submits the collection to CDE.</a:t>
            </a:r>
            <a:endParaRPr lang="en-US" dirty="0">
              <a:effectLst/>
              <a:latin typeface="Aptos" panose="020B0004020202020204" pitchFamily="34" charset="0"/>
            </a:endParaRPr>
          </a:p>
          <a:p>
            <a:pPr rtl="0">
              <a:lnSpc>
                <a:spcPct val="100000"/>
              </a:lnSpc>
              <a:spcBef>
                <a:spcPts val="600"/>
              </a:spcBef>
              <a:spcAft>
                <a:spcPts val="600"/>
              </a:spcAft>
            </a:pPr>
            <a:r>
              <a:rPr lang="en-US" b="0" i="0" u="none" strike="noStrike" dirty="0">
                <a:effectLst/>
                <a:latin typeface="Aptos" panose="020B0004020202020204" pitchFamily="34" charset="0"/>
              </a:rPr>
              <a:t>Once CDE has approved a collection with noncompliant records for Transition Age youth, those records will </a:t>
            </a:r>
            <a:r>
              <a:rPr lang="en-US" dirty="0">
                <a:latin typeface="Aptos" panose="020B0004020202020204" pitchFamily="34" charset="0"/>
              </a:rPr>
              <a:t>require c</a:t>
            </a:r>
            <a:r>
              <a:rPr lang="en-US" b="0" i="0" u="none" strike="noStrike" dirty="0">
                <a:effectLst/>
                <a:latin typeface="Aptos" panose="020B0004020202020204" pitchFamily="34" charset="0"/>
              </a:rPr>
              <a:t>orrections.</a:t>
            </a:r>
            <a:endParaRPr lang="en-US" dirty="0">
              <a:effectLst/>
              <a:latin typeface="Aptos" panose="020B0004020202020204" pitchFamily="34" charset="0"/>
            </a:endParaRPr>
          </a:p>
        </p:txBody>
      </p:sp>
      <p:pic>
        <p:nvPicPr>
          <p:cNvPr id="11268" name="Picture 4" descr="From the student list, non-compliant questions will appear in the 7th column.">
            <a:extLst>
              <a:ext uri="{FF2B5EF4-FFF2-40B4-BE49-F238E27FC236}">
                <a16:creationId xmlns:a16="http://schemas.microsoft.com/office/drawing/2014/main" id="{72EBFE2D-726F-FEEE-D966-6380D6CD52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1" y="4697037"/>
            <a:ext cx="5966858" cy="1659313"/>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cxnSp>
        <p:nvCxnSpPr>
          <p:cNvPr id="8" name="Straight Arrow Connector 7" descr="red arrow pointing to age">
            <a:extLst>
              <a:ext uri="{FF2B5EF4-FFF2-40B4-BE49-F238E27FC236}">
                <a16:creationId xmlns:a16="http://schemas.microsoft.com/office/drawing/2014/main" id="{A7E6FADD-5480-E483-DF52-1C9692714083}"/>
              </a:ext>
              <a:ext uri="{C183D7F6-B498-43B3-948B-1728B52AA6E4}">
                <adec:decorative xmlns:adec="http://schemas.microsoft.com/office/drawing/2017/decorative" val="0"/>
              </a:ext>
            </a:extLst>
          </p:cNvPr>
          <p:cNvCxnSpPr>
            <a:cxnSpLocks/>
          </p:cNvCxnSpPr>
          <p:nvPr/>
        </p:nvCxnSpPr>
        <p:spPr>
          <a:xfrm>
            <a:off x="9098279" y="4782095"/>
            <a:ext cx="557272" cy="59428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C9823F3-A09D-6D0A-0FF5-EB1914155D69}"/>
              </a:ext>
            </a:extLst>
          </p:cNvPr>
          <p:cNvSpPr>
            <a:spLocks noGrp="1"/>
          </p:cNvSpPr>
          <p:nvPr>
            <p:ph type="sldNum" sz="quarter" idx="12"/>
          </p:nvPr>
        </p:nvSpPr>
        <p:spPr>
          <a:xfrm>
            <a:off x="332873" y="6675756"/>
            <a:ext cx="396332" cy="45719"/>
          </a:xfrm>
        </p:spPr>
        <p:txBody>
          <a:bodyPr/>
          <a:lstStyle/>
          <a:p>
            <a:fld id="{C479D5F6-EDCB-402A-AC08-4943A1820E8F}" type="slidenum">
              <a:rPr lang="en-US" smtClean="0"/>
              <a:pPr/>
              <a:t>25</a:t>
            </a:fld>
            <a:endParaRPr lang="en-US" dirty="0"/>
          </a:p>
        </p:txBody>
      </p:sp>
      <p:pic>
        <p:nvPicPr>
          <p:cNvPr id="7" name="Picture 6" descr="Students are organized by group.  When checking transition non-compliance from the SRR dashboard, select the Transition group. ">
            <a:extLst>
              <a:ext uri="{FF2B5EF4-FFF2-40B4-BE49-F238E27FC236}">
                <a16:creationId xmlns:a16="http://schemas.microsoft.com/office/drawing/2014/main" id="{2D9A520D-BD0D-C665-F0A0-17E664AF4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233321"/>
            <a:ext cx="5966858" cy="3283336"/>
          </a:xfrm>
          <a:prstGeom prst="rect">
            <a:avLst/>
          </a:prstGeom>
        </p:spPr>
      </p:pic>
    </p:spTree>
    <p:extLst>
      <p:ext uri="{BB962C8B-B14F-4D97-AF65-F5344CB8AC3E}">
        <p14:creationId xmlns:p14="http://schemas.microsoft.com/office/powerpoint/2010/main" val="1879250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EF5C-20D3-7941-AA70-85521CFE9AC6}"/>
              </a:ext>
            </a:extLst>
          </p:cNvPr>
          <p:cNvSpPr>
            <a:spLocks noGrp="1"/>
          </p:cNvSpPr>
          <p:nvPr>
            <p:ph type="title"/>
          </p:nvPr>
        </p:nvSpPr>
        <p:spPr>
          <a:xfrm>
            <a:off x="1228537" y="264286"/>
            <a:ext cx="9484380" cy="747084"/>
          </a:xfrm>
        </p:spPr>
        <p:txBody>
          <a:bodyPr>
            <a:noAutofit/>
          </a:bodyPr>
          <a:lstStyle/>
          <a:p>
            <a:r>
              <a:rPr lang="en-US" sz="4000" dirty="0">
                <a:latin typeface="Aptos" panose="020B0004020202020204" pitchFamily="34" charset="0"/>
              </a:rPr>
              <a:t>Submitting the Record Review Collection</a:t>
            </a:r>
          </a:p>
        </p:txBody>
      </p:sp>
      <p:sp>
        <p:nvSpPr>
          <p:cNvPr id="3" name="Content Placeholder 2">
            <a:extLst>
              <a:ext uri="{FF2B5EF4-FFF2-40B4-BE49-F238E27FC236}">
                <a16:creationId xmlns:a16="http://schemas.microsoft.com/office/drawing/2014/main" id="{41C8D9C7-4A5B-ECD6-D6F7-02BFB69852C4}"/>
              </a:ext>
            </a:extLst>
          </p:cNvPr>
          <p:cNvSpPr>
            <a:spLocks noGrp="1"/>
          </p:cNvSpPr>
          <p:nvPr>
            <p:ph idx="1"/>
          </p:nvPr>
        </p:nvSpPr>
        <p:spPr>
          <a:xfrm>
            <a:off x="238496" y="1501810"/>
            <a:ext cx="2653790" cy="4351338"/>
          </a:xfrm>
        </p:spPr>
        <p:txBody>
          <a:bodyPr>
            <a:noAutofit/>
          </a:bodyPr>
          <a:lstStyle/>
          <a:p>
            <a:pPr marL="0" indent="0">
              <a:lnSpc>
                <a:spcPct val="100000"/>
              </a:lnSpc>
              <a:spcBef>
                <a:spcPts val="600"/>
              </a:spcBef>
              <a:spcAft>
                <a:spcPts val="600"/>
              </a:spcAft>
              <a:buNone/>
            </a:pPr>
            <a:r>
              <a:rPr lang="en-US" b="0" i="0" u="none" strike="noStrike" dirty="0">
                <a:effectLst/>
                <a:latin typeface="Aptos" panose="020B0004020202020204" pitchFamily="34" charset="0"/>
              </a:rPr>
              <a:t>Once all IEP Record Reviews for all age categories have been completed, click the green “</a:t>
            </a:r>
            <a:r>
              <a:rPr lang="en-US" b="1" i="0" u="none" strike="noStrike" dirty="0">
                <a:effectLst/>
                <a:latin typeface="Aptos" panose="020B0004020202020204" pitchFamily="34" charset="0"/>
              </a:rPr>
              <a:t>Submit Collection</a:t>
            </a:r>
            <a:r>
              <a:rPr lang="en-US" b="0" i="0" u="none" strike="noStrike" dirty="0">
                <a:effectLst/>
                <a:latin typeface="Aptos" panose="020B0004020202020204" pitchFamily="34" charset="0"/>
              </a:rPr>
              <a:t>” button on the right side of the </a:t>
            </a:r>
            <a:r>
              <a:rPr lang="en-US" b="1" dirty="0">
                <a:latin typeface="Aptos" panose="020B0004020202020204" pitchFamily="34" charset="0"/>
              </a:rPr>
              <a:t>Standard Record Review Collection Dashboard</a:t>
            </a:r>
            <a:r>
              <a:rPr lang="en-US" dirty="0">
                <a:latin typeface="Aptos" panose="020B0004020202020204" pitchFamily="34" charset="0"/>
              </a:rPr>
              <a:t> page</a:t>
            </a:r>
            <a:endParaRPr lang="en-US" b="0" i="0" u="none" strike="noStrike" dirty="0">
              <a:effectLst/>
              <a:latin typeface="Aptos" panose="020B0004020202020204" pitchFamily="34" charset="0"/>
            </a:endParaRPr>
          </a:p>
          <a:p>
            <a:pPr rtl="0">
              <a:lnSpc>
                <a:spcPct val="100000"/>
              </a:lnSpc>
              <a:spcBef>
                <a:spcPts val="600"/>
              </a:spcBef>
              <a:spcAft>
                <a:spcPts val="600"/>
              </a:spcAft>
            </a:pPr>
            <a:endParaRPr lang="en-US" dirty="0"/>
          </a:p>
          <a:p>
            <a:pPr rtl="0">
              <a:spcBef>
                <a:spcPts val="600"/>
              </a:spcBef>
              <a:spcAft>
                <a:spcPts val="7600"/>
              </a:spcAft>
            </a:pPr>
            <a:endParaRPr lang="en-US" dirty="0"/>
          </a:p>
        </p:txBody>
      </p:sp>
      <p:pic>
        <p:nvPicPr>
          <p:cNvPr id="10" name="Picture 9" descr="The &quot;Submit Collection&quot; button is on the right side of the SRR dashboard. ">
            <a:extLst>
              <a:ext uri="{FF2B5EF4-FFF2-40B4-BE49-F238E27FC236}">
                <a16:creationId xmlns:a16="http://schemas.microsoft.com/office/drawing/2014/main" id="{B30709EB-079B-BA88-E2F2-01B2FF8201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527" y="1328245"/>
            <a:ext cx="9135776" cy="5076355"/>
          </a:xfrm>
          <a:prstGeom prst="rect">
            <a:avLst/>
          </a:prstGeom>
        </p:spPr>
      </p:pic>
      <p:sp>
        <p:nvSpPr>
          <p:cNvPr id="4" name="Slide Number Placeholder 3">
            <a:extLst>
              <a:ext uri="{FF2B5EF4-FFF2-40B4-BE49-F238E27FC236}">
                <a16:creationId xmlns:a16="http://schemas.microsoft.com/office/drawing/2014/main" id="{1B16C6A6-1452-1CF7-4F33-BDACE34AEFAD}"/>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3318908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D92D-9F7D-C363-DCDD-52864D7D6FA3}"/>
              </a:ext>
            </a:extLst>
          </p:cNvPr>
          <p:cNvSpPr>
            <a:spLocks noGrp="1"/>
          </p:cNvSpPr>
          <p:nvPr>
            <p:ph type="title"/>
          </p:nvPr>
        </p:nvSpPr>
        <p:spPr/>
        <p:txBody>
          <a:bodyPr>
            <a:normAutofit/>
          </a:bodyPr>
          <a:lstStyle/>
          <a:p>
            <a:r>
              <a:rPr lang="en-US" sz="4000" dirty="0">
                <a:latin typeface="Aptos" panose="020B0004020202020204" pitchFamily="34" charset="0"/>
              </a:rPr>
              <a:t>Where to Go For Help</a:t>
            </a:r>
          </a:p>
        </p:txBody>
      </p:sp>
      <p:sp>
        <p:nvSpPr>
          <p:cNvPr id="3" name="Content Placeholder 2">
            <a:extLst>
              <a:ext uri="{FF2B5EF4-FFF2-40B4-BE49-F238E27FC236}">
                <a16:creationId xmlns:a16="http://schemas.microsoft.com/office/drawing/2014/main" id="{83FEC2DC-8A7E-D312-322C-D65C4AE4BB5F}"/>
              </a:ext>
            </a:extLst>
          </p:cNvPr>
          <p:cNvSpPr>
            <a:spLocks noGrp="1"/>
          </p:cNvSpPr>
          <p:nvPr>
            <p:ph idx="1"/>
          </p:nvPr>
        </p:nvSpPr>
        <p:spPr>
          <a:xfrm>
            <a:off x="758106" y="1386839"/>
            <a:ext cx="4870144" cy="399846"/>
          </a:xfrm>
        </p:spPr>
        <p:txBody>
          <a:bodyPr>
            <a:normAutofit fontScale="92500"/>
          </a:bodyPr>
          <a:lstStyle/>
          <a:p>
            <a:pPr marL="0" indent="0">
              <a:buNone/>
            </a:pPr>
            <a:r>
              <a:rPr lang="en-US" dirty="0">
                <a:latin typeface="Aptos" panose="020B0004020202020204" pitchFamily="34" charset="0"/>
                <a:hlinkClick r:id="rId2"/>
              </a:rPr>
              <a:t>Online tutorial is available in the DMS</a:t>
            </a:r>
            <a:endParaRPr lang="en-US" dirty="0">
              <a:latin typeface="Aptos" panose="020B0004020202020204" pitchFamily="34" charset="0"/>
            </a:endParaRPr>
          </a:p>
        </p:txBody>
      </p:sp>
      <p:pic>
        <p:nvPicPr>
          <p:cNvPr id="6" name="Picture 5" descr="Select &quot;Help&quot; from the main Ascend Dashboard">
            <a:extLst>
              <a:ext uri="{FF2B5EF4-FFF2-40B4-BE49-F238E27FC236}">
                <a16:creationId xmlns:a16="http://schemas.microsoft.com/office/drawing/2014/main" id="{982DCD67-E3B6-AA65-B740-9A46724D7372}"/>
              </a:ext>
            </a:extLst>
          </p:cNvPr>
          <p:cNvPicPr>
            <a:picLocks noChangeAspect="1"/>
          </p:cNvPicPr>
          <p:nvPr/>
        </p:nvPicPr>
        <p:blipFill>
          <a:blip r:embed="rId3"/>
          <a:stretch>
            <a:fillRect/>
          </a:stretch>
        </p:blipFill>
        <p:spPr>
          <a:xfrm>
            <a:off x="1215993" y="2011952"/>
            <a:ext cx="1220234" cy="4119131"/>
          </a:xfrm>
          <a:prstGeom prst="rect">
            <a:avLst/>
          </a:prstGeom>
        </p:spPr>
      </p:pic>
      <p:pic>
        <p:nvPicPr>
          <p:cNvPr id="8" name="Picture 7" descr="Select &quot;Professional Learning System&quot;">
            <a:extLst>
              <a:ext uri="{FF2B5EF4-FFF2-40B4-BE49-F238E27FC236}">
                <a16:creationId xmlns:a16="http://schemas.microsoft.com/office/drawing/2014/main" id="{1224FDED-9A90-EC3E-288F-E4A2E0C05A2A}"/>
              </a:ext>
            </a:extLst>
          </p:cNvPr>
          <p:cNvPicPr>
            <a:picLocks noChangeAspect="1"/>
          </p:cNvPicPr>
          <p:nvPr/>
        </p:nvPicPr>
        <p:blipFill>
          <a:blip r:embed="rId4"/>
          <a:stretch>
            <a:fillRect/>
          </a:stretch>
        </p:blipFill>
        <p:spPr>
          <a:xfrm>
            <a:off x="3595945" y="2242892"/>
            <a:ext cx="1482894" cy="3657250"/>
          </a:xfrm>
          <a:prstGeom prst="rect">
            <a:avLst/>
          </a:prstGeom>
        </p:spPr>
      </p:pic>
      <p:pic>
        <p:nvPicPr>
          <p:cNvPr id="10" name="Picture 9" descr="Select &quot;AU User Tutorials&quot;">
            <a:extLst>
              <a:ext uri="{FF2B5EF4-FFF2-40B4-BE49-F238E27FC236}">
                <a16:creationId xmlns:a16="http://schemas.microsoft.com/office/drawing/2014/main" id="{CAA91045-C383-B3CD-B61E-21DE95DAD589}"/>
              </a:ext>
            </a:extLst>
          </p:cNvPr>
          <p:cNvPicPr>
            <a:picLocks noChangeAspect="1"/>
          </p:cNvPicPr>
          <p:nvPr/>
        </p:nvPicPr>
        <p:blipFill>
          <a:blip r:embed="rId5"/>
          <a:stretch>
            <a:fillRect/>
          </a:stretch>
        </p:blipFill>
        <p:spPr>
          <a:xfrm>
            <a:off x="5562468" y="2137050"/>
            <a:ext cx="2946265" cy="964232"/>
          </a:xfrm>
          <a:prstGeom prst="rect">
            <a:avLst/>
          </a:prstGeom>
        </p:spPr>
      </p:pic>
      <p:pic>
        <p:nvPicPr>
          <p:cNvPr id="12" name="Picture 11" descr="Select &quot;Standard Record Review&quot;">
            <a:extLst>
              <a:ext uri="{FF2B5EF4-FFF2-40B4-BE49-F238E27FC236}">
                <a16:creationId xmlns:a16="http://schemas.microsoft.com/office/drawing/2014/main" id="{2E7E97EA-B97E-0B18-E352-8988FA6F0422}"/>
              </a:ext>
            </a:extLst>
          </p:cNvPr>
          <p:cNvPicPr>
            <a:picLocks noChangeAspect="1"/>
          </p:cNvPicPr>
          <p:nvPr/>
        </p:nvPicPr>
        <p:blipFill>
          <a:blip r:embed="rId6"/>
          <a:stretch>
            <a:fillRect/>
          </a:stretch>
        </p:blipFill>
        <p:spPr>
          <a:xfrm>
            <a:off x="9253724" y="2138362"/>
            <a:ext cx="2381250" cy="3826050"/>
          </a:xfrm>
          <a:prstGeom prst="rect">
            <a:avLst/>
          </a:prstGeom>
        </p:spPr>
      </p:pic>
      <p:sp>
        <p:nvSpPr>
          <p:cNvPr id="13" name="Arrow: Right 12" descr="blue arow pointing to help button">
            <a:extLst>
              <a:ext uri="{FF2B5EF4-FFF2-40B4-BE49-F238E27FC236}">
                <a16:creationId xmlns:a16="http://schemas.microsoft.com/office/drawing/2014/main" id="{34E7ADC0-E466-0C96-A0EB-28CC545691E2}"/>
              </a:ext>
              <a:ext uri="{C183D7F6-B498-43B3-948B-1728B52AA6E4}">
                <adec:decorative xmlns:adec="http://schemas.microsoft.com/office/drawing/2017/decorative" val="0"/>
              </a:ext>
            </a:extLst>
          </p:cNvPr>
          <p:cNvSpPr/>
          <p:nvPr/>
        </p:nvSpPr>
        <p:spPr>
          <a:xfrm>
            <a:off x="146930" y="5781850"/>
            <a:ext cx="978408"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descr="blue arrow pointing to Professional Learning System Link">
            <a:extLst>
              <a:ext uri="{FF2B5EF4-FFF2-40B4-BE49-F238E27FC236}">
                <a16:creationId xmlns:a16="http://schemas.microsoft.com/office/drawing/2014/main" id="{C23045DE-416B-F2DA-82C8-F63BA12230F1}"/>
              </a:ext>
              <a:ext uri="{C183D7F6-B498-43B3-948B-1728B52AA6E4}">
                <adec:decorative xmlns:adec="http://schemas.microsoft.com/office/drawing/2017/decorative" val="0"/>
              </a:ext>
            </a:extLst>
          </p:cNvPr>
          <p:cNvSpPr/>
          <p:nvPr/>
        </p:nvSpPr>
        <p:spPr>
          <a:xfrm>
            <a:off x="2526882" y="5599287"/>
            <a:ext cx="978408"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descr="blue arrow pointing to AU User Tutorials">
            <a:extLst>
              <a:ext uri="{FF2B5EF4-FFF2-40B4-BE49-F238E27FC236}">
                <a16:creationId xmlns:a16="http://schemas.microsoft.com/office/drawing/2014/main" id="{CA11A24B-2D77-CDAB-3062-9A3077653B3D}"/>
              </a:ext>
              <a:ext uri="{C183D7F6-B498-43B3-948B-1728B52AA6E4}">
                <adec:decorative xmlns:adec="http://schemas.microsoft.com/office/drawing/2017/decorative" val="0"/>
              </a:ext>
            </a:extLst>
          </p:cNvPr>
          <p:cNvSpPr/>
          <p:nvPr/>
        </p:nvSpPr>
        <p:spPr>
          <a:xfrm rot="18670297">
            <a:off x="5141693" y="3510423"/>
            <a:ext cx="1172839"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descr="blue arrow pointing to AU Standard Record Reviews">
            <a:extLst>
              <a:ext uri="{FF2B5EF4-FFF2-40B4-BE49-F238E27FC236}">
                <a16:creationId xmlns:a16="http://schemas.microsoft.com/office/drawing/2014/main" id="{A16FE3EF-4886-2F8C-18C1-3D423D2D1983}"/>
              </a:ext>
              <a:ext uri="{C183D7F6-B498-43B3-948B-1728B52AA6E4}">
                <adec:decorative xmlns:adec="http://schemas.microsoft.com/office/drawing/2017/decorative" val="0"/>
              </a:ext>
            </a:extLst>
          </p:cNvPr>
          <p:cNvSpPr/>
          <p:nvPr/>
        </p:nvSpPr>
        <p:spPr>
          <a:xfrm rot="1531688">
            <a:off x="8042418" y="3196857"/>
            <a:ext cx="1081324" cy="446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E2162E2-973B-362A-35CA-F9AFDC589F2B}"/>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244173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7668623" cy="747084"/>
          </a:xfrm>
        </p:spPr>
        <p:txBody>
          <a:bodyPr>
            <a:normAutofit/>
          </a:bodyPr>
          <a:lstStyle/>
          <a:p>
            <a:r>
              <a:rPr lang="en-US" sz="4000" dirty="0">
                <a:latin typeface="Aptos" panose="020B0004020202020204" pitchFamily="34" charset="0"/>
              </a:rPr>
              <a:t>Checklist </a:t>
            </a:r>
          </a:p>
        </p:txBody>
      </p:sp>
      <p:sp>
        <p:nvSpPr>
          <p:cNvPr id="3" name="Content Placeholder 2"/>
          <p:cNvSpPr>
            <a:spLocks noGrp="1"/>
          </p:cNvSpPr>
          <p:nvPr>
            <p:ph idx="1"/>
          </p:nvPr>
        </p:nvSpPr>
        <p:spPr>
          <a:xfrm>
            <a:off x="332873" y="1663687"/>
            <a:ext cx="11355151" cy="3614483"/>
          </a:xfrm>
        </p:spPr>
        <p:txBody>
          <a:bodyPr>
            <a:noAutofit/>
          </a:bodyPr>
          <a:lstStyle/>
          <a:p>
            <a:pPr lvl="0">
              <a:buFont typeface="Wingdings" panose="05000000000000000000" pitchFamily="2" charset="2"/>
              <a:buChar char="ü"/>
            </a:pPr>
            <a:r>
              <a:rPr lang="en-US" dirty="0">
                <a:latin typeface="Aptos" panose="020B0004020202020204" pitchFamily="34" charset="0"/>
              </a:rPr>
              <a:t>Sign in to the DMS and select SY 2024-25</a:t>
            </a:r>
          </a:p>
          <a:p>
            <a:pPr lvl="0">
              <a:buFont typeface="Wingdings" panose="05000000000000000000" pitchFamily="2" charset="2"/>
              <a:buChar char="ü"/>
            </a:pPr>
            <a:r>
              <a:rPr lang="en-US" dirty="0">
                <a:latin typeface="Aptos" panose="020B0004020202020204" pitchFamily="34" charset="0"/>
              </a:rPr>
              <a:t>Review the 2024-25 IEP Record Reviews Letter from the Documents section</a:t>
            </a:r>
          </a:p>
          <a:p>
            <a:pPr lvl="0">
              <a:buFont typeface="Wingdings" panose="05000000000000000000" pitchFamily="2" charset="2"/>
              <a:buChar char="ü"/>
            </a:pPr>
            <a:r>
              <a:rPr lang="en-US" dirty="0">
                <a:latin typeface="Aptos" panose="020B0004020202020204" pitchFamily="34" charset="0"/>
              </a:rPr>
              <a:t>Select IEPs to review – must be active and dated between April 1, 2024 – May 1, 2025</a:t>
            </a:r>
          </a:p>
          <a:p>
            <a:pPr lvl="0">
              <a:buFont typeface="Wingdings" panose="05000000000000000000" pitchFamily="2" charset="2"/>
              <a:buChar char="ü"/>
            </a:pPr>
            <a:r>
              <a:rPr lang="en-US" dirty="0">
                <a:latin typeface="Aptos" panose="020B0004020202020204" pitchFamily="34" charset="0"/>
              </a:rPr>
              <a:t>In the DMS, request alternate students for those that:</a:t>
            </a:r>
          </a:p>
          <a:p>
            <a:pPr lvl="1"/>
            <a:r>
              <a:rPr lang="en-US" sz="2400" dirty="0">
                <a:latin typeface="Aptos" panose="020B0004020202020204" pitchFamily="34" charset="0"/>
              </a:rPr>
              <a:t>Are no longer in the AU’s jurisdiction</a:t>
            </a:r>
          </a:p>
          <a:p>
            <a:pPr lvl="1"/>
            <a:r>
              <a:rPr lang="en-US" sz="2400" dirty="0">
                <a:latin typeface="Aptos" panose="020B0004020202020204" pitchFamily="34" charset="0"/>
              </a:rPr>
              <a:t>Are no longer receiving special education services</a:t>
            </a:r>
          </a:p>
          <a:p>
            <a:pPr lvl="1"/>
            <a:r>
              <a:rPr lang="en-US" sz="2400" dirty="0">
                <a:latin typeface="Aptos" panose="020B0004020202020204" pitchFamily="34" charset="0"/>
              </a:rPr>
              <a:t>Have an IEP meeting that will be held after May 1, 2025</a:t>
            </a:r>
          </a:p>
          <a:p>
            <a:pPr lvl="1"/>
            <a:r>
              <a:rPr lang="en-US" sz="2400" dirty="0">
                <a:latin typeface="Aptos" panose="020B0004020202020204" pitchFamily="34" charset="0"/>
              </a:rPr>
              <a:t>No longer have an Early Childhood IEP</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44541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7668623" cy="747084"/>
          </a:xfrm>
        </p:spPr>
        <p:txBody>
          <a:bodyPr>
            <a:normAutofit/>
          </a:bodyPr>
          <a:lstStyle/>
          <a:p>
            <a:r>
              <a:rPr lang="en-US" sz="4000" dirty="0">
                <a:latin typeface="Aptos" panose="020B0004020202020204" pitchFamily="34" charset="0"/>
              </a:rPr>
              <a:t>Checklist (cont.)</a:t>
            </a:r>
          </a:p>
        </p:txBody>
      </p:sp>
      <p:sp>
        <p:nvSpPr>
          <p:cNvPr id="3" name="Content Placeholder 2"/>
          <p:cNvSpPr>
            <a:spLocks noGrp="1"/>
          </p:cNvSpPr>
          <p:nvPr>
            <p:ph idx="1"/>
          </p:nvPr>
        </p:nvSpPr>
        <p:spPr>
          <a:xfrm>
            <a:off x="332873" y="1640958"/>
            <a:ext cx="10957979" cy="4351338"/>
          </a:xfrm>
        </p:spPr>
        <p:txBody>
          <a:bodyPr>
            <a:noAutofit/>
          </a:bodyPr>
          <a:lstStyle/>
          <a:p>
            <a:pPr lvl="0">
              <a:buFont typeface="Wingdings" panose="05000000000000000000" pitchFamily="2" charset="2"/>
              <a:buChar char="ü"/>
            </a:pPr>
            <a:r>
              <a:rPr lang="en-US" dirty="0">
                <a:latin typeface="Aptos" panose="020B0004020202020204" pitchFamily="34" charset="0"/>
              </a:rPr>
              <a:t>Select AU Tasks</a:t>
            </a:r>
          </a:p>
          <a:p>
            <a:pPr lvl="0">
              <a:buFont typeface="Wingdings" panose="05000000000000000000" pitchFamily="2" charset="2"/>
              <a:buChar char="ü"/>
            </a:pPr>
            <a:r>
              <a:rPr lang="en-US" dirty="0">
                <a:latin typeface="Aptos" panose="020B0004020202020204" pitchFamily="34" charset="0"/>
              </a:rPr>
              <a:t>Select Standard Record Reviews – Data Entry</a:t>
            </a:r>
          </a:p>
          <a:p>
            <a:pPr lvl="0">
              <a:buFont typeface="Wingdings" panose="05000000000000000000" pitchFamily="2" charset="2"/>
              <a:buChar char="ü"/>
            </a:pPr>
            <a:r>
              <a:rPr lang="en-US" dirty="0">
                <a:latin typeface="Aptos" panose="020B0004020202020204" pitchFamily="34" charset="0"/>
              </a:rPr>
              <a:t>Upload documents for the selected IEPs to the DMS </a:t>
            </a:r>
          </a:p>
          <a:p>
            <a:pPr lvl="0">
              <a:buFont typeface="Wingdings" panose="05000000000000000000" pitchFamily="2" charset="2"/>
              <a:buChar char="ü"/>
            </a:pPr>
            <a:r>
              <a:rPr lang="en-US" dirty="0">
                <a:latin typeface="Aptos" panose="020B0004020202020204" pitchFamily="34" charset="0"/>
              </a:rPr>
              <a:t>Complete full record review in the DMS</a:t>
            </a:r>
          </a:p>
          <a:p>
            <a:pPr lvl="0">
              <a:buFont typeface="Wingdings" panose="05000000000000000000" pitchFamily="2" charset="2"/>
              <a:buChar char="ü"/>
            </a:pPr>
            <a:r>
              <a:rPr lang="en-US" dirty="0">
                <a:latin typeface="Aptos" panose="020B0004020202020204" pitchFamily="34" charset="0"/>
              </a:rPr>
              <a:t>Correct any non-compliant Indicator 13(I 13) elements prior to the May 1</a:t>
            </a:r>
            <a:r>
              <a:rPr lang="en-US" baseline="30000" dirty="0">
                <a:latin typeface="Aptos" panose="020B0004020202020204" pitchFamily="34" charset="0"/>
              </a:rPr>
              <a:t>st</a:t>
            </a:r>
            <a:r>
              <a:rPr lang="en-US" dirty="0">
                <a:latin typeface="Aptos" panose="020B0004020202020204" pitchFamily="34" charset="0"/>
              </a:rPr>
              <a:t> deadline. Update section in the protocol and upload new IEPs/amendments to the student record by May 1, 2025.</a:t>
            </a:r>
          </a:p>
          <a:p>
            <a:pPr lvl="0">
              <a:buFont typeface="Wingdings" panose="05000000000000000000" pitchFamily="2" charset="2"/>
              <a:buChar char="ü"/>
            </a:pPr>
            <a:r>
              <a:rPr lang="en-US" dirty="0">
                <a:latin typeface="Aptos" panose="020B0004020202020204" pitchFamily="34" charset="0"/>
              </a:rPr>
              <a:t>Submit your collection by May 1, 2025</a:t>
            </a:r>
          </a:p>
          <a:p>
            <a:pPr lvl="0">
              <a:buFont typeface="Wingdings" panose="05000000000000000000" pitchFamily="2" charset="2"/>
              <a:buChar char="ü"/>
            </a:pP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17424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ptos" panose="020B0004020202020204" pitchFamily="34" charset="0"/>
              </a:rPr>
              <a:t>Purpose of IEP Record Reviews</a:t>
            </a:r>
          </a:p>
        </p:txBody>
      </p:sp>
      <p:sp>
        <p:nvSpPr>
          <p:cNvPr id="3" name="Content Placeholder 2"/>
          <p:cNvSpPr>
            <a:spLocks noGrp="1"/>
          </p:cNvSpPr>
          <p:nvPr>
            <p:ph idx="1"/>
          </p:nvPr>
        </p:nvSpPr>
        <p:spPr/>
        <p:txBody>
          <a:bodyPr>
            <a:normAutofit/>
          </a:bodyPr>
          <a:lstStyle/>
          <a:p>
            <a:pPr marL="0" indent="0">
              <a:buNone/>
            </a:pPr>
            <a:r>
              <a:rPr lang="en-US" dirty="0">
                <a:latin typeface="Aptos" panose="020B0004020202020204" pitchFamily="34" charset="0"/>
              </a:rPr>
              <a:t>Guide school teams through the examination and comparison of specific components of an IEP to determine if the IEP is reasonably calculated to enable the student to make progress and receive educational benefit. </a:t>
            </a:r>
          </a:p>
          <a:p>
            <a:pPr marL="0" indent="0">
              <a:buNone/>
            </a:pPr>
            <a:r>
              <a:rPr lang="en-US" dirty="0">
                <a:latin typeface="Aptos" panose="020B0004020202020204" pitchFamily="34" charset="0"/>
              </a:rPr>
              <a:t>Outcomes:</a:t>
            </a:r>
          </a:p>
          <a:p>
            <a:pPr marL="514350" indent="-514350">
              <a:buFont typeface="+mj-lt"/>
              <a:buAutoNum type="arabicPeriod"/>
            </a:pPr>
            <a:r>
              <a:rPr lang="en-US" dirty="0">
                <a:latin typeface="Aptos" panose="020B0004020202020204" pitchFamily="34" charset="0"/>
              </a:rPr>
              <a:t>Improvement in academic achievement, career and college readiness, and post school outcomes for students with disabilities</a:t>
            </a:r>
          </a:p>
          <a:p>
            <a:pPr marL="514350" indent="-514350">
              <a:buFont typeface="+mj-lt"/>
              <a:buAutoNum type="arabicPeriod"/>
            </a:pPr>
            <a:r>
              <a:rPr lang="en-US" dirty="0">
                <a:latin typeface="Aptos" panose="020B0004020202020204" pitchFamily="34" charset="0"/>
              </a:rPr>
              <a:t>Informed decisions about professional development and technical assistance needs in IEP development and implementation</a:t>
            </a:r>
          </a:p>
          <a:p>
            <a:pPr marL="514350" indent="-514350">
              <a:buFont typeface="+mj-lt"/>
              <a:buAutoNum type="arabicPeriod"/>
            </a:pPr>
            <a:r>
              <a:rPr lang="en-US" dirty="0">
                <a:latin typeface="Aptos" panose="020B0004020202020204" pitchFamily="34" charset="0"/>
              </a:rPr>
              <a:t>To gather statewide data required for the Colorado State Performance Plan/Annual Performance Review (SPP/APR) submitted annually to the Office of Special Education Programs (OSEP)</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812090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C8FA-FE38-DC7B-6B89-07F712967356}"/>
              </a:ext>
            </a:extLst>
          </p:cNvPr>
          <p:cNvSpPr>
            <a:spLocks noGrp="1"/>
          </p:cNvSpPr>
          <p:nvPr>
            <p:ph type="title"/>
          </p:nvPr>
        </p:nvSpPr>
        <p:spPr/>
        <p:txBody>
          <a:bodyPr>
            <a:normAutofit/>
          </a:bodyPr>
          <a:lstStyle/>
          <a:p>
            <a:r>
              <a:rPr lang="en-US" sz="4000" dirty="0">
                <a:latin typeface="Aptos" panose="020B0004020202020204" pitchFamily="34" charset="0"/>
              </a:rPr>
              <a:t>Resources </a:t>
            </a:r>
          </a:p>
        </p:txBody>
      </p:sp>
      <p:sp>
        <p:nvSpPr>
          <p:cNvPr id="3" name="Content Placeholder 2">
            <a:extLst>
              <a:ext uri="{FF2B5EF4-FFF2-40B4-BE49-F238E27FC236}">
                <a16:creationId xmlns:a16="http://schemas.microsoft.com/office/drawing/2014/main" id="{D4F046D7-109F-BBD0-899F-0CC826A20141}"/>
              </a:ext>
            </a:extLst>
          </p:cNvPr>
          <p:cNvSpPr>
            <a:spLocks noGrp="1"/>
          </p:cNvSpPr>
          <p:nvPr>
            <p:ph idx="1"/>
          </p:nvPr>
        </p:nvSpPr>
        <p:spPr>
          <a:xfrm>
            <a:off x="838200" y="1832776"/>
            <a:ext cx="10515600" cy="4351338"/>
          </a:xfrm>
        </p:spPr>
        <p:txBody>
          <a:bodyPr/>
          <a:lstStyle/>
          <a:p>
            <a:pPr marL="0" lvl="0" indent="0">
              <a:buNone/>
            </a:pPr>
            <a:r>
              <a:rPr lang="en-US" dirty="0">
                <a:latin typeface="Aptos" panose="020B0004020202020204" pitchFamily="34" charset="0"/>
              </a:rPr>
              <a:t>Resources will be posted on the </a:t>
            </a:r>
            <a:r>
              <a:rPr lang="en-US" dirty="0">
                <a:latin typeface="Aptos" panose="020B0004020202020204" pitchFamily="34" charset="0"/>
                <a:hlinkClick r:id="rId2"/>
              </a:rPr>
              <a:t>General Supervision and Monitoring webpage</a:t>
            </a:r>
            <a:r>
              <a:rPr lang="en-US" dirty="0">
                <a:latin typeface="Aptos" panose="020B0004020202020204" pitchFamily="34" charset="0"/>
              </a:rPr>
              <a:t>:</a:t>
            </a:r>
          </a:p>
          <a:p>
            <a:pPr lvl="0"/>
            <a:r>
              <a:rPr lang="en-US" dirty="0">
                <a:latin typeface="Aptos" panose="020B0004020202020204" pitchFamily="34" charset="0"/>
              </a:rPr>
              <a:t>The recorded training </a:t>
            </a:r>
          </a:p>
          <a:p>
            <a:pPr lvl="0"/>
            <a:r>
              <a:rPr lang="en-US" dirty="0">
                <a:latin typeface="Aptos" panose="020B0004020202020204" pitchFamily="34" charset="0"/>
              </a:rPr>
              <a:t>The training PowerPoint </a:t>
            </a:r>
          </a:p>
          <a:p>
            <a:pPr lvl="0"/>
            <a:r>
              <a:rPr lang="en-US" dirty="0">
                <a:latin typeface="Aptos" panose="020B0004020202020204" pitchFamily="34" charset="0"/>
              </a:rPr>
              <a:t>A one-page checklist for completing IEP record reviews</a:t>
            </a:r>
          </a:p>
          <a:p>
            <a:pPr lvl="0"/>
            <a:r>
              <a:rPr lang="en-US" dirty="0">
                <a:latin typeface="Aptos" panose="020B0004020202020204" pitchFamily="34" charset="0"/>
              </a:rPr>
              <a:t>The record review protocol and corresponding record review instruction document</a:t>
            </a:r>
          </a:p>
          <a:p>
            <a:endParaRPr lang="en-US" dirty="0"/>
          </a:p>
        </p:txBody>
      </p:sp>
      <p:sp>
        <p:nvSpPr>
          <p:cNvPr id="4" name="Slide Number Placeholder 3">
            <a:extLst>
              <a:ext uri="{FF2B5EF4-FFF2-40B4-BE49-F238E27FC236}">
                <a16:creationId xmlns:a16="http://schemas.microsoft.com/office/drawing/2014/main" id="{6A98E2EF-6F13-D974-04F5-2FA862CBDF1D}"/>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357002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52647"/>
            <a:ext cx="12192627" cy="2337620"/>
          </a:xfrm>
        </p:spPr>
        <p:txBody>
          <a:bodyPr/>
          <a:lstStyle/>
          <a:p>
            <a:br>
              <a:rPr lang="en-US" dirty="0"/>
            </a:br>
            <a:r>
              <a:rPr lang="en-US" dirty="0">
                <a:latin typeface="Aptos" panose="020B0004020202020204" pitchFamily="34" charset="0"/>
              </a:rPr>
              <a:t>Indicator 13 </a:t>
            </a:r>
            <a:br>
              <a:rPr lang="en-US" dirty="0">
                <a:latin typeface="Aptos" panose="020B0004020202020204" pitchFamily="34" charset="0"/>
              </a:rPr>
            </a:br>
            <a:r>
              <a:rPr lang="en-US" dirty="0">
                <a:latin typeface="Aptos" panose="020B0004020202020204" pitchFamily="34" charset="0"/>
              </a:rPr>
              <a:t>Transition Age IEP Reviews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301591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367" y="290954"/>
            <a:ext cx="7982523" cy="430887"/>
          </a:xfrm>
        </p:spPr>
        <p:txBody>
          <a:bodyPr>
            <a:noAutofit/>
          </a:bodyPr>
          <a:lstStyle/>
          <a:p>
            <a:r>
              <a:rPr lang="en-US" sz="4000" dirty="0">
                <a:latin typeface="Aptos" panose="020B0004020202020204" pitchFamily="34" charset="0"/>
              </a:rPr>
              <a:t>Calculating % Compliance for I 13</a:t>
            </a:r>
          </a:p>
        </p:txBody>
      </p:sp>
      <p:sp>
        <p:nvSpPr>
          <p:cNvPr id="3" name="Text Placeholder 2"/>
          <p:cNvSpPr>
            <a:spLocks noGrp="1"/>
          </p:cNvSpPr>
          <p:nvPr>
            <p:ph type="body" idx="1"/>
          </p:nvPr>
        </p:nvSpPr>
        <p:spPr>
          <a:xfrm>
            <a:off x="737152" y="1650511"/>
            <a:ext cx="9578339" cy="4893647"/>
          </a:xfrm>
        </p:spPr>
        <p:txBody>
          <a:bodyPr>
            <a:normAutofit/>
          </a:bodyPr>
          <a:lstStyle/>
          <a:p>
            <a:r>
              <a:rPr lang="en-US" dirty="0">
                <a:latin typeface="Aptos" panose="020B0004020202020204" pitchFamily="34" charset="0"/>
              </a:rPr>
              <a:t>Target for Indicator 13 = 100% compliance </a:t>
            </a:r>
          </a:p>
          <a:p>
            <a:r>
              <a:rPr lang="en-US" dirty="0">
                <a:latin typeface="Aptos" panose="020B0004020202020204" pitchFamily="34" charset="0"/>
              </a:rPr>
              <a:t>Indicator 13 is an “all or nothing” indicator - a Transition IEP is considered compliant when </a:t>
            </a:r>
            <a:r>
              <a:rPr lang="en-US" u="sng" dirty="0">
                <a:latin typeface="Aptos" panose="020B0004020202020204" pitchFamily="34" charset="0"/>
              </a:rPr>
              <a:t>ALL 8</a:t>
            </a:r>
            <a:r>
              <a:rPr lang="en-US" dirty="0">
                <a:latin typeface="Aptos" panose="020B0004020202020204" pitchFamily="34" charset="0"/>
              </a:rPr>
              <a:t> required components are evident in the document.</a:t>
            </a:r>
          </a:p>
          <a:p>
            <a:r>
              <a:rPr lang="en-US" dirty="0">
                <a:latin typeface="Aptos" panose="020B0004020202020204" pitchFamily="34" charset="0"/>
              </a:rPr>
              <a:t>Calculation: % Compliant = (Number of youth age 15 and above with IEPs that contain each of the required components for secondary transition/required number of reviews) * 100.</a:t>
            </a:r>
          </a:p>
          <a:p>
            <a:pPr marL="0" indent="0">
              <a:buNone/>
            </a:pPr>
            <a:r>
              <a:rPr lang="en-US" dirty="0">
                <a:latin typeface="Aptos" panose="020B0004020202020204" pitchFamily="34" charset="0"/>
              </a:rPr>
              <a:t>Example:</a:t>
            </a:r>
          </a:p>
          <a:p>
            <a:pPr lvl="1"/>
            <a:r>
              <a:rPr lang="en-US" sz="2400" dirty="0">
                <a:latin typeface="Aptos" panose="020B0004020202020204" pitchFamily="34" charset="0"/>
              </a:rPr>
              <a:t>Required number of file reviews = 5</a:t>
            </a:r>
          </a:p>
          <a:p>
            <a:pPr lvl="1"/>
            <a:r>
              <a:rPr lang="en-US" sz="2400" dirty="0">
                <a:latin typeface="Aptos" panose="020B0004020202020204" pitchFamily="34" charset="0"/>
              </a:rPr>
              <a:t>Compliant IEPs = 4</a:t>
            </a:r>
          </a:p>
          <a:p>
            <a:pPr lvl="1"/>
            <a:r>
              <a:rPr lang="en-US" sz="2400" dirty="0">
                <a:latin typeface="Aptos" panose="020B0004020202020204" pitchFamily="34" charset="0"/>
              </a:rPr>
              <a:t>% Compliant:  4/5 = 0.8 x 100 = 80%</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812387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ptos" panose="020B0004020202020204" pitchFamily="34" charset="0"/>
              </a:rPr>
              <a:t>I 13 Compliance Components</a:t>
            </a:r>
          </a:p>
        </p:txBody>
      </p:sp>
      <p:sp>
        <p:nvSpPr>
          <p:cNvPr id="3" name="Content Placeholder 2"/>
          <p:cNvSpPr>
            <a:spLocks noGrp="1"/>
          </p:cNvSpPr>
          <p:nvPr>
            <p:ph idx="1"/>
          </p:nvPr>
        </p:nvSpPr>
        <p:spPr>
          <a:xfrm>
            <a:off x="480391" y="1375576"/>
            <a:ext cx="10515600" cy="4351338"/>
          </a:xfrm>
        </p:spPr>
        <p:txBody>
          <a:bodyPr>
            <a:noAutofit/>
          </a:bodyPr>
          <a:lstStyle/>
          <a:p>
            <a:pPr marL="0" lvl="0" indent="0" algn="ctr">
              <a:buNone/>
            </a:pPr>
            <a:endParaRPr lang="en-US" dirty="0"/>
          </a:p>
          <a:p>
            <a:pPr marL="342900" indent="-342900">
              <a:buAutoNum type="arabicPeriod"/>
            </a:pPr>
            <a:r>
              <a:rPr lang="en-US" dirty="0">
                <a:latin typeface="Aptos" panose="020B0004020202020204" pitchFamily="34" charset="0"/>
              </a:rPr>
              <a:t>Appropriate measurable postsecondary goals (PSGs) in education/training, career/employment, and, where appropriate, independent living skills </a:t>
            </a:r>
          </a:p>
          <a:p>
            <a:pPr marL="342900" indent="-342900">
              <a:buAutoNum type="arabicPeriod"/>
            </a:pPr>
            <a:r>
              <a:rPr lang="en-US" dirty="0">
                <a:latin typeface="Aptos" panose="020B0004020202020204" pitchFamily="34" charset="0"/>
              </a:rPr>
              <a:t>PSGs are updated annually (N/A option if you are reviewing the first Transition Age IEP for the student at age 15)</a:t>
            </a:r>
          </a:p>
          <a:p>
            <a:pPr marL="342900" indent="-342900">
              <a:buAutoNum type="arabicPeriod"/>
            </a:pPr>
            <a:r>
              <a:rPr lang="en-US" dirty="0">
                <a:latin typeface="Aptos" panose="020B0004020202020204" pitchFamily="34" charset="0"/>
              </a:rPr>
              <a:t>Age-appropriate transition assessments</a:t>
            </a:r>
          </a:p>
          <a:p>
            <a:pPr marL="342900" indent="-342900">
              <a:buAutoNum type="arabicPeriod"/>
            </a:pPr>
            <a:r>
              <a:rPr lang="en-US" dirty="0">
                <a:latin typeface="Aptos" panose="020B0004020202020204" pitchFamily="34" charset="0"/>
              </a:rPr>
              <a:t>Courses of study that will assist the student in reaching the PSGs</a:t>
            </a:r>
          </a:p>
          <a:p>
            <a:pPr marL="342900" indent="-342900">
              <a:buAutoNum type="arabicPeriod"/>
            </a:pPr>
            <a:r>
              <a:rPr lang="en-US" dirty="0">
                <a:latin typeface="Aptos" panose="020B0004020202020204" pitchFamily="34" charset="0"/>
              </a:rPr>
              <a:t>Transition services that will reasonably enable the student to meet his or her PSGs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4809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8442551" cy="747084"/>
          </a:xfrm>
        </p:spPr>
        <p:txBody>
          <a:bodyPr>
            <a:noAutofit/>
          </a:bodyPr>
          <a:lstStyle/>
          <a:p>
            <a:r>
              <a:rPr lang="en-US" sz="4000" dirty="0">
                <a:latin typeface="Aptos" panose="020B0004020202020204" pitchFamily="34" charset="0"/>
              </a:rPr>
              <a:t>I 13 Compliance Components (cont.)</a:t>
            </a:r>
          </a:p>
        </p:txBody>
      </p:sp>
      <p:sp>
        <p:nvSpPr>
          <p:cNvPr id="3" name="Content Placeholder 2"/>
          <p:cNvSpPr>
            <a:spLocks noGrp="1"/>
          </p:cNvSpPr>
          <p:nvPr>
            <p:ph idx="1"/>
          </p:nvPr>
        </p:nvSpPr>
        <p:spPr>
          <a:xfrm>
            <a:off x="480391" y="1465028"/>
            <a:ext cx="10515600" cy="4351338"/>
          </a:xfrm>
        </p:spPr>
        <p:txBody>
          <a:bodyPr>
            <a:noAutofit/>
          </a:bodyPr>
          <a:lstStyle/>
          <a:p>
            <a:pPr marL="0" lvl="0" indent="0" algn="ctr">
              <a:buNone/>
            </a:pPr>
            <a:endParaRPr lang="en-US" dirty="0">
              <a:latin typeface="Aptos" panose="020B0004020202020204" pitchFamily="34" charset="0"/>
            </a:endParaRPr>
          </a:p>
          <a:p>
            <a:pPr marL="457200" indent="-457200">
              <a:buFont typeface="+mj-lt"/>
              <a:buAutoNum type="arabicPeriod" startAt="6"/>
            </a:pPr>
            <a:r>
              <a:rPr lang="en-US" dirty="0">
                <a:latin typeface="Aptos" panose="020B0004020202020204" pitchFamily="34" charset="0"/>
              </a:rPr>
              <a:t>Annual goals related to the student’s transition services</a:t>
            </a:r>
          </a:p>
          <a:p>
            <a:pPr marL="342900" indent="-342900">
              <a:buAutoNum type="arabicPeriod" startAt="6"/>
            </a:pPr>
            <a:r>
              <a:rPr lang="en-US" dirty="0">
                <a:latin typeface="Aptos" panose="020B0004020202020204" pitchFamily="34" charset="0"/>
              </a:rPr>
              <a:t>Documentation of student invitation to the IEP</a:t>
            </a:r>
          </a:p>
          <a:p>
            <a:pPr marL="342900" indent="-342900">
              <a:buAutoNum type="arabicPeriod" startAt="6"/>
            </a:pPr>
            <a:r>
              <a:rPr lang="en-US" dirty="0">
                <a:effectLst/>
                <a:latin typeface="Aptos" panose="020B0004020202020204" pitchFamily="34" charset="0"/>
                <a:ea typeface="Calibri" panose="020F0502020204030204" pitchFamily="34" charset="0"/>
                <a:cs typeface="Times New Roman" panose="02020603050405020304" pitchFamily="18" charset="0"/>
              </a:rPr>
              <a:t>Prior consent of the parent to invite a representative of any participating agency that is likely to be responsible for providing or paying for transition services. </a:t>
            </a:r>
            <a:r>
              <a:rPr lang="en-US" dirty="0">
                <a:latin typeface="Aptos" panose="020B0004020202020204" pitchFamily="34" charset="0"/>
              </a:rPr>
              <a:t>(N/A is okay)</a:t>
            </a:r>
          </a:p>
          <a:p>
            <a:pPr marL="0" indent="0">
              <a:buNone/>
            </a:pPr>
            <a:r>
              <a:rPr lang="en-US" dirty="0">
                <a:latin typeface="Aptos" panose="020B0004020202020204" pitchFamily="34" charset="0"/>
              </a:rPr>
              <a:t>Notice of Meeting must indicate a purpose of the meeting will be the consideration of the postsecondary goals and transition services (IDEA required but not part of the I 13 measure)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325105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Aptos" panose="020B0004020202020204" pitchFamily="34" charset="0"/>
              </a:rPr>
              <a:t>Reporting Indicator 13 Compliance  </a:t>
            </a:r>
          </a:p>
        </p:txBody>
      </p:sp>
      <p:sp>
        <p:nvSpPr>
          <p:cNvPr id="3" name="Content Placeholder 2"/>
          <p:cNvSpPr>
            <a:spLocks noGrp="1"/>
          </p:cNvSpPr>
          <p:nvPr>
            <p:ph idx="1"/>
          </p:nvPr>
        </p:nvSpPr>
        <p:spPr/>
        <p:txBody>
          <a:bodyPr>
            <a:normAutofit/>
          </a:bodyPr>
          <a:lstStyle/>
          <a:p>
            <a:pPr marL="0" indent="0" algn="ctr">
              <a:lnSpc>
                <a:spcPct val="100000"/>
              </a:lnSpc>
              <a:buNone/>
            </a:pPr>
            <a:r>
              <a:rPr lang="en-US" dirty="0">
                <a:latin typeface="Aptos" panose="020B0004020202020204" pitchFamily="34" charset="0"/>
              </a:rPr>
              <a:t>Office of Special Education Programs (OSEP) clarification to </a:t>
            </a:r>
          </a:p>
          <a:p>
            <a:pPr marL="0" indent="0" algn="ctr">
              <a:lnSpc>
                <a:spcPct val="100000"/>
              </a:lnSpc>
              <a:buNone/>
            </a:pPr>
            <a:r>
              <a:rPr lang="en-US" dirty="0">
                <a:latin typeface="Aptos" panose="020B0004020202020204" pitchFamily="34" charset="0"/>
              </a:rPr>
              <a:t>State Education Agencies (SEAs) 12/16/19</a:t>
            </a:r>
          </a:p>
          <a:p>
            <a:pPr marL="0" indent="0" algn="ctr">
              <a:buNone/>
            </a:pPr>
            <a:endParaRPr lang="en-US" dirty="0">
              <a:latin typeface="Aptos" panose="020B0004020202020204" pitchFamily="34" charset="0"/>
            </a:endParaRPr>
          </a:p>
          <a:p>
            <a:r>
              <a:rPr lang="en-US" dirty="0">
                <a:latin typeface="Aptos" panose="020B0004020202020204" pitchFamily="34" charset="0"/>
              </a:rPr>
              <a:t>“while the SEA may provide an LEA the opportunity to correct noncompliance prior to the issuance of a written finding, the percentage reported in the APR must reflect the AU’s actual level of compliance </a:t>
            </a:r>
            <a:r>
              <a:rPr lang="en-US" b="1" i="1" dirty="0">
                <a:latin typeface="Aptos" panose="020B0004020202020204" pitchFamily="34" charset="0"/>
              </a:rPr>
              <a:t>prior to the opportunity to correct any noncompliance</a:t>
            </a:r>
            <a:r>
              <a:rPr lang="en-US" dirty="0">
                <a:latin typeface="Aptos" panose="020B0004020202020204" pitchFamily="34" charset="0"/>
              </a:rPr>
              <a:t>.” </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2435024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163" y="272894"/>
            <a:ext cx="9100155" cy="747084"/>
          </a:xfrm>
        </p:spPr>
        <p:txBody>
          <a:bodyPr>
            <a:noAutofit/>
          </a:bodyPr>
          <a:lstStyle/>
          <a:p>
            <a:r>
              <a:rPr lang="en-US" sz="4000" dirty="0">
                <a:latin typeface="Aptos" panose="020B0004020202020204" pitchFamily="34" charset="0"/>
              </a:rPr>
              <a:t>What this means for CDE/AU reporting</a:t>
            </a:r>
          </a:p>
        </p:txBody>
      </p:sp>
      <p:sp>
        <p:nvSpPr>
          <p:cNvPr id="3" name="Content Placeholder 2"/>
          <p:cNvSpPr>
            <a:spLocks noGrp="1"/>
          </p:cNvSpPr>
          <p:nvPr>
            <p:ph idx="1"/>
          </p:nvPr>
        </p:nvSpPr>
        <p:spPr>
          <a:xfrm>
            <a:off x="838200" y="1554480"/>
            <a:ext cx="10515600" cy="1874520"/>
          </a:xfrm>
        </p:spPr>
        <p:txBody>
          <a:bodyPr>
            <a:normAutofit/>
          </a:bodyPr>
          <a:lstStyle/>
          <a:p>
            <a:r>
              <a:rPr lang="en-US" dirty="0">
                <a:latin typeface="Aptos" panose="020B0004020202020204" pitchFamily="34" charset="0"/>
              </a:rPr>
              <a:t>Once CDE reviews a transition IEP (has eyes on it), and </a:t>
            </a:r>
          </a:p>
          <a:p>
            <a:r>
              <a:rPr lang="en-US" dirty="0">
                <a:latin typeface="Aptos" panose="020B0004020202020204" pitchFamily="34" charset="0"/>
              </a:rPr>
              <a:t>finds noncompliance in one or more elements required for I 13, then </a:t>
            </a:r>
          </a:p>
          <a:p>
            <a:r>
              <a:rPr lang="en-US" dirty="0">
                <a:latin typeface="Aptos" panose="020B0004020202020204" pitchFamily="34" charset="0"/>
              </a:rPr>
              <a:t>the IEP must be considered noncompliant for I 13 reporting purposes.</a:t>
            </a:r>
          </a:p>
          <a:p>
            <a:r>
              <a:rPr lang="en-US" sz="2400" dirty="0">
                <a:latin typeface="Aptos" panose="020B0004020202020204" pitchFamily="34" charset="0"/>
              </a:rPr>
              <a:t>Individual corrections of noncompliance are still required to be completed. </a:t>
            </a:r>
          </a:p>
          <a:p>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4135" y="3597443"/>
            <a:ext cx="2345315" cy="2987663"/>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4182377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973" y="45104"/>
            <a:ext cx="10515600" cy="747084"/>
          </a:xfrm>
        </p:spPr>
        <p:txBody>
          <a:bodyPr>
            <a:noAutofit/>
          </a:bodyPr>
          <a:lstStyle/>
          <a:p>
            <a:r>
              <a:rPr lang="en-US" sz="4000" spc="-10" dirty="0">
                <a:latin typeface="Aptos" panose="020B0004020202020204" pitchFamily="34" charset="0"/>
              </a:rPr>
              <a:t>What this means for AUs that participate in CDE/AU collaborative IEP reviews </a:t>
            </a:r>
            <a:endParaRPr lang="en-US" sz="4000" dirty="0">
              <a:latin typeface="Aptos" panose="020B0004020202020204" pitchFamily="34" charset="0"/>
            </a:endParaRPr>
          </a:p>
        </p:txBody>
      </p:sp>
      <p:sp>
        <p:nvSpPr>
          <p:cNvPr id="3" name="Content Placeholder 2"/>
          <p:cNvSpPr>
            <a:spLocks noGrp="1"/>
          </p:cNvSpPr>
          <p:nvPr>
            <p:ph idx="1"/>
          </p:nvPr>
        </p:nvSpPr>
        <p:spPr>
          <a:xfrm>
            <a:off x="422324" y="1398600"/>
            <a:ext cx="11576843" cy="4351338"/>
          </a:xfrm>
        </p:spPr>
        <p:txBody>
          <a:bodyPr>
            <a:noAutofit/>
          </a:bodyPr>
          <a:lstStyle/>
          <a:p>
            <a:pPr marL="228600" lvl="1">
              <a:buNone/>
            </a:pPr>
            <a:r>
              <a:rPr lang="en-US" sz="2400" b="1" i="1" dirty="0">
                <a:latin typeface="Aptos" panose="020B0004020202020204" pitchFamily="34" charset="0"/>
              </a:rPr>
              <a:t>The AUs reported compliance percentage for Indicator 13 is based on results of the side-by-side file reviews </a:t>
            </a:r>
            <a:r>
              <a:rPr lang="en-US" sz="2400" b="1" i="1" dirty="0">
                <a:solidFill>
                  <a:srgbClr val="FF0000"/>
                </a:solidFill>
                <a:latin typeface="Aptos" panose="020B0004020202020204" pitchFamily="34" charset="0"/>
              </a:rPr>
              <a:t>prior to any corrections</a:t>
            </a:r>
            <a:r>
              <a:rPr lang="en-US" sz="2400" b="1" i="1" dirty="0">
                <a:latin typeface="Aptos" panose="020B0004020202020204" pitchFamily="34" charset="0"/>
              </a:rPr>
              <a:t>. </a:t>
            </a:r>
          </a:p>
          <a:p>
            <a:pPr marL="228600" lvl="1">
              <a:buNone/>
            </a:pPr>
            <a:endParaRPr lang="en-US" sz="2400" dirty="0">
              <a:latin typeface="Aptos" panose="020B0004020202020204" pitchFamily="34" charset="0"/>
            </a:endParaRPr>
          </a:p>
          <a:p>
            <a:pPr marL="228600" lvl="1">
              <a:buNone/>
            </a:pPr>
            <a:r>
              <a:rPr lang="en-US" sz="2400" dirty="0">
                <a:latin typeface="Aptos" panose="020B0004020202020204" pitchFamily="34" charset="0"/>
              </a:rPr>
              <a:t>Example: 5 IEPs are reviewed, 1 IEP is determined to be noncompliant, the AU’s Indicator 13 compliance percentage is reported as 80%, 4 out of 5 IEPs compliant. </a:t>
            </a:r>
          </a:p>
          <a:p>
            <a:pPr marL="228600" lvl="1">
              <a:buNone/>
            </a:pPr>
            <a:endParaRPr lang="en-US" sz="2400" dirty="0">
              <a:latin typeface="Aptos" panose="020B0004020202020204" pitchFamily="34" charset="0"/>
            </a:endParaRPr>
          </a:p>
          <a:p>
            <a:pPr marL="228600" lvl="1">
              <a:buNone/>
            </a:pPr>
            <a:r>
              <a:rPr lang="en-US" sz="2400" dirty="0">
                <a:latin typeface="Aptos" panose="020B0004020202020204" pitchFamily="34" charset="0"/>
              </a:rPr>
              <a:t>Correction process remains unchanged:</a:t>
            </a:r>
            <a:endParaRPr lang="en-US" sz="2400" b="1" i="1" dirty="0">
              <a:latin typeface="Aptos" panose="020B0004020202020204" pitchFamily="34" charset="0"/>
            </a:endParaRPr>
          </a:p>
          <a:p>
            <a:pPr marL="457200" lvl="1"/>
            <a:r>
              <a:rPr lang="en-US" sz="2400" dirty="0">
                <a:latin typeface="Aptos" panose="020B0004020202020204" pitchFamily="34" charset="0"/>
              </a:rPr>
              <a:t>At the end of these meetings, the Director has access to a list of any individual corrections of noncompliance.</a:t>
            </a:r>
          </a:p>
          <a:p>
            <a:pPr marL="457200" lvl="1"/>
            <a:r>
              <a:rPr lang="en-US" sz="2400" dirty="0">
                <a:latin typeface="Aptos" panose="020B0004020202020204" pitchFamily="34" charset="0"/>
              </a:rPr>
              <a:t>AUs have 45 days following the date of the record reviews to complete any corrections of noncompliance, upload new documents to the DMS, and notify CDE of the completed corrections. </a:t>
            </a:r>
          </a:p>
          <a:p>
            <a:pPr marL="457200" lvl="1"/>
            <a:r>
              <a:rPr lang="en-US" sz="2400" dirty="0">
                <a:latin typeface="Aptos" panose="020B0004020202020204" pitchFamily="34" charset="0"/>
              </a:rPr>
              <a:t>The CDE team reviews the corrections for compliance and advises the Director of the status of the corrections. </a:t>
            </a:r>
            <a:endParaRPr lang="en-US" sz="2400" b="1" i="1" dirty="0">
              <a:latin typeface="Aptos" panose="020B00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2562551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541" y="300189"/>
            <a:ext cx="7200996" cy="747084"/>
          </a:xfrm>
        </p:spPr>
        <p:txBody>
          <a:bodyPr>
            <a:normAutofit/>
          </a:bodyPr>
          <a:lstStyle/>
          <a:p>
            <a:r>
              <a:rPr lang="en-US" sz="4000" dirty="0"/>
              <a:t>Suggestions</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Aptos" panose="020B0004020202020204" pitchFamily="34" charset="0"/>
              </a:rPr>
              <a:t>Suggestions to lessen the likelihood of noncompliance when the data window closes:</a:t>
            </a:r>
          </a:p>
          <a:p>
            <a:r>
              <a:rPr lang="en-US" dirty="0">
                <a:latin typeface="Aptos" panose="020B0004020202020204" pitchFamily="34" charset="0"/>
              </a:rPr>
              <a:t>Provide training on the DMS record review process to staff conducting file reviews</a:t>
            </a:r>
          </a:p>
          <a:p>
            <a:r>
              <a:rPr lang="en-US" dirty="0">
                <a:latin typeface="Aptos" panose="020B0004020202020204" pitchFamily="34" charset="0"/>
              </a:rPr>
              <a:t>Review files for compliance on a regular basis: monthly, bi-monthly, quarterly</a:t>
            </a:r>
          </a:p>
          <a:p>
            <a:r>
              <a:rPr lang="en-US" dirty="0">
                <a:latin typeface="Aptos" panose="020B0004020202020204" pitchFamily="34" charset="0"/>
              </a:rPr>
              <a:t>Review files prior to a side-by-side collaborative review with CDE</a:t>
            </a:r>
          </a:p>
          <a:p>
            <a:r>
              <a:rPr lang="en-US" dirty="0">
                <a:latin typeface="Aptos" panose="020B0004020202020204" pitchFamily="34" charset="0"/>
              </a:rPr>
              <a:t>Establish a systemic accountability check procedure</a:t>
            </a:r>
          </a:p>
          <a:p>
            <a:pPr marL="0" indent="0">
              <a:buNone/>
            </a:pPr>
            <a:r>
              <a:rPr lang="en-US" dirty="0">
                <a:latin typeface="Aptos" panose="020B0004020202020204" pitchFamily="34" charset="0"/>
              </a:rPr>
              <a:t> </a:t>
            </a:r>
          </a:p>
          <a:p>
            <a:endParaRPr lang="en-US" b="1" dirty="0">
              <a:solidFill>
                <a:schemeClr val="accent6">
                  <a:lumMod val="75000"/>
                </a:schemeClr>
              </a:solidFill>
              <a:latin typeface="Aptos" panose="020B0004020202020204" pitchFamily="34" charset="0"/>
            </a:endParaRPr>
          </a:p>
          <a:p>
            <a:pPr marL="0" indent="0">
              <a:buNone/>
            </a:pPr>
            <a:r>
              <a:rPr lang="en-US" b="1" dirty="0">
                <a:solidFill>
                  <a:srgbClr val="4D7731"/>
                </a:solidFill>
                <a:latin typeface="Aptos" panose="020B0004020202020204" pitchFamily="34" charset="0"/>
              </a:rPr>
              <a:t>Important: </a:t>
            </a:r>
          </a:p>
          <a:p>
            <a:pPr marL="0" indent="0">
              <a:buNone/>
            </a:pPr>
            <a:r>
              <a:rPr lang="en-US" b="1" dirty="0">
                <a:solidFill>
                  <a:srgbClr val="4D7731"/>
                </a:solidFill>
                <a:latin typeface="Aptos" panose="020B0004020202020204" pitchFamily="34" charset="0"/>
              </a:rPr>
              <a:t>Don’t wait until April to review IEPs</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020" y="3730149"/>
            <a:ext cx="2678785" cy="2080578"/>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3377072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219" y="356864"/>
            <a:ext cx="10475053" cy="747084"/>
          </a:xfrm>
        </p:spPr>
        <p:txBody>
          <a:bodyPr>
            <a:noAutofit/>
          </a:bodyPr>
          <a:lstStyle/>
          <a:p>
            <a:r>
              <a:rPr lang="en-US" sz="4000" dirty="0">
                <a:latin typeface="Aptos" panose="020B0004020202020204" pitchFamily="34" charset="0"/>
              </a:rPr>
              <a:t>Data Submission Deadline and Reporting	</a:t>
            </a:r>
          </a:p>
        </p:txBody>
      </p:sp>
      <p:sp>
        <p:nvSpPr>
          <p:cNvPr id="3" name="Content Placeholder 2"/>
          <p:cNvSpPr>
            <a:spLocks noGrp="1"/>
          </p:cNvSpPr>
          <p:nvPr>
            <p:ph idx="1"/>
          </p:nvPr>
        </p:nvSpPr>
        <p:spPr>
          <a:xfrm>
            <a:off x="332873" y="1264772"/>
            <a:ext cx="11731609" cy="4351338"/>
          </a:xfrm>
        </p:spPr>
        <p:txBody>
          <a:bodyPr>
            <a:noAutofit/>
          </a:bodyPr>
          <a:lstStyle/>
          <a:p>
            <a:pPr marL="0" indent="0">
              <a:buNone/>
            </a:pPr>
            <a:r>
              <a:rPr lang="en-US" dirty="0">
                <a:latin typeface="Aptos" panose="020B0004020202020204" pitchFamily="34" charset="0"/>
              </a:rPr>
              <a:t>At 11:59 PM on May 1, 2025, the data submission window closes and your access to these files in the DMS will be locked. </a:t>
            </a:r>
          </a:p>
          <a:p>
            <a:r>
              <a:rPr lang="en-US" dirty="0">
                <a:latin typeface="Aptos" panose="020B0004020202020204" pitchFamily="34" charset="0"/>
              </a:rPr>
              <a:t>Requests to reopen the files after the deadline will result in one point lost for Accurate and Timely Submission of Data on the Compliance Matrix for 2026 AU Determination. </a:t>
            </a:r>
          </a:p>
          <a:p>
            <a:r>
              <a:rPr lang="en-US" dirty="0">
                <a:latin typeface="Aptos" panose="020B0004020202020204" pitchFamily="34" charset="0"/>
              </a:rPr>
              <a:t>AUs who do not complete their Transition Reviews before the deadline will be required to complete these reviews collaboratively with CDE monitoring staff</a:t>
            </a:r>
            <a:br>
              <a:rPr lang="en-US" dirty="0">
                <a:latin typeface="Aptos" panose="020B0004020202020204" pitchFamily="34" charset="0"/>
              </a:rPr>
            </a:br>
            <a:endParaRPr lang="en-US" dirty="0">
              <a:latin typeface="Aptos" panose="020B0004020202020204" pitchFamily="34" charset="0"/>
            </a:endParaRPr>
          </a:p>
          <a:p>
            <a:pPr marL="12700" marR="163830" indent="0">
              <a:buNone/>
              <a:tabLst>
                <a:tab pos="241300" algn="l"/>
              </a:tabLst>
            </a:pPr>
            <a:r>
              <a:rPr lang="en-US" spc="-5" dirty="0">
                <a:latin typeface="Aptos" panose="020B0004020202020204" pitchFamily="34" charset="0"/>
                <a:cs typeface="Trebuchet MS"/>
              </a:rPr>
              <a:t>August 2025: CDE will notify AUs that the I 13 results </a:t>
            </a:r>
            <a:r>
              <a:rPr lang="en-US" dirty="0">
                <a:latin typeface="Aptos" panose="020B0004020202020204" pitchFamily="34" charset="0"/>
                <a:cs typeface="Trebuchet MS"/>
              </a:rPr>
              <a:t>letter is available in the Attachment section of the DMS Compliance tab</a:t>
            </a:r>
            <a:endParaRPr lang="en-US" spc="-5" dirty="0">
              <a:latin typeface="Aptos" panose="020B0004020202020204" pitchFamily="34" charset="0"/>
              <a:cs typeface="Trebuchet MS"/>
            </a:endParaRPr>
          </a:p>
          <a:p>
            <a:pPr marL="12700" marR="5080" indent="0">
              <a:spcBef>
                <a:spcPts val="994"/>
              </a:spcBef>
              <a:buNone/>
              <a:tabLst>
                <a:tab pos="241300" algn="l"/>
              </a:tabLst>
            </a:pPr>
            <a:r>
              <a:rPr lang="en-US" spc="-5" dirty="0">
                <a:latin typeface="Aptos" panose="020B0004020202020204" pitchFamily="34" charset="0"/>
                <a:cs typeface="Trebuchet MS"/>
              </a:rPr>
              <a:t>February 2026: The CDE reports state-wide Indicator </a:t>
            </a:r>
            <a:r>
              <a:rPr lang="en-US" dirty="0">
                <a:latin typeface="Aptos" panose="020B0004020202020204" pitchFamily="34" charset="0"/>
                <a:cs typeface="Trebuchet MS"/>
              </a:rPr>
              <a:t>13 </a:t>
            </a:r>
            <a:r>
              <a:rPr lang="en-US" spc="-5" dirty="0">
                <a:latin typeface="Aptos" panose="020B0004020202020204" pitchFamily="34" charset="0"/>
                <a:cs typeface="Trebuchet MS"/>
              </a:rPr>
              <a:t>compliance data and evidence to demonstrate correction of any noncompliance to OSEP in the SPP/APR.</a:t>
            </a:r>
            <a:endParaRPr lang="en-US" dirty="0">
              <a:latin typeface="Aptos" panose="020B0004020202020204" pitchFamily="34" charset="0"/>
            </a:endParaRPr>
          </a:p>
          <a:p>
            <a:pPr marL="12700" marR="5080" indent="0">
              <a:spcBef>
                <a:spcPts val="994"/>
              </a:spcBef>
              <a:buNone/>
              <a:tabLst>
                <a:tab pos="241300" algn="l"/>
              </a:tabLst>
            </a:pPr>
            <a:r>
              <a:rPr lang="en-US" spc="-5" dirty="0">
                <a:latin typeface="Aptos" panose="020B0004020202020204" pitchFamily="34" charset="0"/>
                <a:cs typeface="Trebuchet MS"/>
              </a:rPr>
              <a:t>Spring 2026: </a:t>
            </a:r>
            <a:r>
              <a:rPr lang="en-US" dirty="0">
                <a:latin typeface="Aptos" panose="020B0004020202020204" pitchFamily="34" charset="0"/>
                <a:cs typeface="Trebuchet MS"/>
              </a:rPr>
              <a:t>Indicator 13 </a:t>
            </a:r>
            <a:r>
              <a:rPr lang="en-US" spc="-5" dirty="0">
                <a:latin typeface="Aptos" panose="020B0004020202020204" pitchFamily="34" charset="0"/>
                <a:cs typeface="Trebuchet MS"/>
              </a:rPr>
              <a:t>compliance percentage included in the Compliance Matrix of each AU’s Determination</a:t>
            </a:r>
            <a:endParaRPr lang="en-US" dirty="0">
              <a:latin typeface="Aptos" panose="020B0004020202020204" pitchFamily="34" charset="0"/>
              <a:cs typeface="Trebuchet MS"/>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67637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5906" y="2828982"/>
            <a:ext cx="8500188" cy="1715027"/>
          </a:xfrm>
        </p:spPr>
        <p:txBody>
          <a:bodyPr>
            <a:normAutofit/>
          </a:bodyPr>
          <a:lstStyle/>
          <a:p>
            <a:r>
              <a:rPr lang="en-US" sz="4400" dirty="0">
                <a:latin typeface="Aptos" panose="020B0004020202020204" pitchFamily="34" charset="0"/>
              </a:rPr>
              <a:t>Overview</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511957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ptos" panose="020B0004020202020204" pitchFamily="34" charset="0"/>
              </a:rPr>
              <a:t>Correction of Noncompliance for I 13</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2427272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469" y="316782"/>
            <a:ext cx="10264969" cy="747084"/>
          </a:xfrm>
        </p:spPr>
        <p:txBody>
          <a:bodyPr>
            <a:noAutofit/>
          </a:bodyPr>
          <a:lstStyle/>
          <a:p>
            <a:r>
              <a:rPr lang="en-US" sz="4000" dirty="0">
                <a:latin typeface="Aptos" panose="020B0004020202020204" pitchFamily="34" charset="0"/>
              </a:rPr>
              <a:t>Correction of Noncompliance for I 13 Overview</a:t>
            </a:r>
          </a:p>
        </p:txBody>
      </p:sp>
      <p:sp>
        <p:nvSpPr>
          <p:cNvPr id="3" name="Content Placeholder 2"/>
          <p:cNvSpPr>
            <a:spLocks noGrp="1"/>
          </p:cNvSpPr>
          <p:nvPr>
            <p:ph idx="1"/>
          </p:nvPr>
        </p:nvSpPr>
        <p:spPr>
          <a:xfrm>
            <a:off x="838200" y="1554480"/>
            <a:ext cx="10515600" cy="3564172"/>
          </a:xfrm>
        </p:spPr>
        <p:txBody>
          <a:bodyPr>
            <a:normAutofit/>
          </a:bodyPr>
          <a:lstStyle/>
          <a:p>
            <a:pPr marL="0" indent="0" algn="ctr">
              <a:lnSpc>
                <a:spcPct val="100000"/>
              </a:lnSpc>
              <a:spcBef>
                <a:spcPts val="0"/>
              </a:spcBef>
              <a:buNone/>
            </a:pPr>
            <a:r>
              <a:rPr lang="en-US" dirty="0">
                <a:latin typeface="Aptos" panose="020B0004020202020204" pitchFamily="34" charset="0"/>
              </a:rPr>
              <a:t>Demonstrating Correction of Noncompliance for I 13</a:t>
            </a:r>
          </a:p>
          <a:p>
            <a:r>
              <a:rPr lang="en-US" dirty="0">
                <a:latin typeface="Aptos" panose="020B0004020202020204" pitchFamily="34" charset="0"/>
              </a:rPr>
              <a:t>Indicator 13 Compliance Target = 100%</a:t>
            </a:r>
          </a:p>
          <a:p>
            <a:r>
              <a:rPr lang="en-US" dirty="0">
                <a:latin typeface="Aptos" panose="020B0004020202020204" pitchFamily="34" charset="0"/>
              </a:rPr>
              <a:t>Reported to OSEP every February in the Colorado State Performance Plan (SPP)/Annual Performance Report (APR) </a:t>
            </a:r>
          </a:p>
          <a:p>
            <a:r>
              <a:rPr lang="en-US" dirty="0">
                <a:latin typeface="Aptos" panose="020B0004020202020204" pitchFamily="34" charset="0"/>
              </a:rPr>
              <a:t>If Colorado reports less than 100% </a:t>
            </a:r>
          </a:p>
          <a:p>
            <a:pPr marL="0" indent="0">
              <a:buNone/>
            </a:pPr>
            <a:r>
              <a:rPr lang="en-US" dirty="0">
                <a:latin typeface="Aptos" panose="020B0004020202020204" pitchFamily="34" charset="0"/>
              </a:rPr>
              <a:t>Then,</a:t>
            </a:r>
          </a:p>
          <a:p>
            <a:pPr marL="0" indent="0">
              <a:buNone/>
            </a:pPr>
            <a:r>
              <a:rPr lang="en-US" dirty="0">
                <a:latin typeface="Aptos" panose="020B0004020202020204" pitchFamily="34" charset="0"/>
              </a:rPr>
              <a:t>The CDE must demonstrate correction of noncompliance for each noncompliant IEP in every AU with less than 100% compliance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1097945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518" y="356864"/>
            <a:ext cx="10294466" cy="747084"/>
          </a:xfrm>
        </p:spPr>
        <p:txBody>
          <a:bodyPr>
            <a:noAutofit/>
          </a:bodyPr>
          <a:lstStyle/>
          <a:p>
            <a:r>
              <a:rPr lang="en-US" sz="4000" dirty="0">
                <a:latin typeface="Aptos" panose="020B0004020202020204" pitchFamily="34" charset="0"/>
              </a:rPr>
              <a:t>Demonstrating Correction of Noncompliance </a:t>
            </a:r>
          </a:p>
        </p:txBody>
      </p:sp>
      <p:sp>
        <p:nvSpPr>
          <p:cNvPr id="3" name="Content Placeholder 2"/>
          <p:cNvSpPr>
            <a:spLocks noGrp="1"/>
          </p:cNvSpPr>
          <p:nvPr>
            <p:ph idx="1"/>
          </p:nvPr>
        </p:nvSpPr>
        <p:spPr>
          <a:xfrm>
            <a:off x="332873" y="1554480"/>
            <a:ext cx="11274287" cy="4351338"/>
          </a:xfrm>
        </p:spPr>
        <p:txBody>
          <a:bodyPr>
            <a:noAutofit/>
          </a:bodyPr>
          <a:lstStyle/>
          <a:p>
            <a:r>
              <a:rPr lang="en-US" dirty="0">
                <a:latin typeface="Aptos" panose="020B0004020202020204" pitchFamily="34" charset="0"/>
              </a:rPr>
              <a:t>Prong 1 “Individual Correction”</a:t>
            </a:r>
          </a:p>
          <a:p>
            <a:pPr lvl="1"/>
            <a:r>
              <a:rPr lang="en-US" sz="2400" dirty="0">
                <a:latin typeface="Aptos" panose="020B0004020202020204" pitchFamily="34" charset="0"/>
              </a:rPr>
              <a:t>The CDE must ensure that each AU has corrected all individual cases of noncompliance unless the child is no longer within the jurisdiction of the AU, and the AU must identify the root cause of the noncompliance.</a:t>
            </a:r>
          </a:p>
          <a:p>
            <a:pPr lvl="2"/>
            <a:r>
              <a:rPr lang="en-US" sz="2400" dirty="0">
                <a:latin typeface="Aptos" panose="020B0004020202020204" pitchFamily="34" charset="0"/>
              </a:rPr>
              <a:t>DMS reported data – AUs must correct all individual IEPs that contain noncompliance for Indicator 13 requirements </a:t>
            </a:r>
          </a:p>
          <a:p>
            <a:r>
              <a:rPr lang="en-US" dirty="0">
                <a:latin typeface="Aptos" panose="020B0004020202020204" pitchFamily="34" charset="0"/>
              </a:rPr>
              <a:t>Prong 2 “Review of Updated Data”</a:t>
            </a:r>
          </a:p>
          <a:p>
            <a:pPr lvl="1"/>
            <a:r>
              <a:rPr lang="en-US" sz="2400" dirty="0">
                <a:latin typeface="Aptos" panose="020B0004020202020204" pitchFamily="34" charset="0"/>
              </a:rPr>
              <a:t>The CDE must review updated data to determine that the AU is correctly implementing the specific regulatory requirements related to Indicator 13.</a:t>
            </a:r>
          </a:p>
          <a:p>
            <a:pPr lvl="2"/>
            <a:r>
              <a:rPr lang="en-US" sz="2400" dirty="0">
                <a:latin typeface="Aptos" panose="020B0004020202020204" pitchFamily="34" charset="0"/>
              </a:rPr>
              <a:t>CDE/AU collaborative side-by-side reviews of the required number of IEP reviews for secondary transition age youth for the following school year</a:t>
            </a:r>
          </a:p>
          <a:p>
            <a:pPr marL="0" indent="0">
              <a:buNone/>
            </a:pPr>
            <a:endParaRPr lang="en-US" dirty="0"/>
          </a:p>
          <a:p>
            <a:pPr lvl="1"/>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1411536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6B610E1-C4A3-269A-7E81-9E76AFA297F7}"/>
              </a:ext>
            </a:extLst>
          </p:cNvPr>
          <p:cNvSpPr>
            <a:spLocks noGrp="1"/>
          </p:cNvSpPr>
          <p:nvPr>
            <p:ph type="title"/>
          </p:nvPr>
        </p:nvSpPr>
        <p:spPr>
          <a:xfrm>
            <a:off x="964760" y="804328"/>
            <a:ext cx="6552658" cy="1205821"/>
          </a:xfrm>
        </p:spPr>
        <p:txBody>
          <a:bodyPr>
            <a:normAutofit/>
          </a:bodyPr>
          <a:lstStyle/>
          <a:p>
            <a:r>
              <a:rPr lang="en-US" sz="4000" dirty="0">
                <a:solidFill>
                  <a:srgbClr val="FEFFFF"/>
                </a:solidFill>
                <a:latin typeface="Aptos" panose="020B0004020202020204" pitchFamily="34" charset="0"/>
              </a:rPr>
              <a:t>Correction of Noncompliance	</a:t>
            </a:r>
          </a:p>
        </p:txBody>
      </p:sp>
      <p:sp>
        <p:nvSpPr>
          <p:cNvPr id="3" name="Content Placeholder 2">
            <a:extLst>
              <a:ext uri="{FF2B5EF4-FFF2-40B4-BE49-F238E27FC236}">
                <a16:creationId xmlns:a16="http://schemas.microsoft.com/office/drawing/2014/main" id="{BD8D2363-856D-0DF0-704D-F38C5A5610F1}"/>
              </a:ext>
            </a:extLst>
          </p:cNvPr>
          <p:cNvSpPr>
            <a:spLocks noGrp="1"/>
          </p:cNvSpPr>
          <p:nvPr>
            <p:ph idx="1"/>
          </p:nvPr>
        </p:nvSpPr>
        <p:spPr>
          <a:xfrm>
            <a:off x="1282189" y="2494450"/>
            <a:ext cx="5773883" cy="3563159"/>
          </a:xfrm>
        </p:spPr>
        <p:txBody>
          <a:bodyPr>
            <a:normAutofit/>
          </a:bodyPr>
          <a:lstStyle/>
          <a:p>
            <a:pPr marL="0" indent="0">
              <a:buNone/>
            </a:pPr>
            <a:r>
              <a:rPr lang="en-US" dirty="0">
                <a:latin typeface="Aptos" panose="020B0004020202020204" pitchFamily="34" charset="0"/>
              </a:rPr>
              <a:t>August 2025</a:t>
            </a:r>
          </a:p>
          <a:p>
            <a:r>
              <a:rPr lang="en-US" dirty="0">
                <a:latin typeface="Aptos" panose="020B0004020202020204" pitchFamily="34" charset="0"/>
              </a:rPr>
              <a:t>AUs who submit noncompliant Transition Age IEPs will be contacted by the ESSU and provided training and information about the correction process</a:t>
            </a:r>
          </a:p>
        </p:txBody>
      </p:sp>
      <p:pic>
        <p:nvPicPr>
          <p:cNvPr id="6" name="Picture 5" descr="You will be contacted by Email">
            <a:extLst>
              <a:ext uri="{FF2B5EF4-FFF2-40B4-BE49-F238E27FC236}">
                <a16:creationId xmlns:a16="http://schemas.microsoft.com/office/drawing/2014/main" id="{A1DE3FDA-174A-0E15-3241-796FD070AD9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24706" y="808617"/>
            <a:ext cx="3343407" cy="2357101"/>
          </a:xfrm>
          <a:prstGeom prst="rect">
            <a:avLst/>
          </a:prstGeom>
        </p:spPr>
      </p:pic>
      <p:pic>
        <p:nvPicPr>
          <p:cNvPr id="8" name="Picture 7" descr="Training is typically online">
            <a:extLst>
              <a:ext uri="{FF2B5EF4-FFF2-40B4-BE49-F238E27FC236}">
                <a16:creationId xmlns:a16="http://schemas.microsoft.com/office/drawing/2014/main" id="{E0B45E43-0AD3-C353-812F-E4C70999DE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16150" y="3511296"/>
            <a:ext cx="2757470" cy="2757470"/>
          </a:xfrm>
          <a:prstGeom prst="rect">
            <a:avLst/>
          </a:prstGeom>
        </p:spPr>
      </p:pic>
      <p:sp>
        <p:nvSpPr>
          <p:cNvPr id="9" name="TextBox 8">
            <a:extLst>
              <a:ext uri="{FF2B5EF4-FFF2-40B4-BE49-F238E27FC236}">
                <a16:creationId xmlns:a16="http://schemas.microsoft.com/office/drawing/2014/main" id="{7D581BB9-C072-BEFE-610E-68AD60477FAA}"/>
              </a:ext>
            </a:extLst>
          </p:cNvPr>
          <p:cNvSpPr txBox="1"/>
          <p:nvPr/>
        </p:nvSpPr>
        <p:spPr>
          <a:xfrm>
            <a:off x="8886803" y="6068711"/>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cvc.edu/faculty-resources/professional-developm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4" name="Slide Number Placeholder 3">
            <a:extLst>
              <a:ext uri="{FF2B5EF4-FFF2-40B4-BE49-F238E27FC236}">
                <a16:creationId xmlns:a16="http://schemas.microsoft.com/office/drawing/2014/main" id="{8C1B97F7-0CEE-44CF-35C9-A6372986AE99}"/>
              </a:ext>
            </a:extLst>
          </p:cNvPr>
          <p:cNvSpPr>
            <a:spLocks noGrp="1"/>
          </p:cNvSpPr>
          <p:nvPr>
            <p:ph type="sldNum" sz="quarter" idx="12"/>
          </p:nvPr>
        </p:nvSpPr>
        <p:spPr>
          <a:xfrm>
            <a:off x="10707624" y="6382512"/>
            <a:ext cx="685800" cy="320040"/>
          </a:xfrm>
        </p:spPr>
        <p:txBody>
          <a:bodyPr>
            <a:normAutofit/>
          </a:bodyPr>
          <a:lstStyle/>
          <a:p>
            <a:pPr>
              <a:spcAft>
                <a:spcPts val="600"/>
              </a:spcAft>
            </a:pPr>
            <a:fld id="{C479D5F6-EDCB-402A-AC08-4943A1820E8F}" type="slidenum">
              <a:rPr lang="en-US" sz="1000"/>
              <a:pPr>
                <a:spcAft>
                  <a:spcPts val="600"/>
                </a:spcAft>
              </a:pPr>
              <a:t>43</a:t>
            </a:fld>
            <a:endParaRPr lang="en-US" sz="1000"/>
          </a:p>
        </p:txBody>
      </p:sp>
    </p:spTree>
    <p:extLst>
      <p:ext uri="{BB962C8B-B14F-4D97-AF65-F5344CB8AC3E}">
        <p14:creationId xmlns:p14="http://schemas.microsoft.com/office/powerpoint/2010/main" val="748398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ptos" panose="020B0004020202020204" pitchFamily="34" charset="0"/>
              </a:rPr>
              <a:t>Levels of Support</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648041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21D58-913C-CB2B-7CE9-D28C572E4933}"/>
              </a:ext>
            </a:extLst>
          </p:cNvPr>
          <p:cNvSpPr>
            <a:spLocks noGrp="1"/>
          </p:cNvSpPr>
          <p:nvPr>
            <p:ph type="title"/>
          </p:nvPr>
        </p:nvSpPr>
        <p:spPr/>
        <p:txBody>
          <a:bodyPr>
            <a:normAutofit/>
          </a:bodyPr>
          <a:lstStyle/>
          <a:p>
            <a:r>
              <a:rPr lang="en-US" sz="4000" spc="-10" dirty="0">
                <a:latin typeface="Aptos" panose="020B0004020202020204" pitchFamily="34" charset="0"/>
              </a:rPr>
              <a:t>Levels of</a:t>
            </a:r>
            <a:r>
              <a:rPr lang="en-US" sz="4000" spc="-15" dirty="0">
                <a:latin typeface="Aptos" panose="020B0004020202020204" pitchFamily="34" charset="0"/>
              </a:rPr>
              <a:t> </a:t>
            </a:r>
            <a:r>
              <a:rPr lang="en-US" sz="4000" spc="-10" dirty="0">
                <a:latin typeface="Aptos" panose="020B0004020202020204" pitchFamily="34" charset="0"/>
              </a:rPr>
              <a:t>Support – 3 Levels </a:t>
            </a:r>
            <a:endParaRPr lang="en-US" sz="4000" dirty="0"/>
          </a:p>
        </p:txBody>
      </p:sp>
      <p:pic>
        <p:nvPicPr>
          <p:cNvPr id="4" name="Picture 3" descr="3 Levels of Support&#10;&#10;Green Box: Universal Support &#10;Yellow Box: Targeted Support&#10;Red Box: Intensive Support">
            <a:extLst>
              <a:ext uri="{FF2B5EF4-FFF2-40B4-BE49-F238E27FC236}">
                <a16:creationId xmlns:a16="http://schemas.microsoft.com/office/drawing/2014/main" id="{F7B27CD4-E44B-8C57-5FAD-0AD3C65F0C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931" y="2492436"/>
            <a:ext cx="11912138" cy="2316480"/>
          </a:xfrm>
          <a:prstGeom prst="rect">
            <a:avLst/>
          </a:prstGeom>
        </p:spPr>
      </p:pic>
    </p:spTree>
    <p:extLst>
      <p:ext uri="{BB962C8B-B14F-4D97-AF65-F5344CB8AC3E}">
        <p14:creationId xmlns:p14="http://schemas.microsoft.com/office/powerpoint/2010/main" val="1422030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88" y="216813"/>
            <a:ext cx="6460232" cy="430887"/>
          </a:xfrm>
        </p:spPr>
        <p:txBody>
          <a:bodyPr>
            <a:noAutofit/>
          </a:bodyPr>
          <a:lstStyle/>
          <a:p>
            <a:r>
              <a:rPr lang="en-US" sz="4000" spc="-10" dirty="0">
                <a:latin typeface="Aptos" panose="020B0004020202020204" pitchFamily="34" charset="0"/>
              </a:rPr>
              <a:t>Level of</a:t>
            </a:r>
            <a:r>
              <a:rPr lang="en-US" sz="4000" spc="-15" dirty="0">
                <a:latin typeface="Aptos" panose="020B0004020202020204" pitchFamily="34" charset="0"/>
              </a:rPr>
              <a:t> </a:t>
            </a:r>
            <a:r>
              <a:rPr lang="en-US" sz="4000" spc="-10" dirty="0">
                <a:latin typeface="Aptos" panose="020B0004020202020204" pitchFamily="34" charset="0"/>
              </a:rPr>
              <a:t>Support - Universal</a:t>
            </a:r>
            <a:endParaRPr lang="en-US" sz="4000" dirty="0">
              <a:latin typeface="Aptos" panose="020B0004020202020204" pitchFamily="34" charset="0"/>
            </a:endParaRPr>
          </a:p>
        </p:txBody>
      </p:sp>
      <p:sp>
        <p:nvSpPr>
          <p:cNvPr id="7" name="Rectangle: Rounded Corners 6" descr="Box with text&#10;&#10;Universal Support means All transition IEPs are compliant">
            <a:extLst>
              <a:ext uri="{FF2B5EF4-FFF2-40B4-BE49-F238E27FC236}">
                <a16:creationId xmlns:a16="http://schemas.microsoft.com/office/drawing/2014/main" id="{4DEBBB4D-8C8E-29EB-925D-D91DF7E95C16}"/>
              </a:ext>
            </a:extLst>
          </p:cNvPr>
          <p:cNvSpPr/>
          <p:nvPr/>
        </p:nvSpPr>
        <p:spPr>
          <a:xfrm>
            <a:off x="8564887" y="133280"/>
            <a:ext cx="2965297" cy="182478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ptos" panose="020B0004020202020204" pitchFamily="34" charset="0"/>
              </a:rPr>
              <a:t>All Transition IEPs </a:t>
            </a:r>
            <a:br>
              <a:rPr lang="en-US" sz="2400" dirty="0">
                <a:solidFill>
                  <a:schemeClr val="tx1"/>
                </a:solidFill>
                <a:latin typeface="Aptos" panose="020B0004020202020204" pitchFamily="34" charset="0"/>
              </a:rPr>
            </a:br>
            <a:r>
              <a:rPr lang="en-US" sz="2400" dirty="0">
                <a:solidFill>
                  <a:schemeClr val="tx1"/>
                </a:solidFill>
                <a:latin typeface="Aptos" panose="020B0004020202020204" pitchFamily="34" charset="0"/>
              </a:rPr>
              <a:t>are compliant</a:t>
            </a:r>
          </a:p>
          <a:p>
            <a:pPr algn="ctr"/>
            <a:endParaRPr lang="en-US" sz="2400" dirty="0">
              <a:solidFill>
                <a:schemeClr val="tx1"/>
              </a:solidFill>
              <a:latin typeface="Aptos" panose="020B0004020202020204" pitchFamily="34" charset="0"/>
            </a:endParaRPr>
          </a:p>
          <a:p>
            <a:pPr algn="ctr"/>
            <a:r>
              <a:rPr lang="en-US" sz="2400" b="1" dirty="0">
                <a:solidFill>
                  <a:schemeClr val="tx1"/>
                </a:solidFill>
                <a:latin typeface="Aptos" panose="020B0004020202020204" pitchFamily="34" charset="0"/>
              </a:rPr>
              <a:t>Universal Support</a:t>
            </a:r>
          </a:p>
        </p:txBody>
      </p:sp>
      <p:sp>
        <p:nvSpPr>
          <p:cNvPr id="3" name="Text Placeholder 2"/>
          <p:cNvSpPr>
            <a:spLocks noGrp="1"/>
          </p:cNvSpPr>
          <p:nvPr>
            <p:ph type="body" idx="1"/>
          </p:nvPr>
        </p:nvSpPr>
        <p:spPr>
          <a:xfrm>
            <a:off x="731520" y="1330859"/>
            <a:ext cx="10408920" cy="4481466"/>
          </a:xfrm>
        </p:spPr>
        <p:txBody>
          <a:bodyPr>
            <a:normAutofit/>
          </a:bodyPr>
          <a:lstStyle/>
          <a:p>
            <a:pPr marL="0" lvl="0" indent="0" algn="ctr">
              <a:buNone/>
            </a:pPr>
            <a:r>
              <a:rPr lang="en-US" b="1" dirty="0">
                <a:latin typeface="Aptos" panose="020B0004020202020204" pitchFamily="34" charset="0"/>
              </a:rPr>
              <a:t>Universal Support</a:t>
            </a:r>
          </a:p>
          <a:p>
            <a:pPr marL="0" indent="0">
              <a:buNone/>
            </a:pPr>
            <a:endParaRPr lang="en-US" dirty="0">
              <a:latin typeface="Trebuchet MS" panose="020B0603020202020204" pitchFamily="34" charset="0"/>
            </a:endParaRPr>
          </a:p>
          <a:p>
            <a:pPr marL="0" lvl="0" indent="0">
              <a:buNone/>
            </a:pPr>
            <a:r>
              <a:rPr lang="en-US" dirty="0">
                <a:latin typeface="Aptos" panose="020B0004020202020204" pitchFamily="34" charset="0"/>
              </a:rPr>
              <a:t>Resources can be found on the </a:t>
            </a:r>
            <a:r>
              <a:rPr lang="en-US" dirty="0">
                <a:latin typeface="Aptos" panose="020B0004020202020204" pitchFamily="34" charset="0"/>
                <a:hlinkClick r:id="rId2"/>
              </a:rPr>
              <a:t>General Supervision and Monitoring webpage</a:t>
            </a:r>
            <a:r>
              <a:rPr lang="en-US" dirty="0">
                <a:latin typeface="Aptos" panose="020B0004020202020204" pitchFamily="34" charset="0"/>
              </a:rPr>
              <a:t>:</a:t>
            </a:r>
          </a:p>
          <a:p>
            <a:pPr lvl="0"/>
            <a:r>
              <a:rPr lang="en-US" dirty="0">
                <a:latin typeface="Aptos" panose="020B0004020202020204" pitchFamily="34" charset="0"/>
              </a:rPr>
              <a:t>This recorded training </a:t>
            </a:r>
          </a:p>
          <a:p>
            <a:pPr lvl="0"/>
            <a:r>
              <a:rPr lang="en-US" dirty="0">
                <a:latin typeface="Aptos" panose="020B0004020202020204" pitchFamily="34" charset="0"/>
              </a:rPr>
              <a:t>The training PowerPoint </a:t>
            </a:r>
          </a:p>
          <a:p>
            <a:pPr lvl="0"/>
            <a:r>
              <a:rPr lang="en-US" dirty="0">
                <a:latin typeface="Aptos" panose="020B0004020202020204" pitchFamily="34" charset="0"/>
              </a:rPr>
              <a:t>A one-page checklist for completing IEP record reviews</a:t>
            </a:r>
          </a:p>
          <a:p>
            <a:pPr marL="0" lvl="0" indent="0">
              <a:buNone/>
            </a:pPr>
            <a:endParaRPr lang="en-US" dirty="0">
              <a:latin typeface="Aptos" panose="020B0004020202020204" pitchFamily="34" charset="0"/>
            </a:endParaRPr>
          </a:p>
          <a:p>
            <a:pPr marL="0" lvl="0" indent="0">
              <a:buNone/>
            </a:pPr>
            <a:r>
              <a:rPr lang="en-US" dirty="0">
                <a:latin typeface="Aptos" panose="020B0004020202020204" pitchFamily="34" charset="0"/>
              </a:rPr>
              <a:t>Various training resources in writing quality Secondary Transition IEPs are on the </a:t>
            </a:r>
            <a:r>
              <a:rPr lang="en-US" dirty="0">
                <a:latin typeface="Aptos" panose="020B0004020202020204" pitchFamily="34" charset="0"/>
                <a:hlinkClick r:id="rId3"/>
              </a:rPr>
              <a:t>Secondary Transition webpage</a:t>
            </a:r>
            <a:r>
              <a:rPr lang="en-US" dirty="0">
                <a:latin typeface="Aptos" panose="020B0004020202020204" pitchFamily="34" charset="0"/>
              </a:rPr>
              <a:t>.</a:t>
            </a:r>
          </a:p>
        </p:txBody>
      </p:sp>
      <p:sp>
        <p:nvSpPr>
          <p:cNvPr id="5" name="Slide Number Placeholder 4"/>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1695314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07" y="237556"/>
            <a:ext cx="6736129" cy="430887"/>
          </a:xfrm>
        </p:spPr>
        <p:txBody>
          <a:bodyPr>
            <a:noAutofit/>
          </a:bodyPr>
          <a:lstStyle/>
          <a:p>
            <a:r>
              <a:rPr lang="en-US" sz="4000" spc="-10" dirty="0">
                <a:latin typeface="Aptos" panose="020B0004020202020204" pitchFamily="34" charset="0"/>
              </a:rPr>
              <a:t>Level of</a:t>
            </a:r>
            <a:r>
              <a:rPr lang="en-US" sz="4000" spc="-15" dirty="0">
                <a:latin typeface="Aptos" panose="020B0004020202020204" pitchFamily="34" charset="0"/>
              </a:rPr>
              <a:t> </a:t>
            </a:r>
            <a:r>
              <a:rPr lang="en-US" sz="4000" spc="-10" dirty="0">
                <a:latin typeface="Aptos" panose="020B0004020202020204" pitchFamily="34" charset="0"/>
              </a:rPr>
              <a:t>Support – New AUs</a:t>
            </a:r>
            <a:endParaRPr lang="en-US" sz="4000" dirty="0">
              <a:latin typeface="Aptos" panose="020B0004020202020204" pitchFamily="34" charset="0"/>
            </a:endParaRPr>
          </a:p>
        </p:txBody>
      </p:sp>
      <p:sp>
        <p:nvSpPr>
          <p:cNvPr id="3" name="Text Placeholder 2"/>
          <p:cNvSpPr>
            <a:spLocks noGrp="1"/>
          </p:cNvSpPr>
          <p:nvPr>
            <p:ph type="body" idx="1"/>
          </p:nvPr>
        </p:nvSpPr>
        <p:spPr>
          <a:xfrm>
            <a:off x="525908" y="1470563"/>
            <a:ext cx="10507979" cy="4518757"/>
          </a:xfrm>
        </p:spPr>
        <p:txBody>
          <a:bodyPr>
            <a:noAutofit/>
          </a:bodyPr>
          <a:lstStyle/>
          <a:p>
            <a:pPr marL="0" indent="0" algn="ctr">
              <a:buNone/>
            </a:pPr>
            <a:r>
              <a:rPr lang="en-US" b="1" dirty="0">
                <a:latin typeface="Aptos" panose="020B0004020202020204" pitchFamily="34" charset="0"/>
              </a:rPr>
              <a:t>Includes all elements of Universal Support plus:</a:t>
            </a:r>
          </a:p>
          <a:p>
            <a:r>
              <a:rPr lang="en-US" dirty="0">
                <a:latin typeface="Aptos" panose="020B0004020202020204" pitchFamily="34" charset="0"/>
              </a:rPr>
              <a:t>Collaborative side-by-side record reviews</a:t>
            </a:r>
          </a:p>
          <a:p>
            <a:pPr lvl="1"/>
            <a:r>
              <a:rPr lang="en-US" sz="2400" dirty="0">
                <a:latin typeface="Aptos" panose="020B0004020202020204" pitchFamily="34" charset="0"/>
              </a:rPr>
              <a:t>August 2024 - AUs will be contacted to set up collaborative record review meetings, either in person or virtually, to be completed by February 15, 2025. </a:t>
            </a:r>
          </a:p>
          <a:p>
            <a:pPr lvl="1"/>
            <a:r>
              <a:rPr lang="en-US" sz="2400" dirty="0">
                <a:latin typeface="Aptos" panose="020B0004020202020204" pitchFamily="34" charset="0"/>
              </a:rPr>
              <a:t>At the end of this meeting, the Director will have access to a list of any individual corrections that need to be made in the DMS. </a:t>
            </a:r>
          </a:p>
          <a:p>
            <a:pPr lvl="1"/>
            <a:r>
              <a:rPr lang="en-US" sz="2400" dirty="0">
                <a:latin typeface="Aptos" panose="020B0004020202020204" pitchFamily="34" charset="0"/>
              </a:rPr>
              <a:t>AUs will have 45 days following the record reviews to complete the corrections, upload them to the DMS and notify CDE of the completed corrections. </a:t>
            </a:r>
          </a:p>
          <a:p>
            <a:pPr lvl="1"/>
            <a:r>
              <a:rPr lang="en-US" sz="2400" dirty="0">
                <a:latin typeface="Aptos" panose="020B0004020202020204" pitchFamily="34" charset="0"/>
              </a:rPr>
              <a:t>The CDE team will review the corrections for compliance and advise the Director of the status of the corrections.</a:t>
            </a:r>
            <a:endParaRPr lang="en-US" sz="2400" b="1" dirty="0">
              <a:latin typeface="Aptos" panose="020B0004020202020204" pitchFamily="34" charset="0"/>
            </a:endParaRPr>
          </a:p>
          <a:p>
            <a:pPr marL="0" indent="0" algn="l">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3622132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36" y="238405"/>
            <a:ext cx="5898963" cy="430887"/>
          </a:xfrm>
        </p:spPr>
        <p:txBody>
          <a:bodyPr>
            <a:noAutofit/>
          </a:bodyPr>
          <a:lstStyle/>
          <a:p>
            <a:r>
              <a:rPr lang="en-US" sz="4000" spc="-10" dirty="0">
                <a:latin typeface="Aptos" panose="020B0004020202020204" pitchFamily="34" charset="0"/>
              </a:rPr>
              <a:t>Level of</a:t>
            </a:r>
            <a:r>
              <a:rPr lang="en-US" sz="4000" spc="-15" dirty="0">
                <a:latin typeface="Aptos" panose="020B0004020202020204" pitchFamily="34" charset="0"/>
              </a:rPr>
              <a:t> </a:t>
            </a:r>
            <a:r>
              <a:rPr lang="en-US" sz="4000" spc="-10" dirty="0">
                <a:latin typeface="Aptos" panose="020B0004020202020204" pitchFamily="34" charset="0"/>
              </a:rPr>
              <a:t>Support - Targeted</a:t>
            </a:r>
            <a:endParaRPr lang="en-US" sz="4000" dirty="0">
              <a:latin typeface="Aptos" panose="020B0004020202020204" pitchFamily="34" charset="0"/>
            </a:endParaRPr>
          </a:p>
        </p:txBody>
      </p:sp>
      <p:sp>
        <p:nvSpPr>
          <p:cNvPr id="6" name="Rectangle: Rounded Corners 5" descr="Graphic Box with text&#10;&#10;Targeted Support means one or more noncompliant IEPs for the first year">
            <a:extLst>
              <a:ext uri="{FF2B5EF4-FFF2-40B4-BE49-F238E27FC236}">
                <a16:creationId xmlns:a16="http://schemas.microsoft.com/office/drawing/2014/main" id="{6EFD227D-F082-C88E-7BC1-D20868D341F3}"/>
              </a:ext>
            </a:extLst>
          </p:cNvPr>
          <p:cNvSpPr/>
          <p:nvPr/>
        </p:nvSpPr>
        <p:spPr>
          <a:xfrm>
            <a:off x="9000053" y="102247"/>
            <a:ext cx="2728258" cy="1809922"/>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ptos" panose="020B0004020202020204" pitchFamily="34" charset="0"/>
              </a:rPr>
              <a:t>One or more noncompliant IEPs for the first year</a:t>
            </a:r>
          </a:p>
          <a:p>
            <a:pPr algn="ctr"/>
            <a:r>
              <a:rPr lang="en-US" sz="2400" b="1" dirty="0">
                <a:solidFill>
                  <a:schemeClr val="tx1"/>
                </a:solidFill>
                <a:latin typeface="Aptos" panose="020B0004020202020204" pitchFamily="34" charset="0"/>
              </a:rPr>
              <a:t>Targeted Support</a:t>
            </a:r>
          </a:p>
        </p:txBody>
      </p:sp>
      <p:sp>
        <p:nvSpPr>
          <p:cNvPr id="3" name="Text Placeholder 2"/>
          <p:cNvSpPr>
            <a:spLocks noGrp="1"/>
          </p:cNvSpPr>
          <p:nvPr>
            <p:ph type="body" idx="1"/>
          </p:nvPr>
        </p:nvSpPr>
        <p:spPr>
          <a:xfrm>
            <a:off x="197036" y="2080083"/>
            <a:ext cx="11907080" cy="2697833"/>
          </a:xfrm>
          <a:solidFill>
            <a:schemeClr val="bg1"/>
          </a:solidFill>
        </p:spPr>
        <p:txBody>
          <a:bodyPr>
            <a:noAutofit/>
          </a:bodyPr>
          <a:lstStyle/>
          <a:p>
            <a:pPr marL="0" indent="0">
              <a:buNone/>
            </a:pPr>
            <a:r>
              <a:rPr lang="en-US" b="1" dirty="0">
                <a:latin typeface="Aptos" panose="020B0004020202020204" pitchFamily="34" charset="0"/>
              </a:rPr>
              <a:t>Targeted Support - Includes all elements of Universal Support plus</a:t>
            </a:r>
          </a:p>
          <a:p>
            <a:pPr marL="0" indent="0">
              <a:buNone/>
            </a:pPr>
            <a:r>
              <a:rPr lang="en-US" b="1" dirty="0">
                <a:latin typeface="Aptos" panose="020B0004020202020204" pitchFamily="34" charset="0"/>
              </a:rPr>
              <a:t>Demonstration of Correction:</a:t>
            </a:r>
            <a:endParaRPr lang="en-US" dirty="0">
              <a:latin typeface="Aptos" panose="020B0004020202020204" pitchFamily="34" charset="0"/>
            </a:endParaRPr>
          </a:p>
          <a:p>
            <a:r>
              <a:rPr lang="en-US" dirty="0">
                <a:latin typeface="Aptos" panose="020B0004020202020204" pitchFamily="34" charset="0"/>
              </a:rPr>
              <a:t>Prong 1:  Individual Correction - AUs must correct the noncompliant section(s) of the individual student’s most recent IEP by November 1, 2025, and identify the root cause of the noncompliance. </a:t>
            </a:r>
          </a:p>
          <a:p>
            <a:pPr lvl="1"/>
            <a:r>
              <a:rPr lang="en-US" sz="2400" dirty="0">
                <a:latin typeface="Aptos" panose="020B0004020202020204" pitchFamily="34" charset="0"/>
              </a:rPr>
              <a:t>AUs will receive a letter with details about training on this process in August 2025.</a:t>
            </a:r>
            <a:endParaRPr lang="en-US" b="1" dirty="0"/>
          </a:p>
          <a:p>
            <a:pPr marL="0" indent="0" algn="l">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3738803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36" y="238405"/>
            <a:ext cx="10058134" cy="430887"/>
          </a:xfrm>
        </p:spPr>
        <p:txBody>
          <a:bodyPr>
            <a:noAutofit/>
          </a:bodyPr>
          <a:lstStyle/>
          <a:p>
            <a:r>
              <a:rPr lang="en-US" sz="4000" spc="-10" dirty="0">
                <a:latin typeface="Aptos" panose="020B0004020202020204" pitchFamily="34" charset="0"/>
              </a:rPr>
              <a:t>Level of</a:t>
            </a:r>
            <a:r>
              <a:rPr lang="en-US" sz="4000" spc="-15" dirty="0">
                <a:latin typeface="Aptos" panose="020B0004020202020204" pitchFamily="34" charset="0"/>
              </a:rPr>
              <a:t> </a:t>
            </a:r>
            <a:r>
              <a:rPr lang="en-US" sz="4000" spc="-10" dirty="0">
                <a:latin typeface="Aptos" panose="020B0004020202020204" pitchFamily="34" charset="0"/>
              </a:rPr>
              <a:t>Support – Targeted continued...</a:t>
            </a:r>
            <a:endParaRPr lang="en-US" sz="4000" dirty="0">
              <a:latin typeface="Aptos" panose="020B0004020202020204" pitchFamily="34" charset="0"/>
            </a:endParaRPr>
          </a:p>
        </p:txBody>
      </p:sp>
      <p:sp>
        <p:nvSpPr>
          <p:cNvPr id="6" name="Rectangle: Rounded Corners 5" descr="Graphic Box with text&#10;&#10;Targeted Support means one or more noncompliant IEPs for the first year">
            <a:extLst>
              <a:ext uri="{FF2B5EF4-FFF2-40B4-BE49-F238E27FC236}">
                <a16:creationId xmlns:a16="http://schemas.microsoft.com/office/drawing/2014/main" id="{6EFD227D-F082-C88E-7BC1-D20868D341F3}"/>
              </a:ext>
            </a:extLst>
          </p:cNvPr>
          <p:cNvSpPr/>
          <p:nvPr/>
        </p:nvSpPr>
        <p:spPr>
          <a:xfrm>
            <a:off x="9059491" y="150109"/>
            <a:ext cx="2728258" cy="1809922"/>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ptos" panose="020B0004020202020204" pitchFamily="34" charset="0"/>
              </a:rPr>
              <a:t>One or more noncompliant IEPs for the first year</a:t>
            </a:r>
          </a:p>
          <a:p>
            <a:pPr algn="ctr"/>
            <a:r>
              <a:rPr lang="en-US" sz="2400" b="1" dirty="0">
                <a:solidFill>
                  <a:schemeClr val="tx1"/>
                </a:solidFill>
                <a:latin typeface="Aptos" panose="020B0004020202020204" pitchFamily="34" charset="0"/>
              </a:rPr>
              <a:t>Targeted Support</a:t>
            </a:r>
          </a:p>
        </p:txBody>
      </p:sp>
      <p:sp>
        <p:nvSpPr>
          <p:cNvPr id="3" name="Text Placeholder 2"/>
          <p:cNvSpPr>
            <a:spLocks noGrp="1"/>
          </p:cNvSpPr>
          <p:nvPr>
            <p:ph type="body" idx="1"/>
          </p:nvPr>
        </p:nvSpPr>
        <p:spPr>
          <a:xfrm>
            <a:off x="142460" y="2048327"/>
            <a:ext cx="11907080" cy="3288142"/>
          </a:xfrm>
          <a:solidFill>
            <a:schemeClr val="bg1"/>
          </a:solidFill>
        </p:spPr>
        <p:txBody>
          <a:bodyPr>
            <a:noAutofit/>
          </a:bodyPr>
          <a:lstStyle/>
          <a:p>
            <a:r>
              <a:rPr lang="en-US" dirty="0">
                <a:latin typeface="Aptos" panose="020B0004020202020204" pitchFamily="34" charset="0"/>
              </a:rPr>
              <a:t>Prong 2: Review of Updated Data - Collaborative side-by-side record reviews</a:t>
            </a:r>
          </a:p>
          <a:p>
            <a:pPr lvl="1"/>
            <a:r>
              <a:rPr lang="en-US" sz="2400" dirty="0">
                <a:latin typeface="Aptos" panose="020B0004020202020204" pitchFamily="34" charset="0"/>
              </a:rPr>
              <a:t>August 2025 - AUs will be contacted to set up collaborative record review meetings, either in person or virtually, to be completed by February 15, 2026. </a:t>
            </a:r>
          </a:p>
          <a:p>
            <a:pPr lvl="1"/>
            <a:r>
              <a:rPr lang="en-US" sz="2400" dirty="0">
                <a:latin typeface="Aptos" panose="020B0004020202020204" pitchFamily="34" charset="0"/>
              </a:rPr>
              <a:t>At the end of this meeting, the Director will have access to a list of any individual corrections that need to be made in the DMS. </a:t>
            </a:r>
          </a:p>
          <a:p>
            <a:pPr lvl="1"/>
            <a:r>
              <a:rPr lang="en-US" sz="2400" dirty="0">
                <a:latin typeface="Aptos" panose="020B0004020202020204" pitchFamily="34" charset="0"/>
              </a:rPr>
              <a:t>AUs will have 45 days following the record reviews to complete the corrections, upload them to the DMS and notify CDE of the completed corrections. </a:t>
            </a:r>
          </a:p>
          <a:p>
            <a:pPr lvl="1"/>
            <a:r>
              <a:rPr lang="en-US" sz="2400" dirty="0">
                <a:latin typeface="Aptos" panose="020B0004020202020204" pitchFamily="34" charset="0"/>
              </a:rPr>
              <a:t>The CDE team will review the corrections for compliance and advise the Director of the status of the corrections.</a:t>
            </a:r>
          </a:p>
          <a:p>
            <a:pPr marL="0" indent="0" algn="ctr">
              <a:buNone/>
            </a:pPr>
            <a:endParaRPr lang="en-US" b="1" dirty="0"/>
          </a:p>
          <a:p>
            <a:pPr marL="0" indent="0" algn="l">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180653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52D7-5922-4712-9615-AE39E22BFA89}"/>
              </a:ext>
            </a:extLst>
          </p:cNvPr>
          <p:cNvSpPr>
            <a:spLocks noGrp="1"/>
          </p:cNvSpPr>
          <p:nvPr>
            <p:ph type="title"/>
          </p:nvPr>
        </p:nvSpPr>
        <p:spPr/>
        <p:txBody>
          <a:bodyPr>
            <a:normAutofit/>
          </a:bodyPr>
          <a:lstStyle/>
          <a:p>
            <a:r>
              <a:rPr lang="en-US" sz="4000" dirty="0">
                <a:latin typeface="Aptos" panose="020B0004020202020204" pitchFamily="34" charset="0"/>
              </a:rPr>
              <a:t>Timeline and samples</a:t>
            </a:r>
          </a:p>
        </p:txBody>
      </p:sp>
      <p:sp>
        <p:nvSpPr>
          <p:cNvPr id="3" name="Content Placeholder 2">
            <a:extLst>
              <a:ext uri="{FF2B5EF4-FFF2-40B4-BE49-F238E27FC236}">
                <a16:creationId xmlns:a16="http://schemas.microsoft.com/office/drawing/2014/main" id="{B8F8510E-AD8B-4AB3-8574-3954435C0C33}"/>
              </a:ext>
            </a:extLst>
          </p:cNvPr>
          <p:cNvSpPr>
            <a:spLocks noGrp="1"/>
          </p:cNvSpPr>
          <p:nvPr>
            <p:ph idx="1"/>
          </p:nvPr>
        </p:nvSpPr>
        <p:spPr/>
        <p:txBody>
          <a:bodyPr>
            <a:noAutofit/>
          </a:bodyPr>
          <a:lstStyle/>
          <a:p>
            <a:r>
              <a:rPr lang="en-US" dirty="0">
                <a:latin typeface="Aptos" panose="020B0004020202020204" pitchFamily="34" charset="0"/>
              </a:rPr>
              <a:t>Timeline: </a:t>
            </a:r>
          </a:p>
          <a:p>
            <a:pPr lvl="1"/>
            <a:r>
              <a:rPr lang="en-US" sz="2400" dirty="0">
                <a:latin typeface="Aptos" panose="020B0004020202020204" pitchFamily="34" charset="0"/>
              </a:rPr>
              <a:t>Samples are open in the Data Management System (DMS) August 1, 2024 – May 1, 2025</a:t>
            </a:r>
          </a:p>
          <a:p>
            <a:r>
              <a:rPr lang="en-US" dirty="0">
                <a:latin typeface="Aptos" panose="020B0004020202020204" pitchFamily="34" charset="0"/>
              </a:rPr>
              <a:t>Samples pulled from the 2023 December Count data</a:t>
            </a:r>
          </a:p>
          <a:p>
            <a:r>
              <a:rPr lang="en-US" dirty="0">
                <a:latin typeface="Aptos" panose="020B0004020202020204" pitchFamily="34" charset="0"/>
              </a:rPr>
              <a:t>Random samples ensure that students in each age group are adequately represented </a:t>
            </a:r>
          </a:p>
          <a:p>
            <a:r>
              <a:rPr lang="en-US" dirty="0">
                <a:latin typeface="Aptos" panose="020B0004020202020204" pitchFamily="34" charset="0"/>
              </a:rPr>
              <a:t>Sample stratified in 3 age categories: </a:t>
            </a:r>
          </a:p>
          <a:p>
            <a:pPr lvl="1"/>
            <a:r>
              <a:rPr lang="en-US" sz="2400" dirty="0">
                <a:latin typeface="Aptos" panose="020B0004020202020204" pitchFamily="34" charset="0"/>
              </a:rPr>
              <a:t>Preschool: 3- and 4-year-olds</a:t>
            </a:r>
          </a:p>
          <a:p>
            <a:pPr lvl="1"/>
            <a:r>
              <a:rPr lang="en-US" sz="2400" dirty="0">
                <a:latin typeface="Aptos" panose="020B0004020202020204" pitchFamily="34" charset="0"/>
              </a:rPr>
              <a:t>School age: 5- to 14-year-olds</a:t>
            </a:r>
          </a:p>
          <a:p>
            <a:pPr lvl="1"/>
            <a:r>
              <a:rPr lang="en-US" sz="2400" dirty="0">
                <a:latin typeface="Aptos" panose="020B0004020202020204" pitchFamily="34" charset="0"/>
              </a:rPr>
              <a:t>Secondary transition:  15- to 21-year-olds</a:t>
            </a:r>
          </a:p>
        </p:txBody>
      </p:sp>
      <p:sp>
        <p:nvSpPr>
          <p:cNvPr id="4" name="Slide Number Placeholder 3">
            <a:extLst>
              <a:ext uri="{FF2B5EF4-FFF2-40B4-BE49-F238E27FC236}">
                <a16:creationId xmlns:a16="http://schemas.microsoft.com/office/drawing/2014/main" id="{AC83DC39-A640-401C-B450-D9FD4C5F567C}"/>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075983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67662"/>
            <a:ext cx="7908302" cy="430887"/>
          </a:xfrm>
        </p:spPr>
        <p:txBody>
          <a:bodyPr>
            <a:noAutofit/>
          </a:bodyPr>
          <a:lstStyle/>
          <a:p>
            <a:r>
              <a:rPr lang="en-US" sz="4000" spc="-10" dirty="0">
                <a:latin typeface="Aptos" panose="020B0004020202020204" pitchFamily="34" charset="0"/>
              </a:rPr>
              <a:t>Level of</a:t>
            </a:r>
            <a:r>
              <a:rPr lang="en-US" sz="4000" spc="-15" dirty="0">
                <a:latin typeface="Aptos" panose="020B0004020202020204" pitchFamily="34" charset="0"/>
              </a:rPr>
              <a:t> </a:t>
            </a:r>
            <a:r>
              <a:rPr lang="en-US" sz="4000" spc="-10" dirty="0">
                <a:latin typeface="Aptos" panose="020B0004020202020204" pitchFamily="34" charset="0"/>
              </a:rPr>
              <a:t>Support - Intensive</a:t>
            </a:r>
            <a:endParaRPr lang="en-US" sz="4000" dirty="0">
              <a:latin typeface="Aptos" panose="020B0004020202020204" pitchFamily="34" charset="0"/>
            </a:endParaRPr>
          </a:p>
        </p:txBody>
      </p:sp>
      <p:sp>
        <p:nvSpPr>
          <p:cNvPr id="3" name="Text Placeholder 2"/>
          <p:cNvSpPr>
            <a:spLocks noGrp="1"/>
          </p:cNvSpPr>
          <p:nvPr>
            <p:ph type="body" idx="1"/>
          </p:nvPr>
        </p:nvSpPr>
        <p:spPr>
          <a:xfrm>
            <a:off x="625642" y="1812908"/>
            <a:ext cx="11235361" cy="3741855"/>
          </a:xfrm>
        </p:spPr>
        <p:txBody>
          <a:bodyPr>
            <a:normAutofit/>
          </a:bodyPr>
          <a:lstStyle/>
          <a:p>
            <a:pPr marL="0" indent="0" algn="ctr">
              <a:buNone/>
            </a:pPr>
            <a:endParaRPr lang="en-US" b="1" u="sng" dirty="0"/>
          </a:p>
          <a:p>
            <a:pPr marL="0" indent="0" algn="ctr">
              <a:buNone/>
            </a:pPr>
            <a:r>
              <a:rPr lang="en-US" b="1" dirty="0">
                <a:latin typeface="Aptos" panose="020B0004020202020204" pitchFamily="34" charset="0"/>
              </a:rPr>
              <a:t>Intensive Support – Includes all elements of Universal and Targeted Support plus:</a:t>
            </a:r>
            <a:endParaRPr lang="en-US" dirty="0">
              <a:latin typeface="Aptos" panose="020B0004020202020204" pitchFamily="34" charset="0"/>
            </a:endParaRPr>
          </a:p>
          <a:p>
            <a:endParaRPr lang="en-US" dirty="0">
              <a:latin typeface="Aptos" panose="020B0004020202020204" pitchFamily="34" charset="0"/>
            </a:endParaRPr>
          </a:p>
          <a:p>
            <a:r>
              <a:rPr lang="en-US" dirty="0">
                <a:latin typeface="Aptos" panose="020B0004020202020204" pitchFamily="34" charset="0"/>
              </a:rPr>
              <a:t>The CDE will provide required individualized professional development in the area(s) of Secondary Transition IEP development based on the AU’s need. </a:t>
            </a:r>
          </a:p>
          <a:p>
            <a:r>
              <a:rPr lang="en-US" dirty="0">
                <a:latin typeface="Aptos" panose="020B0004020202020204" pitchFamily="34" charset="0"/>
              </a:rPr>
              <a:t>The CDE will conduct a second check of IEPs written 2-3 months after the required professional development.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50</a:t>
            </a:fld>
            <a:endParaRPr lang="en-US" dirty="0"/>
          </a:p>
        </p:txBody>
      </p:sp>
      <p:sp>
        <p:nvSpPr>
          <p:cNvPr id="5" name="Rectangle: Rounded Corners 4" descr="Graphic Box with text&#10;&#10;Intensive Support means one or more noncompliant IEPs for the 2nd consecutive year">
            <a:extLst>
              <a:ext uri="{FF2B5EF4-FFF2-40B4-BE49-F238E27FC236}">
                <a16:creationId xmlns:a16="http://schemas.microsoft.com/office/drawing/2014/main" id="{AE0DF02E-2DDF-3C83-C138-587AF11A36CE}"/>
              </a:ext>
            </a:extLst>
          </p:cNvPr>
          <p:cNvSpPr/>
          <p:nvPr/>
        </p:nvSpPr>
        <p:spPr>
          <a:xfrm>
            <a:off x="7384648" y="132785"/>
            <a:ext cx="3732245" cy="1680123"/>
          </a:xfrm>
          <a:prstGeom prst="roundRect">
            <a:avLst/>
          </a:prstGeom>
          <a:solidFill>
            <a:srgbClr val="EF87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ptos" panose="020B0004020202020204" pitchFamily="34" charset="0"/>
              </a:rPr>
              <a:t>One or more noncompliant IEPs for the 2</a:t>
            </a:r>
            <a:r>
              <a:rPr lang="en-US" sz="2400" baseline="30000" dirty="0">
                <a:solidFill>
                  <a:schemeClr val="tx1"/>
                </a:solidFill>
                <a:latin typeface="Aptos" panose="020B0004020202020204" pitchFamily="34" charset="0"/>
              </a:rPr>
              <a:t>nd</a:t>
            </a:r>
            <a:r>
              <a:rPr lang="en-US" sz="2400" dirty="0">
                <a:solidFill>
                  <a:schemeClr val="tx1"/>
                </a:solidFill>
                <a:latin typeface="Aptos" panose="020B0004020202020204" pitchFamily="34" charset="0"/>
              </a:rPr>
              <a:t> consecutive year</a:t>
            </a:r>
          </a:p>
          <a:p>
            <a:pPr algn="ctr"/>
            <a:r>
              <a:rPr lang="en-US" sz="2400" b="1" dirty="0">
                <a:solidFill>
                  <a:schemeClr val="tx1"/>
                </a:solidFill>
                <a:latin typeface="Aptos" panose="020B0004020202020204" pitchFamily="34" charset="0"/>
              </a:rPr>
              <a:t>Targeted Support</a:t>
            </a:r>
          </a:p>
        </p:txBody>
      </p:sp>
    </p:spTree>
    <p:extLst>
      <p:ext uri="{BB962C8B-B14F-4D97-AF65-F5344CB8AC3E}">
        <p14:creationId xmlns:p14="http://schemas.microsoft.com/office/powerpoint/2010/main" val="3154041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C8FA-FE38-DC7B-6B89-07F712967356}"/>
              </a:ext>
            </a:extLst>
          </p:cNvPr>
          <p:cNvSpPr>
            <a:spLocks noGrp="1"/>
          </p:cNvSpPr>
          <p:nvPr>
            <p:ph type="title"/>
          </p:nvPr>
        </p:nvSpPr>
        <p:spPr/>
        <p:txBody>
          <a:bodyPr>
            <a:normAutofit/>
          </a:bodyPr>
          <a:lstStyle/>
          <a:p>
            <a:r>
              <a:rPr lang="en-US" sz="4000" dirty="0"/>
              <a:t> </a:t>
            </a:r>
            <a:r>
              <a:rPr lang="en-US" sz="4000" dirty="0">
                <a:latin typeface="Aptos" panose="020B0004020202020204" pitchFamily="34" charset="0"/>
              </a:rPr>
              <a:t>Resources </a:t>
            </a:r>
          </a:p>
        </p:txBody>
      </p:sp>
      <p:sp>
        <p:nvSpPr>
          <p:cNvPr id="3" name="Content Placeholder 2">
            <a:extLst>
              <a:ext uri="{FF2B5EF4-FFF2-40B4-BE49-F238E27FC236}">
                <a16:creationId xmlns:a16="http://schemas.microsoft.com/office/drawing/2014/main" id="{D4F046D7-109F-BBD0-899F-0CC826A20141}"/>
              </a:ext>
            </a:extLst>
          </p:cNvPr>
          <p:cNvSpPr>
            <a:spLocks noGrp="1"/>
          </p:cNvSpPr>
          <p:nvPr>
            <p:ph idx="1"/>
          </p:nvPr>
        </p:nvSpPr>
        <p:spPr/>
        <p:txBody>
          <a:bodyPr/>
          <a:lstStyle/>
          <a:p>
            <a:pPr marL="0" lvl="0" indent="0">
              <a:buNone/>
            </a:pPr>
            <a:r>
              <a:rPr lang="en-US" dirty="0">
                <a:latin typeface="Aptos" panose="020B0004020202020204" pitchFamily="34" charset="0"/>
              </a:rPr>
              <a:t>Resources will be posted on the </a:t>
            </a:r>
            <a:r>
              <a:rPr lang="en-US" dirty="0">
                <a:latin typeface="Aptos" panose="020B0004020202020204" pitchFamily="34" charset="0"/>
                <a:hlinkClick r:id="rId2"/>
              </a:rPr>
              <a:t>General Supervision and Monitoring webpage</a:t>
            </a:r>
            <a:r>
              <a:rPr lang="en-US" dirty="0">
                <a:latin typeface="Aptos" panose="020B0004020202020204" pitchFamily="34" charset="0"/>
              </a:rPr>
              <a:t>:</a:t>
            </a:r>
          </a:p>
          <a:p>
            <a:pPr lvl="0"/>
            <a:r>
              <a:rPr lang="en-US" dirty="0">
                <a:latin typeface="Aptos" panose="020B0004020202020204" pitchFamily="34" charset="0"/>
              </a:rPr>
              <a:t>This recorded training </a:t>
            </a:r>
          </a:p>
          <a:p>
            <a:pPr lvl="0"/>
            <a:r>
              <a:rPr lang="en-US" dirty="0">
                <a:latin typeface="Aptos" panose="020B0004020202020204" pitchFamily="34" charset="0"/>
              </a:rPr>
              <a:t>The training PowerPoint </a:t>
            </a:r>
          </a:p>
          <a:p>
            <a:pPr lvl="0"/>
            <a:r>
              <a:rPr lang="en-US" dirty="0">
                <a:latin typeface="Aptos" panose="020B0004020202020204" pitchFamily="34" charset="0"/>
              </a:rPr>
              <a:t>A one-page checklist for completing IEP record reviews</a:t>
            </a:r>
          </a:p>
          <a:p>
            <a:pPr lvl="0"/>
            <a:r>
              <a:rPr lang="en-US" dirty="0">
                <a:latin typeface="Aptos" panose="020B0004020202020204" pitchFamily="34" charset="0"/>
              </a:rPr>
              <a:t>The record review protocol and corresponding record review instruction document</a:t>
            </a:r>
          </a:p>
          <a:p>
            <a:pPr lvl="0"/>
            <a:r>
              <a:rPr lang="en-US" dirty="0">
                <a:latin typeface="Aptos" panose="020B0004020202020204" pitchFamily="34" charset="0"/>
              </a:rPr>
              <a:t>Indicator 13: Overview, Data Collection Process, and Levels of Support document</a:t>
            </a:r>
          </a:p>
          <a:p>
            <a:endParaRPr lang="en-US" dirty="0"/>
          </a:p>
        </p:txBody>
      </p:sp>
      <p:sp>
        <p:nvSpPr>
          <p:cNvPr id="4" name="Slide Number Placeholder 3">
            <a:extLst>
              <a:ext uri="{FF2B5EF4-FFF2-40B4-BE49-F238E27FC236}">
                <a16:creationId xmlns:a16="http://schemas.microsoft.com/office/drawing/2014/main" id="{6A98E2EF-6F13-D974-04F5-2FA862CBDF1D}"/>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3478554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5202EB-7CE9-1930-B696-AB05CAB9CA64}"/>
              </a:ext>
            </a:extLst>
          </p:cNvPr>
          <p:cNvSpPr>
            <a:spLocks noGrp="1"/>
          </p:cNvSpPr>
          <p:nvPr>
            <p:ph type="title"/>
          </p:nvPr>
        </p:nvSpPr>
        <p:spPr>
          <a:xfrm>
            <a:off x="4257488" y="251209"/>
            <a:ext cx="3677022" cy="500880"/>
          </a:xfrm>
        </p:spPr>
        <p:txBody>
          <a:bodyPr>
            <a:noAutofit/>
          </a:bodyPr>
          <a:lstStyle/>
          <a:p>
            <a:pPr algn="ctr"/>
            <a:r>
              <a:rPr lang="en-US" sz="4400" dirty="0">
                <a:latin typeface="Aptos" panose="020B0004020202020204" pitchFamily="34" charset="0"/>
              </a:rPr>
              <a:t>Questions??</a:t>
            </a:r>
          </a:p>
        </p:txBody>
      </p:sp>
      <p:sp>
        <p:nvSpPr>
          <p:cNvPr id="3" name="object 3">
            <a:extLst>
              <a:ext uri="{C183D7F6-B498-43B3-948B-1728B52AA6E4}">
                <adec:decorative xmlns:adec="http://schemas.microsoft.com/office/drawing/2017/decorative" val="1"/>
              </a:ext>
            </a:extLst>
          </p:cNvPr>
          <p:cNvSpPr/>
          <p:nvPr/>
        </p:nvSpPr>
        <p:spPr>
          <a:xfrm>
            <a:off x="2738628" y="910590"/>
            <a:ext cx="6714743" cy="5036819"/>
          </a:xfrm>
          <a:prstGeom prst="rect">
            <a:avLst/>
          </a:prstGeom>
          <a:blipFill>
            <a:blip r:embed="rId2" cstate="print"/>
            <a:stretch>
              <a:fillRect/>
            </a:stretch>
          </a:blipFill>
        </p:spPr>
        <p:txBody>
          <a:bodyPr wrap="square" lIns="0" tIns="0" rIns="0" bIns="0" rtlCol="0"/>
          <a:lstStyle/>
          <a:p>
            <a:endParaRPr/>
          </a:p>
        </p:txBody>
      </p:sp>
      <p:sp>
        <p:nvSpPr>
          <p:cNvPr id="6" name="Slide Number Placeholder 5"/>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2723348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37" y="376833"/>
            <a:ext cx="5834033" cy="430887"/>
          </a:xfrm>
        </p:spPr>
        <p:txBody>
          <a:bodyPr>
            <a:noAutofit/>
          </a:bodyPr>
          <a:lstStyle/>
          <a:p>
            <a:r>
              <a:rPr lang="en-US" sz="4000" spc="-10" dirty="0">
                <a:latin typeface="Aptos" panose="020B0004020202020204" pitchFamily="34" charset="0"/>
              </a:rPr>
              <a:t>Contact Information</a:t>
            </a:r>
            <a:endParaRPr lang="en-US" sz="4000" dirty="0">
              <a:latin typeface="Aptos" panose="020B0004020202020204" pitchFamily="34" charset="0"/>
            </a:endParaRPr>
          </a:p>
        </p:txBody>
      </p:sp>
      <p:sp>
        <p:nvSpPr>
          <p:cNvPr id="6" name="TextBox 5">
            <a:extLst>
              <a:ext uri="{FF2B5EF4-FFF2-40B4-BE49-F238E27FC236}">
                <a16:creationId xmlns:a16="http://schemas.microsoft.com/office/drawing/2014/main" id="{77E8322E-1AF9-E2B1-ADA0-F4211C0817D2}"/>
              </a:ext>
            </a:extLst>
          </p:cNvPr>
          <p:cNvSpPr txBox="1"/>
          <p:nvPr/>
        </p:nvSpPr>
        <p:spPr>
          <a:xfrm>
            <a:off x="401216" y="2427873"/>
            <a:ext cx="5066523" cy="2308324"/>
          </a:xfrm>
          <a:prstGeom prst="rect">
            <a:avLst/>
          </a:prstGeom>
          <a:noFill/>
        </p:spPr>
        <p:txBody>
          <a:bodyPr wrap="square" rtlCol="0">
            <a:spAutoFit/>
          </a:bodyPr>
          <a:lstStyle/>
          <a:p>
            <a:pPr marL="0" indent="0" algn="ctr">
              <a:lnSpc>
                <a:spcPct val="100000"/>
              </a:lnSpc>
              <a:buNone/>
            </a:pPr>
            <a:r>
              <a:rPr lang="en-US" sz="2400" b="1" dirty="0">
                <a:latin typeface="Aptos" panose="020B0004020202020204" pitchFamily="34" charset="0"/>
              </a:rPr>
              <a:t>SRR and I 13 Process Questions</a:t>
            </a:r>
            <a:br>
              <a:rPr lang="en-US" sz="2400" dirty="0">
                <a:latin typeface="Aptos" panose="020B0004020202020204" pitchFamily="34" charset="0"/>
              </a:rPr>
            </a:br>
            <a:r>
              <a:rPr lang="en-US" sz="2400" dirty="0">
                <a:latin typeface="Aptos" panose="020B0004020202020204" pitchFamily="34" charset="0"/>
              </a:rPr>
              <a:t>Orla Bolger</a:t>
            </a:r>
            <a:br>
              <a:rPr lang="en-US" sz="2400" dirty="0">
                <a:latin typeface="Aptos" panose="020B0004020202020204" pitchFamily="34" charset="0"/>
              </a:rPr>
            </a:br>
            <a:r>
              <a:rPr lang="en-US" sz="2400" dirty="0">
                <a:latin typeface="Aptos" panose="020B0004020202020204" pitchFamily="34" charset="0"/>
              </a:rPr>
              <a:t>Supervisor Data and Monitoring Liaison</a:t>
            </a:r>
            <a:br>
              <a:rPr lang="en-US" sz="2400" dirty="0">
                <a:latin typeface="Aptos" panose="020B0004020202020204" pitchFamily="34" charset="0"/>
              </a:rPr>
            </a:br>
            <a:r>
              <a:rPr lang="en-US" sz="2400" dirty="0">
                <a:latin typeface="Aptos" panose="020B0004020202020204" pitchFamily="34" charset="0"/>
                <a:hlinkClick r:id="rId3"/>
              </a:rPr>
              <a:t>Bolger_O@cde.state.co.us</a:t>
            </a:r>
            <a:br>
              <a:rPr lang="en-US" sz="2400" dirty="0">
                <a:latin typeface="Aptos" panose="020B0004020202020204" pitchFamily="34" charset="0"/>
              </a:rPr>
            </a:br>
            <a:r>
              <a:rPr lang="en-US" sz="2400" dirty="0">
                <a:latin typeface="Aptos" panose="020B0004020202020204" pitchFamily="34" charset="0"/>
              </a:rPr>
              <a:t>720-921-0524</a:t>
            </a:r>
          </a:p>
        </p:txBody>
      </p:sp>
      <p:sp>
        <p:nvSpPr>
          <p:cNvPr id="3" name="Text Placeholder 2"/>
          <p:cNvSpPr>
            <a:spLocks noGrp="1"/>
          </p:cNvSpPr>
          <p:nvPr>
            <p:ph type="body" idx="1"/>
          </p:nvPr>
        </p:nvSpPr>
        <p:spPr>
          <a:xfrm>
            <a:off x="6186535" y="1348969"/>
            <a:ext cx="5290118" cy="3793401"/>
          </a:xfrm>
        </p:spPr>
        <p:txBody>
          <a:bodyPr numCol="1">
            <a:noAutofit/>
          </a:bodyPr>
          <a:lstStyle/>
          <a:p>
            <a:pPr marL="0" indent="0" algn="ctr">
              <a:lnSpc>
                <a:spcPct val="100000"/>
              </a:lnSpc>
              <a:buNone/>
            </a:pPr>
            <a:r>
              <a:rPr lang="en-US" b="1" dirty="0">
                <a:latin typeface="Aptos" panose="020B0004020202020204" pitchFamily="34" charset="0"/>
              </a:rPr>
              <a:t>DMS Questions</a:t>
            </a:r>
            <a:br>
              <a:rPr lang="en-US" dirty="0">
                <a:latin typeface="Aptos" panose="020B0004020202020204" pitchFamily="34" charset="0"/>
              </a:rPr>
            </a:br>
            <a:r>
              <a:rPr lang="en-US" dirty="0">
                <a:latin typeface="Aptos" panose="020B0004020202020204" pitchFamily="34" charset="0"/>
              </a:rPr>
              <a:t>Josh Fails</a:t>
            </a:r>
            <a:br>
              <a:rPr lang="en-US" dirty="0">
                <a:latin typeface="Aptos" panose="020B0004020202020204" pitchFamily="34" charset="0"/>
              </a:rPr>
            </a:br>
            <a:r>
              <a:rPr lang="en-US" dirty="0">
                <a:latin typeface="Aptos" panose="020B0004020202020204" pitchFamily="34" charset="0"/>
              </a:rPr>
              <a:t>Online Project Coordinator and Data Consultant</a:t>
            </a:r>
            <a:br>
              <a:rPr lang="en-US" dirty="0">
                <a:latin typeface="Aptos" panose="020B0004020202020204" pitchFamily="34" charset="0"/>
              </a:rPr>
            </a:br>
            <a:r>
              <a:rPr lang="en-US" dirty="0">
                <a:latin typeface="Aptos" panose="020B0004020202020204" pitchFamily="34" charset="0"/>
                <a:hlinkClick r:id="rId4"/>
              </a:rPr>
              <a:t>Fails_J@cde.state.co.us</a:t>
            </a:r>
            <a:br>
              <a:rPr lang="en-US" dirty="0">
                <a:latin typeface="Aptos" panose="020B0004020202020204" pitchFamily="34" charset="0"/>
              </a:rPr>
            </a:br>
            <a:r>
              <a:rPr lang="en-US" dirty="0">
                <a:latin typeface="Aptos" panose="020B0004020202020204" pitchFamily="34" charset="0"/>
              </a:rPr>
              <a:t>720-618-0538</a:t>
            </a:r>
          </a:p>
          <a:p>
            <a:pPr marL="0" indent="0" algn="ctr">
              <a:lnSpc>
                <a:spcPct val="100000"/>
              </a:lnSpc>
              <a:buNone/>
            </a:pPr>
            <a:endParaRPr lang="en-US" dirty="0">
              <a:latin typeface="Aptos" panose="020B0004020202020204" pitchFamily="34" charset="0"/>
            </a:endParaRPr>
          </a:p>
          <a:p>
            <a:pPr marL="0" indent="0" algn="ctr">
              <a:lnSpc>
                <a:spcPct val="100000"/>
              </a:lnSpc>
              <a:buNone/>
            </a:pPr>
            <a:r>
              <a:rPr lang="en-US" b="1" dirty="0">
                <a:latin typeface="Aptos" panose="020B0004020202020204" pitchFamily="34" charset="0"/>
              </a:rPr>
              <a:t>IEP Review Questions</a:t>
            </a:r>
            <a:br>
              <a:rPr lang="en-US" dirty="0">
                <a:latin typeface="Aptos" panose="020B0004020202020204" pitchFamily="34" charset="0"/>
              </a:rPr>
            </a:br>
            <a:r>
              <a:rPr lang="en-US" dirty="0">
                <a:latin typeface="Aptos" panose="020B0004020202020204" pitchFamily="34" charset="0"/>
              </a:rPr>
              <a:t>Nick Smosna</a:t>
            </a:r>
            <a:br>
              <a:rPr lang="en-US" dirty="0">
                <a:latin typeface="Aptos" panose="020B0004020202020204" pitchFamily="34" charset="0"/>
              </a:rPr>
            </a:br>
            <a:r>
              <a:rPr lang="en-US" dirty="0">
                <a:latin typeface="Aptos" panose="020B0004020202020204" pitchFamily="34" charset="0"/>
              </a:rPr>
              <a:t>Special Ed. Monitoring and Technical Assistance Consultant</a:t>
            </a:r>
            <a:br>
              <a:rPr lang="en-US" dirty="0">
                <a:latin typeface="Aptos" panose="020B0004020202020204" pitchFamily="34" charset="0"/>
              </a:rPr>
            </a:br>
            <a:r>
              <a:rPr lang="en-US" dirty="0">
                <a:latin typeface="Aptos" panose="020B0004020202020204" pitchFamily="34" charset="0"/>
                <a:hlinkClick r:id="rId5"/>
              </a:rPr>
              <a:t>Smosna_N@cde.state.co.us</a:t>
            </a:r>
            <a:br>
              <a:rPr lang="en-US" dirty="0">
                <a:latin typeface="Aptos" panose="020B0004020202020204" pitchFamily="34" charset="0"/>
              </a:rPr>
            </a:br>
            <a:r>
              <a:rPr lang="en-US" dirty="0">
                <a:latin typeface="Aptos" panose="020B0004020202020204" pitchFamily="34" charset="0"/>
              </a:rPr>
              <a:t>303-548-5597</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383241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ptos" panose="020B0004020202020204" pitchFamily="34" charset="0"/>
              </a:rPr>
              <a:t>Number of reviews</a:t>
            </a:r>
          </a:p>
        </p:txBody>
      </p:sp>
      <p:sp>
        <p:nvSpPr>
          <p:cNvPr id="3" name="Content Placeholder 2"/>
          <p:cNvSpPr>
            <a:spLocks noGrp="1"/>
          </p:cNvSpPr>
          <p:nvPr>
            <p:ph idx="1"/>
          </p:nvPr>
        </p:nvSpPr>
        <p:spPr/>
        <p:txBody>
          <a:bodyPr>
            <a:normAutofit/>
          </a:bodyPr>
          <a:lstStyle/>
          <a:p>
            <a:r>
              <a:rPr lang="en-US" dirty="0">
                <a:latin typeface="Aptos" panose="020B0004020202020204" pitchFamily="34" charset="0"/>
              </a:rPr>
              <a:t>Maximum number of total reviews is 30 (reduced from 50 in SY2020-2021)</a:t>
            </a:r>
          </a:p>
          <a:p>
            <a:pPr lvl="1"/>
            <a:r>
              <a:rPr lang="en-US" sz="2400" dirty="0">
                <a:latin typeface="Aptos" panose="020B0004020202020204" pitchFamily="34" charset="0"/>
              </a:rPr>
              <a:t>Minimum 10</a:t>
            </a:r>
          </a:p>
          <a:p>
            <a:pPr lvl="1"/>
            <a:r>
              <a:rPr lang="en-US" sz="2400" dirty="0">
                <a:latin typeface="Aptos" panose="020B0004020202020204" pitchFamily="34" charset="0"/>
              </a:rPr>
              <a:t>Maximum 30 </a:t>
            </a:r>
          </a:p>
          <a:p>
            <a:r>
              <a:rPr lang="en-US" dirty="0">
                <a:latin typeface="Aptos" panose="020B0004020202020204" pitchFamily="34" charset="0"/>
              </a:rPr>
              <a:t>Transition IEP reviews – used for reporting Colorado’s Indicator 13 data</a:t>
            </a:r>
          </a:p>
          <a:p>
            <a:pPr lvl="1"/>
            <a:r>
              <a:rPr lang="en-US" sz="2400" dirty="0">
                <a:latin typeface="Aptos" panose="020B0004020202020204" pitchFamily="34" charset="0"/>
              </a:rPr>
              <a:t>Minimum 5</a:t>
            </a:r>
          </a:p>
          <a:p>
            <a:pPr lvl="1"/>
            <a:r>
              <a:rPr lang="en-US" sz="2400" dirty="0">
                <a:latin typeface="Aptos" panose="020B0004020202020204" pitchFamily="34" charset="0"/>
              </a:rPr>
              <a:t>Maximum 10</a:t>
            </a:r>
          </a:p>
          <a:p>
            <a:r>
              <a:rPr lang="en-US" dirty="0">
                <a:latin typeface="Aptos" panose="020B0004020202020204" pitchFamily="34" charset="0"/>
              </a:rPr>
              <a:t>Review </a:t>
            </a:r>
            <a:r>
              <a:rPr lang="en-US" u="sng" dirty="0">
                <a:latin typeface="Aptos" panose="020B0004020202020204" pitchFamily="34" charset="0"/>
              </a:rPr>
              <a:t>active IEPs </a:t>
            </a:r>
            <a:r>
              <a:rPr lang="en-US" dirty="0">
                <a:latin typeface="Aptos" panose="020B0004020202020204" pitchFamily="34" charset="0"/>
              </a:rPr>
              <a:t>dated between </a:t>
            </a:r>
            <a:r>
              <a:rPr lang="en-US" dirty="0">
                <a:highlight>
                  <a:srgbClr val="FFFF00"/>
                </a:highlight>
                <a:latin typeface="Aptos" panose="020B0004020202020204" pitchFamily="34" charset="0"/>
              </a:rPr>
              <a:t>April 1, 2024 – May 1, 2025 </a:t>
            </a:r>
          </a:p>
          <a:p>
            <a:r>
              <a:rPr lang="en-US" dirty="0">
                <a:latin typeface="Aptos" panose="020B0004020202020204" pitchFamily="34" charset="0"/>
              </a:rPr>
              <a:t>Full record reviews – protocol is built into the DMS</a:t>
            </a:r>
          </a:p>
          <a:p>
            <a:r>
              <a:rPr lang="en-US" dirty="0">
                <a:latin typeface="Aptos" panose="020B0004020202020204" pitchFamily="34" charset="0"/>
              </a:rPr>
              <a:t>May 1, 2025 – data collection window closes and DMS files locked</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22969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latin typeface="Aptos" panose="020B0004020202020204" pitchFamily="34" charset="0"/>
              </a:rPr>
              <a:t>Record Review Process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04901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5268-0717-6120-6154-BE167E9D4655}"/>
              </a:ext>
            </a:extLst>
          </p:cNvPr>
          <p:cNvSpPr>
            <a:spLocks noGrp="1"/>
          </p:cNvSpPr>
          <p:nvPr>
            <p:ph type="title"/>
          </p:nvPr>
        </p:nvSpPr>
        <p:spPr>
          <a:xfrm>
            <a:off x="1307736" y="356616"/>
            <a:ext cx="8778655" cy="747084"/>
          </a:xfrm>
        </p:spPr>
        <p:txBody>
          <a:bodyPr>
            <a:noAutofit/>
          </a:bodyPr>
          <a:lstStyle/>
          <a:p>
            <a:r>
              <a:rPr lang="en-US" sz="4000" dirty="0">
                <a:latin typeface="Aptos" panose="020B0004020202020204" pitchFamily="34" charset="0"/>
              </a:rPr>
              <a:t>ESSU Data Management System (DMS)</a:t>
            </a:r>
          </a:p>
        </p:txBody>
      </p:sp>
      <p:pic>
        <p:nvPicPr>
          <p:cNvPr id="6" name="Content Placeholder 5" descr="ESSU Data Management System Log in screen &#10;https://www.cde.state.co.us/idm/essu-data&#10;">
            <a:extLst>
              <a:ext uri="{FF2B5EF4-FFF2-40B4-BE49-F238E27FC236}">
                <a16:creationId xmlns:a16="http://schemas.microsoft.com/office/drawing/2014/main" id="{A5D00BF9-4E34-D28C-A669-417A32D69581}"/>
              </a:ext>
            </a:extLst>
          </p:cNvPr>
          <p:cNvPicPr>
            <a:picLocks noGrp="1" noChangeAspect="1"/>
          </p:cNvPicPr>
          <p:nvPr>
            <p:ph idx="1"/>
          </p:nvPr>
        </p:nvPicPr>
        <p:blipFill>
          <a:blip r:embed="rId2"/>
          <a:stretch>
            <a:fillRect/>
          </a:stretch>
        </p:blipFill>
        <p:spPr>
          <a:xfrm>
            <a:off x="1307736" y="1274636"/>
            <a:ext cx="9459275" cy="4490437"/>
          </a:xfrm>
        </p:spPr>
      </p:pic>
      <p:sp>
        <p:nvSpPr>
          <p:cNvPr id="8" name="TextBox 7">
            <a:extLst>
              <a:ext uri="{FF2B5EF4-FFF2-40B4-BE49-F238E27FC236}">
                <a16:creationId xmlns:a16="http://schemas.microsoft.com/office/drawing/2014/main" id="{31F9EBD3-A425-B70F-C668-DF49311AF1AC}"/>
              </a:ext>
            </a:extLst>
          </p:cNvPr>
          <p:cNvSpPr txBox="1"/>
          <p:nvPr/>
        </p:nvSpPr>
        <p:spPr>
          <a:xfrm>
            <a:off x="1069368" y="6125517"/>
            <a:ext cx="6593421" cy="461665"/>
          </a:xfrm>
          <a:prstGeom prst="rect">
            <a:avLst/>
          </a:prstGeom>
          <a:noFill/>
        </p:spPr>
        <p:txBody>
          <a:bodyPr wrap="square">
            <a:spAutoFit/>
          </a:bodyPr>
          <a:lstStyle/>
          <a:p>
            <a:r>
              <a:rPr lang="en-US" sz="2400" dirty="0">
                <a:latin typeface="Aptos" panose="020B0004020202020204" pitchFamily="34" charset="0"/>
                <a:hlinkClick r:id="rId3"/>
              </a:rPr>
              <a:t>https://www.cde.state.co.us/idm/essu-data</a:t>
            </a:r>
            <a:r>
              <a:rPr lang="en-US" sz="2400" dirty="0">
                <a:latin typeface="Aptos" panose="020B0004020202020204" pitchFamily="34" charset="0"/>
              </a:rPr>
              <a:t>   </a:t>
            </a:r>
          </a:p>
        </p:txBody>
      </p:sp>
      <p:sp>
        <p:nvSpPr>
          <p:cNvPr id="4" name="Slide Number Placeholder 3">
            <a:extLst>
              <a:ext uri="{FF2B5EF4-FFF2-40B4-BE49-F238E27FC236}">
                <a16:creationId xmlns:a16="http://schemas.microsoft.com/office/drawing/2014/main" id="{E33ED5AF-0F4A-C22F-5FA3-0ECB54ACC770}"/>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94208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Aptos" panose="020B0004020202020204" pitchFamily="34" charset="0"/>
              </a:rPr>
              <a:t>Access to the Ascend DMS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164481" y="1267574"/>
            <a:ext cx="11863037" cy="4562764"/>
          </a:xfrm>
        </p:spPr>
        <p:txBody>
          <a:bodyPr>
            <a:noAutofit/>
          </a:bodyPr>
          <a:lstStyle/>
          <a:p>
            <a:r>
              <a:rPr lang="en-US" dirty="0">
                <a:latin typeface="Aptos" panose="020B0004020202020204" pitchFamily="34" charset="0"/>
              </a:rPr>
              <a:t>If you do not have access to the new DMS, contact your AU LAM (Local Access Manager). </a:t>
            </a:r>
          </a:p>
          <a:p>
            <a:r>
              <a:rPr lang="en-US" dirty="0">
                <a:latin typeface="Aptos" panose="020B0004020202020204" pitchFamily="34" charset="0"/>
              </a:rPr>
              <a:t>If you forget your password, there is a “Forgot Password” reset option on the log in page.</a:t>
            </a:r>
          </a:p>
          <a:p>
            <a:r>
              <a:rPr lang="en-US" dirty="0">
                <a:latin typeface="Aptos" panose="020B0004020202020204" pitchFamily="34" charset="0"/>
              </a:rPr>
              <a:t>The new CDE DMS application in Access Management is </a:t>
            </a:r>
            <a:r>
              <a:rPr lang="en-US" b="1" dirty="0">
                <a:latin typeface="Aptos" panose="020B0004020202020204" pitchFamily="34" charset="0"/>
              </a:rPr>
              <a:t>ASCDMS</a:t>
            </a:r>
            <a:r>
              <a:rPr lang="en-US" dirty="0">
                <a:latin typeface="Aptos" panose="020B0004020202020204" pitchFamily="34" charset="0"/>
              </a:rPr>
              <a:t>.  Currently there are 2 roles that grant access to Record Reviews in the DMS:</a:t>
            </a:r>
          </a:p>
          <a:p>
            <a:pPr lvl="1"/>
            <a:r>
              <a:rPr lang="en-US" sz="2400" b="1" dirty="0">
                <a:latin typeface="Aptos" panose="020B0004020202020204" pitchFamily="34" charset="0"/>
              </a:rPr>
              <a:t>MD</a:t>
            </a:r>
            <a:r>
              <a:rPr lang="en-US" sz="2400" dirty="0">
                <a:latin typeface="Aptos" panose="020B0004020202020204" pitchFamily="34" charset="0"/>
              </a:rPr>
              <a:t> – For Directors, all access.</a:t>
            </a:r>
          </a:p>
          <a:p>
            <a:pPr lvl="1"/>
            <a:r>
              <a:rPr lang="en-US" sz="2400" b="1" dirty="0" err="1">
                <a:latin typeface="Aptos" panose="020B0004020202020204" pitchFamily="34" charset="0"/>
              </a:rPr>
              <a:t>GDnMD</a:t>
            </a:r>
            <a:r>
              <a:rPr lang="en-US" sz="2400" b="1" dirty="0">
                <a:latin typeface="Aptos" panose="020B0004020202020204" pitchFamily="34" charset="0"/>
              </a:rPr>
              <a:t> </a:t>
            </a:r>
            <a:r>
              <a:rPr lang="en-US" sz="2400" dirty="0">
                <a:latin typeface="Aptos" panose="020B0004020202020204" pitchFamily="34" charset="0"/>
              </a:rPr>
              <a:t>– For those who are Gifted and Special Education Directors, all access</a:t>
            </a:r>
            <a:endParaRPr lang="en-US" sz="2400" b="1" dirty="0">
              <a:latin typeface="Aptos" panose="020B0004020202020204" pitchFamily="34" charset="0"/>
            </a:endParaRPr>
          </a:p>
          <a:p>
            <a:pPr lvl="1"/>
            <a:r>
              <a:rPr lang="en-US" sz="2400" b="1" dirty="0">
                <a:latin typeface="Aptos" panose="020B0004020202020204" pitchFamily="34" charset="0"/>
              </a:rPr>
              <a:t>MRR</a:t>
            </a:r>
            <a:r>
              <a:rPr lang="en-US" sz="2400" dirty="0">
                <a:latin typeface="Aptos" panose="020B0004020202020204" pitchFamily="34" charset="0"/>
              </a:rPr>
              <a:t> – For Record Review access.</a:t>
            </a:r>
          </a:p>
          <a:p>
            <a:r>
              <a:rPr lang="en-US" dirty="0">
                <a:latin typeface="Aptos" panose="020B0004020202020204" pitchFamily="34" charset="0"/>
              </a:rPr>
              <a:t>Only one role can be assigned per user.  If more than one role is assigned, you will not be able to log in.</a:t>
            </a:r>
          </a:p>
          <a:p>
            <a:r>
              <a:rPr lang="en-US" dirty="0">
                <a:latin typeface="Aptos" panose="020B0004020202020204" pitchFamily="34" charset="0"/>
              </a:rPr>
              <a:t>If you get a security error message when logging in, have your IT person mark the page as safe, updates to Firewall security may block the page. </a:t>
            </a:r>
          </a:p>
          <a:p>
            <a:pPr marL="0" indent="0">
              <a:buNone/>
            </a:pPr>
            <a:r>
              <a:rPr lang="en-US" i="1" dirty="0">
                <a:latin typeface="Aptos" panose="020B0004020202020204" pitchFamily="34" charset="0"/>
              </a:rPr>
              <a:t>Questions about logging in or roles contact </a:t>
            </a:r>
            <a:r>
              <a:rPr lang="en-US" b="1" dirty="0">
                <a:latin typeface="Aptos" panose="020B0004020202020204" pitchFamily="34" charset="0"/>
              </a:rPr>
              <a:t>Josh Fails at </a:t>
            </a:r>
            <a:r>
              <a:rPr lang="en-US" b="1" dirty="0">
                <a:latin typeface="Aptos" panose="020B0004020202020204" pitchFamily="34" charset="0"/>
                <a:hlinkClick r:id="rId3"/>
              </a:rPr>
              <a:t>fails_j@cde.state.co.us</a:t>
            </a:r>
            <a:endParaRPr lang="en-US" b="1" dirty="0">
              <a:latin typeface="Aptos" panose="020B0004020202020204" pitchFamily="34" charset="0"/>
            </a:endParaRPr>
          </a:p>
          <a:p>
            <a:pPr marL="0" indent="0">
              <a:buNone/>
            </a:pPr>
            <a:endParaRPr lang="en-US" dirty="0">
              <a:solidFill>
                <a:srgbClr val="0070C0"/>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9629182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4652</TotalTime>
  <Words>3428</Words>
  <Application>Microsoft Office PowerPoint</Application>
  <PresentationFormat>Widescreen</PresentationFormat>
  <Paragraphs>342</Paragraphs>
  <Slides>53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Aptos</vt:lpstr>
      <vt:lpstr>Arial</vt:lpstr>
      <vt:lpstr>Calibri</vt:lpstr>
      <vt:lpstr>Calibri Light</vt:lpstr>
      <vt:lpstr>Museo Slab 500</vt:lpstr>
      <vt:lpstr>Trebuchet MS</vt:lpstr>
      <vt:lpstr>Wingdings</vt:lpstr>
      <vt:lpstr>Office Theme</vt:lpstr>
      <vt:lpstr>Standard Record Reviews (SRR) and Transition Age File Reviews: Indicator 13 (I 13) SY2024-2025</vt:lpstr>
      <vt:lpstr>Today’s Plan</vt:lpstr>
      <vt:lpstr>Purpose of IEP Record Reviews</vt:lpstr>
      <vt:lpstr>Overview</vt:lpstr>
      <vt:lpstr>Timeline and samples</vt:lpstr>
      <vt:lpstr>Number of reviews</vt:lpstr>
      <vt:lpstr>Record Review Process</vt:lpstr>
      <vt:lpstr>ESSU Data Management System (DMS)</vt:lpstr>
      <vt:lpstr>Access to the Ascend DMS</vt:lpstr>
      <vt:lpstr>Where to Find Number of Files to Review</vt:lpstr>
      <vt:lpstr>How many files do I have to review? </vt:lpstr>
      <vt:lpstr>Finding the Reviews</vt:lpstr>
      <vt:lpstr>Review Status and Export Student Lists</vt:lpstr>
      <vt:lpstr>Collection Dashboard &amp; Opening an Age Group Sample</vt:lpstr>
      <vt:lpstr>Requesting Alternate Students</vt:lpstr>
      <vt:lpstr>Requesting Alternate Students (cont.)</vt:lpstr>
      <vt:lpstr>Opening a Student’s Record for Review</vt:lpstr>
      <vt:lpstr>Accessing the Record Review Protocol within a Student Record</vt:lpstr>
      <vt:lpstr>Early Childhood and Transition Questions</vt:lpstr>
      <vt:lpstr>Uploading documents to the Student Record</vt:lpstr>
      <vt:lpstr>Uploading documents to the Student Record (cont.)</vt:lpstr>
      <vt:lpstr>Completing Review</vt:lpstr>
      <vt:lpstr>Error Message – Incomplete Review</vt:lpstr>
      <vt:lpstr>Notice of Noncompliant Indicator 13 Elements for Transition Age IEPs</vt:lpstr>
      <vt:lpstr>Checking Indicator 13 Noncompliance </vt:lpstr>
      <vt:lpstr>Submitting the Record Review Collection</vt:lpstr>
      <vt:lpstr>Where to Go For Help</vt:lpstr>
      <vt:lpstr>Checklist </vt:lpstr>
      <vt:lpstr>Checklist (cont.)</vt:lpstr>
      <vt:lpstr>Resources </vt:lpstr>
      <vt:lpstr> Indicator 13  Transition Age IEP Reviews</vt:lpstr>
      <vt:lpstr>Calculating % Compliance for I 13</vt:lpstr>
      <vt:lpstr>I 13 Compliance Components</vt:lpstr>
      <vt:lpstr>I 13 Compliance Components (cont.)</vt:lpstr>
      <vt:lpstr>Reporting Indicator 13 Compliance  </vt:lpstr>
      <vt:lpstr>What this means for CDE/AU reporting</vt:lpstr>
      <vt:lpstr>What this means for AUs that participate in CDE/AU collaborative IEP reviews </vt:lpstr>
      <vt:lpstr>Suggestions</vt:lpstr>
      <vt:lpstr>Data Submission Deadline and Reporting </vt:lpstr>
      <vt:lpstr>Correction of Noncompliance for I 13</vt:lpstr>
      <vt:lpstr>Correction of Noncompliance for I 13 Overview</vt:lpstr>
      <vt:lpstr>Demonstrating Correction of Noncompliance </vt:lpstr>
      <vt:lpstr>Correction of Noncompliance </vt:lpstr>
      <vt:lpstr>Levels of Support</vt:lpstr>
      <vt:lpstr>Levels of Support – 3 Levels </vt:lpstr>
      <vt:lpstr>Level of Support - Universal</vt:lpstr>
      <vt:lpstr>Level of Support – New AUs</vt:lpstr>
      <vt:lpstr>Level of Support - Targeted</vt:lpstr>
      <vt:lpstr>Level of Support – Targeted continued...</vt:lpstr>
      <vt:lpstr>Level of Support - Intensive</vt:lpstr>
      <vt:lpstr> Resources </vt:lpstr>
      <vt:lpstr>Questions??</vt:lpstr>
      <vt:lpstr>Contact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Fails, Josh</cp:lastModifiedBy>
  <cp:revision>279</cp:revision>
  <dcterms:created xsi:type="dcterms:W3CDTF">2019-06-25T17:30:52Z</dcterms:created>
  <dcterms:modified xsi:type="dcterms:W3CDTF">2024-07-25T21:26:34Z</dcterms:modified>
</cp:coreProperties>
</file>