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4"/>
  </p:sldMasterIdLst>
  <p:notesMasterIdLst>
    <p:notesMasterId r:id="rId38"/>
  </p:notesMasterIdLst>
  <p:handoutMasterIdLst>
    <p:handoutMasterId r:id="rId39"/>
  </p:handoutMasterIdLst>
  <p:sldIdLst>
    <p:sldId id="4436" r:id="rId5"/>
    <p:sldId id="4695" r:id="rId6"/>
    <p:sldId id="4542" r:id="rId7"/>
    <p:sldId id="4568" r:id="rId8"/>
    <p:sldId id="4678" r:id="rId9"/>
    <p:sldId id="4573" r:id="rId10"/>
    <p:sldId id="4546" r:id="rId11"/>
    <p:sldId id="4699" r:id="rId12"/>
    <p:sldId id="4696" r:id="rId13"/>
    <p:sldId id="4557" r:id="rId14"/>
    <p:sldId id="4698" r:id="rId15"/>
    <p:sldId id="4545" r:id="rId16"/>
    <p:sldId id="4665" r:id="rId17"/>
    <p:sldId id="4584" r:id="rId18"/>
    <p:sldId id="4551" r:id="rId19"/>
    <p:sldId id="4560" r:id="rId20"/>
    <p:sldId id="4666" r:id="rId21"/>
    <p:sldId id="4667" r:id="rId22"/>
    <p:sldId id="4548" r:id="rId23"/>
    <p:sldId id="4702" r:id="rId24"/>
    <p:sldId id="4701" r:id="rId25"/>
    <p:sldId id="4703" r:id="rId26"/>
    <p:sldId id="4671" r:id="rId27"/>
    <p:sldId id="4549" r:id="rId28"/>
    <p:sldId id="4577" r:id="rId29"/>
    <p:sldId id="4709" r:id="rId30"/>
    <p:sldId id="4561" r:id="rId31"/>
    <p:sldId id="4562" r:id="rId32"/>
    <p:sldId id="4550" r:id="rId33"/>
    <p:sldId id="4676" r:id="rId34"/>
    <p:sldId id="325" r:id="rId35"/>
    <p:sldId id="4543" r:id="rId36"/>
    <p:sldId id="415"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0DAA514-B5D1-E47C-A3A8-1F8D924FEC5A}" name="Olson, Jamie" initials="OJ" userId="S::olson_j@cde.state.co.us::167fe529-3f31-461b-81fc-c891b2ac182b" providerId="AD"/>
  <p188:author id="{DCA4CF25-5D5A-BA8B-182B-DE7B26071773}" name="Fickling, Caitlin" initials="CF" userId="S::Fickling_c@cde.state.co.us::6f4b670a-bc59-4974-b15f-f34eb09359f7" providerId="AD"/>
  <p188:author id="{3338D425-B86F-30D8-DFDC-A084099B3F5A}" name="Harris, Mandy" initials="HM" userId="S::Harris_a@cde.state.co.us::29d72680-a158-42f4-9054-1b26d48aaa73" providerId="AD"/>
  <p188:author id="{7657F23F-BD57-45F1-4B0D-102CED1C54D8}" name="Hutton, Whitney" initials="HW" userId="S::hutton_w@cde.state.co.us::6fda1f9a-6c53-4de3-aaf0-4d6fc311d42f" providerId="AD"/>
  <p188:author id="{755AE25A-86CC-84DA-56A9-B794ECADEADA}" name="Harris, Mandy" initials="HM" userId="S::harris_a@cde.state.co.us::29d72680-a158-42f4-9054-1b26d48aaa73" providerId="AD"/>
  <p188:author id="{D73C94F5-3650-A07E-3D65-C2FC979FD76B}" name="Olson, Jamie" initials="OJ" userId="S::Olson_J@cde.state.co.us::167fe529-3f31-461b-81fc-c891b2ac182b" providerId="AD"/>
  <p188:author id="{497A1CFB-15CA-23FD-C340-56027DBC50DC}" name="Beveridge, Lindsey" initials="BL" userId="S::Beveridge_l@cde.state.co.us::c0fdd95f-42ba-43e7-a90d-1d23cce210c3" providerId="AD"/>
  <p188:author id="{DD4FFDFD-E8C9-0F1F-63E4-057C0D035A79}" name="Ahlstrand, Melissa" initials="AM" userId="S::Ahlstrand_m@cde.state.co.us::bad13797-8c92-4cbd-9df0-e50737c4978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AA5D2"/>
    <a:srgbClr val="3CC1CC"/>
    <a:srgbClr val="4C7776"/>
    <a:srgbClr val="825474"/>
    <a:srgbClr val="F8B333"/>
    <a:srgbClr val="7C98AC"/>
    <a:srgbClr val="EC6752"/>
    <a:srgbClr val="077682"/>
    <a:srgbClr val="46797A"/>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E7DDCEF-60BB-45E5-9B82-974568A8E8F2}" v="722" dt="2024-07-03T19:16:32.31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22" autoAdjust="0"/>
    <p:restoredTop sz="86441" autoAdjust="0"/>
  </p:normalViewPr>
  <p:slideViewPr>
    <p:cSldViewPr snapToGrid="0">
      <p:cViewPr varScale="1">
        <p:scale>
          <a:sx n="50" d="100"/>
          <a:sy n="50" d="100"/>
        </p:scale>
        <p:origin x="48" y="416"/>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handoutMaster" Target="handoutMasters/handout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viewProps" Target="viewProps.xml"/></Relationships>
</file>

<file path=ppt/diagrams/_rels/data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ata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svg"/><Relationship Id="rId1" Type="http://schemas.openxmlformats.org/officeDocument/2006/relationships/image" Target="../media/image26.png"/><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diagrams/_rels/drawing4.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svg"/><Relationship Id="rId1" Type="http://schemas.openxmlformats.org/officeDocument/2006/relationships/image" Target="../media/image43.png"/><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C8BB86-9050-4DE7-8473-BBCE6986A144}"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142FC79-DEB3-4494-AF1A-9C5C74783A06}">
      <dgm:prSet/>
      <dgm:spPr/>
      <dgm:t>
        <a:bodyPr/>
        <a:lstStyle/>
        <a:p>
          <a:pPr>
            <a:lnSpc>
              <a:spcPct val="100000"/>
            </a:lnSpc>
          </a:pPr>
          <a:r>
            <a:rPr lang="en-US"/>
            <a:t>Understand the foundational knowledge for sight word recognition</a:t>
          </a:r>
        </a:p>
      </dgm:t>
    </dgm:pt>
    <dgm:pt modelId="{248B6264-EE04-428B-84FA-EF2F3CEEFBDF}" type="parTrans" cxnId="{09E16ED1-992C-4466-8061-B64F72DB3E79}">
      <dgm:prSet/>
      <dgm:spPr/>
      <dgm:t>
        <a:bodyPr/>
        <a:lstStyle/>
        <a:p>
          <a:endParaRPr lang="en-US"/>
        </a:p>
      </dgm:t>
    </dgm:pt>
    <dgm:pt modelId="{CF2080C6-9FB8-443F-AC1F-42E22D56870D}" type="sibTrans" cxnId="{09E16ED1-992C-4466-8061-B64F72DB3E79}">
      <dgm:prSet/>
      <dgm:spPr/>
      <dgm:t>
        <a:bodyPr/>
        <a:lstStyle/>
        <a:p>
          <a:endParaRPr lang="en-US"/>
        </a:p>
      </dgm:t>
    </dgm:pt>
    <dgm:pt modelId="{79E5BBD8-9B26-4838-A0ED-8F8C85539287}">
      <dgm:prSet/>
      <dgm:spPr/>
      <dgm:t>
        <a:bodyPr/>
        <a:lstStyle/>
        <a:p>
          <a:pPr>
            <a:lnSpc>
              <a:spcPct val="100000"/>
            </a:lnSpc>
          </a:pPr>
          <a:r>
            <a:rPr lang="en-US"/>
            <a:t>Engage in academic discourse on evidence-based instructional considerations</a:t>
          </a:r>
        </a:p>
      </dgm:t>
    </dgm:pt>
    <dgm:pt modelId="{B9C79844-C02D-468B-9B03-059D73623DA9}" type="parTrans" cxnId="{FDA4F790-A248-40E6-8F1D-3C630B5E8541}">
      <dgm:prSet/>
      <dgm:spPr/>
      <dgm:t>
        <a:bodyPr/>
        <a:lstStyle/>
        <a:p>
          <a:endParaRPr lang="en-US"/>
        </a:p>
      </dgm:t>
    </dgm:pt>
    <dgm:pt modelId="{7FC598E7-33A3-4F9F-9B48-BE29B245FBB8}" type="sibTrans" cxnId="{FDA4F790-A248-40E6-8F1D-3C630B5E8541}">
      <dgm:prSet/>
      <dgm:spPr/>
      <dgm:t>
        <a:bodyPr/>
        <a:lstStyle/>
        <a:p>
          <a:endParaRPr lang="en-US"/>
        </a:p>
      </dgm:t>
    </dgm:pt>
    <dgm:pt modelId="{5B4CAA5A-E747-405C-AFE6-6564F9933B78}">
      <dgm:prSet/>
      <dgm:spPr/>
      <dgm:t>
        <a:bodyPr/>
        <a:lstStyle/>
        <a:p>
          <a:pPr>
            <a:lnSpc>
              <a:spcPct val="100000"/>
            </a:lnSpc>
          </a:pPr>
          <a:r>
            <a:rPr lang="en-US"/>
            <a:t>Incorporate a heart word routine through modeling and practice </a:t>
          </a:r>
        </a:p>
      </dgm:t>
    </dgm:pt>
    <dgm:pt modelId="{72E10A78-9EDB-4818-BA3D-835C2E326C98}" type="parTrans" cxnId="{D8FD1C55-B7C2-4D2A-B29F-FCA21FEAD595}">
      <dgm:prSet/>
      <dgm:spPr/>
      <dgm:t>
        <a:bodyPr/>
        <a:lstStyle/>
        <a:p>
          <a:endParaRPr lang="en-US"/>
        </a:p>
      </dgm:t>
    </dgm:pt>
    <dgm:pt modelId="{DED66510-80AC-43E1-8BC2-5F276B057EF1}" type="sibTrans" cxnId="{D8FD1C55-B7C2-4D2A-B29F-FCA21FEAD595}">
      <dgm:prSet/>
      <dgm:spPr/>
      <dgm:t>
        <a:bodyPr/>
        <a:lstStyle/>
        <a:p>
          <a:endParaRPr lang="en-US"/>
        </a:p>
      </dgm:t>
    </dgm:pt>
    <dgm:pt modelId="{D6E17A6B-4482-4D3B-A541-88F7CDDE5564}">
      <dgm:prSet/>
      <dgm:spPr/>
      <dgm:t>
        <a:bodyPr/>
        <a:lstStyle/>
        <a:p>
          <a:pPr>
            <a:lnSpc>
              <a:spcPct val="100000"/>
            </a:lnSpc>
          </a:pPr>
          <a:r>
            <a:rPr lang="en-US"/>
            <a:t>Determine personalized next steps for implementation  </a:t>
          </a:r>
        </a:p>
      </dgm:t>
    </dgm:pt>
    <dgm:pt modelId="{399F3F69-8D86-4FF5-9720-5089F62D2990}" type="parTrans" cxnId="{821B97C5-A070-4A30-8981-064617931111}">
      <dgm:prSet/>
      <dgm:spPr/>
      <dgm:t>
        <a:bodyPr/>
        <a:lstStyle/>
        <a:p>
          <a:endParaRPr lang="en-US"/>
        </a:p>
      </dgm:t>
    </dgm:pt>
    <dgm:pt modelId="{D2039947-41FC-4033-92DB-DE539194ECFD}" type="sibTrans" cxnId="{821B97C5-A070-4A30-8981-064617931111}">
      <dgm:prSet/>
      <dgm:spPr/>
      <dgm:t>
        <a:bodyPr/>
        <a:lstStyle/>
        <a:p>
          <a:endParaRPr lang="en-US"/>
        </a:p>
      </dgm:t>
    </dgm:pt>
    <dgm:pt modelId="{D409C16D-B540-4CA2-BE90-6D8DFC3810FE}" type="pres">
      <dgm:prSet presAssocID="{85C8BB86-9050-4DE7-8473-BBCE6986A144}" presName="root" presStyleCnt="0">
        <dgm:presLayoutVars>
          <dgm:dir/>
          <dgm:resizeHandles val="exact"/>
        </dgm:presLayoutVars>
      </dgm:prSet>
      <dgm:spPr/>
    </dgm:pt>
    <dgm:pt modelId="{EC536AFC-458D-4174-910F-9FC4ED3EE4CE}" type="pres">
      <dgm:prSet presAssocID="{3142FC79-DEB3-4494-AF1A-9C5C74783A06}" presName="compNode" presStyleCnt="0"/>
      <dgm:spPr/>
    </dgm:pt>
    <dgm:pt modelId="{3B5048DC-3A0C-4724-AB82-160CDD2C74A3}" type="pres">
      <dgm:prSet presAssocID="{3142FC79-DEB3-4494-AF1A-9C5C74783A06}" presName="bgRect" presStyleLbl="bgShp" presStyleIdx="0" presStyleCnt="4"/>
      <dgm:spPr>
        <a:solidFill>
          <a:schemeClr val="accent1">
            <a:lumMod val="60000"/>
            <a:lumOff val="40000"/>
          </a:schemeClr>
        </a:solidFill>
      </dgm:spPr>
    </dgm:pt>
    <dgm:pt modelId="{EDD4F29A-97A9-468F-825C-EEE657B6A3C9}" type="pres">
      <dgm:prSet presAssocID="{3142FC79-DEB3-4494-AF1A-9C5C74783A06}"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C171AA73-57B9-4199-9038-25DD53498B2D}" type="pres">
      <dgm:prSet presAssocID="{3142FC79-DEB3-4494-AF1A-9C5C74783A06}" presName="spaceRect" presStyleCnt="0"/>
      <dgm:spPr/>
    </dgm:pt>
    <dgm:pt modelId="{A1935BDB-71CA-48AD-BDE1-CD1219676668}" type="pres">
      <dgm:prSet presAssocID="{3142FC79-DEB3-4494-AF1A-9C5C74783A06}" presName="parTx" presStyleLbl="revTx" presStyleIdx="0" presStyleCnt="4">
        <dgm:presLayoutVars>
          <dgm:chMax val="0"/>
          <dgm:chPref val="0"/>
        </dgm:presLayoutVars>
      </dgm:prSet>
      <dgm:spPr/>
    </dgm:pt>
    <dgm:pt modelId="{855B33F1-1CA1-4CF2-ADAB-93C5F37EF6AA}" type="pres">
      <dgm:prSet presAssocID="{CF2080C6-9FB8-443F-AC1F-42E22D56870D}" presName="sibTrans" presStyleCnt="0"/>
      <dgm:spPr/>
    </dgm:pt>
    <dgm:pt modelId="{036814EB-5294-4170-8691-1D64D288F66A}" type="pres">
      <dgm:prSet presAssocID="{79E5BBD8-9B26-4838-A0ED-8F8C85539287}" presName="compNode" presStyleCnt="0"/>
      <dgm:spPr/>
    </dgm:pt>
    <dgm:pt modelId="{8A2544E7-975A-4E09-BF66-9A8EFEB70397}" type="pres">
      <dgm:prSet presAssocID="{79E5BBD8-9B26-4838-A0ED-8F8C85539287}" presName="bgRect" presStyleLbl="bgShp" presStyleIdx="1" presStyleCnt="4"/>
      <dgm:spPr>
        <a:solidFill>
          <a:schemeClr val="accent1">
            <a:lumMod val="60000"/>
            <a:lumOff val="40000"/>
          </a:schemeClr>
        </a:solidFill>
      </dgm:spPr>
    </dgm:pt>
    <dgm:pt modelId="{749E03D4-A2A9-4B2E-89D2-9C08A4582332}" type="pres">
      <dgm:prSet presAssocID="{79E5BBD8-9B26-4838-A0ED-8F8C85539287}"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Teacher"/>
        </a:ext>
      </dgm:extLst>
    </dgm:pt>
    <dgm:pt modelId="{165B3634-7C32-4C70-B7D3-608D931DF787}" type="pres">
      <dgm:prSet presAssocID="{79E5BBD8-9B26-4838-A0ED-8F8C85539287}" presName="spaceRect" presStyleCnt="0"/>
      <dgm:spPr/>
    </dgm:pt>
    <dgm:pt modelId="{EF9EBC76-96C8-4CCD-B1D1-9C81E95C878D}" type="pres">
      <dgm:prSet presAssocID="{79E5BBD8-9B26-4838-A0ED-8F8C85539287}" presName="parTx" presStyleLbl="revTx" presStyleIdx="1" presStyleCnt="4">
        <dgm:presLayoutVars>
          <dgm:chMax val="0"/>
          <dgm:chPref val="0"/>
        </dgm:presLayoutVars>
      </dgm:prSet>
      <dgm:spPr/>
    </dgm:pt>
    <dgm:pt modelId="{0A575395-16A8-4014-A411-6DC292D1141E}" type="pres">
      <dgm:prSet presAssocID="{7FC598E7-33A3-4F9F-9B48-BE29B245FBB8}" presName="sibTrans" presStyleCnt="0"/>
      <dgm:spPr/>
    </dgm:pt>
    <dgm:pt modelId="{6D187D97-CAEA-4381-9355-AC558EE67BDD}" type="pres">
      <dgm:prSet presAssocID="{5B4CAA5A-E747-405C-AFE6-6564F9933B78}" presName="compNode" presStyleCnt="0"/>
      <dgm:spPr/>
    </dgm:pt>
    <dgm:pt modelId="{10EBE445-40BA-40E8-9D8A-113605F9A0B0}" type="pres">
      <dgm:prSet presAssocID="{5B4CAA5A-E747-405C-AFE6-6564F9933B78}" presName="bgRect" presStyleLbl="bgShp" presStyleIdx="2" presStyleCnt="4"/>
      <dgm:spPr>
        <a:solidFill>
          <a:schemeClr val="accent1">
            <a:lumMod val="60000"/>
            <a:lumOff val="40000"/>
          </a:schemeClr>
        </a:solidFill>
      </dgm:spPr>
    </dgm:pt>
    <dgm:pt modelId="{212E3882-AABA-49C9-A83C-F92E1C8F1036}" type="pres">
      <dgm:prSet presAssocID="{5B4CAA5A-E747-405C-AFE6-6564F9933B78}"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Brain in head"/>
        </a:ext>
      </dgm:extLst>
    </dgm:pt>
    <dgm:pt modelId="{049611F8-4D70-4C1B-8F52-5A2A6A742035}" type="pres">
      <dgm:prSet presAssocID="{5B4CAA5A-E747-405C-AFE6-6564F9933B78}" presName="spaceRect" presStyleCnt="0"/>
      <dgm:spPr/>
    </dgm:pt>
    <dgm:pt modelId="{CF9B6DB4-9CBE-43A6-A18B-D50A3625A027}" type="pres">
      <dgm:prSet presAssocID="{5B4CAA5A-E747-405C-AFE6-6564F9933B78}" presName="parTx" presStyleLbl="revTx" presStyleIdx="2" presStyleCnt="4">
        <dgm:presLayoutVars>
          <dgm:chMax val="0"/>
          <dgm:chPref val="0"/>
        </dgm:presLayoutVars>
      </dgm:prSet>
      <dgm:spPr/>
    </dgm:pt>
    <dgm:pt modelId="{31BEE3F0-7687-49E2-AE10-DAFFB82C6A6A}" type="pres">
      <dgm:prSet presAssocID="{DED66510-80AC-43E1-8BC2-5F276B057EF1}" presName="sibTrans" presStyleCnt="0"/>
      <dgm:spPr/>
    </dgm:pt>
    <dgm:pt modelId="{76385E10-C568-4C80-B070-055381489B67}" type="pres">
      <dgm:prSet presAssocID="{D6E17A6B-4482-4D3B-A541-88F7CDDE5564}" presName="compNode" presStyleCnt="0"/>
      <dgm:spPr/>
    </dgm:pt>
    <dgm:pt modelId="{AACC3483-4FEA-418A-88E6-75837B3CB9B3}" type="pres">
      <dgm:prSet presAssocID="{D6E17A6B-4482-4D3B-A541-88F7CDDE5564}" presName="bgRect" presStyleLbl="bgShp" presStyleIdx="3" presStyleCnt="4"/>
      <dgm:spPr>
        <a:solidFill>
          <a:schemeClr val="accent1">
            <a:lumMod val="60000"/>
            <a:lumOff val="40000"/>
          </a:schemeClr>
        </a:solidFill>
      </dgm:spPr>
    </dgm:pt>
    <dgm:pt modelId="{5C338307-9B04-4243-B26B-E58D81BB187E}" type="pres">
      <dgm:prSet presAssocID="{D6E17A6B-4482-4D3B-A541-88F7CDDE5564}"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Checkmark"/>
        </a:ext>
      </dgm:extLst>
    </dgm:pt>
    <dgm:pt modelId="{1DAFE516-EF44-49B0-A2EB-09747FAA0590}" type="pres">
      <dgm:prSet presAssocID="{D6E17A6B-4482-4D3B-A541-88F7CDDE5564}" presName="spaceRect" presStyleCnt="0"/>
      <dgm:spPr/>
    </dgm:pt>
    <dgm:pt modelId="{90E5CEA6-3950-4E4C-9196-CA5A44007B0B}" type="pres">
      <dgm:prSet presAssocID="{D6E17A6B-4482-4D3B-A541-88F7CDDE5564}" presName="parTx" presStyleLbl="revTx" presStyleIdx="3" presStyleCnt="4">
        <dgm:presLayoutVars>
          <dgm:chMax val="0"/>
          <dgm:chPref val="0"/>
        </dgm:presLayoutVars>
      </dgm:prSet>
      <dgm:spPr/>
    </dgm:pt>
  </dgm:ptLst>
  <dgm:cxnLst>
    <dgm:cxn modelId="{4DA91309-BE48-4553-8A9A-F72C95318464}" type="presOf" srcId="{D6E17A6B-4482-4D3B-A541-88F7CDDE5564}" destId="{90E5CEA6-3950-4E4C-9196-CA5A44007B0B}" srcOrd="0" destOrd="0" presId="urn:microsoft.com/office/officeart/2018/2/layout/IconVerticalSolidList"/>
    <dgm:cxn modelId="{1156FF14-838E-43AF-AC0F-CEB56F99631E}" type="presOf" srcId="{85C8BB86-9050-4DE7-8473-BBCE6986A144}" destId="{D409C16D-B540-4CA2-BE90-6D8DFC3810FE}" srcOrd="0" destOrd="0" presId="urn:microsoft.com/office/officeart/2018/2/layout/IconVerticalSolidList"/>
    <dgm:cxn modelId="{B6EC4435-A839-42C3-8F64-51E1762E49DF}" type="presOf" srcId="{79E5BBD8-9B26-4838-A0ED-8F8C85539287}" destId="{EF9EBC76-96C8-4CCD-B1D1-9C81E95C878D}" srcOrd="0" destOrd="0" presId="urn:microsoft.com/office/officeart/2018/2/layout/IconVerticalSolidList"/>
    <dgm:cxn modelId="{D8FD1C55-B7C2-4D2A-B29F-FCA21FEAD595}" srcId="{85C8BB86-9050-4DE7-8473-BBCE6986A144}" destId="{5B4CAA5A-E747-405C-AFE6-6564F9933B78}" srcOrd="2" destOrd="0" parTransId="{72E10A78-9EDB-4818-BA3D-835C2E326C98}" sibTransId="{DED66510-80AC-43E1-8BC2-5F276B057EF1}"/>
    <dgm:cxn modelId="{E2030F8C-05AB-4466-B033-C6FDFA61752F}" type="presOf" srcId="{5B4CAA5A-E747-405C-AFE6-6564F9933B78}" destId="{CF9B6DB4-9CBE-43A6-A18B-D50A3625A027}" srcOrd="0" destOrd="0" presId="urn:microsoft.com/office/officeart/2018/2/layout/IconVerticalSolidList"/>
    <dgm:cxn modelId="{FDA4F790-A248-40E6-8F1D-3C630B5E8541}" srcId="{85C8BB86-9050-4DE7-8473-BBCE6986A144}" destId="{79E5BBD8-9B26-4838-A0ED-8F8C85539287}" srcOrd="1" destOrd="0" parTransId="{B9C79844-C02D-468B-9B03-059D73623DA9}" sibTransId="{7FC598E7-33A3-4F9F-9B48-BE29B245FBB8}"/>
    <dgm:cxn modelId="{821B97C5-A070-4A30-8981-064617931111}" srcId="{85C8BB86-9050-4DE7-8473-BBCE6986A144}" destId="{D6E17A6B-4482-4D3B-A541-88F7CDDE5564}" srcOrd="3" destOrd="0" parTransId="{399F3F69-8D86-4FF5-9720-5089F62D2990}" sibTransId="{D2039947-41FC-4033-92DB-DE539194ECFD}"/>
    <dgm:cxn modelId="{5A7BE7CA-EC66-465D-9268-91C7861688F3}" type="presOf" srcId="{3142FC79-DEB3-4494-AF1A-9C5C74783A06}" destId="{A1935BDB-71CA-48AD-BDE1-CD1219676668}" srcOrd="0" destOrd="0" presId="urn:microsoft.com/office/officeart/2018/2/layout/IconVerticalSolidList"/>
    <dgm:cxn modelId="{09E16ED1-992C-4466-8061-B64F72DB3E79}" srcId="{85C8BB86-9050-4DE7-8473-BBCE6986A144}" destId="{3142FC79-DEB3-4494-AF1A-9C5C74783A06}" srcOrd="0" destOrd="0" parTransId="{248B6264-EE04-428B-84FA-EF2F3CEEFBDF}" sibTransId="{CF2080C6-9FB8-443F-AC1F-42E22D56870D}"/>
    <dgm:cxn modelId="{72E3F7EF-DCF1-4387-AC70-544C8F202785}" type="presParOf" srcId="{D409C16D-B540-4CA2-BE90-6D8DFC3810FE}" destId="{EC536AFC-458D-4174-910F-9FC4ED3EE4CE}" srcOrd="0" destOrd="0" presId="urn:microsoft.com/office/officeart/2018/2/layout/IconVerticalSolidList"/>
    <dgm:cxn modelId="{8EA8FF6C-1566-4300-9139-CCA15F8DAF27}" type="presParOf" srcId="{EC536AFC-458D-4174-910F-9FC4ED3EE4CE}" destId="{3B5048DC-3A0C-4724-AB82-160CDD2C74A3}" srcOrd="0" destOrd="0" presId="urn:microsoft.com/office/officeart/2018/2/layout/IconVerticalSolidList"/>
    <dgm:cxn modelId="{3044ED35-5B44-4DE4-B835-6A5C25EAE89C}" type="presParOf" srcId="{EC536AFC-458D-4174-910F-9FC4ED3EE4CE}" destId="{EDD4F29A-97A9-468F-825C-EEE657B6A3C9}" srcOrd="1" destOrd="0" presId="urn:microsoft.com/office/officeart/2018/2/layout/IconVerticalSolidList"/>
    <dgm:cxn modelId="{CA505F2D-B5A9-4663-AF81-EF9854C56167}" type="presParOf" srcId="{EC536AFC-458D-4174-910F-9FC4ED3EE4CE}" destId="{C171AA73-57B9-4199-9038-25DD53498B2D}" srcOrd="2" destOrd="0" presId="urn:microsoft.com/office/officeart/2018/2/layout/IconVerticalSolidList"/>
    <dgm:cxn modelId="{A9DDE451-C45E-466C-8459-505C5B594145}" type="presParOf" srcId="{EC536AFC-458D-4174-910F-9FC4ED3EE4CE}" destId="{A1935BDB-71CA-48AD-BDE1-CD1219676668}" srcOrd="3" destOrd="0" presId="urn:microsoft.com/office/officeart/2018/2/layout/IconVerticalSolidList"/>
    <dgm:cxn modelId="{2C9C7480-3CA4-4D44-8373-006FC5808CCE}" type="presParOf" srcId="{D409C16D-B540-4CA2-BE90-6D8DFC3810FE}" destId="{855B33F1-1CA1-4CF2-ADAB-93C5F37EF6AA}" srcOrd="1" destOrd="0" presId="urn:microsoft.com/office/officeart/2018/2/layout/IconVerticalSolidList"/>
    <dgm:cxn modelId="{BD08D3BB-46CE-4B5E-8721-7ECFC6B8EAD0}" type="presParOf" srcId="{D409C16D-B540-4CA2-BE90-6D8DFC3810FE}" destId="{036814EB-5294-4170-8691-1D64D288F66A}" srcOrd="2" destOrd="0" presId="urn:microsoft.com/office/officeart/2018/2/layout/IconVerticalSolidList"/>
    <dgm:cxn modelId="{659A5521-D47A-43E0-B56A-173F5DF9CBE5}" type="presParOf" srcId="{036814EB-5294-4170-8691-1D64D288F66A}" destId="{8A2544E7-975A-4E09-BF66-9A8EFEB70397}" srcOrd="0" destOrd="0" presId="urn:microsoft.com/office/officeart/2018/2/layout/IconVerticalSolidList"/>
    <dgm:cxn modelId="{9A0799E6-89AD-4372-9165-05CFF66CD01A}" type="presParOf" srcId="{036814EB-5294-4170-8691-1D64D288F66A}" destId="{749E03D4-A2A9-4B2E-89D2-9C08A4582332}" srcOrd="1" destOrd="0" presId="urn:microsoft.com/office/officeart/2018/2/layout/IconVerticalSolidList"/>
    <dgm:cxn modelId="{69F1F047-8230-4541-9A6B-03F9A97DB31F}" type="presParOf" srcId="{036814EB-5294-4170-8691-1D64D288F66A}" destId="{165B3634-7C32-4C70-B7D3-608D931DF787}" srcOrd="2" destOrd="0" presId="urn:microsoft.com/office/officeart/2018/2/layout/IconVerticalSolidList"/>
    <dgm:cxn modelId="{C6D12660-0EAF-49E0-92B3-5E0EF51B139C}" type="presParOf" srcId="{036814EB-5294-4170-8691-1D64D288F66A}" destId="{EF9EBC76-96C8-4CCD-B1D1-9C81E95C878D}" srcOrd="3" destOrd="0" presId="urn:microsoft.com/office/officeart/2018/2/layout/IconVerticalSolidList"/>
    <dgm:cxn modelId="{478DD4F5-73E5-4A26-B13B-B7D6F4F3F6C7}" type="presParOf" srcId="{D409C16D-B540-4CA2-BE90-6D8DFC3810FE}" destId="{0A575395-16A8-4014-A411-6DC292D1141E}" srcOrd="3" destOrd="0" presId="urn:microsoft.com/office/officeart/2018/2/layout/IconVerticalSolidList"/>
    <dgm:cxn modelId="{26DE6E2C-CBBF-4D2F-85EE-23C008308492}" type="presParOf" srcId="{D409C16D-B540-4CA2-BE90-6D8DFC3810FE}" destId="{6D187D97-CAEA-4381-9355-AC558EE67BDD}" srcOrd="4" destOrd="0" presId="urn:microsoft.com/office/officeart/2018/2/layout/IconVerticalSolidList"/>
    <dgm:cxn modelId="{FF30AB77-A6BF-4363-94FF-583986D2F411}" type="presParOf" srcId="{6D187D97-CAEA-4381-9355-AC558EE67BDD}" destId="{10EBE445-40BA-40E8-9D8A-113605F9A0B0}" srcOrd="0" destOrd="0" presId="urn:microsoft.com/office/officeart/2018/2/layout/IconVerticalSolidList"/>
    <dgm:cxn modelId="{5D38C9EA-4E83-416A-86F3-96BF6C2E33CC}" type="presParOf" srcId="{6D187D97-CAEA-4381-9355-AC558EE67BDD}" destId="{212E3882-AABA-49C9-A83C-F92E1C8F1036}" srcOrd="1" destOrd="0" presId="urn:microsoft.com/office/officeart/2018/2/layout/IconVerticalSolidList"/>
    <dgm:cxn modelId="{077BEBD9-52A4-4407-AC33-A5BD04DAE12D}" type="presParOf" srcId="{6D187D97-CAEA-4381-9355-AC558EE67BDD}" destId="{049611F8-4D70-4C1B-8F52-5A2A6A742035}" srcOrd="2" destOrd="0" presId="urn:microsoft.com/office/officeart/2018/2/layout/IconVerticalSolidList"/>
    <dgm:cxn modelId="{4214B9A8-DD46-460A-A9BF-E68E15F2E7AA}" type="presParOf" srcId="{6D187D97-CAEA-4381-9355-AC558EE67BDD}" destId="{CF9B6DB4-9CBE-43A6-A18B-D50A3625A027}" srcOrd="3" destOrd="0" presId="urn:microsoft.com/office/officeart/2018/2/layout/IconVerticalSolidList"/>
    <dgm:cxn modelId="{41D41F0C-D8D3-4DA2-99AC-D4D928DD4420}" type="presParOf" srcId="{D409C16D-B540-4CA2-BE90-6D8DFC3810FE}" destId="{31BEE3F0-7687-49E2-AE10-DAFFB82C6A6A}" srcOrd="5" destOrd="0" presId="urn:microsoft.com/office/officeart/2018/2/layout/IconVerticalSolidList"/>
    <dgm:cxn modelId="{72A06632-BC2E-470F-8841-37A3D6FF1571}" type="presParOf" srcId="{D409C16D-B540-4CA2-BE90-6D8DFC3810FE}" destId="{76385E10-C568-4C80-B070-055381489B67}" srcOrd="6" destOrd="0" presId="urn:microsoft.com/office/officeart/2018/2/layout/IconVerticalSolidList"/>
    <dgm:cxn modelId="{CB941C5C-7683-44E1-9837-CAAB7989315A}" type="presParOf" srcId="{76385E10-C568-4C80-B070-055381489B67}" destId="{AACC3483-4FEA-418A-88E6-75837B3CB9B3}" srcOrd="0" destOrd="0" presId="urn:microsoft.com/office/officeart/2018/2/layout/IconVerticalSolidList"/>
    <dgm:cxn modelId="{F610C33D-FEAF-4EBA-874F-3436B39D36F5}" type="presParOf" srcId="{76385E10-C568-4C80-B070-055381489B67}" destId="{5C338307-9B04-4243-B26B-E58D81BB187E}" srcOrd="1" destOrd="0" presId="urn:microsoft.com/office/officeart/2018/2/layout/IconVerticalSolidList"/>
    <dgm:cxn modelId="{9B71D9AA-7330-4AFF-A9A1-309B4EECDE99}" type="presParOf" srcId="{76385E10-C568-4C80-B070-055381489B67}" destId="{1DAFE516-EF44-49B0-A2EB-09747FAA0590}" srcOrd="2" destOrd="0" presId="urn:microsoft.com/office/officeart/2018/2/layout/IconVerticalSolidList"/>
    <dgm:cxn modelId="{6E7CE170-3520-4F71-93C8-29211C309AD0}" type="presParOf" srcId="{76385E10-C568-4C80-B070-055381489B67}" destId="{90E5CEA6-3950-4E4C-9196-CA5A44007B0B}"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46DF83-5F6F-494D-A65F-46C6BE7CE55A}" type="doc">
      <dgm:prSet loTypeId="urn:microsoft.com/office/officeart/2005/8/layout/chevron1" loCatId="process" qsTypeId="urn:microsoft.com/office/officeart/2005/8/quickstyle/simple1" qsCatId="simple" csTypeId="urn:microsoft.com/office/officeart/2005/8/colors/accent1_2" csCatId="accent1" phldr="1"/>
      <dgm:spPr/>
    </dgm:pt>
    <dgm:pt modelId="{51CC86F4-4A1C-495D-AB1C-DF3F6920E19E}">
      <dgm:prSet phldrT="[Text]" phldr="0"/>
      <dgm:spPr/>
      <dgm:t>
        <a:bodyPr/>
        <a:lstStyle/>
        <a:p>
          <a:pPr rtl="0"/>
          <a:r>
            <a:rPr lang="en-US" dirty="0">
              <a:solidFill>
                <a:schemeClr val="tx1"/>
              </a:solidFill>
              <a:latin typeface="Museo Slab 500"/>
            </a:rPr>
            <a:t>Sight words</a:t>
          </a:r>
          <a:endParaRPr lang="en-US" dirty="0">
            <a:solidFill>
              <a:schemeClr val="tx1"/>
            </a:solidFill>
          </a:endParaRPr>
        </a:p>
      </dgm:t>
    </dgm:pt>
    <dgm:pt modelId="{DE6F53FF-25D0-4671-8F1C-80C4E101FD78}" type="parTrans" cxnId="{FA685355-DFD4-48E9-A6E3-4C6C75F4E6E1}">
      <dgm:prSet/>
      <dgm:spPr/>
      <dgm:t>
        <a:bodyPr/>
        <a:lstStyle/>
        <a:p>
          <a:endParaRPr lang="en-US"/>
        </a:p>
      </dgm:t>
    </dgm:pt>
    <dgm:pt modelId="{EEED7C3D-3E00-4160-AAAC-29A89AD0CB9D}" type="sibTrans" cxnId="{FA685355-DFD4-48E9-A6E3-4C6C75F4E6E1}">
      <dgm:prSet/>
      <dgm:spPr/>
      <dgm:t>
        <a:bodyPr/>
        <a:lstStyle/>
        <a:p>
          <a:endParaRPr lang="en-US"/>
        </a:p>
      </dgm:t>
    </dgm:pt>
    <dgm:pt modelId="{62D51734-2965-41AD-8064-92B436D27509}">
      <dgm:prSet phldrT="[Text]" phldr="0"/>
      <dgm:spPr/>
      <dgm:t>
        <a:bodyPr/>
        <a:lstStyle/>
        <a:p>
          <a:pPr rtl="0"/>
          <a:r>
            <a:rPr lang="en-US" dirty="0">
              <a:solidFill>
                <a:schemeClr val="tx1"/>
              </a:solidFill>
              <a:latin typeface="Museo Slab 500"/>
            </a:rPr>
            <a:t>High Frequency words</a:t>
          </a:r>
          <a:endParaRPr lang="en-US" dirty="0">
            <a:solidFill>
              <a:schemeClr val="tx1"/>
            </a:solidFill>
          </a:endParaRPr>
        </a:p>
      </dgm:t>
    </dgm:pt>
    <dgm:pt modelId="{AAC15477-C155-4B68-A6E4-F9579728C8C4}" type="parTrans" cxnId="{030057BD-8AC9-4D4E-8D3D-A39574B90F5B}">
      <dgm:prSet/>
      <dgm:spPr/>
      <dgm:t>
        <a:bodyPr/>
        <a:lstStyle/>
        <a:p>
          <a:endParaRPr lang="en-US"/>
        </a:p>
      </dgm:t>
    </dgm:pt>
    <dgm:pt modelId="{649CC1C7-B67E-417F-92D8-E720A11AEE86}" type="sibTrans" cxnId="{030057BD-8AC9-4D4E-8D3D-A39574B90F5B}">
      <dgm:prSet/>
      <dgm:spPr/>
      <dgm:t>
        <a:bodyPr/>
        <a:lstStyle/>
        <a:p>
          <a:endParaRPr lang="en-US"/>
        </a:p>
      </dgm:t>
    </dgm:pt>
    <dgm:pt modelId="{4DDEC074-B72C-43F0-9BDD-756E35CFC389}">
      <dgm:prSet phldrT="[Text]" phldr="0"/>
      <dgm:spPr/>
      <dgm:t>
        <a:bodyPr/>
        <a:lstStyle/>
        <a:p>
          <a:pPr rtl="0"/>
          <a:r>
            <a:rPr lang="en-US" dirty="0">
              <a:solidFill>
                <a:schemeClr val="tx1"/>
              </a:solidFill>
              <a:latin typeface="Museo Slab 500"/>
            </a:rPr>
            <a:t>Irregular Words</a:t>
          </a:r>
          <a:endParaRPr lang="en-US" dirty="0">
            <a:solidFill>
              <a:schemeClr val="tx1"/>
            </a:solidFill>
          </a:endParaRPr>
        </a:p>
      </dgm:t>
    </dgm:pt>
    <dgm:pt modelId="{3ED6A364-734D-440F-85D9-F373349F0F54}" type="parTrans" cxnId="{CA9D5CFE-119F-4AD2-BBFC-7985F6502445}">
      <dgm:prSet/>
      <dgm:spPr/>
      <dgm:t>
        <a:bodyPr/>
        <a:lstStyle/>
        <a:p>
          <a:endParaRPr lang="en-US"/>
        </a:p>
      </dgm:t>
    </dgm:pt>
    <dgm:pt modelId="{E2BD5CCB-A44B-488A-8F3A-36367A5D50D9}" type="sibTrans" cxnId="{CA9D5CFE-119F-4AD2-BBFC-7985F6502445}">
      <dgm:prSet/>
      <dgm:spPr/>
      <dgm:t>
        <a:bodyPr/>
        <a:lstStyle/>
        <a:p>
          <a:endParaRPr lang="en-US"/>
        </a:p>
      </dgm:t>
    </dgm:pt>
    <dgm:pt modelId="{97DE1242-B3DA-4BED-8868-E8542C92B9FF}" type="pres">
      <dgm:prSet presAssocID="{D846DF83-5F6F-494D-A65F-46C6BE7CE55A}" presName="Name0" presStyleCnt="0">
        <dgm:presLayoutVars>
          <dgm:dir/>
          <dgm:animLvl val="lvl"/>
          <dgm:resizeHandles val="exact"/>
        </dgm:presLayoutVars>
      </dgm:prSet>
      <dgm:spPr/>
    </dgm:pt>
    <dgm:pt modelId="{DEFE6B02-4772-4FED-8FAC-0C98882E1463}" type="pres">
      <dgm:prSet presAssocID="{51CC86F4-4A1C-495D-AB1C-DF3F6920E19E}" presName="parTxOnly" presStyleLbl="node1" presStyleIdx="0" presStyleCnt="3">
        <dgm:presLayoutVars>
          <dgm:chMax val="0"/>
          <dgm:chPref val="0"/>
          <dgm:bulletEnabled val="1"/>
        </dgm:presLayoutVars>
      </dgm:prSet>
      <dgm:spPr/>
    </dgm:pt>
    <dgm:pt modelId="{26729090-1577-4A10-80D8-B191D8C2B376}" type="pres">
      <dgm:prSet presAssocID="{EEED7C3D-3E00-4160-AAAC-29A89AD0CB9D}" presName="parTxOnlySpace" presStyleCnt="0"/>
      <dgm:spPr/>
    </dgm:pt>
    <dgm:pt modelId="{514B32BF-FDD4-4984-AF0A-818FF4D20422}" type="pres">
      <dgm:prSet presAssocID="{62D51734-2965-41AD-8064-92B436D27509}" presName="parTxOnly" presStyleLbl="node1" presStyleIdx="1" presStyleCnt="3">
        <dgm:presLayoutVars>
          <dgm:chMax val="0"/>
          <dgm:chPref val="0"/>
          <dgm:bulletEnabled val="1"/>
        </dgm:presLayoutVars>
      </dgm:prSet>
      <dgm:spPr/>
    </dgm:pt>
    <dgm:pt modelId="{2FD8CBC3-CC6C-4638-9455-AFCE34B01351}" type="pres">
      <dgm:prSet presAssocID="{649CC1C7-B67E-417F-92D8-E720A11AEE86}" presName="parTxOnlySpace" presStyleCnt="0"/>
      <dgm:spPr/>
    </dgm:pt>
    <dgm:pt modelId="{23053FB3-99B6-40F4-80AE-6DA592A88C18}" type="pres">
      <dgm:prSet presAssocID="{4DDEC074-B72C-43F0-9BDD-756E35CFC389}" presName="parTxOnly" presStyleLbl="node1" presStyleIdx="2" presStyleCnt="3">
        <dgm:presLayoutVars>
          <dgm:chMax val="0"/>
          <dgm:chPref val="0"/>
          <dgm:bulletEnabled val="1"/>
        </dgm:presLayoutVars>
      </dgm:prSet>
      <dgm:spPr/>
    </dgm:pt>
  </dgm:ptLst>
  <dgm:cxnLst>
    <dgm:cxn modelId="{6B1AD91B-6205-405C-BAD6-5CF21286781E}" type="presOf" srcId="{4DDEC074-B72C-43F0-9BDD-756E35CFC389}" destId="{23053FB3-99B6-40F4-80AE-6DA592A88C18}" srcOrd="0" destOrd="0" presId="urn:microsoft.com/office/officeart/2005/8/layout/chevron1"/>
    <dgm:cxn modelId="{FAF43032-51E6-422F-8872-E8319085E5FF}" type="presOf" srcId="{51CC86F4-4A1C-495D-AB1C-DF3F6920E19E}" destId="{DEFE6B02-4772-4FED-8FAC-0C98882E1463}" srcOrd="0" destOrd="0" presId="urn:microsoft.com/office/officeart/2005/8/layout/chevron1"/>
    <dgm:cxn modelId="{FA685355-DFD4-48E9-A6E3-4C6C75F4E6E1}" srcId="{D846DF83-5F6F-494D-A65F-46C6BE7CE55A}" destId="{51CC86F4-4A1C-495D-AB1C-DF3F6920E19E}" srcOrd="0" destOrd="0" parTransId="{DE6F53FF-25D0-4671-8F1C-80C4E101FD78}" sibTransId="{EEED7C3D-3E00-4160-AAAC-29A89AD0CB9D}"/>
    <dgm:cxn modelId="{030057BD-8AC9-4D4E-8D3D-A39574B90F5B}" srcId="{D846DF83-5F6F-494D-A65F-46C6BE7CE55A}" destId="{62D51734-2965-41AD-8064-92B436D27509}" srcOrd="1" destOrd="0" parTransId="{AAC15477-C155-4B68-A6E4-F9579728C8C4}" sibTransId="{649CC1C7-B67E-417F-92D8-E720A11AEE86}"/>
    <dgm:cxn modelId="{CEF73CE9-3392-4A72-938B-00D57666ACA7}" type="presOf" srcId="{62D51734-2965-41AD-8064-92B436D27509}" destId="{514B32BF-FDD4-4984-AF0A-818FF4D20422}" srcOrd="0" destOrd="0" presId="urn:microsoft.com/office/officeart/2005/8/layout/chevron1"/>
    <dgm:cxn modelId="{64061EF5-0B45-4CF4-90CB-BE759369BCFF}" type="presOf" srcId="{D846DF83-5F6F-494D-A65F-46C6BE7CE55A}" destId="{97DE1242-B3DA-4BED-8868-E8542C92B9FF}" srcOrd="0" destOrd="0" presId="urn:microsoft.com/office/officeart/2005/8/layout/chevron1"/>
    <dgm:cxn modelId="{CA9D5CFE-119F-4AD2-BBFC-7985F6502445}" srcId="{D846DF83-5F6F-494D-A65F-46C6BE7CE55A}" destId="{4DDEC074-B72C-43F0-9BDD-756E35CFC389}" srcOrd="2" destOrd="0" parTransId="{3ED6A364-734D-440F-85D9-F373349F0F54}" sibTransId="{E2BD5CCB-A44B-488A-8F3A-36367A5D50D9}"/>
    <dgm:cxn modelId="{FC44D29A-4FCC-42C4-B394-A65AF2AB5D55}" type="presParOf" srcId="{97DE1242-B3DA-4BED-8868-E8542C92B9FF}" destId="{DEFE6B02-4772-4FED-8FAC-0C98882E1463}" srcOrd="0" destOrd="0" presId="urn:microsoft.com/office/officeart/2005/8/layout/chevron1"/>
    <dgm:cxn modelId="{5E5A5790-86DA-4ED2-A2C8-343113B01F3C}" type="presParOf" srcId="{97DE1242-B3DA-4BED-8868-E8542C92B9FF}" destId="{26729090-1577-4A10-80D8-B191D8C2B376}" srcOrd="1" destOrd="0" presId="urn:microsoft.com/office/officeart/2005/8/layout/chevron1"/>
    <dgm:cxn modelId="{3DF025C0-5110-462B-9A89-C96700C708EE}" type="presParOf" srcId="{97DE1242-B3DA-4BED-8868-E8542C92B9FF}" destId="{514B32BF-FDD4-4984-AF0A-818FF4D20422}" srcOrd="2" destOrd="0" presId="urn:microsoft.com/office/officeart/2005/8/layout/chevron1"/>
    <dgm:cxn modelId="{FD33995F-58CD-4CBB-8129-097520935B08}" type="presParOf" srcId="{97DE1242-B3DA-4BED-8868-E8542C92B9FF}" destId="{2FD8CBC3-CC6C-4638-9455-AFCE34B01351}" srcOrd="3" destOrd="0" presId="urn:microsoft.com/office/officeart/2005/8/layout/chevron1"/>
    <dgm:cxn modelId="{739287B8-480B-48CB-A146-D88F6F8219EF}" type="presParOf" srcId="{97DE1242-B3DA-4BED-8868-E8542C92B9FF}" destId="{23053FB3-99B6-40F4-80AE-6DA592A88C18}"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0862AA7-8678-4D70-9CAA-3E0CFB2FFE2D}"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1BC1CA7D-DC97-4162-9AA8-DCCB81FE0AF6}">
      <dgm:prSet/>
      <dgm:spPr/>
      <dgm:t>
        <a:bodyPr/>
        <a:lstStyle/>
        <a:p>
          <a:r>
            <a:rPr lang="en-US" b="1"/>
            <a:t>Explicit</a:t>
          </a:r>
          <a:r>
            <a:rPr lang="en-US"/>
            <a:t> – clear explanations, teacher modeling, student practice </a:t>
          </a:r>
        </a:p>
      </dgm:t>
    </dgm:pt>
    <dgm:pt modelId="{50CC9FC5-0D3D-487D-BB10-2334A35D3BF2}" type="parTrans" cxnId="{64424C66-7C77-4DBE-802D-F1DAC58B33C9}">
      <dgm:prSet/>
      <dgm:spPr/>
      <dgm:t>
        <a:bodyPr/>
        <a:lstStyle/>
        <a:p>
          <a:endParaRPr lang="en-US"/>
        </a:p>
      </dgm:t>
    </dgm:pt>
    <dgm:pt modelId="{73F590B5-1BEA-421F-B3EF-90FC6C09142E}" type="sibTrans" cxnId="{64424C66-7C77-4DBE-802D-F1DAC58B33C9}">
      <dgm:prSet/>
      <dgm:spPr/>
      <dgm:t>
        <a:bodyPr/>
        <a:lstStyle/>
        <a:p>
          <a:endParaRPr lang="en-US"/>
        </a:p>
      </dgm:t>
    </dgm:pt>
    <dgm:pt modelId="{CDA2BFED-36EF-47AA-B6D8-A411A53F3E00}">
      <dgm:prSet/>
      <dgm:spPr/>
      <dgm:t>
        <a:bodyPr/>
        <a:lstStyle/>
        <a:p>
          <a:r>
            <a:rPr lang="en-US" b="1" dirty="0"/>
            <a:t>Systematic</a:t>
          </a:r>
          <a:r>
            <a:rPr lang="en-US" dirty="0"/>
            <a:t> – focus on 1 or 2 skills at a time moving from simpler to more complex progression  </a:t>
          </a:r>
        </a:p>
      </dgm:t>
      <dgm:extLst>
        <a:ext uri="{E40237B7-FDA0-4F09-8148-C483321AD2D9}">
          <dgm14:cNvPr xmlns:dgm14="http://schemas.microsoft.com/office/drawing/2010/diagram" id="0" name="" descr="Here are the features of effective instruction as it relates to phonics and sight word instruction. &#10;"/>
        </a:ext>
      </dgm:extLst>
    </dgm:pt>
    <dgm:pt modelId="{AF2A60FF-3B9A-4E9F-800D-B0AB6D0798EB}" type="parTrans" cxnId="{461FCBB6-3D6B-4C06-B07F-83FB5F18D9B8}">
      <dgm:prSet/>
      <dgm:spPr/>
      <dgm:t>
        <a:bodyPr/>
        <a:lstStyle/>
        <a:p>
          <a:endParaRPr lang="en-US"/>
        </a:p>
      </dgm:t>
    </dgm:pt>
    <dgm:pt modelId="{CAE9F236-2FEB-439C-A330-52E35923BF38}" type="sibTrans" cxnId="{461FCBB6-3D6B-4C06-B07F-83FB5F18D9B8}">
      <dgm:prSet/>
      <dgm:spPr/>
      <dgm:t>
        <a:bodyPr/>
        <a:lstStyle/>
        <a:p>
          <a:endParaRPr lang="en-US"/>
        </a:p>
      </dgm:t>
    </dgm:pt>
    <dgm:pt modelId="{10D923BD-FAF5-44C1-BD36-1AD703C300E8}">
      <dgm:prSet/>
      <dgm:spPr/>
      <dgm:t>
        <a:bodyPr/>
        <a:lstStyle/>
        <a:p>
          <a:r>
            <a:rPr lang="en-US" b="1"/>
            <a:t>Engaging</a:t>
          </a:r>
          <a:r>
            <a:rPr lang="en-US"/>
            <a:t> – motivating, multisensory, and snappy pace to keep interest</a:t>
          </a:r>
        </a:p>
      </dgm:t>
    </dgm:pt>
    <dgm:pt modelId="{7F6B8F6A-52B6-4E4A-876B-E8A14C4F1C9A}" type="parTrans" cxnId="{9185665E-63DD-4FF2-8FE2-A20200B6856D}">
      <dgm:prSet/>
      <dgm:spPr/>
      <dgm:t>
        <a:bodyPr/>
        <a:lstStyle/>
        <a:p>
          <a:endParaRPr lang="en-US"/>
        </a:p>
      </dgm:t>
    </dgm:pt>
    <dgm:pt modelId="{374618B6-4D7D-4F48-B535-AE744668BAEC}" type="sibTrans" cxnId="{9185665E-63DD-4FF2-8FE2-A20200B6856D}">
      <dgm:prSet/>
      <dgm:spPr/>
      <dgm:t>
        <a:bodyPr/>
        <a:lstStyle/>
        <a:p>
          <a:endParaRPr lang="en-US"/>
        </a:p>
      </dgm:t>
    </dgm:pt>
    <dgm:pt modelId="{C1099769-B493-4D6D-960C-EB332E6BE9B1}">
      <dgm:prSet/>
      <dgm:spPr/>
      <dgm:t>
        <a:bodyPr/>
        <a:lstStyle/>
        <a:p>
          <a:r>
            <a:rPr lang="en-US" b="1" dirty="0"/>
            <a:t>Duration</a:t>
          </a:r>
          <a:r>
            <a:rPr lang="en-US" dirty="0"/>
            <a:t> – most students benefit from just a few minutes of sight word instruction daily </a:t>
          </a:r>
        </a:p>
      </dgm:t>
    </dgm:pt>
    <dgm:pt modelId="{EE1DBCF6-A493-42C7-8909-2058E92EE098}" type="parTrans" cxnId="{73A0EC2B-2A16-4890-852B-E7C7AFAC96F5}">
      <dgm:prSet/>
      <dgm:spPr/>
      <dgm:t>
        <a:bodyPr/>
        <a:lstStyle/>
        <a:p>
          <a:endParaRPr lang="en-US"/>
        </a:p>
      </dgm:t>
    </dgm:pt>
    <dgm:pt modelId="{03977864-6DE0-432F-879D-2838667D19E7}" type="sibTrans" cxnId="{73A0EC2B-2A16-4890-852B-E7C7AFAC96F5}">
      <dgm:prSet/>
      <dgm:spPr/>
      <dgm:t>
        <a:bodyPr/>
        <a:lstStyle/>
        <a:p>
          <a:endParaRPr lang="en-US"/>
        </a:p>
      </dgm:t>
    </dgm:pt>
    <dgm:pt modelId="{A2B9DAB9-925F-46F0-9B50-F8C8758DFE14}" type="pres">
      <dgm:prSet presAssocID="{10862AA7-8678-4D70-9CAA-3E0CFB2FFE2D}" presName="vert0" presStyleCnt="0">
        <dgm:presLayoutVars>
          <dgm:dir/>
          <dgm:animOne val="branch"/>
          <dgm:animLvl val="lvl"/>
        </dgm:presLayoutVars>
      </dgm:prSet>
      <dgm:spPr/>
    </dgm:pt>
    <dgm:pt modelId="{8CF2E1CD-F620-4A66-AF35-22E6510D5E40}" type="pres">
      <dgm:prSet presAssocID="{1BC1CA7D-DC97-4162-9AA8-DCCB81FE0AF6}" presName="thickLine" presStyleLbl="alignNode1" presStyleIdx="0" presStyleCnt="4"/>
      <dgm:spPr/>
    </dgm:pt>
    <dgm:pt modelId="{C42017F2-BB0C-494A-99A1-115C24F90512}" type="pres">
      <dgm:prSet presAssocID="{1BC1CA7D-DC97-4162-9AA8-DCCB81FE0AF6}" presName="horz1" presStyleCnt="0"/>
      <dgm:spPr/>
    </dgm:pt>
    <dgm:pt modelId="{28546391-707A-4927-91A0-8599D0713A88}" type="pres">
      <dgm:prSet presAssocID="{1BC1CA7D-DC97-4162-9AA8-DCCB81FE0AF6}" presName="tx1" presStyleLbl="revTx" presStyleIdx="0" presStyleCnt="4"/>
      <dgm:spPr/>
    </dgm:pt>
    <dgm:pt modelId="{56A46DF1-0FFC-45E4-A02E-E8E871763633}" type="pres">
      <dgm:prSet presAssocID="{1BC1CA7D-DC97-4162-9AA8-DCCB81FE0AF6}" presName="vert1" presStyleCnt="0"/>
      <dgm:spPr/>
    </dgm:pt>
    <dgm:pt modelId="{641BFAA0-0C18-4900-BED9-B8CC438F045F}" type="pres">
      <dgm:prSet presAssocID="{CDA2BFED-36EF-47AA-B6D8-A411A53F3E00}" presName="thickLine" presStyleLbl="alignNode1" presStyleIdx="1" presStyleCnt="4"/>
      <dgm:spPr/>
    </dgm:pt>
    <dgm:pt modelId="{88AB05E5-89C8-4C3A-A276-CA2BDFE031AA}" type="pres">
      <dgm:prSet presAssocID="{CDA2BFED-36EF-47AA-B6D8-A411A53F3E00}" presName="horz1" presStyleCnt="0"/>
      <dgm:spPr/>
    </dgm:pt>
    <dgm:pt modelId="{23E9F35D-D443-43F9-9B3A-3FC0F0D377C2}" type="pres">
      <dgm:prSet presAssocID="{CDA2BFED-36EF-47AA-B6D8-A411A53F3E00}" presName="tx1" presStyleLbl="revTx" presStyleIdx="1" presStyleCnt="4"/>
      <dgm:spPr/>
    </dgm:pt>
    <dgm:pt modelId="{9A0E2B80-1A16-4A31-87CA-376A8B044AC4}" type="pres">
      <dgm:prSet presAssocID="{CDA2BFED-36EF-47AA-B6D8-A411A53F3E00}" presName="vert1" presStyleCnt="0"/>
      <dgm:spPr/>
    </dgm:pt>
    <dgm:pt modelId="{1E82AFED-81A2-4F5E-891C-0D96594788CA}" type="pres">
      <dgm:prSet presAssocID="{10D923BD-FAF5-44C1-BD36-1AD703C300E8}" presName="thickLine" presStyleLbl="alignNode1" presStyleIdx="2" presStyleCnt="4"/>
      <dgm:spPr/>
    </dgm:pt>
    <dgm:pt modelId="{9D2DCA3D-B0B2-4EC4-8FBE-5949C257A7C1}" type="pres">
      <dgm:prSet presAssocID="{10D923BD-FAF5-44C1-BD36-1AD703C300E8}" presName="horz1" presStyleCnt="0"/>
      <dgm:spPr/>
    </dgm:pt>
    <dgm:pt modelId="{E43EE610-8122-471F-97A6-E1F392895411}" type="pres">
      <dgm:prSet presAssocID="{10D923BD-FAF5-44C1-BD36-1AD703C300E8}" presName="tx1" presStyleLbl="revTx" presStyleIdx="2" presStyleCnt="4"/>
      <dgm:spPr/>
    </dgm:pt>
    <dgm:pt modelId="{5101BF55-E56F-415D-AA41-600538062CB6}" type="pres">
      <dgm:prSet presAssocID="{10D923BD-FAF5-44C1-BD36-1AD703C300E8}" presName="vert1" presStyleCnt="0"/>
      <dgm:spPr/>
    </dgm:pt>
    <dgm:pt modelId="{D962C79D-DC24-4E8F-8FEC-D1C621C80DFB}" type="pres">
      <dgm:prSet presAssocID="{C1099769-B493-4D6D-960C-EB332E6BE9B1}" presName="thickLine" presStyleLbl="alignNode1" presStyleIdx="3" presStyleCnt="4"/>
      <dgm:spPr/>
    </dgm:pt>
    <dgm:pt modelId="{87F9FE72-59FD-4661-A0EB-BDE3BDF2DDA9}" type="pres">
      <dgm:prSet presAssocID="{C1099769-B493-4D6D-960C-EB332E6BE9B1}" presName="horz1" presStyleCnt="0"/>
      <dgm:spPr/>
    </dgm:pt>
    <dgm:pt modelId="{28A1B37C-13D4-4104-B65A-8FCD5D615E87}" type="pres">
      <dgm:prSet presAssocID="{C1099769-B493-4D6D-960C-EB332E6BE9B1}" presName="tx1" presStyleLbl="revTx" presStyleIdx="3" presStyleCnt="4"/>
      <dgm:spPr/>
    </dgm:pt>
    <dgm:pt modelId="{2F3484A5-B878-4449-8A10-8ECD3D0474B9}" type="pres">
      <dgm:prSet presAssocID="{C1099769-B493-4D6D-960C-EB332E6BE9B1}" presName="vert1" presStyleCnt="0"/>
      <dgm:spPr/>
    </dgm:pt>
  </dgm:ptLst>
  <dgm:cxnLst>
    <dgm:cxn modelId="{C2C35C00-5C54-4353-8F53-D18A264D23D0}" type="presOf" srcId="{C1099769-B493-4D6D-960C-EB332E6BE9B1}" destId="{28A1B37C-13D4-4104-B65A-8FCD5D615E87}" srcOrd="0" destOrd="0" presId="urn:microsoft.com/office/officeart/2008/layout/LinedList"/>
    <dgm:cxn modelId="{73A0EC2B-2A16-4890-852B-E7C7AFAC96F5}" srcId="{10862AA7-8678-4D70-9CAA-3E0CFB2FFE2D}" destId="{C1099769-B493-4D6D-960C-EB332E6BE9B1}" srcOrd="3" destOrd="0" parTransId="{EE1DBCF6-A493-42C7-8909-2058E92EE098}" sibTransId="{03977864-6DE0-432F-879D-2838667D19E7}"/>
    <dgm:cxn modelId="{9185665E-63DD-4FF2-8FE2-A20200B6856D}" srcId="{10862AA7-8678-4D70-9CAA-3E0CFB2FFE2D}" destId="{10D923BD-FAF5-44C1-BD36-1AD703C300E8}" srcOrd="2" destOrd="0" parTransId="{7F6B8F6A-52B6-4E4A-876B-E8A14C4F1C9A}" sibTransId="{374618B6-4D7D-4F48-B535-AE744668BAEC}"/>
    <dgm:cxn modelId="{64424C66-7C77-4DBE-802D-F1DAC58B33C9}" srcId="{10862AA7-8678-4D70-9CAA-3E0CFB2FFE2D}" destId="{1BC1CA7D-DC97-4162-9AA8-DCCB81FE0AF6}" srcOrd="0" destOrd="0" parTransId="{50CC9FC5-0D3D-487D-BB10-2334A35D3BF2}" sibTransId="{73F590B5-1BEA-421F-B3EF-90FC6C09142E}"/>
    <dgm:cxn modelId="{FFF4E677-3B5B-446E-8719-D2063B7D749F}" type="presOf" srcId="{1BC1CA7D-DC97-4162-9AA8-DCCB81FE0AF6}" destId="{28546391-707A-4927-91A0-8599D0713A88}" srcOrd="0" destOrd="0" presId="urn:microsoft.com/office/officeart/2008/layout/LinedList"/>
    <dgm:cxn modelId="{E9C20886-40DA-46D9-99D4-0D03E9898070}" type="presOf" srcId="{10D923BD-FAF5-44C1-BD36-1AD703C300E8}" destId="{E43EE610-8122-471F-97A6-E1F392895411}" srcOrd="0" destOrd="0" presId="urn:microsoft.com/office/officeart/2008/layout/LinedList"/>
    <dgm:cxn modelId="{B7560F87-E8FF-449D-8E9A-256AE0C5E0D6}" type="presOf" srcId="{10862AA7-8678-4D70-9CAA-3E0CFB2FFE2D}" destId="{A2B9DAB9-925F-46F0-9B50-F8C8758DFE14}" srcOrd="0" destOrd="0" presId="urn:microsoft.com/office/officeart/2008/layout/LinedList"/>
    <dgm:cxn modelId="{461FCBB6-3D6B-4C06-B07F-83FB5F18D9B8}" srcId="{10862AA7-8678-4D70-9CAA-3E0CFB2FFE2D}" destId="{CDA2BFED-36EF-47AA-B6D8-A411A53F3E00}" srcOrd="1" destOrd="0" parTransId="{AF2A60FF-3B9A-4E9F-800D-B0AB6D0798EB}" sibTransId="{CAE9F236-2FEB-439C-A330-52E35923BF38}"/>
    <dgm:cxn modelId="{95AEE6F0-AACF-4331-8D35-BFD3374FC523}" type="presOf" srcId="{CDA2BFED-36EF-47AA-B6D8-A411A53F3E00}" destId="{23E9F35D-D443-43F9-9B3A-3FC0F0D377C2}" srcOrd="0" destOrd="0" presId="urn:microsoft.com/office/officeart/2008/layout/LinedList"/>
    <dgm:cxn modelId="{A54AB81A-08DE-4524-9084-E4C8382A86E7}" type="presParOf" srcId="{A2B9DAB9-925F-46F0-9B50-F8C8758DFE14}" destId="{8CF2E1CD-F620-4A66-AF35-22E6510D5E40}" srcOrd="0" destOrd="0" presId="urn:microsoft.com/office/officeart/2008/layout/LinedList"/>
    <dgm:cxn modelId="{B10B01A3-C601-4F48-98C6-D40B311C18AB}" type="presParOf" srcId="{A2B9DAB9-925F-46F0-9B50-F8C8758DFE14}" destId="{C42017F2-BB0C-494A-99A1-115C24F90512}" srcOrd="1" destOrd="0" presId="urn:microsoft.com/office/officeart/2008/layout/LinedList"/>
    <dgm:cxn modelId="{8E3984FF-3740-4625-B18F-FC6F375941A4}" type="presParOf" srcId="{C42017F2-BB0C-494A-99A1-115C24F90512}" destId="{28546391-707A-4927-91A0-8599D0713A88}" srcOrd="0" destOrd="0" presId="urn:microsoft.com/office/officeart/2008/layout/LinedList"/>
    <dgm:cxn modelId="{DC8C3D1F-B750-482A-8336-32E0FB04A7FF}" type="presParOf" srcId="{C42017F2-BB0C-494A-99A1-115C24F90512}" destId="{56A46DF1-0FFC-45E4-A02E-E8E871763633}" srcOrd="1" destOrd="0" presId="urn:microsoft.com/office/officeart/2008/layout/LinedList"/>
    <dgm:cxn modelId="{2CC3C986-ED22-486C-858C-6F90EDC99C93}" type="presParOf" srcId="{A2B9DAB9-925F-46F0-9B50-F8C8758DFE14}" destId="{641BFAA0-0C18-4900-BED9-B8CC438F045F}" srcOrd="2" destOrd="0" presId="urn:microsoft.com/office/officeart/2008/layout/LinedList"/>
    <dgm:cxn modelId="{C891242E-A4D6-48F1-B713-80DF66DC35AF}" type="presParOf" srcId="{A2B9DAB9-925F-46F0-9B50-F8C8758DFE14}" destId="{88AB05E5-89C8-4C3A-A276-CA2BDFE031AA}" srcOrd="3" destOrd="0" presId="urn:microsoft.com/office/officeart/2008/layout/LinedList"/>
    <dgm:cxn modelId="{83744ADA-E5CB-4EDF-8EDF-143200813A44}" type="presParOf" srcId="{88AB05E5-89C8-4C3A-A276-CA2BDFE031AA}" destId="{23E9F35D-D443-43F9-9B3A-3FC0F0D377C2}" srcOrd="0" destOrd="0" presId="urn:microsoft.com/office/officeart/2008/layout/LinedList"/>
    <dgm:cxn modelId="{B8323CEC-A565-4BE7-BE15-AABE9A45E1AB}" type="presParOf" srcId="{88AB05E5-89C8-4C3A-A276-CA2BDFE031AA}" destId="{9A0E2B80-1A16-4A31-87CA-376A8B044AC4}" srcOrd="1" destOrd="0" presId="urn:microsoft.com/office/officeart/2008/layout/LinedList"/>
    <dgm:cxn modelId="{FE93F48B-9E4B-400B-BC48-8860053B8FF1}" type="presParOf" srcId="{A2B9DAB9-925F-46F0-9B50-F8C8758DFE14}" destId="{1E82AFED-81A2-4F5E-891C-0D96594788CA}" srcOrd="4" destOrd="0" presId="urn:microsoft.com/office/officeart/2008/layout/LinedList"/>
    <dgm:cxn modelId="{FD0C72E5-4B34-47A7-A619-BEDC6690712F}" type="presParOf" srcId="{A2B9DAB9-925F-46F0-9B50-F8C8758DFE14}" destId="{9D2DCA3D-B0B2-4EC4-8FBE-5949C257A7C1}" srcOrd="5" destOrd="0" presId="urn:microsoft.com/office/officeart/2008/layout/LinedList"/>
    <dgm:cxn modelId="{AD423229-AD77-40B3-8F51-B18C2A309662}" type="presParOf" srcId="{9D2DCA3D-B0B2-4EC4-8FBE-5949C257A7C1}" destId="{E43EE610-8122-471F-97A6-E1F392895411}" srcOrd="0" destOrd="0" presId="urn:microsoft.com/office/officeart/2008/layout/LinedList"/>
    <dgm:cxn modelId="{A4725F44-EFE4-4F2F-A689-757B6428F9C0}" type="presParOf" srcId="{9D2DCA3D-B0B2-4EC4-8FBE-5949C257A7C1}" destId="{5101BF55-E56F-415D-AA41-600538062CB6}" srcOrd="1" destOrd="0" presId="urn:microsoft.com/office/officeart/2008/layout/LinedList"/>
    <dgm:cxn modelId="{E5BD6A1D-F696-4BAB-B477-9FA99BE6FDE3}" type="presParOf" srcId="{A2B9DAB9-925F-46F0-9B50-F8C8758DFE14}" destId="{D962C79D-DC24-4E8F-8FEC-D1C621C80DFB}" srcOrd="6" destOrd="0" presId="urn:microsoft.com/office/officeart/2008/layout/LinedList"/>
    <dgm:cxn modelId="{863EEDF5-0D09-41ED-B686-2AF0A7BE871C}" type="presParOf" srcId="{A2B9DAB9-925F-46F0-9B50-F8C8758DFE14}" destId="{87F9FE72-59FD-4661-A0EB-BDE3BDF2DDA9}" srcOrd="7" destOrd="0" presId="urn:microsoft.com/office/officeart/2008/layout/LinedList"/>
    <dgm:cxn modelId="{07728FD8-0EBB-4D24-ADB5-22067CB97626}" type="presParOf" srcId="{87F9FE72-59FD-4661-A0EB-BDE3BDF2DDA9}" destId="{28A1B37C-13D4-4104-B65A-8FCD5D615E87}" srcOrd="0" destOrd="0" presId="urn:microsoft.com/office/officeart/2008/layout/LinedList"/>
    <dgm:cxn modelId="{1FDB13C9-3EB9-4097-ADF9-3F5017A8DDB7}" type="presParOf" srcId="{87F9FE72-59FD-4661-A0EB-BDE3BDF2DDA9}" destId="{2F3484A5-B878-4449-8A10-8ECD3D0474B9}"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5A9CEFE-CE08-4BF2-BE31-CF8C31C27882}"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FB7E3EE-A986-4502-AD01-CD3C38BFFBC2}">
      <dgm:prSet custT="1"/>
      <dgm:spPr/>
      <dgm:t>
        <a:bodyPr/>
        <a:lstStyle/>
        <a:p>
          <a:pPr>
            <a:lnSpc>
              <a:spcPct val="100000"/>
            </a:lnSpc>
          </a:pPr>
          <a:r>
            <a:rPr lang="en-US" sz="2200" b="1" dirty="0">
              <a:solidFill>
                <a:schemeClr val="tx1"/>
              </a:solidFill>
            </a:rPr>
            <a:t>1. Introduce the word.</a:t>
          </a:r>
        </a:p>
      </dgm:t>
    </dgm:pt>
    <dgm:pt modelId="{FE395C11-2EEF-4A72-A118-EB3B8BBA979F}" type="parTrans" cxnId="{B00BF717-E804-4E30-BA69-AD6C369E5967}">
      <dgm:prSet/>
      <dgm:spPr/>
      <dgm:t>
        <a:bodyPr/>
        <a:lstStyle/>
        <a:p>
          <a:endParaRPr lang="en-US"/>
        </a:p>
      </dgm:t>
    </dgm:pt>
    <dgm:pt modelId="{82919830-2007-47B4-A230-4857379BEFEF}" type="sibTrans" cxnId="{B00BF717-E804-4E30-BA69-AD6C369E5967}">
      <dgm:prSet/>
      <dgm:spPr/>
      <dgm:t>
        <a:bodyPr/>
        <a:lstStyle/>
        <a:p>
          <a:endParaRPr lang="en-US"/>
        </a:p>
      </dgm:t>
    </dgm:pt>
    <dgm:pt modelId="{ABCE7D98-B4B4-4329-9934-8831037156CC}">
      <dgm:prSet/>
      <dgm:spPr/>
      <dgm:t>
        <a:bodyPr/>
        <a:lstStyle/>
        <a:p>
          <a:pPr>
            <a:lnSpc>
              <a:spcPct val="100000"/>
            </a:lnSpc>
          </a:pPr>
          <a:r>
            <a:rPr lang="en-US" b="1" dirty="0">
              <a:solidFill>
                <a:schemeClr val="tx1"/>
              </a:solidFill>
            </a:rPr>
            <a:t>2. Spell the word.</a:t>
          </a:r>
          <a:endParaRPr lang="en-US" dirty="0">
            <a:solidFill>
              <a:schemeClr val="tx1"/>
            </a:solidFill>
          </a:endParaRPr>
        </a:p>
      </dgm:t>
    </dgm:pt>
    <dgm:pt modelId="{7D732E50-8B2C-4D92-8149-67162933D492}" type="parTrans" cxnId="{D6276AED-D50F-4521-91E9-38CF3B872D6F}">
      <dgm:prSet/>
      <dgm:spPr/>
      <dgm:t>
        <a:bodyPr/>
        <a:lstStyle/>
        <a:p>
          <a:endParaRPr lang="en-US"/>
        </a:p>
      </dgm:t>
    </dgm:pt>
    <dgm:pt modelId="{EC0AF4D2-E5AF-42A2-AC8A-DA1D777D4C3C}" type="sibTrans" cxnId="{D6276AED-D50F-4521-91E9-38CF3B872D6F}">
      <dgm:prSet/>
      <dgm:spPr/>
      <dgm:t>
        <a:bodyPr/>
        <a:lstStyle/>
        <a:p>
          <a:endParaRPr lang="en-US"/>
        </a:p>
      </dgm:t>
    </dgm:pt>
    <dgm:pt modelId="{F91622EF-2B2B-4775-9561-A82235E1D1D7}">
      <dgm:prSet/>
      <dgm:spPr/>
      <dgm:t>
        <a:bodyPr/>
        <a:lstStyle/>
        <a:p>
          <a:pPr rtl="0">
            <a:lnSpc>
              <a:spcPct val="100000"/>
            </a:lnSpc>
          </a:pPr>
          <a:r>
            <a:rPr lang="en-US" b="1" dirty="0">
              <a:solidFill>
                <a:schemeClr val="tx1"/>
              </a:solidFill>
            </a:rPr>
            <a:t>3. </a:t>
          </a:r>
          <a:r>
            <a:rPr lang="en-US" b="1" dirty="0">
              <a:solidFill>
                <a:schemeClr val="tx1"/>
              </a:solidFill>
              <a:latin typeface="Museo Slab 500"/>
            </a:rPr>
            <a:t>Highlight </a:t>
          </a:r>
          <a:r>
            <a:rPr lang="en-US" b="1" dirty="0">
              <a:solidFill>
                <a:schemeClr val="tx1"/>
              </a:solidFill>
            </a:rPr>
            <a:t>the “unfair” part of the word.</a:t>
          </a:r>
          <a:r>
            <a:rPr lang="en-US" b="1" dirty="0">
              <a:solidFill>
                <a:schemeClr val="tx1"/>
              </a:solidFill>
              <a:latin typeface="Museo Slab 500"/>
            </a:rPr>
            <a:t> </a:t>
          </a:r>
          <a:endParaRPr lang="en-US" dirty="0">
            <a:solidFill>
              <a:schemeClr val="tx1"/>
            </a:solidFill>
          </a:endParaRPr>
        </a:p>
      </dgm:t>
    </dgm:pt>
    <dgm:pt modelId="{36746188-5C2E-488D-B328-83C0DA6DCD8A}" type="parTrans" cxnId="{4D5FD4AE-2C23-4BF1-9019-9D66C09012C2}">
      <dgm:prSet/>
      <dgm:spPr/>
      <dgm:t>
        <a:bodyPr/>
        <a:lstStyle/>
        <a:p>
          <a:endParaRPr lang="en-US"/>
        </a:p>
      </dgm:t>
    </dgm:pt>
    <dgm:pt modelId="{416762F1-BC1B-453C-BED6-80D66F239ADC}" type="sibTrans" cxnId="{4D5FD4AE-2C23-4BF1-9019-9D66C09012C2}">
      <dgm:prSet/>
      <dgm:spPr/>
      <dgm:t>
        <a:bodyPr/>
        <a:lstStyle/>
        <a:p>
          <a:endParaRPr lang="en-US"/>
        </a:p>
      </dgm:t>
    </dgm:pt>
    <dgm:pt modelId="{455F6358-CEAE-43C5-B0F7-EFC07FBD0BE9}">
      <dgm:prSet/>
      <dgm:spPr/>
      <dgm:t>
        <a:bodyPr/>
        <a:lstStyle/>
        <a:p>
          <a:pPr rtl="0">
            <a:lnSpc>
              <a:spcPct val="100000"/>
            </a:lnSpc>
          </a:pPr>
          <a:r>
            <a:rPr lang="en-US" b="1" dirty="0">
              <a:solidFill>
                <a:schemeClr val="tx1"/>
              </a:solidFill>
            </a:rPr>
            <a:t>4. Practice the word.</a:t>
          </a:r>
          <a:r>
            <a:rPr lang="en-US" b="1" dirty="0">
              <a:solidFill>
                <a:schemeClr val="tx1"/>
              </a:solidFill>
              <a:latin typeface="Museo Slab 500"/>
            </a:rPr>
            <a:t> </a:t>
          </a:r>
          <a:endParaRPr lang="en-US" dirty="0">
            <a:solidFill>
              <a:schemeClr val="tx1"/>
            </a:solidFill>
          </a:endParaRPr>
        </a:p>
      </dgm:t>
    </dgm:pt>
    <dgm:pt modelId="{B8DFAAE5-00C1-4483-A038-27B05EA5328D}" type="parTrans" cxnId="{3C8CF045-ED86-4C20-8856-2576B8F8F480}">
      <dgm:prSet/>
      <dgm:spPr/>
      <dgm:t>
        <a:bodyPr/>
        <a:lstStyle/>
        <a:p>
          <a:endParaRPr lang="en-US"/>
        </a:p>
      </dgm:t>
    </dgm:pt>
    <dgm:pt modelId="{733695CC-F154-4CBE-9B6B-646B8F3C7762}" type="sibTrans" cxnId="{3C8CF045-ED86-4C20-8856-2576B8F8F480}">
      <dgm:prSet/>
      <dgm:spPr/>
      <dgm:t>
        <a:bodyPr/>
        <a:lstStyle/>
        <a:p>
          <a:endParaRPr lang="en-US"/>
        </a:p>
      </dgm:t>
    </dgm:pt>
    <dgm:pt modelId="{B4A0B695-9451-4024-A6C3-B0DA523E135A}" type="pres">
      <dgm:prSet presAssocID="{F5A9CEFE-CE08-4BF2-BE31-CF8C31C27882}" presName="root" presStyleCnt="0">
        <dgm:presLayoutVars>
          <dgm:dir/>
          <dgm:resizeHandles val="exact"/>
        </dgm:presLayoutVars>
      </dgm:prSet>
      <dgm:spPr/>
    </dgm:pt>
    <dgm:pt modelId="{E0D21B17-AC03-4C1C-B45C-767B4895CFCE}" type="pres">
      <dgm:prSet presAssocID="{3FB7E3EE-A986-4502-AD01-CD3C38BFFBC2}" presName="compNode" presStyleCnt="0"/>
      <dgm:spPr/>
    </dgm:pt>
    <dgm:pt modelId="{A9ACC3E0-E511-433C-B665-5487A5BAAAA2}" type="pres">
      <dgm:prSet presAssocID="{3FB7E3EE-A986-4502-AD01-CD3C38BFFBC2}" presName="bgRect" presStyleLbl="bgShp" presStyleIdx="0" presStyleCnt="4" custLinFactNeighborY="-10487"/>
      <dgm:spPr>
        <a:solidFill>
          <a:schemeClr val="accent1">
            <a:lumMod val="60000"/>
            <a:lumOff val="40000"/>
          </a:schemeClr>
        </a:solidFill>
      </dgm:spPr>
    </dgm:pt>
    <dgm:pt modelId="{8C896C24-B356-43E0-A3F4-C1F6027FA42B}" type="pres">
      <dgm:prSet presAssocID="{3FB7E3EE-A986-4502-AD01-CD3C38BFFBC2}"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Schoolhouse"/>
        </a:ext>
      </dgm:extLst>
    </dgm:pt>
    <dgm:pt modelId="{EA78A47F-C46B-48D5-99CD-35352681D815}" type="pres">
      <dgm:prSet presAssocID="{3FB7E3EE-A986-4502-AD01-CD3C38BFFBC2}" presName="spaceRect" presStyleCnt="0"/>
      <dgm:spPr/>
    </dgm:pt>
    <dgm:pt modelId="{9BFE5884-4F02-45CF-9470-41F864490800}" type="pres">
      <dgm:prSet presAssocID="{3FB7E3EE-A986-4502-AD01-CD3C38BFFBC2}" presName="parTx" presStyleLbl="revTx" presStyleIdx="0" presStyleCnt="4">
        <dgm:presLayoutVars>
          <dgm:chMax val="0"/>
          <dgm:chPref val="0"/>
        </dgm:presLayoutVars>
      </dgm:prSet>
      <dgm:spPr/>
    </dgm:pt>
    <dgm:pt modelId="{A137E046-5BA1-40DF-B048-A5C34CB67FB0}" type="pres">
      <dgm:prSet presAssocID="{82919830-2007-47B4-A230-4857379BEFEF}" presName="sibTrans" presStyleCnt="0"/>
      <dgm:spPr/>
    </dgm:pt>
    <dgm:pt modelId="{4928CAF2-3031-420C-8465-91C6883ACB6B}" type="pres">
      <dgm:prSet presAssocID="{ABCE7D98-B4B4-4329-9934-8831037156CC}" presName="compNode" presStyleCnt="0"/>
      <dgm:spPr/>
    </dgm:pt>
    <dgm:pt modelId="{17EE1481-8023-4AB2-8E67-6F81099FE2E8}" type="pres">
      <dgm:prSet presAssocID="{ABCE7D98-B4B4-4329-9934-8831037156CC}" presName="bgRect" presStyleLbl="bgShp" presStyleIdx="1" presStyleCnt="4"/>
      <dgm:spPr>
        <a:solidFill>
          <a:schemeClr val="accent1">
            <a:lumMod val="60000"/>
            <a:lumOff val="40000"/>
          </a:schemeClr>
        </a:solidFill>
      </dgm:spPr>
    </dgm:pt>
    <dgm:pt modelId="{944962D0-86D5-4536-8D19-B44B3BDE23E1}" type="pres">
      <dgm:prSet presAssocID="{ABCE7D98-B4B4-4329-9934-8831037156CC}"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Classroom"/>
        </a:ext>
      </dgm:extLst>
    </dgm:pt>
    <dgm:pt modelId="{C99C0659-2635-4370-BF71-92F3F361999D}" type="pres">
      <dgm:prSet presAssocID="{ABCE7D98-B4B4-4329-9934-8831037156CC}" presName="spaceRect" presStyleCnt="0"/>
      <dgm:spPr/>
    </dgm:pt>
    <dgm:pt modelId="{892ABE13-75BA-4FFF-AD08-DFE98CBA0547}" type="pres">
      <dgm:prSet presAssocID="{ABCE7D98-B4B4-4329-9934-8831037156CC}" presName="parTx" presStyleLbl="revTx" presStyleIdx="1" presStyleCnt="4">
        <dgm:presLayoutVars>
          <dgm:chMax val="0"/>
          <dgm:chPref val="0"/>
        </dgm:presLayoutVars>
      </dgm:prSet>
      <dgm:spPr/>
    </dgm:pt>
    <dgm:pt modelId="{A62297B2-6EF6-4F8F-8908-36788F23C343}" type="pres">
      <dgm:prSet presAssocID="{EC0AF4D2-E5AF-42A2-AC8A-DA1D777D4C3C}" presName="sibTrans" presStyleCnt="0"/>
      <dgm:spPr/>
    </dgm:pt>
    <dgm:pt modelId="{D0564358-6ACB-4C68-AE2C-FEE1ABF8D00C}" type="pres">
      <dgm:prSet presAssocID="{F91622EF-2B2B-4775-9561-A82235E1D1D7}" presName="compNode" presStyleCnt="0"/>
      <dgm:spPr/>
    </dgm:pt>
    <dgm:pt modelId="{0121BF33-D3A0-4FD0-8DB2-F5C438CDC80A}" type="pres">
      <dgm:prSet presAssocID="{F91622EF-2B2B-4775-9561-A82235E1D1D7}" presName="bgRect" presStyleLbl="bgShp" presStyleIdx="2" presStyleCnt="4"/>
      <dgm:spPr>
        <a:solidFill>
          <a:schemeClr val="accent1">
            <a:lumMod val="60000"/>
            <a:lumOff val="40000"/>
          </a:schemeClr>
        </a:solidFill>
      </dgm:spPr>
    </dgm:pt>
    <dgm:pt modelId="{808574FD-D3F5-469E-AF43-38867EA84101}" type="pres">
      <dgm:prSet presAssocID="{F91622EF-2B2B-4775-9561-A82235E1D1D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Pencil"/>
        </a:ext>
      </dgm:extLst>
    </dgm:pt>
    <dgm:pt modelId="{3280D580-89C0-4229-AED8-6F9A1D32BA2E}" type="pres">
      <dgm:prSet presAssocID="{F91622EF-2B2B-4775-9561-A82235E1D1D7}" presName="spaceRect" presStyleCnt="0"/>
      <dgm:spPr/>
    </dgm:pt>
    <dgm:pt modelId="{0DA81F20-D5B5-44B1-AF47-3454F7851161}" type="pres">
      <dgm:prSet presAssocID="{F91622EF-2B2B-4775-9561-A82235E1D1D7}" presName="parTx" presStyleLbl="revTx" presStyleIdx="2" presStyleCnt="4">
        <dgm:presLayoutVars>
          <dgm:chMax val="0"/>
          <dgm:chPref val="0"/>
        </dgm:presLayoutVars>
      </dgm:prSet>
      <dgm:spPr/>
    </dgm:pt>
    <dgm:pt modelId="{5E1B9E7C-8CE9-4E5A-870F-48F9128FBA7D}" type="pres">
      <dgm:prSet presAssocID="{416762F1-BC1B-453C-BED6-80D66F239ADC}" presName="sibTrans" presStyleCnt="0"/>
      <dgm:spPr/>
    </dgm:pt>
    <dgm:pt modelId="{AACD5F69-ACDA-4701-90AE-E97DE3C733DB}" type="pres">
      <dgm:prSet presAssocID="{455F6358-CEAE-43C5-B0F7-EFC07FBD0BE9}" presName="compNode" presStyleCnt="0"/>
      <dgm:spPr/>
    </dgm:pt>
    <dgm:pt modelId="{39F63E94-4A8B-4F38-8AE5-CEF328DCDCB8}" type="pres">
      <dgm:prSet presAssocID="{455F6358-CEAE-43C5-B0F7-EFC07FBD0BE9}" presName="bgRect" presStyleLbl="bgShp" presStyleIdx="3" presStyleCnt="4"/>
      <dgm:spPr>
        <a:solidFill>
          <a:schemeClr val="accent1">
            <a:lumMod val="60000"/>
            <a:lumOff val="40000"/>
          </a:schemeClr>
        </a:solidFill>
      </dgm:spPr>
    </dgm:pt>
    <dgm:pt modelId="{E4E08726-0BE7-4AA2-AEBE-69E07EFA76DA}" type="pres">
      <dgm:prSet presAssocID="{455F6358-CEAE-43C5-B0F7-EFC07FBD0BE9}"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Books"/>
        </a:ext>
      </dgm:extLst>
    </dgm:pt>
    <dgm:pt modelId="{4612F158-1912-457C-A349-12AECAFC8FDE}" type="pres">
      <dgm:prSet presAssocID="{455F6358-CEAE-43C5-B0F7-EFC07FBD0BE9}" presName="spaceRect" presStyleCnt="0"/>
      <dgm:spPr/>
    </dgm:pt>
    <dgm:pt modelId="{9748627B-26B8-4EBF-A8A8-181822780B11}" type="pres">
      <dgm:prSet presAssocID="{455F6358-CEAE-43C5-B0F7-EFC07FBD0BE9}" presName="parTx" presStyleLbl="revTx" presStyleIdx="3" presStyleCnt="4">
        <dgm:presLayoutVars>
          <dgm:chMax val="0"/>
          <dgm:chPref val="0"/>
        </dgm:presLayoutVars>
      </dgm:prSet>
      <dgm:spPr/>
    </dgm:pt>
  </dgm:ptLst>
  <dgm:cxnLst>
    <dgm:cxn modelId="{50448D08-8DCF-4B9D-AC7C-146D79A3D3E6}" type="presOf" srcId="{F5A9CEFE-CE08-4BF2-BE31-CF8C31C27882}" destId="{B4A0B695-9451-4024-A6C3-B0DA523E135A}" srcOrd="0" destOrd="0" presId="urn:microsoft.com/office/officeart/2018/2/layout/IconVerticalSolidList"/>
    <dgm:cxn modelId="{B00BF717-E804-4E30-BA69-AD6C369E5967}" srcId="{F5A9CEFE-CE08-4BF2-BE31-CF8C31C27882}" destId="{3FB7E3EE-A986-4502-AD01-CD3C38BFFBC2}" srcOrd="0" destOrd="0" parTransId="{FE395C11-2EEF-4A72-A118-EB3B8BBA979F}" sibTransId="{82919830-2007-47B4-A230-4857379BEFEF}"/>
    <dgm:cxn modelId="{3C8CF045-ED86-4C20-8856-2576B8F8F480}" srcId="{F5A9CEFE-CE08-4BF2-BE31-CF8C31C27882}" destId="{455F6358-CEAE-43C5-B0F7-EFC07FBD0BE9}" srcOrd="3" destOrd="0" parTransId="{B8DFAAE5-00C1-4483-A038-27B05EA5328D}" sibTransId="{733695CC-F154-4CBE-9B6B-646B8F3C7762}"/>
    <dgm:cxn modelId="{9BD37C4B-0A67-47DF-ACC6-D0768ACCD85A}" type="presOf" srcId="{ABCE7D98-B4B4-4329-9934-8831037156CC}" destId="{892ABE13-75BA-4FFF-AD08-DFE98CBA0547}" srcOrd="0" destOrd="0" presId="urn:microsoft.com/office/officeart/2018/2/layout/IconVerticalSolidList"/>
    <dgm:cxn modelId="{9C6FFA4F-768B-4373-9FE7-4A55A68E85AE}" type="presOf" srcId="{3FB7E3EE-A986-4502-AD01-CD3C38BFFBC2}" destId="{9BFE5884-4F02-45CF-9470-41F864490800}" srcOrd="0" destOrd="0" presId="urn:microsoft.com/office/officeart/2018/2/layout/IconVerticalSolidList"/>
    <dgm:cxn modelId="{CE05CF85-8206-4613-AFF3-EB645FB0FEAC}" type="presOf" srcId="{F91622EF-2B2B-4775-9561-A82235E1D1D7}" destId="{0DA81F20-D5B5-44B1-AF47-3454F7851161}" srcOrd="0" destOrd="0" presId="urn:microsoft.com/office/officeart/2018/2/layout/IconVerticalSolidList"/>
    <dgm:cxn modelId="{8486AF89-6C31-48FE-8EB4-09CF6DA237E5}" type="presOf" srcId="{455F6358-CEAE-43C5-B0F7-EFC07FBD0BE9}" destId="{9748627B-26B8-4EBF-A8A8-181822780B11}" srcOrd="0" destOrd="0" presId="urn:microsoft.com/office/officeart/2018/2/layout/IconVerticalSolidList"/>
    <dgm:cxn modelId="{4D5FD4AE-2C23-4BF1-9019-9D66C09012C2}" srcId="{F5A9CEFE-CE08-4BF2-BE31-CF8C31C27882}" destId="{F91622EF-2B2B-4775-9561-A82235E1D1D7}" srcOrd="2" destOrd="0" parTransId="{36746188-5C2E-488D-B328-83C0DA6DCD8A}" sibTransId="{416762F1-BC1B-453C-BED6-80D66F239ADC}"/>
    <dgm:cxn modelId="{D6276AED-D50F-4521-91E9-38CF3B872D6F}" srcId="{F5A9CEFE-CE08-4BF2-BE31-CF8C31C27882}" destId="{ABCE7D98-B4B4-4329-9934-8831037156CC}" srcOrd="1" destOrd="0" parTransId="{7D732E50-8B2C-4D92-8149-67162933D492}" sibTransId="{EC0AF4D2-E5AF-42A2-AC8A-DA1D777D4C3C}"/>
    <dgm:cxn modelId="{B9ABA529-6ACD-44ED-83F7-8ADF2D6F823B}" type="presParOf" srcId="{B4A0B695-9451-4024-A6C3-B0DA523E135A}" destId="{E0D21B17-AC03-4C1C-B45C-767B4895CFCE}" srcOrd="0" destOrd="0" presId="urn:microsoft.com/office/officeart/2018/2/layout/IconVerticalSolidList"/>
    <dgm:cxn modelId="{2DEA271E-5BB5-41F5-AFAB-1AC78537E101}" type="presParOf" srcId="{E0D21B17-AC03-4C1C-B45C-767B4895CFCE}" destId="{A9ACC3E0-E511-433C-B665-5487A5BAAAA2}" srcOrd="0" destOrd="0" presId="urn:microsoft.com/office/officeart/2018/2/layout/IconVerticalSolidList"/>
    <dgm:cxn modelId="{FB167A0D-6A0B-4485-AF93-29A8915B460C}" type="presParOf" srcId="{E0D21B17-AC03-4C1C-B45C-767B4895CFCE}" destId="{8C896C24-B356-43E0-A3F4-C1F6027FA42B}" srcOrd="1" destOrd="0" presId="urn:microsoft.com/office/officeart/2018/2/layout/IconVerticalSolidList"/>
    <dgm:cxn modelId="{84F9BFF2-ACCF-48B6-B6C7-E463A57E288A}" type="presParOf" srcId="{E0D21B17-AC03-4C1C-B45C-767B4895CFCE}" destId="{EA78A47F-C46B-48D5-99CD-35352681D815}" srcOrd="2" destOrd="0" presId="urn:microsoft.com/office/officeart/2018/2/layout/IconVerticalSolidList"/>
    <dgm:cxn modelId="{3BA4C6D5-EE1C-412E-9797-AD44333A21DE}" type="presParOf" srcId="{E0D21B17-AC03-4C1C-B45C-767B4895CFCE}" destId="{9BFE5884-4F02-45CF-9470-41F864490800}" srcOrd="3" destOrd="0" presId="urn:microsoft.com/office/officeart/2018/2/layout/IconVerticalSolidList"/>
    <dgm:cxn modelId="{F8D5A3DF-79B9-4012-B08E-2972293378D4}" type="presParOf" srcId="{B4A0B695-9451-4024-A6C3-B0DA523E135A}" destId="{A137E046-5BA1-40DF-B048-A5C34CB67FB0}" srcOrd="1" destOrd="0" presId="urn:microsoft.com/office/officeart/2018/2/layout/IconVerticalSolidList"/>
    <dgm:cxn modelId="{02E38410-81F8-48D3-83B3-A89D4D0B2A3D}" type="presParOf" srcId="{B4A0B695-9451-4024-A6C3-B0DA523E135A}" destId="{4928CAF2-3031-420C-8465-91C6883ACB6B}" srcOrd="2" destOrd="0" presId="urn:microsoft.com/office/officeart/2018/2/layout/IconVerticalSolidList"/>
    <dgm:cxn modelId="{C201B1DC-460C-45A4-B84B-BBF62BEE0C81}" type="presParOf" srcId="{4928CAF2-3031-420C-8465-91C6883ACB6B}" destId="{17EE1481-8023-4AB2-8E67-6F81099FE2E8}" srcOrd="0" destOrd="0" presId="urn:microsoft.com/office/officeart/2018/2/layout/IconVerticalSolidList"/>
    <dgm:cxn modelId="{4BF71EAB-3D4D-49D9-B000-51ACF181F79A}" type="presParOf" srcId="{4928CAF2-3031-420C-8465-91C6883ACB6B}" destId="{944962D0-86D5-4536-8D19-B44B3BDE23E1}" srcOrd="1" destOrd="0" presId="urn:microsoft.com/office/officeart/2018/2/layout/IconVerticalSolidList"/>
    <dgm:cxn modelId="{D463EF5D-28AE-423D-8E13-AE276942854E}" type="presParOf" srcId="{4928CAF2-3031-420C-8465-91C6883ACB6B}" destId="{C99C0659-2635-4370-BF71-92F3F361999D}" srcOrd="2" destOrd="0" presId="urn:microsoft.com/office/officeart/2018/2/layout/IconVerticalSolidList"/>
    <dgm:cxn modelId="{68E13583-5571-494D-8379-CAEA846B4266}" type="presParOf" srcId="{4928CAF2-3031-420C-8465-91C6883ACB6B}" destId="{892ABE13-75BA-4FFF-AD08-DFE98CBA0547}" srcOrd="3" destOrd="0" presId="urn:microsoft.com/office/officeart/2018/2/layout/IconVerticalSolidList"/>
    <dgm:cxn modelId="{27D2B442-0D8A-4D0A-BA03-09B052965DA3}" type="presParOf" srcId="{B4A0B695-9451-4024-A6C3-B0DA523E135A}" destId="{A62297B2-6EF6-4F8F-8908-36788F23C343}" srcOrd="3" destOrd="0" presId="urn:microsoft.com/office/officeart/2018/2/layout/IconVerticalSolidList"/>
    <dgm:cxn modelId="{21E1AE5E-8541-4A3A-93A6-D4670CFD9F5D}" type="presParOf" srcId="{B4A0B695-9451-4024-A6C3-B0DA523E135A}" destId="{D0564358-6ACB-4C68-AE2C-FEE1ABF8D00C}" srcOrd="4" destOrd="0" presId="urn:microsoft.com/office/officeart/2018/2/layout/IconVerticalSolidList"/>
    <dgm:cxn modelId="{F1F2F9FA-814B-459E-B703-16A5CB75636B}" type="presParOf" srcId="{D0564358-6ACB-4C68-AE2C-FEE1ABF8D00C}" destId="{0121BF33-D3A0-4FD0-8DB2-F5C438CDC80A}" srcOrd="0" destOrd="0" presId="urn:microsoft.com/office/officeart/2018/2/layout/IconVerticalSolidList"/>
    <dgm:cxn modelId="{BA1D626C-8831-4CAF-A180-7A766CE9F5E2}" type="presParOf" srcId="{D0564358-6ACB-4C68-AE2C-FEE1ABF8D00C}" destId="{808574FD-D3F5-469E-AF43-38867EA84101}" srcOrd="1" destOrd="0" presId="urn:microsoft.com/office/officeart/2018/2/layout/IconVerticalSolidList"/>
    <dgm:cxn modelId="{F1E77155-708E-4B17-B7C0-52C97EC3748A}" type="presParOf" srcId="{D0564358-6ACB-4C68-AE2C-FEE1ABF8D00C}" destId="{3280D580-89C0-4229-AED8-6F9A1D32BA2E}" srcOrd="2" destOrd="0" presId="urn:microsoft.com/office/officeart/2018/2/layout/IconVerticalSolidList"/>
    <dgm:cxn modelId="{63048227-17FC-4CA1-A770-EC6110D6D611}" type="presParOf" srcId="{D0564358-6ACB-4C68-AE2C-FEE1ABF8D00C}" destId="{0DA81F20-D5B5-44B1-AF47-3454F7851161}" srcOrd="3" destOrd="0" presId="urn:microsoft.com/office/officeart/2018/2/layout/IconVerticalSolidList"/>
    <dgm:cxn modelId="{5D50F07F-C4E9-4D0D-977E-FC8437AB65F9}" type="presParOf" srcId="{B4A0B695-9451-4024-A6C3-B0DA523E135A}" destId="{5E1B9E7C-8CE9-4E5A-870F-48F9128FBA7D}" srcOrd="5" destOrd="0" presId="urn:microsoft.com/office/officeart/2018/2/layout/IconVerticalSolidList"/>
    <dgm:cxn modelId="{2BED764B-8A5B-475B-A9FA-449318E52257}" type="presParOf" srcId="{B4A0B695-9451-4024-A6C3-B0DA523E135A}" destId="{AACD5F69-ACDA-4701-90AE-E97DE3C733DB}" srcOrd="6" destOrd="0" presId="urn:microsoft.com/office/officeart/2018/2/layout/IconVerticalSolidList"/>
    <dgm:cxn modelId="{E417CD22-1D37-4A1A-9C61-EB7955A073B0}" type="presParOf" srcId="{AACD5F69-ACDA-4701-90AE-E97DE3C733DB}" destId="{39F63E94-4A8B-4F38-8AE5-CEF328DCDCB8}" srcOrd="0" destOrd="0" presId="urn:microsoft.com/office/officeart/2018/2/layout/IconVerticalSolidList"/>
    <dgm:cxn modelId="{FD504097-327D-4B23-BD68-006D11CA16F1}" type="presParOf" srcId="{AACD5F69-ACDA-4701-90AE-E97DE3C733DB}" destId="{E4E08726-0BE7-4AA2-AEBE-69E07EFA76DA}" srcOrd="1" destOrd="0" presId="urn:microsoft.com/office/officeart/2018/2/layout/IconVerticalSolidList"/>
    <dgm:cxn modelId="{E4CBC769-D17E-4AA2-8BBE-5EA84D109D7A}" type="presParOf" srcId="{AACD5F69-ACDA-4701-90AE-E97DE3C733DB}" destId="{4612F158-1912-457C-A349-12AECAFC8FDE}" srcOrd="2" destOrd="0" presId="urn:microsoft.com/office/officeart/2018/2/layout/IconVerticalSolidList"/>
    <dgm:cxn modelId="{175C0D00-EC50-4B7A-B59E-3FCAB5FE3056}" type="presParOf" srcId="{AACD5F69-ACDA-4701-90AE-E97DE3C733DB}" destId="{9748627B-26B8-4EBF-A8A8-181822780B11}"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28686EA-A3B9-4B1B-8402-F9ADEEEF25C8}"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CB8BFAC-66D5-43FE-99EB-C55C9642DBB4}" type="pres">
      <dgm:prSet presAssocID="{C28686EA-A3B9-4B1B-8402-F9ADEEEF25C8}" presName="outerComposite" presStyleCnt="0">
        <dgm:presLayoutVars>
          <dgm:chMax val="5"/>
          <dgm:dir/>
          <dgm:resizeHandles val="exact"/>
        </dgm:presLayoutVars>
      </dgm:prSet>
      <dgm:spPr/>
    </dgm:pt>
    <dgm:pt modelId="{8F41BF59-F189-4BAD-8DDE-25891D940998}" type="pres">
      <dgm:prSet presAssocID="{C28686EA-A3B9-4B1B-8402-F9ADEEEF25C8}" presName="dummyMaxCanvas" presStyleCnt="0">
        <dgm:presLayoutVars/>
      </dgm:prSet>
      <dgm:spPr/>
    </dgm:pt>
  </dgm:ptLst>
  <dgm:cxnLst>
    <dgm:cxn modelId="{78AE64CD-C88B-444F-B3DA-2BAFD83CD47E}" type="presOf" srcId="{C28686EA-A3B9-4B1B-8402-F9ADEEEF25C8}" destId="{9CB8BFAC-66D5-43FE-99EB-C55C9642DBB4}" srcOrd="0" destOrd="0" presId="urn:microsoft.com/office/officeart/2005/8/layout/vProcess5"/>
    <dgm:cxn modelId="{6E6507C7-8502-4F8C-A328-06CE8B6A3269}" type="presParOf" srcId="{9CB8BFAC-66D5-43FE-99EB-C55C9642DBB4}" destId="{8F41BF59-F189-4BAD-8DDE-25891D940998}" srcOrd="0"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FCD4F8-4C04-4E20-A5F0-868566EF2E4E}"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21755F5-52C2-4602-ADE6-EC017A3A9DF9}">
      <dgm:prSet custT="1"/>
      <dgm:spPr/>
      <dgm:t>
        <a:bodyPr/>
        <a:lstStyle/>
        <a:p>
          <a:r>
            <a:rPr lang="en-US" sz="2400" dirty="0">
              <a:solidFill>
                <a:schemeClr val="tx1"/>
              </a:solidFill>
            </a:rPr>
            <a:t>Plan with your grade level teams or colleagues</a:t>
          </a:r>
        </a:p>
      </dgm:t>
    </dgm:pt>
    <dgm:pt modelId="{FC76CEDC-FF3D-4272-B0C4-C2DDF1E03936}" type="parTrans" cxnId="{3E12E85F-7EE4-4FE5-8B10-8C269B4B9C73}">
      <dgm:prSet/>
      <dgm:spPr/>
      <dgm:t>
        <a:bodyPr/>
        <a:lstStyle/>
        <a:p>
          <a:endParaRPr lang="en-US"/>
        </a:p>
      </dgm:t>
    </dgm:pt>
    <dgm:pt modelId="{C71C609A-B741-4AA0-BD78-51932B544478}" type="sibTrans" cxnId="{3E12E85F-7EE4-4FE5-8B10-8C269B4B9C73}">
      <dgm:prSet/>
      <dgm:spPr/>
      <dgm:t>
        <a:bodyPr/>
        <a:lstStyle/>
        <a:p>
          <a:endParaRPr lang="en-US"/>
        </a:p>
      </dgm:t>
    </dgm:pt>
    <dgm:pt modelId="{97AF742F-63AF-4CD1-9EA8-FDA5CEAFD008}">
      <dgm:prSet/>
      <dgm:spPr/>
      <dgm:t>
        <a:bodyPr/>
        <a:lstStyle/>
        <a:p>
          <a:r>
            <a:rPr lang="en-US"/>
            <a:t>Clear up any misconceptions.</a:t>
          </a:r>
        </a:p>
      </dgm:t>
    </dgm:pt>
    <dgm:pt modelId="{F729E2AB-739B-49C5-B5B8-D4802039E03C}" type="parTrans" cxnId="{787AE04B-E5EC-4788-B929-4676D98B4440}">
      <dgm:prSet/>
      <dgm:spPr/>
      <dgm:t>
        <a:bodyPr/>
        <a:lstStyle/>
        <a:p>
          <a:endParaRPr lang="en-US"/>
        </a:p>
      </dgm:t>
    </dgm:pt>
    <dgm:pt modelId="{F6509EDC-5585-428F-AC3B-6B19188B91DD}" type="sibTrans" cxnId="{787AE04B-E5EC-4788-B929-4676D98B4440}">
      <dgm:prSet/>
      <dgm:spPr/>
      <dgm:t>
        <a:bodyPr/>
        <a:lstStyle/>
        <a:p>
          <a:endParaRPr lang="en-US"/>
        </a:p>
      </dgm:t>
    </dgm:pt>
    <dgm:pt modelId="{59B5317F-4906-4129-B832-7D7A6FCAD129}">
      <dgm:prSet/>
      <dgm:spPr/>
      <dgm:t>
        <a:bodyPr/>
        <a:lstStyle/>
        <a:p>
          <a:r>
            <a:rPr lang="en-US"/>
            <a:t>Adjust this routine to fit with your existing programming.</a:t>
          </a:r>
        </a:p>
      </dgm:t>
    </dgm:pt>
    <dgm:pt modelId="{44C45B88-FD29-420A-B652-D78AA900F99E}" type="parTrans" cxnId="{3CD909A3-D8D3-4884-A12B-2E82816F71CE}">
      <dgm:prSet/>
      <dgm:spPr/>
      <dgm:t>
        <a:bodyPr/>
        <a:lstStyle/>
        <a:p>
          <a:endParaRPr lang="en-US"/>
        </a:p>
      </dgm:t>
    </dgm:pt>
    <dgm:pt modelId="{3B1DF9D5-8647-4AFD-A392-C1E875A0483F}" type="sibTrans" cxnId="{3CD909A3-D8D3-4884-A12B-2E82816F71CE}">
      <dgm:prSet/>
      <dgm:spPr/>
      <dgm:t>
        <a:bodyPr/>
        <a:lstStyle/>
        <a:p>
          <a:endParaRPr lang="en-US"/>
        </a:p>
      </dgm:t>
    </dgm:pt>
    <dgm:pt modelId="{1E2820F9-7FF6-4A1F-8D9D-80511CCB7A9C}">
      <dgm:prSet custT="1"/>
      <dgm:spPr/>
      <dgm:t>
        <a:bodyPr/>
        <a:lstStyle/>
        <a:p>
          <a:r>
            <a:rPr lang="en-US" sz="2400" dirty="0">
              <a:solidFill>
                <a:schemeClr val="tx1"/>
              </a:solidFill>
            </a:rPr>
            <a:t>Practice the routine with adjustments for your classroom</a:t>
          </a:r>
        </a:p>
      </dgm:t>
    </dgm:pt>
    <dgm:pt modelId="{86BED94C-8FEE-49CF-8DFF-EA08A924EC58}" type="parTrans" cxnId="{CFB77F2B-05F7-4178-A059-9CDF936A5B94}">
      <dgm:prSet/>
      <dgm:spPr/>
      <dgm:t>
        <a:bodyPr/>
        <a:lstStyle/>
        <a:p>
          <a:endParaRPr lang="en-US"/>
        </a:p>
      </dgm:t>
    </dgm:pt>
    <dgm:pt modelId="{37957616-8DB5-4469-82FF-678F8D6E83E2}" type="sibTrans" cxnId="{CFB77F2B-05F7-4178-A059-9CDF936A5B94}">
      <dgm:prSet/>
      <dgm:spPr/>
      <dgm:t>
        <a:bodyPr/>
        <a:lstStyle/>
        <a:p>
          <a:endParaRPr lang="en-US"/>
        </a:p>
      </dgm:t>
    </dgm:pt>
    <dgm:pt modelId="{C4C663ED-DF64-4F31-BB40-4725583B0259}">
      <dgm:prSet custT="1"/>
      <dgm:spPr/>
      <dgm:t>
        <a:bodyPr/>
        <a:lstStyle/>
        <a:p>
          <a:r>
            <a:rPr lang="en-US" sz="2100"/>
            <a:t>1. Introduce the word.</a:t>
          </a:r>
        </a:p>
      </dgm:t>
    </dgm:pt>
    <dgm:pt modelId="{8DC42C4E-47E0-4891-81C0-A99DD41B8E60}" type="parTrans" cxnId="{5B3305E8-CA20-4A06-899A-6273348560E9}">
      <dgm:prSet/>
      <dgm:spPr/>
      <dgm:t>
        <a:bodyPr/>
        <a:lstStyle/>
        <a:p>
          <a:endParaRPr lang="en-US"/>
        </a:p>
      </dgm:t>
    </dgm:pt>
    <dgm:pt modelId="{28E41CA7-EC87-4777-BBE2-DB7714A48D78}" type="sibTrans" cxnId="{5B3305E8-CA20-4A06-899A-6273348560E9}">
      <dgm:prSet/>
      <dgm:spPr/>
      <dgm:t>
        <a:bodyPr/>
        <a:lstStyle/>
        <a:p>
          <a:endParaRPr lang="en-US"/>
        </a:p>
      </dgm:t>
    </dgm:pt>
    <dgm:pt modelId="{24DAFB90-5BAA-4503-8E01-6F2815EDDC0A}">
      <dgm:prSet custT="1"/>
      <dgm:spPr/>
      <dgm:t>
        <a:bodyPr/>
        <a:lstStyle/>
        <a:p>
          <a:r>
            <a:rPr lang="en-US" sz="2100"/>
            <a:t>2. Spell the word. </a:t>
          </a:r>
        </a:p>
      </dgm:t>
    </dgm:pt>
    <dgm:pt modelId="{16DC450C-2322-4DEE-B476-4EE7262B36D7}" type="parTrans" cxnId="{82A1E980-C802-4040-8758-1DF2EAAF883D}">
      <dgm:prSet/>
      <dgm:spPr/>
      <dgm:t>
        <a:bodyPr/>
        <a:lstStyle/>
        <a:p>
          <a:endParaRPr lang="en-US"/>
        </a:p>
      </dgm:t>
    </dgm:pt>
    <dgm:pt modelId="{8DCF6C70-A241-41E2-85E2-A11A23458D92}" type="sibTrans" cxnId="{82A1E980-C802-4040-8758-1DF2EAAF883D}">
      <dgm:prSet/>
      <dgm:spPr/>
      <dgm:t>
        <a:bodyPr/>
        <a:lstStyle/>
        <a:p>
          <a:endParaRPr lang="en-US"/>
        </a:p>
      </dgm:t>
    </dgm:pt>
    <dgm:pt modelId="{19DA0E76-A5A0-44B0-9A32-A48B56C4C290}">
      <dgm:prSet custT="1"/>
      <dgm:spPr/>
      <dgm:t>
        <a:bodyPr/>
        <a:lstStyle/>
        <a:p>
          <a:r>
            <a:rPr lang="en-US" sz="2100"/>
            <a:t>4. Practice the word. </a:t>
          </a:r>
        </a:p>
      </dgm:t>
    </dgm:pt>
    <dgm:pt modelId="{8CE18289-5C1F-4B57-A9C1-E57CF4B41026}" type="parTrans" cxnId="{047C6BEB-596B-42D9-9406-0DEB92A766A5}">
      <dgm:prSet/>
      <dgm:spPr/>
      <dgm:t>
        <a:bodyPr/>
        <a:lstStyle/>
        <a:p>
          <a:endParaRPr lang="en-US"/>
        </a:p>
      </dgm:t>
    </dgm:pt>
    <dgm:pt modelId="{D50BEAB2-1552-4C77-B18B-A2224D371B32}" type="sibTrans" cxnId="{047C6BEB-596B-42D9-9406-0DEB92A766A5}">
      <dgm:prSet/>
      <dgm:spPr/>
      <dgm:t>
        <a:bodyPr/>
        <a:lstStyle/>
        <a:p>
          <a:endParaRPr lang="en-US"/>
        </a:p>
      </dgm:t>
    </dgm:pt>
    <dgm:pt modelId="{A3F30E47-5192-4BF8-B5C6-D33366D39FC8}">
      <dgm:prSet/>
      <dgm:spPr/>
      <dgm:t>
        <a:bodyPr/>
        <a:lstStyle/>
        <a:p>
          <a:r>
            <a:rPr lang="en-US"/>
            <a:t>Share feedback based on materials and practice.</a:t>
          </a:r>
        </a:p>
      </dgm:t>
    </dgm:pt>
    <dgm:pt modelId="{CCABB2E8-91FC-4774-B445-2873EDAFC118}" type="parTrans" cxnId="{236FAFDC-4C00-4F6D-8AAB-DB577E340020}">
      <dgm:prSet/>
      <dgm:spPr/>
      <dgm:t>
        <a:bodyPr/>
        <a:lstStyle/>
        <a:p>
          <a:endParaRPr lang="en-US"/>
        </a:p>
      </dgm:t>
    </dgm:pt>
    <dgm:pt modelId="{8CD3C69D-6D8B-4A76-9DF0-D3A0432EC3CF}" type="sibTrans" cxnId="{236FAFDC-4C00-4F6D-8AAB-DB577E340020}">
      <dgm:prSet/>
      <dgm:spPr/>
      <dgm:t>
        <a:bodyPr/>
        <a:lstStyle/>
        <a:p>
          <a:endParaRPr lang="en-US"/>
        </a:p>
      </dgm:t>
    </dgm:pt>
    <dgm:pt modelId="{348F6485-878B-45DA-8A7A-4C22704892F3}">
      <dgm:prSet custT="1"/>
      <dgm:spPr/>
      <dgm:t>
        <a:bodyPr/>
        <a:lstStyle/>
        <a:p>
          <a:r>
            <a:rPr lang="en-US" sz="2100"/>
            <a:t>3. Identify the “unfair” part(s) of the word. </a:t>
          </a:r>
        </a:p>
      </dgm:t>
    </dgm:pt>
    <dgm:pt modelId="{ECDC70E2-D2FB-4CCD-BDEF-65B94E6E50D8}" type="parTrans" cxnId="{1630A6BD-70D8-466B-A97C-E6459957532F}">
      <dgm:prSet/>
      <dgm:spPr/>
      <dgm:t>
        <a:bodyPr/>
        <a:lstStyle/>
        <a:p>
          <a:endParaRPr lang="en-US"/>
        </a:p>
      </dgm:t>
    </dgm:pt>
    <dgm:pt modelId="{2171F77C-4546-4AF9-A468-9A1EB9949E57}" type="sibTrans" cxnId="{1630A6BD-70D8-466B-A97C-E6459957532F}">
      <dgm:prSet/>
      <dgm:spPr/>
      <dgm:t>
        <a:bodyPr/>
        <a:lstStyle/>
        <a:p>
          <a:endParaRPr lang="en-US"/>
        </a:p>
      </dgm:t>
    </dgm:pt>
    <dgm:pt modelId="{23F2B8F2-B964-492D-BF70-FEC57BA7A3BD}" type="pres">
      <dgm:prSet presAssocID="{28FCD4F8-4C04-4E20-A5F0-868566EF2E4E}" presName="linear" presStyleCnt="0">
        <dgm:presLayoutVars>
          <dgm:dir/>
          <dgm:animLvl val="lvl"/>
          <dgm:resizeHandles val="exact"/>
        </dgm:presLayoutVars>
      </dgm:prSet>
      <dgm:spPr/>
    </dgm:pt>
    <dgm:pt modelId="{853B5202-3D42-43DA-BF5E-6ACCDC86A09A}" type="pres">
      <dgm:prSet presAssocID="{521755F5-52C2-4602-ADE6-EC017A3A9DF9}" presName="parentLin" presStyleCnt="0"/>
      <dgm:spPr/>
    </dgm:pt>
    <dgm:pt modelId="{48F2444A-61F9-4B02-A683-031A25A632F4}" type="pres">
      <dgm:prSet presAssocID="{521755F5-52C2-4602-ADE6-EC017A3A9DF9}" presName="parentLeftMargin" presStyleLbl="node1" presStyleIdx="0" presStyleCnt="2"/>
      <dgm:spPr/>
    </dgm:pt>
    <dgm:pt modelId="{99DFD2F1-1642-42AB-926B-39761DDEF0C7}" type="pres">
      <dgm:prSet presAssocID="{521755F5-52C2-4602-ADE6-EC017A3A9DF9}" presName="parentText" presStyleLbl="node1" presStyleIdx="0" presStyleCnt="2" custScaleX="142857">
        <dgm:presLayoutVars>
          <dgm:chMax val="0"/>
          <dgm:bulletEnabled val="1"/>
        </dgm:presLayoutVars>
      </dgm:prSet>
      <dgm:spPr/>
    </dgm:pt>
    <dgm:pt modelId="{855596B3-4FA4-4999-B937-A4BD857F69FB}" type="pres">
      <dgm:prSet presAssocID="{521755F5-52C2-4602-ADE6-EC017A3A9DF9}" presName="negativeSpace" presStyleCnt="0"/>
      <dgm:spPr/>
    </dgm:pt>
    <dgm:pt modelId="{B1F180BF-D8AF-4704-92CB-06C8BA400E21}" type="pres">
      <dgm:prSet presAssocID="{521755F5-52C2-4602-ADE6-EC017A3A9DF9}" presName="childText" presStyleLbl="conFgAcc1" presStyleIdx="0" presStyleCnt="2" custScaleY="84529" custLinFactNeighborY="36613">
        <dgm:presLayoutVars>
          <dgm:bulletEnabled val="1"/>
        </dgm:presLayoutVars>
      </dgm:prSet>
      <dgm:spPr/>
    </dgm:pt>
    <dgm:pt modelId="{A256B2FC-873A-46AD-9644-4C0FCD67FB7E}" type="pres">
      <dgm:prSet presAssocID="{C71C609A-B741-4AA0-BD78-51932B544478}" presName="spaceBetweenRectangles" presStyleCnt="0"/>
      <dgm:spPr/>
    </dgm:pt>
    <dgm:pt modelId="{13FCD920-4BBF-4BD5-9C7A-E54BB7E7DC1F}" type="pres">
      <dgm:prSet presAssocID="{1E2820F9-7FF6-4A1F-8D9D-80511CCB7A9C}" presName="parentLin" presStyleCnt="0"/>
      <dgm:spPr/>
    </dgm:pt>
    <dgm:pt modelId="{A700E4E2-7C78-4847-98E2-4AF218642407}" type="pres">
      <dgm:prSet presAssocID="{1E2820F9-7FF6-4A1F-8D9D-80511CCB7A9C}" presName="parentLeftMargin" presStyleLbl="node1" presStyleIdx="0" presStyleCnt="2"/>
      <dgm:spPr/>
    </dgm:pt>
    <dgm:pt modelId="{6C101C51-A7F0-4D3B-82A9-31F6628214BF}" type="pres">
      <dgm:prSet presAssocID="{1E2820F9-7FF6-4A1F-8D9D-80511CCB7A9C}" presName="parentText" presStyleLbl="node1" presStyleIdx="1" presStyleCnt="2" custScaleX="142857" custScaleY="131018">
        <dgm:presLayoutVars>
          <dgm:chMax val="0"/>
          <dgm:bulletEnabled val="1"/>
        </dgm:presLayoutVars>
      </dgm:prSet>
      <dgm:spPr/>
    </dgm:pt>
    <dgm:pt modelId="{28BED371-3CE5-4C69-804F-20DCF3E2EF52}" type="pres">
      <dgm:prSet presAssocID="{1E2820F9-7FF6-4A1F-8D9D-80511CCB7A9C}" presName="negativeSpace" presStyleCnt="0"/>
      <dgm:spPr/>
    </dgm:pt>
    <dgm:pt modelId="{1AF75737-2447-43D7-B633-4593F150BD8A}" type="pres">
      <dgm:prSet presAssocID="{1E2820F9-7FF6-4A1F-8D9D-80511CCB7A9C}" presName="childText" presStyleLbl="conFgAcc1" presStyleIdx="1" presStyleCnt="2">
        <dgm:presLayoutVars>
          <dgm:bulletEnabled val="1"/>
        </dgm:presLayoutVars>
      </dgm:prSet>
      <dgm:spPr/>
    </dgm:pt>
  </dgm:ptLst>
  <dgm:cxnLst>
    <dgm:cxn modelId="{CFB77F2B-05F7-4178-A059-9CDF936A5B94}" srcId="{28FCD4F8-4C04-4E20-A5F0-868566EF2E4E}" destId="{1E2820F9-7FF6-4A1F-8D9D-80511CCB7A9C}" srcOrd="1" destOrd="0" parTransId="{86BED94C-8FEE-49CF-8DFF-EA08A924EC58}" sibTransId="{37957616-8DB5-4469-82FF-678F8D6E83E2}"/>
    <dgm:cxn modelId="{3E12E85F-7EE4-4FE5-8B10-8C269B4B9C73}" srcId="{28FCD4F8-4C04-4E20-A5F0-868566EF2E4E}" destId="{521755F5-52C2-4602-ADE6-EC017A3A9DF9}" srcOrd="0" destOrd="0" parTransId="{FC76CEDC-FF3D-4272-B0C4-C2DDF1E03936}" sibTransId="{C71C609A-B741-4AA0-BD78-51932B544478}"/>
    <dgm:cxn modelId="{A1E1EE61-472F-4CBC-A53D-8B4088D1765E}" type="presOf" srcId="{28FCD4F8-4C04-4E20-A5F0-868566EF2E4E}" destId="{23F2B8F2-B964-492D-BF70-FEC57BA7A3BD}" srcOrd="0" destOrd="0" presId="urn:microsoft.com/office/officeart/2005/8/layout/list1"/>
    <dgm:cxn modelId="{787AE04B-E5EC-4788-B929-4676D98B4440}" srcId="{521755F5-52C2-4602-ADE6-EC017A3A9DF9}" destId="{97AF742F-63AF-4CD1-9EA8-FDA5CEAFD008}" srcOrd="0" destOrd="0" parTransId="{F729E2AB-739B-49C5-B5B8-D4802039E03C}" sibTransId="{F6509EDC-5585-428F-AC3B-6B19188B91DD}"/>
    <dgm:cxn modelId="{82A1E980-C802-4040-8758-1DF2EAAF883D}" srcId="{1E2820F9-7FF6-4A1F-8D9D-80511CCB7A9C}" destId="{24DAFB90-5BAA-4503-8E01-6F2815EDDC0A}" srcOrd="1" destOrd="0" parTransId="{16DC450C-2322-4DEE-B476-4EE7262B36D7}" sibTransId="{8DCF6C70-A241-41E2-85E2-A11A23458D92}"/>
    <dgm:cxn modelId="{8E58A394-9561-4578-8CF4-C05BE4E7B546}" type="presOf" srcId="{348F6485-878B-45DA-8A7A-4C22704892F3}" destId="{1AF75737-2447-43D7-B633-4593F150BD8A}" srcOrd="0" destOrd="2" presId="urn:microsoft.com/office/officeart/2005/8/layout/list1"/>
    <dgm:cxn modelId="{0539C294-1303-458C-9C41-A0175DB7FF76}" type="presOf" srcId="{521755F5-52C2-4602-ADE6-EC017A3A9DF9}" destId="{99DFD2F1-1642-42AB-926B-39761DDEF0C7}" srcOrd="1" destOrd="0" presId="urn:microsoft.com/office/officeart/2005/8/layout/list1"/>
    <dgm:cxn modelId="{A947E598-F644-4FDD-9DDA-F2A36FCDBB91}" type="presOf" srcId="{59B5317F-4906-4129-B832-7D7A6FCAD129}" destId="{B1F180BF-D8AF-4704-92CB-06C8BA400E21}" srcOrd="0" destOrd="1" presId="urn:microsoft.com/office/officeart/2005/8/layout/list1"/>
    <dgm:cxn modelId="{05D50E9C-FF16-4B3F-8A4D-922AF1E4CE3A}" type="presOf" srcId="{97AF742F-63AF-4CD1-9EA8-FDA5CEAFD008}" destId="{B1F180BF-D8AF-4704-92CB-06C8BA400E21}" srcOrd="0" destOrd="0" presId="urn:microsoft.com/office/officeart/2005/8/layout/list1"/>
    <dgm:cxn modelId="{38C0809C-8434-4C5B-B61D-3397F1675049}" type="presOf" srcId="{1E2820F9-7FF6-4A1F-8D9D-80511CCB7A9C}" destId="{6C101C51-A7F0-4D3B-82A9-31F6628214BF}" srcOrd="1" destOrd="0" presId="urn:microsoft.com/office/officeart/2005/8/layout/list1"/>
    <dgm:cxn modelId="{3CD909A3-D8D3-4884-A12B-2E82816F71CE}" srcId="{521755F5-52C2-4602-ADE6-EC017A3A9DF9}" destId="{59B5317F-4906-4129-B832-7D7A6FCAD129}" srcOrd="1" destOrd="0" parTransId="{44C45B88-FD29-420A-B652-D78AA900F99E}" sibTransId="{3B1DF9D5-8647-4AFD-A392-C1E875A0483F}"/>
    <dgm:cxn modelId="{DD0D64A4-6EA4-4B51-AE7F-312C0EBF239A}" type="presOf" srcId="{1E2820F9-7FF6-4A1F-8D9D-80511CCB7A9C}" destId="{A700E4E2-7C78-4847-98E2-4AF218642407}" srcOrd="0" destOrd="0" presId="urn:microsoft.com/office/officeart/2005/8/layout/list1"/>
    <dgm:cxn modelId="{DCE3EBA4-3963-45F7-ADA1-2979228639D9}" type="presOf" srcId="{C4C663ED-DF64-4F31-BB40-4725583B0259}" destId="{1AF75737-2447-43D7-B633-4593F150BD8A}" srcOrd="0" destOrd="0" presId="urn:microsoft.com/office/officeart/2005/8/layout/list1"/>
    <dgm:cxn modelId="{76F439A9-772A-4ABC-9E0D-8062F4D8E91A}" type="presOf" srcId="{A3F30E47-5192-4BF8-B5C6-D33366D39FC8}" destId="{B1F180BF-D8AF-4704-92CB-06C8BA400E21}" srcOrd="0" destOrd="2" presId="urn:microsoft.com/office/officeart/2005/8/layout/list1"/>
    <dgm:cxn modelId="{7EDA70B6-E72D-4284-B9EF-9019F5B3BE55}" type="presOf" srcId="{24DAFB90-5BAA-4503-8E01-6F2815EDDC0A}" destId="{1AF75737-2447-43D7-B633-4593F150BD8A}" srcOrd="0" destOrd="1" presId="urn:microsoft.com/office/officeart/2005/8/layout/list1"/>
    <dgm:cxn modelId="{1630A6BD-70D8-466B-A97C-E6459957532F}" srcId="{1E2820F9-7FF6-4A1F-8D9D-80511CCB7A9C}" destId="{348F6485-878B-45DA-8A7A-4C22704892F3}" srcOrd="2" destOrd="0" parTransId="{ECDC70E2-D2FB-4CCD-BDEF-65B94E6E50D8}" sibTransId="{2171F77C-4546-4AF9-A468-9A1EB9949E57}"/>
    <dgm:cxn modelId="{65BF35D7-08AF-44EC-8EC2-7824EB16400D}" type="presOf" srcId="{521755F5-52C2-4602-ADE6-EC017A3A9DF9}" destId="{48F2444A-61F9-4B02-A683-031A25A632F4}" srcOrd="0" destOrd="0" presId="urn:microsoft.com/office/officeart/2005/8/layout/list1"/>
    <dgm:cxn modelId="{236FAFDC-4C00-4F6D-8AAB-DB577E340020}" srcId="{521755F5-52C2-4602-ADE6-EC017A3A9DF9}" destId="{A3F30E47-5192-4BF8-B5C6-D33366D39FC8}" srcOrd="2" destOrd="0" parTransId="{CCABB2E8-91FC-4774-B445-2873EDAFC118}" sibTransId="{8CD3C69D-6D8B-4A76-9DF0-D3A0432EC3CF}"/>
    <dgm:cxn modelId="{5B3305E8-CA20-4A06-899A-6273348560E9}" srcId="{1E2820F9-7FF6-4A1F-8D9D-80511CCB7A9C}" destId="{C4C663ED-DF64-4F31-BB40-4725583B0259}" srcOrd="0" destOrd="0" parTransId="{8DC42C4E-47E0-4891-81C0-A99DD41B8E60}" sibTransId="{28E41CA7-EC87-4777-BBE2-DB7714A48D78}"/>
    <dgm:cxn modelId="{047C6BEB-596B-42D9-9406-0DEB92A766A5}" srcId="{1E2820F9-7FF6-4A1F-8D9D-80511CCB7A9C}" destId="{19DA0E76-A5A0-44B0-9A32-A48B56C4C290}" srcOrd="3" destOrd="0" parTransId="{8CE18289-5C1F-4B57-A9C1-E57CF4B41026}" sibTransId="{D50BEAB2-1552-4C77-B18B-A2224D371B32}"/>
    <dgm:cxn modelId="{352997EE-0147-4E0A-9C6A-2399A1C706E5}" type="presOf" srcId="{19DA0E76-A5A0-44B0-9A32-A48B56C4C290}" destId="{1AF75737-2447-43D7-B633-4593F150BD8A}" srcOrd="0" destOrd="3" presId="urn:microsoft.com/office/officeart/2005/8/layout/list1"/>
    <dgm:cxn modelId="{30A028BB-505E-4599-91BC-B3209A04C50D}" type="presParOf" srcId="{23F2B8F2-B964-492D-BF70-FEC57BA7A3BD}" destId="{853B5202-3D42-43DA-BF5E-6ACCDC86A09A}" srcOrd="0" destOrd="0" presId="urn:microsoft.com/office/officeart/2005/8/layout/list1"/>
    <dgm:cxn modelId="{EECCC4A9-8F25-410A-9EB8-9917F5474AA5}" type="presParOf" srcId="{853B5202-3D42-43DA-BF5E-6ACCDC86A09A}" destId="{48F2444A-61F9-4B02-A683-031A25A632F4}" srcOrd="0" destOrd="0" presId="urn:microsoft.com/office/officeart/2005/8/layout/list1"/>
    <dgm:cxn modelId="{F5A49E1C-4506-4BB2-B087-B63C4B4F65F8}" type="presParOf" srcId="{853B5202-3D42-43DA-BF5E-6ACCDC86A09A}" destId="{99DFD2F1-1642-42AB-926B-39761DDEF0C7}" srcOrd="1" destOrd="0" presId="urn:microsoft.com/office/officeart/2005/8/layout/list1"/>
    <dgm:cxn modelId="{A9903E97-671B-4AD6-AD18-9830FAB9AE60}" type="presParOf" srcId="{23F2B8F2-B964-492D-BF70-FEC57BA7A3BD}" destId="{855596B3-4FA4-4999-B937-A4BD857F69FB}" srcOrd="1" destOrd="0" presId="urn:microsoft.com/office/officeart/2005/8/layout/list1"/>
    <dgm:cxn modelId="{32E08041-7259-4504-89FC-4F8296507CC5}" type="presParOf" srcId="{23F2B8F2-B964-492D-BF70-FEC57BA7A3BD}" destId="{B1F180BF-D8AF-4704-92CB-06C8BA400E21}" srcOrd="2" destOrd="0" presId="urn:microsoft.com/office/officeart/2005/8/layout/list1"/>
    <dgm:cxn modelId="{380E1DDC-C116-4E60-BD3B-BA43BCE66BE4}" type="presParOf" srcId="{23F2B8F2-B964-492D-BF70-FEC57BA7A3BD}" destId="{A256B2FC-873A-46AD-9644-4C0FCD67FB7E}" srcOrd="3" destOrd="0" presId="urn:microsoft.com/office/officeart/2005/8/layout/list1"/>
    <dgm:cxn modelId="{495F15BF-4B74-4F6A-954C-2F9437FC6648}" type="presParOf" srcId="{23F2B8F2-B964-492D-BF70-FEC57BA7A3BD}" destId="{13FCD920-4BBF-4BD5-9C7A-E54BB7E7DC1F}" srcOrd="4" destOrd="0" presId="urn:microsoft.com/office/officeart/2005/8/layout/list1"/>
    <dgm:cxn modelId="{D32FFA7A-D6E5-4247-A513-1E74E00988B5}" type="presParOf" srcId="{13FCD920-4BBF-4BD5-9C7A-E54BB7E7DC1F}" destId="{A700E4E2-7C78-4847-98E2-4AF218642407}" srcOrd="0" destOrd="0" presId="urn:microsoft.com/office/officeart/2005/8/layout/list1"/>
    <dgm:cxn modelId="{FE5634E4-9BDC-4CFD-8A92-53CA3EEB536E}" type="presParOf" srcId="{13FCD920-4BBF-4BD5-9C7A-E54BB7E7DC1F}" destId="{6C101C51-A7F0-4D3B-82A9-31F6628214BF}" srcOrd="1" destOrd="0" presId="urn:microsoft.com/office/officeart/2005/8/layout/list1"/>
    <dgm:cxn modelId="{2498457F-B948-460B-B3C5-A550A1BC5B04}" type="presParOf" srcId="{23F2B8F2-B964-492D-BF70-FEC57BA7A3BD}" destId="{28BED371-3CE5-4C69-804F-20DCF3E2EF52}" srcOrd="5" destOrd="0" presId="urn:microsoft.com/office/officeart/2005/8/layout/list1"/>
    <dgm:cxn modelId="{DFAA1D27-3979-4A01-B4AE-6CFC68034CAB}" type="presParOf" srcId="{23F2B8F2-B964-492D-BF70-FEC57BA7A3BD}" destId="{1AF75737-2447-43D7-B633-4593F150BD8A}" srcOrd="6" destOrd="0" presId="urn:microsoft.com/office/officeart/2005/8/layout/list1"/>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048DC-3A0C-4724-AB82-160CDD2C74A3}">
      <dsp:nvSpPr>
        <dsp:cNvPr id="0" name=""/>
        <dsp:cNvSpPr/>
      </dsp:nvSpPr>
      <dsp:spPr>
        <a:xfrm>
          <a:off x="0" y="1964"/>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DD4F29A-97A9-468F-825C-EEE657B6A3C9}">
      <dsp:nvSpPr>
        <dsp:cNvPr id="0" name=""/>
        <dsp:cNvSpPr/>
      </dsp:nvSpPr>
      <dsp:spPr>
        <a:xfrm>
          <a:off x="301227" y="226018"/>
          <a:ext cx="547687" cy="5476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935BDB-71CA-48AD-BDE1-CD1219676668}">
      <dsp:nvSpPr>
        <dsp:cNvPr id="0" name=""/>
        <dsp:cNvSpPr/>
      </dsp:nvSpPr>
      <dsp:spPr>
        <a:xfrm>
          <a:off x="1150143" y="1964"/>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Understand the foundational knowledge for sight word recognition</a:t>
          </a:r>
        </a:p>
      </dsp:txBody>
      <dsp:txXfrm>
        <a:off x="1150143" y="1964"/>
        <a:ext cx="4690650" cy="995794"/>
      </dsp:txXfrm>
    </dsp:sp>
    <dsp:sp modelId="{8A2544E7-975A-4E09-BF66-9A8EFEB70397}">
      <dsp:nvSpPr>
        <dsp:cNvPr id="0" name=""/>
        <dsp:cNvSpPr/>
      </dsp:nvSpPr>
      <dsp:spPr>
        <a:xfrm>
          <a:off x="0" y="1246708"/>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749E03D4-A2A9-4B2E-89D2-9C08A4582332}">
      <dsp:nvSpPr>
        <dsp:cNvPr id="0" name=""/>
        <dsp:cNvSpPr/>
      </dsp:nvSpPr>
      <dsp:spPr>
        <a:xfrm>
          <a:off x="301227" y="1470762"/>
          <a:ext cx="547687" cy="5476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F9EBC76-96C8-4CCD-B1D1-9C81E95C878D}">
      <dsp:nvSpPr>
        <dsp:cNvPr id="0" name=""/>
        <dsp:cNvSpPr/>
      </dsp:nvSpPr>
      <dsp:spPr>
        <a:xfrm>
          <a:off x="1150143" y="1246708"/>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Engage in academic discourse on evidence-based instructional considerations</a:t>
          </a:r>
        </a:p>
      </dsp:txBody>
      <dsp:txXfrm>
        <a:off x="1150143" y="1246708"/>
        <a:ext cx="4690650" cy="995794"/>
      </dsp:txXfrm>
    </dsp:sp>
    <dsp:sp modelId="{10EBE445-40BA-40E8-9D8A-113605F9A0B0}">
      <dsp:nvSpPr>
        <dsp:cNvPr id="0" name=""/>
        <dsp:cNvSpPr/>
      </dsp:nvSpPr>
      <dsp:spPr>
        <a:xfrm>
          <a:off x="0" y="2491451"/>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212E3882-AABA-49C9-A83C-F92E1C8F1036}">
      <dsp:nvSpPr>
        <dsp:cNvPr id="0" name=""/>
        <dsp:cNvSpPr/>
      </dsp:nvSpPr>
      <dsp:spPr>
        <a:xfrm>
          <a:off x="301227" y="2715505"/>
          <a:ext cx="547687" cy="5476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F9B6DB4-9CBE-43A6-A18B-D50A3625A027}">
      <dsp:nvSpPr>
        <dsp:cNvPr id="0" name=""/>
        <dsp:cNvSpPr/>
      </dsp:nvSpPr>
      <dsp:spPr>
        <a:xfrm>
          <a:off x="1150143" y="2491451"/>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Incorporate a heart word routine through modeling and practice </a:t>
          </a:r>
        </a:p>
      </dsp:txBody>
      <dsp:txXfrm>
        <a:off x="1150143" y="2491451"/>
        <a:ext cx="4690650" cy="995794"/>
      </dsp:txXfrm>
    </dsp:sp>
    <dsp:sp modelId="{AACC3483-4FEA-418A-88E6-75837B3CB9B3}">
      <dsp:nvSpPr>
        <dsp:cNvPr id="0" name=""/>
        <dsp:cNvSpPr/>
      </dsp:nvSpPr>
      <dsp:spPr>
        <a:xfrm>
          <a:off x="0" y="3736195"/>
          <a:ext cx="5840794" cy="99579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5C338307-9B04-4243-B26B-E58D81BB187E}">
      <dsp:nvSpPr>
        <dsp:cNvPr id="0" name=""/>
        <dsp:cNvSpPr/>
      </dsp:nvSpPr>
      <dsp:spPr>
        <a:xfrm>
          <a:off x="301227" y="3960249"/>
          <a:ext cx="547687" cy="54768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0E5CEA6-3950-4E4C-9196-CA5A44007B0B}">
      <dsp:nvSpPr>
        <dsp:cNvPr id="0" name=""/>
        <dsp:cNvSpPr/>
      </dsp:nvSpPr>
      <dsp:spPr>
        <a:xfrm>
          <a:off x="1150143" y="3736195"/>
          <a:ext cx="4690650" cy="9957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388" tIns="105388" rIns="105388" bIns="105388" numCol="1" spcCol="1270" anchor="ctr" anchorCtr="0">
          <a:noAutofit/>
        </a:bodyPr>
        <a:lstStyle/>
        <a:p>
          <a:pPr marL="0" lvl="0" indent="0" algn="l" defTabSz="889000">
            <a:lnSpc>
              <a:spcPct val="100000"/>
            </a:lnSpc>
            <a:spcBef>
              <a:spcPct val="0"/>
            </a:spcBef>
            <a:spcAft>
              <a:spcPct val="35000"/>
            </a:spcAft>
            <a:buNone/>
          </a:pPr>
          <a:r>
            <a:rPr lang="en-US" sz="2000" kern="1200"/>
            <a:t>Determine personalized next steps for implementation  </a:t>
          </a:r>
        </a:p>
      </dsp:txBody>
      <dsp:txXfrm>
        <a:off x="1150143" y="3736195"/>
        <a:ext cx="4690650" cy="99579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FE6B02-4772-4FED-8FAC-0C98882E1463}">
      <dsp:nvSpPr>
        <dsp:cNvPr id="0" name=""/>
        <dsp:cNvSpPr/>
      </dsp:nvSpPr>
      <dsp:spPr>
        <a:xfrm>
          <a:off x="2282" y="1739781"/>
          <a:ext cx="2781414" cy="11125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tx1"/>
              </a:solidFill>
              <a:latin typeface="Museo Slab 500"/>
            </a:rPr>
            <a:t>Sight words</a:t>
          </a:r>
          <a:endParaRPr lang="en-US" sz="2400" kern="1200" dirty="0">
            <a:solidFill>
              <a:schemeClr val="tx1"/>
            </a:solidFill>
          </a:endParaRPr>
        </a:p>
      </dsp:txBody>
      <dsp:txXfrm>
        <a:off x="558565" y="1739781"/>
        <a:ext cx="1668849" cy="1112565"/>
      </dsp:txXfrm>
    </dsp:sp>
    <dsp:sp modelId="{514B32BF-FDD4-4984-AF0A-818FF4D20422}">
      <dsp:nvSpPr>
        <dsp:cNvPr id="0" name=""/>
        <dsp:cNvSpPr/>
      </dsp:nvSpPr>
      <dsp:spPr>
        <a:xfrm>
          <a:off x="2505556" y="1739781"/>
          <a:ext cx="2781414" cy="11125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tx1"/>
              </a:solidFill>
              <a:latin typeface="Museo Slab 500"/>
            </a:rPr>
            <a:t>High Frequency words</a:t>
          </a:r>
          <a:endParaRPr lang="en-US" sz="2400" kern="1200" dirty="0">
            <a:solidFill>
              <a:schemeClr val="tx1"/>
            </a:solidFill>
          </a:endParaRPr>
        </a:p>
      </dsp:txBody>
      <dsp:txXfrm>
        <a:off x="3061839" y="1739781"/>
        <a:ext cx="1668849" cy="1112565"/>
      </dsp:txXfrm>
    </dsp:sp>
    <dsp:sp modelId="{23053FB3-99B6-40F4-80AE-6DA592A88C18}">
      <dsp:nvSpPr>
        <dsp:cNvPr id="0" name=""/>
        <dsp:cNvSpPr/>
      </dsp:nvSpPr>
      <dsp:spPr>
        <a:xfrm>
          <a:off x="5008829" y="1739781"/>
          <a:ext cx="2781414" cy="1112565"/>
        </a:xfrm>
        <a:prstGeom prst="chevron">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rtl="0">
            <a:lnSpc>
              <a:spcPct val="90000"/>
            </a:lnSpc>
            <a:spcBef>
              <a:spcPct val="0"/>
            </a:spcBef>
            <a:spcAft>
              <a:spcPct val="35000"/>
            </a:spcAft>
            <a:buNone/>
          </a:pPr>
          <a:r>
            <a:rPr lang="en-US" sz="2400" kern="1200" dirty="0">
              <a:solidFill>
                <a:schemeClr val="tx1"/>
              </a:solidFill>
              <a:latin typeface="Museo Slab 500"/>
            </a:rPr>
            <a:t>Irregular Words</a:t>
          </a:r>
          <a:endParaRPr lang="en-US" sz="2400" kern="1200" dirty="0">
            <a:solidFill>
              <a:schemeClr val="tx1"/>
            </a:solidFill>
          </a:endParaRPr>
        </a:p>
      </dsp:txBody>
      <dsp:txXfrm>
        <a:off x="5565112" y="1739781"/>
        <a:ext cx="1668849" cy="11125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F2E1CD-F620-4A66-AF35-22E6510D5E40}">
      <dsp:nvSpPr>
        <dsp:cNvPr id="0" name=""/>
        <dsp:cNvSpPr/>
      </dsp:nvSpPr>
      <dsp:spPr>
        <a:xfrm>
          <a:off x="0" y="0"/>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546391-707A-4927-91A0-8599D0713A88}">
      <dsp:nvSpPr>
        <dsp:cNvPr id="0" name=""/>
        <dsp:cNvSpPr/>
      </dsp:nvSpPr>
      <dsp:spPr>
        <a:xfrm>
          <a:off x="0" y="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Explicit</a:t>
          </a:r>
          <a:r>
            <a:rPr lang="en-US" sz="2500" kern="1200"/>
            <a:t> – clear explanations, teacher modeling, student practice </a:t>
          </a:r>
        </a:p>
      </dsp:txBody>
      <dsp:txXfrm>
        <a:off x="0" y="0"/>
        <a:ext cx="6891188" cy="1098495"/>
      </dsp:txXfrm>
    </dsp:sp>
    <dsp:sp modelId="{641BFAA0-0C18-4900-BED9-B8CC438F045F}">
      <dsp:nvSpPr>
        <dsp:cNvPr id="0" name=""/>
        <dsp:cNvSpPr/>
      </dsp:nvSpPr>
      <dsp:spPr>
        <a:xfrm>
          <a:off x="0" y="1098495"/>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3E9F35D-D443-43F9-9B3A-3FC0F0D377C2}">
      <dsp:nvSpPr>
        <dsp:cNvPr id="0" name=""/>
        <dsp:cNvSpPr/>
      </dsp:nvSpPr>
      <dsp:spPr>
        <a:xfrm>
          <a:off x="0" y="1098495"/>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Systematic</a:t>
          </a:r>
          <a:r>
            <a:rPr lang="en-US" sz="2500" kern="1200" dirty="0"/>
            <a:t> – focus on 1 or 2 skills at a time moving from simpler to more complex progression  </a:t>
          </a:r>
        </a:p>
      </dsp:txBody>
      <dsp:txXfrm>
        <a:off x="0" y="1098495"/>
        <a:ext cx="6891188" cy="1098495"/>
      </dsp:txXfrm>
    </dsp:sp>
    <dsp:sp modelId="{1E82AFED-81A2-4F5E-891C-0D96594788CA}">
      <dsp:nvSpPr>
        <dsp:cNvPr id="0" name=""/>
        <dsp:cNvSpPr/>
      </dsp:nvSpPr>
      <dsp:spPr>
        <a:xfrm>
          <a:off x="0" y="2196991"/>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3EE610-8122-471F-97A6-E1F392895411}">
      <dsp:nvSpPr>
        <dsp:cNvPr id="0" name=""/>
        <dsp:cNvSpPr/>
      </dsp:nvSpPr>
      <dsp:spPr>
        <a:xfrm>
          <a:off x="0" y="2196990"/>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a:t>Engaging</a:t>
          </a:r>
          <a:r>
            <a:rPr lang="en-US" sz="2500" kern="1200"/>
            <a:t> – motivating, multisensory, and snappy pace to keep interest</a:t>
          </a:r>
        </a:p>
      </dsp:txBody>
      <dsp:txXfrm>
        <a:off x="0" y="2196990"/>
        <a:ext cx="6891188" cy="1098495"/>
      </dsp:txXfrm>
    </dsp:sp>
    <dsp:sp modelId="{D962C79D-DC24-4E8F-8FEC-D1C621C80DFB}">
      <dsp:nvSpPr>
        <dsp:cNvPr id="0" name=""/>
        <dsp:cNvSpPr/>
      </dsp:nvSpPr>
      <dsp:spPr>
        <a:xfrm>
          <a:off x="0" y="3295486"/>
          <a:ext cx="689118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A1B37C-13D4-4104-B65A-8FCD5D615E87}">
      <dsp:nvSpPr>
        <dsp:cNvPr id="0" name=""/>
        <dsp:cNvSpPr/>
      </dsp:nvSpPr>
      <dsp:spPr>
        <a:xfrm>
          <a:off x="0" y="3295486"/>
          <a:ext cx="6891188" cy="10984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b="1" kern="1200" dirty="0"/>
            <a:t>Duration</a:t>
          </a:r>
          <a:r>
            <a:rPr lang="en-US" sz="2500" kern="1200" dirty="0"/>
            <a:t> – most students benefit from just a few minutes of sight word instruction daily </a:t>
          </a:r>
        </a:p>
      </dsp:txBody>
      <dsp:txXfrm>
        <a:off x="0" y="3295486"/>
        <a:ext cx="6891188" cy="1098495"/>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ACC3E0-E511-433C-B665-5487A5BAAAA2}">
      <dsp:nvSpPr>
        <dsp:cNvPr id="0" name=""/>
        <dsp:cNvSpPr/>
      </dsp:nvSpPr>
      <dsp:spPr>
        <a:xfrm>
          <a:off x="0" y="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C896C24-B356-43E0-A3F4-C1F6027FA42B}">
      <dsp:nvSpPr>
        <dsp:cNvPr id="0" name=""/>
        <dsp:cNvSpPr/>
      </dsp:nvSpPr>
      <dsp:spPr>
        <a:xfrm>
          <a:off x="317196" y="238000"/>
          <a:ext cx="576721" cy="5767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BFE5884-4F02-45CF-9470-41F864490800}">
      <dsp:nvSpPr>
        <dsp:cNvPr id="0" name=""/>
        <dsp:cNvSpPr/>
      </dsp:nvSpPr>
      <dsp:spPr>
        <a:xfrm>
          <a:off x="1211115" y="2068"/>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chemeClr val="tx1"/>
              </a:solidFill>
            </a:rPr>
            <a:t>1. Introduce the word.</a:t>
          </a:r>
        </a:p>
      </dsp:txBody>
      <dsp:txXfrm>
        <a:off x="1211115" y="2068"/>
        <a:ext cx="4652606" cy="1048584"/>
      </dsp:txXfrm>
    </dsp:sp>
    <dsp:sp modelId="{17EE1481-8023-4AB2-8E67-6F81099FE2E8}">
      <dsp:nvSpPr>
        <dsp:cNvPr id="0" name=""/>
        <dsp:cNvSpPr/>
      </dsp:nvSpPr>
      <dsp:spPr>
        <a:xfrm>
          <a:off x="0" y="1312799"/>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944962D0-86D5-4536-8D19-B44B3BDE23E1}">
      <dsp:nvSpPr>
        <dsp:cNvPr id="0" name=""/>
        <dsp:cNvSpPr/>
      </dsp:nvSpPr>
      <dsp:spPr>
        <a:xfrm>
          <a:off x="317196" y="1548731"/>
          <a:ext cx="576721" cy="5767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92ABE13-75BA-4FFF-AD08-DFE98CBA0547}">
      <dsp:nvSpPr>
        <dsp:cNvPr id="0" name=""/>
        <dsp:cNvSpPr/>
      </dsp:nvSpPr>
      <dsp:spPr>
        <a:xfrm>
          <a:off x="1211115" y="1312799"/>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a:lnSpc>
              <a:spcPct val="100000"/>
            </a:lnSpc>
            <a:spcBef>
              <a:spcPct val="0"/>
            </a:spcBef>
            <a:spcAft>
              <a:spcPct val="35000"/>
            </a:spcAft>
            <a:buNone/>
          </a:pPr>
          <a:r>
            <a:rPr lang="en-US" sz="2200" b="1" kern="1200" dirty="0">
              <a:solidFill>
                <a:schemeClr val="tx1"/>
              </a:solidFill>
            </a:rPr>
            <a:t>2. Spell the word.</a:t>
          </a:r>
          <a:endParaRPr lang="en-US" sz="2200" kern="1200" dirty="0">
            <a:solidFill>
              <a:schemeClr val="tx1"/>
            </a:solidFill>
          </a:endParaRPr>
        </a:p>
      </dsp:txBody>
      <dsp:txXfrm>
        <a:off x="1211115" y="1312799"/>
        <a:ext cx="4652606" cy="1048584"/>
      </dsp:txXfrm>
    </dsp:sp>
    <dsp:sp modelId="{0121BF33-D3A0-4FD0-8DB2-F5C438CDC80A}">
      <dsp:nvSpPr>
        <dsp:cNvPr id="0" name=""/>
        <dsp:cNvSpPr/>
      </dsp:nvSpPr>
      <dsp:spPr>
        <a:xfrm>
          <a:off x="0" y="2623530"/>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808574FD-D3F5-469E-AF43-38867EA84101}">
      <dsp:nvSpPr>
        <dsp:cNvPr id="0" name=""/>
        <dsp:cNvSpPr/>
      </dsp:nvSpPr>
      <dsp:spPr>
        <a:xfrm>
          <a:off x="317196" y="2859462"/>
          <a:ext cx="576721" cy="5767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A81F20-D5B5-44B1-AF47-3454F7851161}">
      <dsp:nvSpPr>
        <dsp:cNvPr id="0" name=""/>
        <dsp:cNvSpPr/>
      </dsp:nvSpPr>
      <dsp:spPr>
        <a:xfrm>
          <a:off x="1211115" y="2623530"/>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rtl="0">
            <a:lnSpc>
              <a:spcPct val="100000"/>
            </a:lnSpc>
            <a:spcBef>
              <a:spcPct val="0"/>
            </a:spcBef>
            <a:spcAft>
              <a:spcPct val="35000"/>
            </a:spcAft>
            <a:buNone/>
          </a:pPr>
          <a:r>
            <a:rPr lang="en-US" sz="2200" b="1" kern="1200" dirty="0">
              <a:solidFill>
                <a:schemeClr val="tx1"/>
              </a:solidFill>
            </a:rPr>
            <a:t>3. </a:t>
          </a:r>
          <a:r>
            <a:rPr lang="en-US" sz="2200" b="1" kern="1200" dirty="0">
              <a:solidFill>
                <a:schemeClr val="tx1"/>
              </a:solidFill>
              <a:latin typeface="Museo Slab 500"/>
            </a:rPr>
            <a:t>Highlight </a:t>
          </a:r>
          <a:r>
            <a:rPr lang="en-US" sz="2200" b="1" kern="1200" dirty="0">
              <a:solidFill>
                <a:schemeClr val="tx1"/>
              </a:solidFill>
            </a:rPr>
            <a:t>the “unfair” part of the word.</a:t>
          </a:r>
          <a:r>
            <a:rPr lang="en-US" sz="2200" b="1" kern="1200" dirty="0">
              <a:solidFill>
                <a:schemeClr val="tx1"/>
              </a:solidFill>
              <a:latin typeface="Museo Slab 500"/>
            </a:rPr>
            <a:t> </a:t>
          </a:r>
          <a:endParaRPr lang="en-US" sz="2200" kern="1200" dirty="0">
            <a:solidFill>
              <a:schemeClr val="tx1"/>
            </a:solidFill>
          </a:endParaRPr>
        </a:p>
      </dsp:txBody>
      <dsp:txXfrm>
        <a:off x="1211115" y="2623530"/>
        <a:ext cx="4652606" cy="1048584"/>
      </dsp:txXfrm>
    </dsp:sp>
    <dsp:sp modelId="{39F63E94-4A8B-4F38-8AE5-CEF328DCDCB8}">
      <dsp:nvSpPr>
        <dsp:cNvPr id="0" name=""/>
        <dsp:cNvSpPr/>
      </dsp:nvSpPr>
      <dsp:spPr>
        <a:xfrm>
          <a:off x="0" y="3934261"/>
          <a:ext cx="5863722" cy="1048584"/>
        </a:xfrm>
        <a:prstGeom prst="roundRect">
          <a:avLst>
            <a:gd name="adj" fmla="val 10000"/>
          </a:avLst>
        </a:prstGeom>
        <a:solidFill>
          <a:schemeClr val="accent1">
            <a:lumMod val="60000"/>
            <a:lumOff val="40000"/>
          </a:schemeClr>
        </a:solidFill>
        <a:ln>
          <a:noFill/>
        </a:ln>
        <a:effectLst/>
      </dsp:spPr>
      <dsp:style>
        <a:lnRef idx="0">
          <a:scrgbClr r="0" g="0" b="0"/>
        </a:lnRef>
        <a:fillRef idx="1">
          <a:scrgbClr r="0" g="0" b="0"/>
        </a:fillRef>
        <a:effectRef idx="0">
          <a:scrgbClr r="0" g="0" b="0"/>
        </a:effectRef>
        <a:fontRef idx="minor"/>
      </dsp:style>
    </dsp:sp>
    <dsp:sp modelId="{E4E08726-0BE7-4AA2-AEBE-69E07EFA76DA}">
      <dsp:nvSpPr>
        <dsp:cNvPr id="0" name=""/>
        <dsp:cNvSpPr/>
      </dsp:nvSpPr>
      <dsp:spPr>
        <a:xfrm>
          <a:off x="317196" y="4170192"/>
          <a:ext cx="576721" cy="5767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748627B-26B8-4EBF-A8A8-181822780B11}">
      <dsp:nvSpPr>
        <dsp:cNvPr id="0" name=""/>
        <dsp:cNvSpPr/>
      </dsp:nvSpPr>
      <dsp:spPr>
        <a:xfrm>
          <a:off x="1211115" y="3934261"/>
          <a:ext cx="4652606" cy="104858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0975" tIns="110975" rIns="110975" bIns="110975" numCol="1" spcCol="1270" anchor="ctr" anchorCtr="0">
          <a:noAutofit/>
        </a:bodyPr>
        <a:lstStyle/>
        <a:p>
          <a:pPr marL="0" lvl="0" indent="0" algn="l" defTabSz="977900" rtl="0">
            <a:lnSpc>
              <a:spcPct val="100000"/>
            </a:lnSpc>
            <a:spcBef>
              <a:spcPct val="0"/>
            </a:spcBef>
            <a:spcAft>
              <a:spcPct val="35000"/>
            </a:spcAft>
            <a:buNone/>
          </a:pPr>
          <a:r>
            <a:rPr lang="en-US" sz="2200" b="1" kern="1200" dirty="0">
              <a:solidFill>
                <a:schemeClr val="tx1"/>
              </a:solidFill>
            </a:rPr>
            <a:t>4. Practice the word.</a:t>
          </a:r>
          <a:r>
            <a:rPr lang="en-US" sz="2200" b="1" kern="1200" dirty="0">
              <a:solidFill>
                <a:schemeClr val="tx1"/>
              </a:solidFill>
              <a:latin typeface="Museo Slab 500"/>
            </a:rPr>
            <a:t> </a:t>
          </a:r>
          <a:endParaRPr lang="en-US" sz="2200" kern="1200" dirty="0">
            <a:solidFill>
              <a:schemeClr val="tx1"/>
            </a:solidFill>
          </a:endParaRPr>
        </a:p>
      </dsp:txBody>
      <dsp:txXfrm>
        <a:off x="1211115" y="3934261"/>
        <a:ext cx="4652606" cy="104858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F180BF-D8AF-4704-92CB-06C8BA400E21}">
      <dsp:nvSpPr>
        <dsp:cNvPr id="0" name=""/>
        <dsp:cNvSpPr/>
      </dsp:nvSpPr>
      <dsp:spPr>
        <a:xfrm>
          <a:off x="0" y="479968"/>
          <a:ext cx="6972946" cy="2196697"/>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58216" rIns="541178" bIns="156464" numCol="1" spcCol="1270" anchor="t" anchorCtr="0">
          <a:noAutofit/>
        </a:bodyPr>
        <a:lstStyle/>
        <a:p>
          <a:pPr marL="228600" lvl="1" indent="-228600" algn="l" defTabSz="977900">
            <a:lnSpc>
              <a:spcPct val="90000"/>
            </a:lnSpc>
            <a:spcBef>
              <a:spcPct val="0"/>
            </a:spcBef>
            <a:spcAft>
              <a:spcPct val="15000"/>
            </a:spcAft>
            <a:buChar char="•"/>
          </a:pPr>
          <a:r>
            <a:rPr lang="en-US" sz="2200" kern="1200"/>
            <a:t>Clear up any misconceptions.</a:t>
          </a:r>
        </a:p>
        <a:p>
          <a:pPr marL="228600" lvl="1" indent="-228600" algn="l" defTabSz="977900">
            <a:lnSpc>
              <a:spcPct val="90000"/>
            </a:lnSpc>
            <a:spcBef>
              <a:spcPct val="0"/>
            </a:spcBef>
            <a:spcAft>
              <a:spcPct val="15000"/>
            </a:spcAft>
            <a:buChar char="•"/>
          </a:pPr>
          <a:r>
            <a:rPr lang="en-US" sz="2200" kern="1200"/>
            <a:t>Adjust this routine to fit with your existing programming.</a:t>
          </a:r>
        </a:p>
        <a:p>
          <a:pPr marL="228600" lvl="1" indent="-228600" algn="l" defTabSz="977900">
            <a:lnSpc>
              <a:spcPct val="90000"/>
            </a:lnSpc>
            <a:spcBef>
              <a:spcPct val="0"/>
            </a:spcBef>
            <a:spcAft>
              <a:spcPct val="15000"/>
            </a:spcAft>
            <a:buChar char="•"/>
          </a:pPr>
          <a:r>
            <a:rPr lang="en-US" sz="2200" kern="1200"/>
            <a:t>Share feedback based on materials and practice.</a:t>
          </a:r>
        </a:p>
      </dsp:txBody>
      <dsp:txXfrm>
        <a:off x="0" y="479968"/>
        <a:ext cx="6972946" cy="2196697"/>
      </dsp:txXfrm>
    </dsp:sp>
    <dsp:sp modelId="{99DFD2F1-1642-42AB-926B-39761DDEF0C7}">
      <dsp:nvSpPr>
        <dsp:cNvPr id="0" name=""/>
        <dsp:cNvSpPr/>
      </dsp:nvSpPr>
      <dsp:spPr>
        <a:xfrm>
          <a:off x="331963" y="61541"/>
          <a:ext cx="6639272" cy="73800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Plan with your grade level teams or colleagues</a:t>
          </a:r>
        </a:p>
      </dsp:txBody>
      <dsp:txXfrm>
        <a:off x="367989" y="97567"/>
        <a:ext cx="6567220" cy="665948"/>
      </dsp:txXfrm>
    </dsp:sp>
    <dsp:sp modelId="{1AF75737-2447-43D7-B633-4593F150BD8A}">
      <dsp:nvSpPr>
        <dsp:cNvPr id="0" name=""/>
        <dsp:cNvSpPr/>
      </dsp:nvSpPr>
      <dsp:spPr>
        <a:xfrm>
          <a:off x="0" y="3360151"/>
          <a:ext cx="6972946" cy="2008125"/>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41178" tIns="458216" rIns="541178" bIns="149352" numCol="1" spcCol="1270" anchor="t" anchorCtr="0">
          <a:noAutofit/>
        </a:bodyPr>
        <a:lstStyle/>
        <a:p>
          <a:pPr marL="228600" lvl="1" indent="-228600" algn="l" defTabSz="933450">
            <a:lnSpc>
              <a:spcPct val="90000"/>
            </a:lnSpc>
            <a:spcBef>
              <a:spcPct val="0"/>
            </a:spcBef>
            <a:spcAft>
              <a:spcPct val="15000"/>
            </a:spcAft>
            <a:buChar char="•"/>
          </a:pPr>
          <a:r>
            <a:rPr lang="en-US" sz="2100" kern="1200"/>
            <a:t>1. Introduce the word.</a:t>
          </a:r>
        </a:p>
        <a:p>
          <a:pPr marL="228600" lvl="1" indent="-228600" algn="l" defTabSz="933450">
            <a:lnSpc>
              <a:spcPct val="90000"/>
            </a:lnSpc>
            <a:spcBef>
              <a:spcPct val="0"/>
            </a:spcBef>
            <a:spcAft>
              <a:spcPct val="15000"/>
            </a:spcAft>
            <a:buChar char="•"/>
          </a:pPr>
          <a:r>
            <a:rPr lang="en-US" sz="2100" kern="1200"/>
            <a:t>2. Spell the word. </a:t>
          </a:r>
        </a:p>
        <a:p>
          <a:pPr marL="228600" lvl="1" indent="-228600" algn="l" defTabSz="933450">
            <a:lnSpc>
              <a:spcPct val="90000"/>
            </a:lnSpc>
            <a:spcBef>
              <a:spcPct val="0"/>
            </a:spcBef>
            <a:spcAft>
              <a:spcPct val="15000"/>
            </a:spcAft>
            <a:buChar char="•"/>
          </a:pPr>
          <a:r>
            <a:rPr lang="en-US" sz="2100" kern="1200"/>
            <a:t>3. Identify the “unfair” part(s) of the word. </a:t>
          </a:r>
        </a:p>
        <a:p>
          <a:pPr marL="228600" lvl="1" indent="-228600" algn="l" defTabSz="933450">
            <a:lnSpc>
              <a:spcPct val="90000"/>
            </a:lnSpc>
            <a:spcBef>
              <a:spcPct val="0"/>
            </a:spcBef>
            <a:spcAft>
              <a:spcPct val="15000"/>
            </a:spcAft>
            <a:buChar char="•"/>
          </a:pPr>
          <a:r>
            <a:rPr lang="en-US" sz="2100" kern="1200"/>
            <a:t>4. Practice the word. </a:t>
          </a:r>
        </a:p>
      </dsp:txBody>
      <dsp:txXfrm>
        <a:off x="0" y="3360151"/>
        <a:ext cx="6972946" cy="2008125"/>
      </dsp:txXfrm>
    </dsp:sp>
    <dsp:sp modelId="{6C101C51-A7F0-4D3B-82A9-31F6628214BF}">
      <dsp:nvSpPr>
        <dsp:cNvPr id="0" name=""/>
        <dsp:cNvSpPr/>
      </dsp:nvSpPr>
      <dsp:spPr>
        <a:xfrm>
          <a:off x="331963" y="2762238"/>
          <a:ext cx="6639272" cy="966912"/>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84493" tIns="0" rIns="184493" bIns="0" numCol="1" spcCol="1270" anchor="ctr" anchorCtr="0">
          <a:noAutofit/>
        </a:bodyPr>
        <a:lstStyle/>
        <a:p>
          <a:pPr marL="0" lvl="0" indent="0" algn="l" defTabSz="1066800">
            <a:lnSpc>
              <a:spcPct val="90000"/>
            </a:lnSpc>
            <a:spcBef>
              <a:spcPct val="0"/>
            </a:spcBef>
            <a:spcAft>
              <a:spcPct val="35000"/>
            </a:spcAft>
            <a:buNone/>
          </a:pPr>
          <a:r>
            <a:rPr lang="en-US" sz="2400" kern="1200" dirty="0">
              <a:solidFill>
                <a:schemeClr val="tx1"/>
              </a:solidFill>
            </a:rPr>
            <a:t>Practice the routine with adjustments for your classroom</a:t>
          </a:r>
        </a:p>
      </dsp:txBody>
      <dsp:txXfrm>
        <a:off x="379164" y="2809439"/>
        <a:ext cx="6544870" cy="87251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6.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1E4F394-8656-4FEE-9E5F-BB55C646144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D0683301-E70A-4EBD-8BEF-58D94B6812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3D8160-955C-41F7-A6CA-3853FC86EB4B}" type="datetimeFigureOut">
              <a:rPr lang="en-US" smtClean="0"/>
              <a:t>7/12/2024</a:t>
            </a:fld>
            <a:endParaRPr lang="en-US"/>
          </a:p>
        </p:txBody>
      </p:sp>
      <p:sp>
        <p:nvSpPr>
          <p:cNvPr id="4" name="Footer Placeholder 3">
            <a:extLst>
              <a:ext uri="{FF2B5EF4-FFF2-40B4-BE49-F238E27FC236}">
                <a16:creationId xmlns:a16="http://schemas.microsoft.com/office/drawing/2014/main" id="{F469CB80-F25C-4492-8E09-8BF7A436781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4162888A-A141-4A34-8A7E-B22CAB9E8FE1}"/>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636A94-4078-4729-99BE-FAB350EBD343}" type="slidenum">
              <a:rPr lang="en-US" smtClean="0"/>
              <a:t>‹#›</a:t>
            </a:fld>
            <a:endParaRPr lang="en-US"/>
          </a:p>
        </p:txBody>
      </p:sp>
    </p:spTree>
    <p:extLst>
      <p:ext uri="{BB962C8B-B14F-4D97-AF65-F5344CB8AC3E}">
        <p14:creationId xmlns:p14="http://schemas.microsoft.com/office/powerpoint/2010/main" val="252917797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0-31T19:26:39.2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1214 609,'1'-2,"-1"1,1-1,0 0,0 1,0-1,0 0,0 1,0-1,0 1,0 0,1-1,-1 1,0 0,1 0,-1 0,1 0,-1 0,1 0,3-1,38-17,-38 17,168-55,-115 37,1 3,0 2,89-10,-45 22,-84 4,0-1,0 0,0-2,0 0,0-1,28-8,-17-2,0 2,1 1,0 1,0 2,0 1,51-3,583 10,-266 1,191-2,-590 0,0 0,0 0,0 0,0 0,0 0,0-1,0 1,0 0,0 0,0 0,0 0,0 0,0 0,0 0,0-1,0 1,0 0,0 0,0 0,0 0,0 0,0 0,0 0,0 0,0-1,0 1,0 0,0 0,0 0,0 0,0 0,0 0,0 0,0 0,0 0,0-1,1 1,-1 0,0 0,0 0,0 0,0 0,0 0,0 0,0 0,0 0,1 0,-1 0,0 0,0 0,0 0,0 0,0 0,0 0,0 0,1 0,-1 0,0 0,0 0,0 0,0 0,0 0,0 0,-13-9,-22-7,-14-3,0 3,-2 1,1 3,-2 3,-100-7,120 14,1-1,-36-9,-28-3,88 15,1 0,-1 0,1 1,-1 0,1 0,-1 1,1 0,0 0,-12 5,-218 95,-254 127,12 34,402-209,56-31,20-23,0 1,-1-1,1 0,0 0,0 0,0 1,0-1,0 0,0 0,0 0,0 1,0-1,0 0,0 0,0 1,0-1,0 0,0 0,0 1,0-1,0 0,0 0,0 1,0-1,0 0,0 0,0 0,0 1,1-1,-1 0,0 0,0 0,0 1,0-1,1 0,-1 0,0 0,0 0,0 0,1 1,-1-1,0 0,0 0,0 0,1 0,2 0,1 0,-1 0,0 0,1-1,-1 0,0 1,0-1,1 0,-1-1,4-1,21-12,1 2,1 2,0 0,0 2,1 1,0 2,0 1,57-2,1208 11,-1250-6,74-14,21-1,516 13,-339 7,-266-1,-32-1,1 0,-1-1,0-1,0-1,28-6,-46 7,1 0,-1 1,0-1,1 0,-1 0,0-1,0 1,0 0,0-1,0 1,0-1,0 0,2-2,-4 3,1 0,0 0,-1 0,0 0,1 0,-1 0,0-1,1 1,-1 0,0 0,0 0,0 0,0 0,0-1,0 1,0 0,-1 0,1 0,0 0,-1-2,-1-1,-1 0,1 1,-1-1,0 1,1-1,-1 1,-1 0,1 0,0 0,-1 1,0-1,1 1,-8-3,-19-10,-1 2,-1 0,0 3,-1 0,0 2,0 2,-1 1,1 1,-52 2,-663 6,514-5,27 19,37-1,-481-13,337-7,-481 3,774 1,0 2,1 0,-1 2,1 0,-34 13,27-8,1-2,-42 7,-198 5,168-7,-2-5,-193-9,282-1,1 0,-1-1,1 0,-1-1,1 0,0 0,1-1,-1 0,1-1,0 0,0-1,1 0,-10-10,4 5,-1 1,0 0,-23-13,0 7,21 10,1 0,0-1,0-1,-27-20,40 27,0-1,1 1,-1-1,1 1,0-1,-1 0,1 0,1 0,-1 0,0 0,1 0,0 0,-1 0,1-1,0 1,1-1,-1 1,1-1,-1 1,1-1,0 1,1-1,-1 1,0-1,1 1,0 0,0-1,0 1,0 0,3-6,2-1,0 0,0 0,1 1,1 0,-1 0,2 1,-1 0,1 1,0-1,0 2,1-1,0 1,0 1,1 0,-1 0,17-4,2 0,-1 2,1 1,1 1,-1 2,38 0,602 10,-73-7,-561-2,0-2,-1-2,1-1,46-15,40-9,-39 16,147-32,-222 44,1 1,-1-1,0 0,0-1,-1 0,11-7,-16 10,1 0,-1 0,0 0,-1 0,1 0,0 0,0 0,0 0,0 0,-1 0,1 0,0-1,-1 1,0 0,1 0,-1-1,1 1,-1-2,0 2,-1-1,1 1,-1 0,1 0,-1 0,0 0,1 0,-1 0,0 0,0 0,0 0,1 0,-1 0,0 0,0 0,0 1,-1-1,1 1,0-1,0 0,0 1,0 0,-3-1,-16-4,-1 0,1 2,-1 0,1 2,-1 0,-36 4,11-1,-74-3,-126 6,220-1,1 2,0 0,0 2,1 1,0 0,-38 22,-44 17,42-23,-139 46,167-61,0-1,-1-2,-67 4,62-6,0 1,1 3,-1 1,2 2,-40 17,35-13,-296 120,336-134,-9 2,1 1,-1 0,2 1,-1 0,1 1,-1 0,2 1,-1 0,-14 16,25-24,0 1,1-1,-1 1,0 0,1 0,-1-1,1 1,-1 0,1 0,-1 0,1 0,-1-1,1 1,0 0,0 0,0 0,-1 0,1 0,0 0,0 0,0 0,0 0,0 0,1 0,-1 0,0 0,0-1,1 1,-1 0,0 0,1 1,1-1,-1 0,1 0,0 0,-1 0,1 0,0 0,0 0,0-1,0 1,0-1,0 1,-1-1,5 1,6-1,0 0,0 0,0-1,13-3,263-68,-138 38,-82 17,1 2,121-9,352 23,-244 5,500-4,-777-2,0-1,-1 0,1-1,-1-1,34-14,-30 10,2 1,-1 1,30-3,40 3,123 9,-137 1,0-3,123-15,-98 2,213 4,-259 9,-40 1,0 1,0 1,-1 1,0 0,0 2,0 0,23 11,122 70,-157-83,5 4,1-1,-1 1,-1 1,0 0,15 15,-21-18,-1 0,0 0,0 0,0 1,-1-1,0 1,0 0,-1 0,0 0,0 0,-1 0,2 12,-1 4,0 0,-1 1,-2-1,0 0,-1 0,-2 0,0 0,-1 0,-2-1,0 1,-1-2,-2 1,0-1,-1-1,-1 0,-1 0,0-1,-2-1,0-1,-1 0,-27 22,0-5,-2-3,-2-1,0-3,-2-1,-1-3,0-2,-2-2,0-3,-1-1,-84 10,18-17,-163-10,97-3,-40 7,-216-5,262-14,-20 0,133 14,1-3,-65-16,18 3,-211-9,-120 29,173 3,-242-4,464-6,32 4,26 3,27 7,68 23,-34-8,24 6,109 27,-7-8,-129-29,-1-3,2-3,126 8,828-22,-359-2,-483 2,204 3,-204 16,47 1,-184-19,0-1,83-13,-112 11,0-1,0-1,-1 0,1-1,-1 0,-1-1,1-1,-1 0,0-1,-1 0,21-21,4-12,38-54,-47 58,2 1,47-47,-41 48,-23 22,1 1,1 0,-1 1,31-20,-44 32,-1 0,0 0,1-1,-1 1,0 0,1 0,-1-1,1 1,-1 0,0 0,1 0,-1 0,1 0,-1 0,0 0,1 0,-1 0,1 0,-1 0,1 0,-1 0,0 0,1 0,-1 0,1 0,-1 0,0 0,1 1,-1-1,1 0,-1 0,0 0,1 1,-1-1,0 0,1 1,-1-1,0 0,1 1,-1 20,-15 30,14-48,-19 43,-1-2,-2-1,-34 47,25-40,-43 89,-51 120,112-233,-34 42,30-43,-26 45,16-24,-2-2,-2 0,-42 45,21-27,-8 12,-133 175,94-105,-133 145,167-200,54-69,-1-1,-1 0,-1-1,-1-1,0 0,-22 16,28-26,-1-1,0-1,0 0,-18 5,-28 14,19-4,0-1,-1-1,-1-3,0-1,-81 16,104-26,1 1,0 0,-29 14,30-12,0-1,0 0,0-1,-30 6,19-8,0 0,-1-2,1-1,-1-1,0-1,1-2,0 0,0-2,0-1,1-1,-40-18,28 9,0 1,-1 1,0 3,-1 0,-66-8,73 12,1-1,0-1,1-2,0-1,1-1,-51-34,40 24,-1 1,-49-18,36 17,1-2,2-3,-80-58,78 45,1-2,-74-84,86 85,-12-12,12 11,-2 1,-50-38,46 47,1-2,3-2,1-2,2-2,-49-67,-57-118,81 120,36 56,-60-80,77 116,1 0,1-1,0 0,1 0,-8-23,-23-93,19 58,7 35,2 0,2-1,2 0,-5-75,-6-158,1-28,16 284,2 0,0 0,1 1,9-33,-8 41,0 0,1 0,0 0,0 0,1 0,0 1,0 0,1 0,0 1,0-1,9-6,10-6,1 0,1 2,0 1,1 1,59-21,159-34,-136 47,1 4,181-6,-173 23,149 18,-198-7,1 3,-1 3,94 33,-134-36,-11-5,0 0,1 0,-1-2,1-1,38 4,178-10,68 4,-271 3,-1 2,0 1,0 1,30 14,67 19,-25-17,179 35,-205-47,-11-2,116 5,-247-16,-181-3,140-15,78 11,-1 2,-37-2,24 5,0 2,0 2,0 1,-70 15,44 0,1 2,1 2,-86 44,149-65,1-1,-1 1,1 0,0 0,-1-1,1 1,0 0,0 0,0 1,-1-1,1 0,0 0,0 0,0 2,1-2,0-1,0 1,0-1,0 0,0 1,0-1,0 1,0-1,0 0,1 1,-1-1,0 0,0 1,0-1,1 0,-1 1,0-1,1 0,-1 0,0 1,0-1,1 0,-1 0,0 1,1-1,-1 0,1 0,-1 0,0 0,1 0,-1 0,0 1,1-1,47 4,183-19,67-1,-48-3,13 1,-86 20,-314-1,-203-3,181-17,102 10,-73-1,-687 12,776-5,0-1,-62-14,60 9,38 8,-1 0,1 0,0-1,0 0,0 0,0 0,0-1,0 1,1-1,-1-1,1 1,-5-4,8 5,0 0,0 1,-1-1,1 0,0 0,1 1,-1-1,0 0,0 0,1 0,-1 0,1 0,0 0,-1 0,1 0,0 0,0 0,0 0,1-1,-1 1,0 0,1 0,-1 0,1 1,0-1,0 0,0 0,0 0,0 0,0 1,0-1,0 0,1 1,2-3,22-20,-20 19,0 1,-1-1,0 0,0-1,0 1,6-10,-10 14,-1-1,1 1,-1 0,1-1,-1 1,0-1,0 1,0-1,0 1,0-1,0 1,0-1,0 1,0 0,-1-1,1 1,0-1,-1 1,1 0,-1-1,0 1,1 0,-1-1,0 1,0 0,0 0,0 0,0 0,0 0,0 0,0 0,-1 0,1 0,0 1,0-1,-1 0,-1 0,-14-6,1 0,-1 1,0 1,0 1,0 0,-1 1,-27-1,22 1,156-17,-50 11,101-25,-182 34,0 0,0 0,-1 0,1-1,0 1,0-1,-1 1,1-1,0 1,-1-1,1 0,-1 0,1 0,-1 0,1 0,-1 0,0 0,1 0,-1-1,1-1,-2 2,-1 0,-1 0,1 0,0 0,0 0,0 0,0 0,-1 1,1-1,0 0,-1 1,1-1,0 1,-1 0,1-1,-1 1,-2 0,-86-12,-168 9,532-32,-174 19,190-7,-88 22,155 6,-300 1,96 24,-100-18,0-2,63 4,-67-13,-32-1,0 0,0 0,1 2,-1 0,0 1,31 11,326 151,-265-119,-70-31,53 27,-66-30,0-2,0-1,1-1,0-1,40 5,-50-9,35 4,-28-4,0 1,-1 1,28 10,204 67,-248-81,-1 1,0 0,0 0,0 1,-1 0,1 0,0 0,-1 1,0-1,0 1,0 1,0-1,-1 1,0 0,5 6,-4-3,-1 0,0 0,0 1,-1 0,0 0,0 0,-1 0,0 0,1 13,-3 14,0-1,-3 0,-1 0,-11 47,-2 79,3-22,6-101,-2-1,-22 54,-8 26,23-66,-45 95,51-124,6-10,-2-1,1 0,-1 0,-1-1,0 0,0 0,-1-1,0 0,-1 0,-16 10,-3-1,-2-1,-48 19,37-18,8 1,1 1,1 1,0 2,2 2,-37 36,-44 35,-138 77,146-105,-154 129,242-185,-2 0,1-2,-1 0,-30 13,4-3,23-11,0-1,-1-1,0-1,-1-1,-22 2,-61 17,60-9,7-1,0-2,-1-1,0-2,-1-1,-76 3,34-11,-191-5,249 3,-1-1,1-2,0-1,1 0,-1-2,2 0,-40-22,-8-10,-64-49,104 68,-107-86,40 28,72 62,-2 1,-50-22,-12-7,-10-16,-44-25,108 65,1-2,-42-36,41 30,-52-31,74 52,0 1,-1 0,0 2,0-1,-1 1,1 1,-30-4,22 6,-55-8,74 9,0 1,0-1,0 0,0 0,0 0,0-1,0 1,1-1,-1 1,0-1,1 0,-1 0,1 0,0 0,-1 0,1-1,0 1,0-1,-1-3,3 6,-1-1,1 0,0 0,-1 0,1 0,0 0,0 0,0 0,0 0,0 0,0 0,0 0,0 0,1 0,-1 0,0 0,0 1,1-1,-1 0,1 0,-1 0,1 0,-1 0,1 1,-1-1,2-1,26-14,38 3,-66 13,104-7,147 7,-103 4,10-5,147 3,-43 32,-34-3,-31-26,-126-6,-1 3,82 14,-50 8,-68-14,-1-2,53 5,-62-11,-7-2,0 1,1 1,-1 1,20 6,-34-9,-1 1,1 0,0 0,0 0,0 1,-1-1,1 0,-1 1,1 0,-1 0,0 0,0 0,1 0,-2 0,1 0,0 1,0-1,-1 1,1-1,-1 1,0 0,1-1,-1 1,-1 0,1 0,0 0,-1 0,1 0,-1 0,0 5,-1 0,0 0,0 0,-1 1,0-1,-1 0,0-1,0 1,-1 0,1-1,-2 0,1 0,-1 0,0 0,0-1,-1 0,0 0,-8 6,-11 7,0-2,-1-1,-39 18,10-5,15-8,-1-1,-2-2,0-1,0-3,-1-2,-1-1,0-3,-1-1,1-2,-54-2,94-3,-1-1,1 1,-1-1,1 0,-1 0,1 0,-1-1,1 1,0-2,0 1,0 0,0-1,1 0,-7-5,7 4,0-1,1 0,0 1,0-1,0 0,0-1,1 1,0 0,0-1,0 1,1-1,0 0,-1-8,-1-10,-2 1,-1 0,0 0,-2 0,-1 1,0 0,-14-21,20 39,0 0,0 0,0 0,-1 1,1 0,-1-1,0 1,0 1,0-1,0 1,0-1,0 1,-1 0,1 1,-1-1,0 1,0 0,1 0,-1 0,-9 0,-10 1,1 0,-1 2,-25 5,7-2,-17 1,-72-3,113-3,0-2,-1 0,1-1,0-1,1-1,-1 0,1-2,-20-9,15 0,24 7,16 1,10 2,0 0,-1 3,2 0,32 1,116 12,-151-8,141 15,299 70,-441-81,0 1,-1 1,0 1,-1 2,25 14,-41-22,-1 2,0-1,0 1,0 0,0 0,-1 0,0 1,0 0,0 0,-1 0,0 1,0-1,0 1,-1 0,0 0,-1 0,1 1,-1-1,-1 1,1-1,-1 10,-1 32,-9 59,-1 14,11-36,0-39,-5 51,2-83,0 0,-2 1,1-1,-2 0,0-1,0 1,-11 18,7-17,-78 153,78-148,2 1,0 0,1 0,1 1,1-1,-1 31,1-14,-1 0,-18 66,12-62,-7 62,19-59,-1-46,1 1,-1 0,0-1,0 1,0 0,0-1,1 1,-1-1,0 1,0 0,1-1,-1 1,1-1,-1 1,0-1,1 1,-1-1,1 1,-1-1,1 0,-1 1,1-1,0 1,-1-1,1 0,-1 0,1 1,0-1,-1 0,1 0,0 0,-1 0,1 0,0 0,-1 0,1 0,0 0,-1 0,1 0,0 0,-1-1,1 1,-1 0,1 0,0-1,-1 1,1 0,-1-1,1 1,-1 0,1-1,-1 1,1-1,-1 1,1-1,-1 1,0-1,1 1,-1-1,1 0,14-15,0 0,19-29,-23 29,1 0,1 1,0 1,20-17,-12 14,-1 0,0-1,-2-1,0-1,-1 0,0-2,15-27,29-69,9-16,63-108,-118 206,-1-1,17-74,-22 73,2 1,29-71,-34 95,-1-1,0 1,0-2,-2 1,0 0,0-1,-2 1,0-1,-1-25,0 33,0 0,-1 1,0-1,-1 0,1 1,-1-1,0 1,-1-1,0 1,0 0,0 0,-1 0,1 1,-1-1,-1 1,1 0,-1 0,0 0,0 1,0 0,-1 0,-10-6,-1 3,0 1,0 1,-1 0,0 1,1 1,-22-1,-114 3,97 2,-270 1,324-2,-47-5,49 5,-1 0,1 0,-1 0,1-1,0 1,-1 0,1 0,-1 0,1-1,-1 1,1 0,0 0,-1-1,1 1,0 0,-1-1,1 1,0 0,-1-1,1 1,0-1,0 1,-1 0,1-1,0 1,0-1,0 1,-1-2,2 1,-1 0,1 0,0 0,-1-1,1 1,0 0,0 0,0 0,0 0,0 0,0 0,0 0,0 1,0-1,0 0,1 0,31-16,0 1,1 1,0 2,1 2,52-10,-19 3,528-132,-575 144,2 1,-1 2,35-3,-50 6,0 0,0 0,0 1,0-1,0 1,0 1,0 0,-1 0,1 0,0 0,-1 1,0 0,1 1,-1 0,7 5,-12-8,0 0,0-1,-1 1,1 0,0 0,-1 0,1-1,0 1,-1 0,1 0,-1 0,0 0,1 0,-1 0,0 0,1 0,-1 0,0 0,0 0,0 0,0 0,0 0,0 0,0 0,-1 2,0-1,0 0,0 0,0 0,0 0,-1 0,1-1,-1 1,1 0,-1-1,0 1,-2 1,-7 4,0-1,-1 0,-18 7,-50 16,-138 28,-95 1,257-49,-916 110,943-117,8 0,0 0,0-2,0-1,-38-5,57 6,-1-1,1 1,-1-1,1 1,-1-1,1 0,0 0,-1 0,1 0,0 0,0 0,0-1,0 1,0-1,0 0,0 1,0-1,1 0,-1 0,1 0,-1 0,1 0,0-1,0 1,0 0,0-1,0 1,0 0,1-1,-1 1,1-1,0 1,0-1,0 1,0-1,0 1,0-1,1 1,-1-1,1 1,0-1,-1 1,1 0,0-1,3-2,2-9,2 1,0 0,1 0,0 1,0 0,21-18,4-1,2 2,1 2,1 1,62-30,181-68,-129 66,3 7,231-44,-265 74,1 6,1 5,229 10,-333 2,-28 1,-42 0,-843 5,641-9,228 1,-173-8,174 5,0-1,1-2,-1 0,2-2,-1 0,-25-14,42 19,4 3,-1-1,1 0,0 0,0-1,0 1,1 0,-1-1,0 1,0-1,-2-3,4 4,0 0,0 0,0 0,0 0,0 0,0 0,0 0,0 0,1 0,-1 0,0 0,1 0,-1 0,1 0,-1 0,1 0,-1 1,1-1,0 0,-1 0,1 0,0 1,0-1,0 0,0 1,-1-1,1 1,0-1,0 1,0-1,0 1,2-1,34-18,2 1,70-23,-49 20,188-62,349-69,-543 142,-31 7,0-2,-1 0,1-1,-1-1,28-13,-50 20,0 0,1 0,-1-1,0 1,1 0,-1 0,1 0,-1-1,0 1,0 0,1 0,-1-1,0 1,1 0,-1-1,0 1,0 0,0-1,1 1,-1 0,0-1,0 1,0 0,0-1,0 1,0-1,1 1,-1 0,0-1,0 1,0-1,0 1,-1-1,-17-8,-4 4,1 1,-2 1,1 1,-32 1,-106 12,113-7,-797 126,2 66,801-186,-26 6,62-15,14-4,111-30,11-3,1087-275,-1126 289,-77 13,-26 4,-45 1,-671 47,-3 1,709-44,31-1,44 0,-24 1,42 1,1-4,-2-2,92-19,-161 24,0 0,-1 0,1-1,0 1,0 0,-1-1,1 0,0 1,-1-1,1 0,-1 0,1 0,-1 0,1 0,-1 0,1 0,-1 0,0-1,0 1,0 0,2-4,-3 3,-1 1,0-1,0 1,0-1,0 1,0-1,0 1,-1 0,1-1,0 1,-1 0,1 0,-1 0,1 0,-1 0,1 0,-1 1,0-1,0 0,1 1,-4-1,-34-11,0 3,0 1,0 1,-46 0,73 6,-528-29,1435 0,635-10,-1248 39,-229 3,-53-2,1 0,-1 0,1 0,-1 1,0-1,1 0,-1 0,1 1,-1-1,0 0,1 1,-1-1,0 0,1 1,-1-1,0 1,1-1,-1 0,0 1,0-1,0 1,1-1,-1 1,0-1,0 1,0-1,0 1,0-1,0 1,0-1,0 1,0-1,0 1,0-1,0 1,0-1,-1 1,1-1,0 0,0 1,0-1,-1 1,1-1,0 1,-1-1,1 0,0 1,-1-1,1 0,-1 1,-21 30,16-23,-6 12,1 0,2 1,0 0,1 0,1 1,1 0,1 0,1 1,-2 27,2 32,7 102,1-58,-3-75,1-14,-1-1,-3 1,0 0,-3-1,-1 1,-11 36,-6-10,-3-1,-3-1,-2-2,-50 71,-37 79,63-104,51-99,1-1,1 1,-1-1,1 1,-1 0,2 0,-1 0,-1 10,3-14,0-1,0 0,0 0,1 1,-1-1,0 0,1 0,-1 0,1 0,-1 1,1-1,-1 0,1 0,0 0,-1 0,1 0,0 0,2 1,-1 0,0-1,1 0,-1 1,1-1,0 0,-1 0,1-1,0 1,-1 0,1-1,4 1,31 2,0-2,0-1,0-2,0-1,0-3,-1 0,1-3,-2-1,1-2,-2-1,0-2,0-1,40-26,45-51,-37 26,-15 26,-51 33,-1-1,-1-1,17-13,8-10,-1-2,-2-2,-2-1,50-70,-25 24,83-90,-122 146,-18 17,-18 11,3 4,0 1,1 1,0 0,0 0,0 2,0-1,1 1,1 0,-16 18,-77 100,66-78,-120 173,-36 9,162-198,2 0,-2-1,-1-2,-2-2,0 0,-2-3,-1 0,-50 23,-338 130,410-171,-273 114,91-43,88-34,74-27,-2-3,-63 18,38-20,37-8,-1 1,1 2,1 0,-1 1,-24 12,46-18,1-1,-1 1,1 0,-1 0,1-1,-1 1,1 0,0 0,0 0,-1 0,1 0,0 1,0-1,0 0,0 1,0-1,0 0,0 1,1-1,-1 1,0-1,1 1,-1 1,2-1,-1-1,1 1,0-1,0 0,0 1,0-1,0 0,0 0,0 0,1 0,-1 0,0 0,0 0,1 0,-1 0,1 0,-1-1,1 1,-1-1,1 1,2 0,2 1,0 0,-1 1,0 0,1 1,-1-1,0 1,-1 0,1 0,-1 0,5 6,-8-9,0 0,0 0,-1 0,1 0,0 0,0 1,-1-1,1 0,0 1,-1-1,0 0,1 1,-1-1,0 0,1 1,-1-1,0 1,0-1,0 1,-1-1,1 1,0-1,0 0,-1 1,1-1,-1 0,1 1,-1-1,1 0,-1 1,0-1,0 0,0 0,0 0,0 0,0 0,0 0,0 0,0 0,0 0,0 0,-1-1,1 1,0 0,-1-1,1 1,-3 0,-5 2,1 0,-1-1,0 0,0 0,0-1,0 0,0 0,0-1,0-1,0 1,0-1,0-1,-12-3,-11-5,-1-1,-35-19,42 19,5 1,1-2,0 0,0-1,1-1,1 0,0-2,-28-32,42 44,1 0,0 0,0 0,0-1,0 1,1-1,0 1,0-1,0 0,0 0,1 0,0 0,0 0,0 0,1-1,0 1,0 0,1-10,1 6,0 0,1 0,0 0,0 0,1 1,0-1,1 1,0 0,10-13,9-8</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78837D-55DE-4E4E-BCE5-78EA0BB9D035}"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BB1861C-16E8-4DC1-A9DC-F9D5DBFC0DC8}" type="slidenum">
              <a:rPr lang="en-US" smtClean="0"/>
              <a:t>‹#›</a:t>
            </a:fld>
            <a:endParaRPr lang="en-US"/>
          </a:p>
        </p:txBody>
      </p:sp>
    </p:spTree>
    <p:extLst>
      <p:ext uri="{BB962C8B-B14F-4D97-AF65-F5344CB8AC3E}">
        <p14:creationId xmlns:p14="http://schemas.microsoft.com/office/powerpoint/2010/main" val="8351481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dyslexiaida.org/definition-of-dyslexia/"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www.cde.state.co.us/coloradoliteracy/leaderlookfors"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Welcome to the Science of Reading professional development series brought to you by the Colorado Department of Education Elementary Literacy and School Readiness office. This lab session is focusing on implementing a heart word routine. </a:t>
            </a:r>
          </a:p>
        </p:txBody>
      </p:sp>
      <p:sp>
        <p:nvSpPr>
          <p:cNvPr id="4" name="Slide Number Placeholder 3"/>
          <p:cNvSpPr>
            <a:spLocks noGrp="1"/>
          </p:cNvSpPr>
          <p:nvPr>
            <p:ph type="sldNum" sz="quarter" idx="5"/>
          </p:nvPr>
        </p:nvSpPr>
        <p:spPr/>
        <p:txBody>
          <a:bodyPr/>
          <a:lstStyle/>
          <a:p>
            <a:fld id="{8BB1861C-16E8-4DC1-A9DC-F9D5DBFC0DC8}" type="slidenum">
              <a:rPr lang="en-US" smtClean="0"/>
              <a:t>1</a:t>
            </a:fld>
            <a:endParaRPr lang="en-US"/>
          </a:p>
        </p:txBody>
      </p:sp>
    </p:spTree>
    <p:extLst>
      <p:ext uri="{BB962C8B-B14F-4D97-AF65-F5344CB8AC3E}">
        <p14:creationId xmlns:p14="http://schemas.microsoft.com/office/powerpoint/2010/main" val="17902569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Automaticity is achieved through orthographic mapping. </a:t>
            </a:r>
          </a:p>
          <a:p>
            <a:pPr marL="0" lvl="0" indent="0" algn="l" rtl="0">
              <a:lnSpc>
                <a:spcPct val="100000"/>
              </a:lnSpc>
              <a:spcBef>
                <a:spcPts val="0"/>
              </a:spcBef>
              <a:spcAft>
                <a:spcPts val="0"/>
              </a:spcAft>
              <a:buSzPts val="1100"/>
              <a:buNone/>
            </a:pPr>
            <a:endParaRPr lang="en-US" dirty="0"/>
          </a:p>
          <a:p>
            <a:pPr>
              <a:buSzPts val="1100"/>
            </a:pPr>
            <a:r>
              <a:rPr lang="en-US" dirty="0"/>
              <a:t>Orthographic mapping is the mental process used to store words for immediate retrieval and it is developed through the direct instruction of advanced phoneme awareness, letter-sound knowledge, and phonological long-term memory. </a:t>
            </a:r>
          </a:p>
          <a:p>
            <a:pPr>
              <a:buSzPts val="1100"/>
            </a:pPr>
            <a:endParaRPr lang="en-US" dirty="0">
              <a:ea typeface="Calibri" panose="020F0502020204030204"/>
              <a:cs typeface="Calibri" panose="020F0502020204030204"/>
            </a:endParaRPr>
          </a:p>
          <a:p>
            <a:pPr marL="0" lvl="0" indent="0" algn="l" rtl="0">
              <a:lnSpc>
                <a:spcPct val="100000"/>
              </a:lnSpc>
              <a:spcBef>
                <a:spcPts val="0"/>
              </a:spcBef>
              <a:spcAft>
                <a:spcPts val="0"/>
              </a:spcAft>
              <a:buSzPts val="1100"/>
              <a:buNone/>
            </a:pPr>
            <a:r>
              <a:rPr lang="en-US" dirty="0"/>
              <a:t>These three skills interact with one another to produce a long-term orthographic memory for all the words we learn (Kilpatrick, 2015). To do this well, students require strong phonemic proficiency and letter-sound skills.</a:t>
            </a:r>
            <a:endParaRPr lang="en-US" dirty="0">
              <a:ea typeface="Calibri"/>
              <a:cs typeface="Calibri"/>
            </a:endParaRPr>
          </a:p>
          <a:p>
            <a:pPr marL="0" lvl="0" indent="0" algn="l" rtl="0">
              <a:lnSpc>
                <a:spcPct val="100000"/>
              </a:lnSpc>
              <a:spcBef>
                <a:spcPts val="0"/>
              </a:spcBef>
              <a:spcAft>
                <a:spcPts val="0"/>
              </a:spcAft>
              <a:buSzPts val="1100"/>
              <a:buNone/>
            </a:pPr>
            <a:endParaRPr lang="en-US" dirty="0"/>
          </a:p>
          <a:p>
            <a:pPr>
              <a:buSzPts val="1100"/>
            </a:pPr>
            <a:r>
              <a:rPr lang="en-US" dirty="0"/>
              <a:t>It is important to clarify that orthographic mapping is NOT a strategy or a way to teach. It is the MENTAL PROCESS used to store words for immediate retrieval. So, we can't teach orthographic mapping, but we can teach in ways that support the way the brain processes text to ensure the process of orthographic mapping happens efficiently.</a:t>
            </a:r>
            <a:endParaRPr lang="en-US" dirty="0">
              <a:ea typeface="Calibri"/>
              <a:cs typeface="Calibri"/>
            </a:endParaRPr>
          </a:p>
          <a:p>
            <a:pPr marL="0" lvl="0" indent="0" algn="l" rtl="0">
              <a:lnSpc>
                <a:spcPct val="100000"/>
              </a:lnSpc>
              <a:spcBef>
                <a:spcPts val="0"/>
              </a:spcBef>
              <a:spcAft>
                <a:spcPts val="0"/>
              </a:spcAft>
              <a:buSzPts val="1100"/>
              <a:buNone/>
            </a:pPr>
            <a:endParaRPr lang="en-US" dirty="0"/>
          </a:p>
          <a:p>
            <a:pPr>
              <a:buSzPts val="1100"/>
            </a:pPr>
            <a:r>
              <a:rPr lang="en-US" dirty="0"/>
              <a:t>References: </a:t>
            </a:r>
            <a:endParaRPr lang="en-US" dirty="0">
              <a:ea typeface="Calibri"/>
              <a:cs typeface="Calibri"/>
            </a:endParaRPr>
          </a:p>
          <a:p>
            <a:pPr marL="0" lvl="0" indent="0" algn="l" rtl="0">
              <a:lnSpc>
                <a:spcPct val="100000"/>
              </a:lnSpc>
              <a:spcBef>
                <a:spcPts val="0"/>
              </a:spcBef>
              <a:spcAft>
                <a:spcPts val="0"/>
              </a:spcAft>
              <a:buSzPts val="1100"/>
              <a:buNone/>
            </a:pPr>
            <a:r>
              <a:rPr lang="en-US" dirty="0"/>
              <a:t>Kilpatrick, D. A. (2015). Essentials of assessing, preventing and overcoming reading difficulties. Hoboken, NJ: Wiley.</a:t>
            </a:r>
            <a:endParaRPr lang="en-US" dirty="0">
              <a:ea typeface="Calibri"/>
              <a:cs typeface="Calibri"/>
            </a:endParaRPr>
          </a:p>
          <a:p>
            <a:pPr marL="0" lvl="0" indent="0" algn="l" rtl="0">
              <a:lnSpc>
                <a:spcPct val="100000"/>
              </a:lnSpc>
              <a:spcBef>
                <a:spcPts val="0"/>
              </a:spcBef>
              <a:spcAft>
                <a:spcPts val="0"/>
              </a:spcAft>
              <a:buSzPts val="1100"/>
              <a:buNone/>
            </a:pPr>
            <a:endParaRPr lang="en-US" dirty="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b="0" i="0" u="none" strike="noStrike" dirty="0" err="1">
                <a:solidFill>
                  <a:srgbClr val="000000"/>
                </a:solidFill>
                <a:effectLst/>
                <a:latin typeface="Calibri"/>
                <a:ea typeface="Calibri"/>
                <a:cs typeface="Calibri"/>
              </a:rPr>
              <a:t>Ehri</a:t>
            </a:r>
            <a:r>
              <a:rPr lang="en-US" sz="1200" b="0" i="0" u="none" strike="noStrike" dirty="0">
                <a:solidFill>
                  <a:srgbClr val="000000"/>
                </a:solidFill>
                <a:effectLst/>
                <a:latin typeface="Calibri"/>
                <a:ea typeface="Calibri"/>
                <a:cs typeface="Calibri"/>
              </a:rPr>
              <a:t>, Linnea C.  (2014) “Orthographic mapping in the acquisition of sight word reading, spelling memory, and vocabulary learning.” </a:t>
            </a:r>
            <a:r>
              <a:rPr lang="en-US" sz="1200" b="0" i="1" u="none" strike="noStrike" dirty="0">
                <a:solidFill>
                  <a:srgbClr val="000000"/>
                </a:solidFill>
                <a:effectLst/>
                <a:latin typeface="Calibri"/>
                <a:ea typeface="Calibri"/>
                <a:cs typeface="Calibri"/>
              </a:rPr>
              <a:t>Scientific Studies of Reading</a:t>
            </a:r>
            <a:r>
              <a:rPr lang="en-US" sz="1200" b="0" i="0" u="none" strike="noStrike" dirty="0">
                <a:solidFill>
                  <a:srgbClr val="000000"/>
                </a:solidFill>
                <a:effectLst/>
                <a:latin typeface="Calibri"/>
                <a:ea typeface="Calibri"/>
                <a:cs typeface="Calibri"/>
              </a:rPr>
              <a:t>, 18:1, 5-21. International Dyslexia Association. </a:t>
            </a:r>
            <a:r>
              <a:rPr lang="en-US" sz="1200" b="0" i="0" u="sng" strike="noStrike" dirty="0">
                <a:solidFill>
                  <a:srgbClr val="1155CC"/>
                </a:solidFill>
                <a:effectLst/>
                <a:latin typeface="Calibri"/>
                <a:ea typeface="Calibri"/>
                <a:cs typeface="Calibri"/>
                <a:hlinkClick r:id="rId3"/>
              </a:rPr>
              <a:t>https://dyslexiaida.org/definition-of-dyslexia/</a:t>
            </a:r>
            <a:endParaRPr lang="en-US" sz="1200" b="0" i="0" u="sng" strike="noStrike" dirty="0">
              <a:solidFill>
                <a:srgbClr val="1155CC"/>
              </a:solidFill>
              <a:effectLst/>
              <a:latin typeface="Calibri"/>
              <a:ea typeface="Calibri"/>
              <a:cs typeface="Calibri"/>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b="0" i="0" u="sng" strike="noStrike" dirty="0">
              <a:solidFill>
                <a:srgbClr val="1155CC"/>
              </a:solidFill>
              <a:effectLst/>
              <a:latin typeface="Calibri" panose="020F0502020204030204" pitchFamily="34" charset="0"/>
            </a:endParaRPr>
          </a:p>
        </p:txBody>
      </p:sp>
    </p:spTree>
    <p:extLst>
      <p:ext uri="{BB962C8B-B14F-4D97-AF65-F5344CB8AC3E}">
        <p14:creationId xmlns:p14="http://schemas.microsoft.com/office/powerpoint/2010/main" val="6870105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process of orthographic mapping requires the reader to utilize phonemic awareness skills to identify the sounds in the word, and then map the appropriate known phoneme grapheme correspondences to those sounds for automatic retrieval later on.  Once a typically developing reader has learned a regular phoneme-grapheme correspondence, that student can apply that skill across words to be able to “self teach” new words they encounter.</a:t>
            </a:r>
          </a:p>
          <a:p>
            <a:endParaRPr lang="en-US"/>
          </a:p>
          <a:p>
            <a:r>
              <a:rPr lang="en-US"/>
              <a:t>Research cited by David Kilpatrick (2015) indicates that “</a:t>
            </a:r>
            <a:r>
              <a:rPr lang="en-US" i="1"/>
              <a:t>routine, singular violations in irregular words present very little difficulty for orthographic mapping. First, there is evidence that when readers encounter new, irregular words, they create a “phonological framework” based on the regular letter-phoneme correspondences. They then make a mental note of the irregular element” (Ehri, 2005a; Frost, 1998; Katz&amp; Frost, 2001; Share, 1005; Van Orden &amp; Kloos, 2005).</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a:t>The Heart Word Routine can support more efficient learning of words that contain irregular spelling patterns because the teacher is explicitly identifying the part of the word that the student needs to be able to remember. </a:t>
            </a:r>
          </a:p>
          <a:p>
            <a:endParaRPr lang="en-US" i="1"/>
          </a:p>
          <a:p>
            <a:pPr marL="0" marR="0" lvl="0" indent="0" algn="l" defTabSz="914400" rtl="0" eaLnBrk="1" fontAlgn="auto" latinLnBrk="0" hangingPunct="1">
              <a:lnSpc>
                <a:spcPct val="100000"/>
              </a:lnSpc>
              <a:spcBef>
                <a:spcPts val="0"/>
              </a:spcBef>
              <a:spcAft>
                <a:spcPts val="0"/>
              </a:spcAft>
              <a:buClrTx/>
              <a:buSzTx/>
              <a:buFontTx/>
              <a:buNone/>
              <a:tabLst/>
              <a:defRPr/>
            </a:pPr>
            <a:r>
              <a:rPr lang="en-US"/>
              <a:t>References: </a:t>
            </a:r>
          </a:p>
          <a:p>
            <a:endParaRPr lang="en-US" i="1"/>
          </a:p>
          <a:p>
            <a:pPr marL="0" lvl="0" indent="0" algn="l" rtl="0">
              <a:lnSpc>
                <a:spcPct val="100000"/>
              </a:lnSpc>
              <a:spcBef>
                <a:spcPts val="0"/>
              </a:spcBef>
              <a:spcAft>
                <a:spcPts val="0"/>
              </a:spcAft>
              <a:buSzPts val="1100"/>
              <a:buNone/>
            </a:pPr>
            <a:r>
              <a:rPr lang="en-US"/>
              <a:t>Kilpatrick, D. A. (2015). Essentials of assessing, preventing and overcoming reading difficulties. Hoboken, NJ: Wiley.</a:t>
            </a:r>
          </a:p>
        </p:txBody>
      </p:sp>
      <p:sp>
        <p:nvSpPr>
          <p:cNvPr id="4" name="Slide Number Placeholder 3"/>
          <p:cNvSpPr>
            <a:spLocks noGrp="1"/>
          </p:cNvSpPr>
          <p:nvPr>
            <p:ph type="sldNum" sz="quarter" idx="5"/>
          </p:nvPr>
        </p:nvSpPr>
        <p:spPr/>
        <p:txBody>
          <a:bodyPr/>
          <a:lstStyle/>
          <a:p>
            <a:fld id="{8BB1861C-16E8-4DC1-A9DC-F9D5DBFC0DC8}" type="slidenum">
              <a:rPr lang="en-US" smtClean="0"/>
              <a:t>11</a:t>
            </a:fld>
            <a:endParaRPr lang="en-US"/>
          </a:p>
        </p:txBody>
      </p:sp>
    </p:spTree>
    <p:extLst>
      <p:ext uri="{BB962C8B-B14F-4D97-AF65-F5344CB8AC3E}">
        <p14:creationId xmlns:p14="http://schemas.microsoft.com/office/powerpoint/2010/main" val="16305862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break down the components of the heart word routine and provide tips for preparation and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12</a:t>
            </a:fld>
            <a:endParaRPr lang="en-US"/>
          </a:p>
        </p:txBody>
      </p:sp>
    </p:spTree>
    <p:extLst>
      <p:ext uri="{BB962C8B-B14F-4D97-AF65-F5344CB8AC3E}">
        <p14:creationId xmlns:p14="http://schemas.microsoft.com/office/powerpoint/2010/main" val="30835323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dirty="0"/>
              <a:t>Here are the features of effective instruction as it relates to phonics and sight word instruction.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dirty="0"/>
              <a:t>Instruction should be explicit with clear </a:t>
            </a:r>
            <a:r>
              <a:rPr lang="en-US" dirty="0"/>
              <a:t>explanations, teacher modeling, and ample opportunities for student practice.</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a:t>Instruction should be systematic, focusing on 1 or 2 skills at a time, and moving from simpler to more complex progression. </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b="0" dirty="0"/>
              <a:t>Instruction should be engaging, motivating the students with multisensory supports, and snappy pace to keep interest.</a:t>
            </a: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dirty="0"/>
              <a:t>The duration of sight word instruction can be provided just a few minutes daily within phonics lessons for most students to benefit and make progress. </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dirty="0"/>
          </a:p>
        </p:txBody>
      </p:sp>
    </p:spTree>
    <p:extLst>
      <p:ext uri="{BB962C8B-B14F-4D97-AF65-F5344CB8AC3E}">
        <p14:creationId xmlns:p14="http://schemas.microsoft.com/office/powerpoint/2010/main" val="30641177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a:buSzPts val="1100"/>
            </a:pPr>
            <a:r>
              <a:rPr lang="en-US"/>
              <a:t>This routine is broken up into 4 main parts. </a:t>
            </a:r>
          </a:p>
          <a:p>
            <a:pPr marL="0" lvl="0" indent="0" algn="l" rtl="0">
              <a:lnSpc>
                <a:spcPct val="100000"/>
              </a:lnSpc>
              <a:spcBef>
                <a:spcPts val="0"/>
              </a:spcBef>
              <a:spcAft>
                <a:spcPts val="0"/>
              </a:spcAft>
              <a:buSzPts val="1100"/>
              <a:buNone/>
            </a:pPr>
            <a:endParaRPr lang="en-US"/>
          </a:p>
          <a:p>
            <a:pPr>
              <a:buSzPts val="1100"/>
            </a:pPr>
            <a:r>
              <a:rPr lang="en-US"/>
              <a:t>Step 1: Introduce the word. </a:t>
            </a:r>
            <a:endParaRPr lang="en-US">
              <a:ea typeface="Calibri"/>
              <a:cs typeface="Calibri"/>
            </a:endParaRPr>
          </a:p>
          <a:p>
            <a:pPr>
              <a:buSzPts val="1100"/>
            </a:pPr>
            <a:r>
              <a:rPr lang="en-US"/>
              <a:t>Step 2: Spell the word. </a:t>
            </a:r>
            <a:endParaRPr lang="en-US">
              <a:ea typeface="Calibri"/>
              <a:cs typeface="Calibri"/>
            </a:endParaRPr>
          </a:p>
          <a:p>
            <a:pPr>
              <a:buSzPts val="1100"/>
            </a:pPr>
            <a:r>
              <a:rPr lang="en-US"/>
              <a:t>Step 3: Highlight the “unfair” part of the word. </a:t>
            </a:r>
            <a:endParaRPr lang="en-US">
              <a:ea typeface="Calibri"/>
              <a:cs typeface="Calibri"/>
            </a:endParaRPr>
          </a:p>
          <a:p>
            <a:pPr>
              <a:buSzPts val="1100"/>
            </a:pPr>
            <a:r>
              <a:rPr lang="en-US"/>
              <a:t>Step 4: Practice the word with multiple repetitions. </a:t>
            </a:r>
            <a:endParaRPr lang="en-US">
              <a:ea typeface="Calibri"/>
              <a:cs typeface="Calibri"/>
            </a:endParaRPr>
          </a:p>
        </p:txBody>
      </p:sp>
    </p:spTree>
    <p:extLst>
      <p:ext uri="{BB962C8B-B14F-4D97-AF65-F5344CB8AC3E}">
        <p14:creationId xmlns:p14="http://schemas.microsoft.com/office/powerpoint/2010/main" val="66711706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spcBef>
                <a:spcPts val="0"/>
              </a:spcBef>
              <a:spcAft>
                <a:spcPts val="0"/>
              </a:spcAft>
            </a:pPr>
            <a:r>
              <a:rPr lang="en-US" sz="1200" b="1" i="0" u="none" strike="noStrike">
                <a:solidFill>
                  <a:srgbClr val="000000"/>
                </a:solidFill>
                <a:effectLst/>
                <a:latin typeface="Calibri" panose="020F0502020204030204" pitchFamily="34" charset="0"/>
              </a:rPr>
              <a:t>The first step in the Heart Word Routine is to Introduce the word</a:t>
            </a:r>
            <a:r>
              <a:rPr lang="en-US" sz="1200" b="0" i="0" u="none" strike="noStrike">
                <a:solidFill>
                  <a:srgbClr val="000000"/>
                </a:solidFill>
                <a:effectLst/>
                <a:latin typeface="Calibri" panose="020F0502020204030204" pitchFamily="34" charset="0"/>
              </a:rPr>
              <a:t>, showing the word on a card or writing it on the board. It is important for students to both see the word and hear it pronounced clearly.</a:t>
            </a:r>
          </a:p>
          <a:p>
            <a:pPr rtl="0" fontAlgn="base">
              <a:spcBef>
                <a:spcPts val="0"/>
              </a:spcBef>
              <a:spcAft>
                <a:spcPts val="0"/>
              </a:spcAft>
            </a:pPr>
            <a:r>
              <a:rPr lang="en-US" sz="1200" b="0" i="0" u="none" strike="noStrike">
                <a:solidFill>
                  <a:srgbClr val="000000"/>
                </a:solidFill>
                <a:effectLst/>
                <a:latin typeface="Calibri" panose="020F0502020204030204" pitchFamily="34" charset="0"/>
              </a:rPr>
              <a:t>Then, embed the word in a sentence so students can hear its grammatical use in context.</a:t>
            </a:r>
          </a:p>
          <a:p>
            <a:pPr rtl="0" fontAlgn="base">
              <a:spcBef>
                <a:spcPts val="0"/>
              </a:spcBef>
              <a:spcAft>
                <a:spcPts val="0"/>
              </a:spcAft>
            </a:pPr>
            <a:endParaRPr lang="en-US" sz="1200" b="0" i="0" u="none" strike="noStrike">
              <a:solidFill>
                <a:srgbClr val="000000"/>
              </a:solidFill>
              <a:effectLst/>
              <a:latin typeface="Calibri" panose="020F0502020204030204" pitchFamily="34" charset="0"/>
            </a:endParaRPr>
          </a:p>
          <a:p>
            <a:pPr rtl="0" fontAlgn="base">
              <a:spcBef>
                <a:spcPts val="0"/>
              </a:spcBef>
              <a:spcAft>
                <a:spcPts val="0"/>
              </a:spcAft>
            </a:pPr>
            <a:r>
              <a:rPr lang="en-US" sz="1200" b="0" i="0" u="none" strike="noStrike">
                <a:solidFill>
                  <a:srgbClr val="000000"/>
                </a:solidFill>
                <a:effectLst/>
                <a:latin typeface="Calibri" panose="020F0502020204030204" pitchFamily="34" charset="0"/>
              </a:rPr>
              <a:t> </a:t>
            </a:r>
            <a:r>
              <a:rPr lang="en-US" sz="1200" b="1" i="0" u="none" strike="noStrike">
                <a:solidFill>
                  <a:srgbClr val="000000"/>
                </a:solidFill>
                <a:effectLst/>
                <a:latin typeface="Calibri" panose="020F0502020204030204" pitchFamily="34" charset="0"/>
              </a:rPr>
              <a:t>Say</a:t>
            </a:r>
            <a:r>
              <a:rPr lang="en-US" sz="1200" b="0" i="0" u="none" strike="noStrike">
                <a:solidFill>
                  <a:srgbClr val="000000"/>
                </a:solidFill>
                <a:effectLst/>
                <a:latin typeface="Calibri" panose="020F0502020204030204" pitchFamily="34" charset="0"/>
              </a:rPr>
              <a:t>: “This word is </a:t>
            </a:r>
            <a:r>
              <a:rPr lang="en-US" sz="1200" b="1" i="0" u="sng" strike="noStrike">
                <a:solidFill>
                  <a:srgbClr val="000000"/>
                </a:solidFill>
                <a:effectLst/>
                <a:latin typeface="Calibri" panose="020F0502020204030204" pitchFamily="34" charset="0"/>
              </a:rPr>
              <a:t>SAID</a:t>
            </a:r>
            <a:r>
              <a:rPr lang="en-US" sz="1200" b="0" i="0" u="none" strike="noStrike">
                <a:solidFill>
                  <a:srgbClr val="000000"/>
                </a:solidFill>
                <a:effectLst/>
                <a:latin typeface="Calibri" panose="020F0502020204030204" pitchFamily="34" charset="0"/>
              </a:rPr>
              <a:t>. What’s the word?” (Students respond).  </a:t>
            </a:r>
          </a:p>
          <a:p>
            <a:pPr marL="0" lvl="0" indent="0" algn="l" rtl="0">
              <a:lnSpc>
                <a:spcPct val="100000"/>
              </a:lnSpc>
              <a:spcBef>
                <a:spcPts val="0"/>
              </a:spcBef>
              <a:spcAft>
                <a:spcPts val="0"/>
              </a:spcAft>
              <a:buSzPts val="1100"/>
              <a:buNone/>
            </a:pPr>
            <a:r>
              <a:rPr lang="en-US"/>
              <a:t>         “Jack </a:t>
            </a:r>
            <a:r>
              <a:rPr lang="en-US" b="1"/>
              <a:t>SAID </a:t>
            </a:r>
            <a:r>
              <a:rPr lang="en-US" b="0"/>
              <a:t>he finished his homework.  What’s the word? (said) </a:t>
            </a:r>
            <a:endParaRPr lang="en-US"/>
          </a:p>
        </p:txBody>
      </p:sp>
    </p:spTree>
    <p:extLst>
      <p:ext uri="{BB962C8B-B14F-4D97-AF65-F5344CB8AC3E}">
        <p14:creationId xmlns:p14="http://schemas.microsoft.com/office/powerpoint/2010/main" val="3163499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i="1"/>
              <a:t>Note: This slide contains animation</a:t>
            </a:r>
          </a:p>
          <a:p>
            <a:pPr marL="0" lvl="0" indent="0" algn="l" rtl="0">
              <a:lnSpc>
                <a:spcPct val="100000"/>
              </a:lnSpc>
              <a:spcBef>
                <a:spcPts val="0"/>
              </a:spcBef>
              <a:spcAft>
                <a:spcPts val="0"/>
              </a:spcAft>
              <a:buSzPts val="1100"/>
              <a:buNone/>
            </a:pPr>
            <a:endParaRPr lang="en-US" i="1"/>
          </a:p>
          <a:p>
            <a:pPr marL="0" lvl="0" indent="0" algn="l" rtl="0">
              <a:lnSpc>
                <a:spcPct val="100000"/>
              </a:lnSpc>
              <a:spcBef>
                <a:spcPts val="0"/>
              </a:spcBef>
              <a:spcAft>
                <a:spcPts val="0"/>
              </a:spcAft>
              <a:buSzPts val="1100"/>
              <a:buNone/>
            </a:pPr>
            <a:endParaRPr lang="en-US" i="1"/>
          </a:p>
          <a:p>
            <a:pPr marL="0" lvl="0" indent="0" algn="l" rtl="0">
              <a:lnSpc>
                <a:spcPct val="100000"/>
              </a:lnSpc>
              <a:spcBef>
                <a:spcPts val="0"/>
              </a:spcBef>
              <a:spcAft>
                <a:spcPts val="0"/>
              </a:spcAft>
              <a:buSzPts val="1100"/>
              <a:buNone/>
            </a:pPr>
            <a:r>
              <a:rPr lang="en-US" i="0"/>
              <a:t>Step 2 in the Heart Word Routine is to spell the word. First the teacher names the letters in the word, and then has the students repeat the spelling as the teacher points to each of the letters in the word).</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Say: “Said is spelled S..A..I..D.”</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Let’s spell the word SAID together.” (</a:t>
            </a:r>
            <a:r>
              <a:rPr lang="en-US" b="1" i="0"/>
              <a:t>CLICK 4 times </a:t>
            </a:r>
            <a:r>
              <a:rPr lang="en-US" b="0" i="0"/>
              <a:t>(once for each letter)</a:t>
            </a:r>
            <a:r>
              <a:rPr lang="en-US" i="0"/>
              <a:t>as you spell the word aloud. This will reveal animated “pointers” to demonstrate pointing to each letter).</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 S..A..I..D….SAID.”</a:t>
            </a:r>
          </a:p>
        </p:txBody>
      </p:sp>
    </p:spTree>
    <p:extLst>
      <p:ext uri="{BB962C8B-B14F-4D97-AF65-F5344CB8AC3E}">
        <p14:creationId xmlns:p14="http://schemas.microsoft.com/office/powerpoint/2010/main" val="23353473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b="0" i="1" u="none" strike="noStrike">
                <a:solidFill>
                  <a:srgbClr val="000000"/>
                </a:solidFill>
                <a:effectLst/>
                <a:latin typeface="Calibri" panose="020F0502020204030204" pitchFamily="34" charset="0"/>
              </a:rPr>
              <a:t>Note: This slide contains animation.</a:t>
            </a: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b="1"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endParaRPr lang="en-US" sz="1200" b="1" i="0" u="none" strike="noStrike">
              <a:solidFill>
                <a:srgbClr val="000000"/>
              </a:solidFill>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b="1" i="0" u="none" strike="noStrike">
                <a:solidFill>
                  <a:srgbClr val="000000"/>
                </a:solidFill>
                <a:effectLst/>
                <a:latin typeface="Calibri" panose="020F0502020204030204" pitchFamily="34" charset="0"/>
              </a:rPr>
              <a:t>Step 3 is to identify the “unfair” part of the word</a:t>
            </a:r>
            <a:r>
              <a:rPr lang="en-US" sz="1200" b="0" i="0" u="none" strike="noStrike">
                <a:solidFill>
                  <a:srgbClr val="000000"/>
                </a:solidFill>
                <a:effectLst/>
                <a:latin typeface="Calibri" panose="020F0502020204030204" pitchFamily="34" charset="0"/>
              </a:rPr>
              <a:t> (if applicable), the part that is not decodable. </a:t>
            </a:r>
            <a:endParaRPr lang="en-US" sz="1200" b="0" i="0" u="none" strike="noStrike">
              <a:solidFill>
                <a:srgbClr val="000000"/>
              </a:solidFill>
              <a:effectLst/>
              <a:latin typeface="Arial" panose="020B0604020202020204" pitchFamily="34" charset="0"/>
            </a:endParaRP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Say:  “SAID has 3 sounds”  (</a:t>
            </a:r>
            <a:r>
              <a:rPr lang="en-US" b="1"/>
              <a:t>CLICK three times to reveal the sound boxes as you segment the phonemes</a:t>
            </a:r>
            <a:r>
              <a:rPr lang="en-US"/>
              <a:t>). -  “/s/ /e/ /d/.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a:t>CLICK to underline </a:t>
            </a:r>
            <a:r>
              <a:rPr lang="en-US"/>
              <a:t>the “ai” spelling in </a:t>
            </a:r>
            <a:r>
              <a:rPr lang="en-US" i="1"/>
              <a:t>said. </a:t>
            </a:r>
          </a:p>
          <a:p>
            <a:pPr marL="0" lvl="0" indent="0" algn="l" rtl="0">
              <a:lnSpc>
                <a:spcPct val="100000"/>
              </a:lnSpc>
              <a:spcBef>
                <a:spcPts val="0"/>
              </a:spcBef>
              <a:spcAft>
                <a:spcPts val="0"/>
              </a:spcAft>
              <a:buSzPts val="1100"/>
              <a:buNone/>
            </a:pPr>
            <a:r>
              <a:rPr lang="en-US" i="0"/>
              <a:t>Say: “Some parts of this word I can sound out, but one part I can’t. In the word “said,” the /ĕ/ sound in the word is spelled by the letters ai. This is the unfair part, because the letters ai do not usually spell the /ĕ/ sound.</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b="1" i="0"/>
              <a:t>CLICK to reveal heart </a:t>
            </a:r>
            <a:r>
              <a:rPr lang="en-US" b="0" i="0"/>
              <a:t>over the ‘ai’ spelling</a:t>
            </a:r>
            <a:r>
              <a:rPr lang="en-US" b="1" i="0"/>
              <a:t>. </a:t>
            </a:r>
            <a:r>
              <a:rPr lang="en-US" b="0" i="0"/>
              <a:t>Say: “Because this part is unfair and doesn’t follow the rules, we must learn this word by heart.</a:t>
            </a:r>
            <a:endParaRPr lang="en-US" b="1"/>
          </a:p>
        </p:txBody>
      </p:sp>
    </p:spTree>
    <p:extLst>
      <p:ext uri="{BB962C8B-B14F-4D97-AF65-F5344CB8AC3E}">
        <p14:creationId xmlns:p14="http://schemas.microsoft.com/office/powerpoint/2010/main" val="42100353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dirty="0"/>
              <a:t>The last step in the Heart Word Routine is to provide multiple opportunities to practice the spelling of the word. This is done together at a snappy pace and includes multisensory components to support engagement and the commitment of the spelling to memory. Make sure the students can see the word as they spell it aloud and with motion several times.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Remember that air writing is typically a gross motor activity using a straight arm and large movements (not just the fingers or wrist). Have students stand to air-write the word as they spell the word chorally and then blend it back together, drawing an imaginary line under the word.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They can then use a finger to “trace” the letters on the carpet in front of them, on a partner’s back, on their non-dominant arm, pointing at the ceiling, etc., for a few additional repetitions.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Additionally, you may want to hide the word after several repetitions and have the students write it on a small white board, notecard, or paper as their final repetition, then reveal the word again to have them check their spelling.</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Example: </a:t>
            </a:r>
          </a:p>
          <a:p>
            <a:pPr marL="0" lvl="0" indent="0" algn="l" rtl="0">
              <a:lnSpc>
                <a:spcPct val="100000"/>
              </a:lnSpc>
              <a:spcBef>
                <a:spcPts val="0"/>
              </a:spcBef>
              <a:spcAft>
                <a:spcPts val="0"/>
              </a:spcAft>
              <a:buSzPts val="1100"/>
              <a:buNone/>
            </a:pPr>
            <a:r>
              <a:rPr lang="en-US" dirty="0"/>
              <a:t>Say: “Let’s air write this word together. (S…A…I…D….SAID!)</a:t>
            </a:r>
          </a:p>
          <a:p>
            <a:pPr marL="0" lvl="0" indent="0" algn="l" rtl="0">
              <a:lnSpc>
                <a:spcPct val="100000"/>
              </a:lnSpc>
              <a:spcBef>
                <a:spcPts val="0"/>
              </a:spcBef>
              <a:spcAft>
                <a:spcPts val="0"/>
              </a:spcAft>
              <a:buSzPts val="1100"/>
              <a:buNone/>
            </a:pPr>
            <a:r>
              <a:rPr lang="en-US" dirty="0"/>
              <a:t>Say:  “On the carpet!” (Students bend down to trace the letters on the carpet with their finger (S….A…I….D…..SAID!)</a:t>
            </a:r>
          </a:p>
          <a:p>
            <a:pPr marL="0" lvl="0" indent="0" algn="l" rtl="0">
              <a:lnSpc>
                <a:spcPct val="100000"/>
              </a:lnSpc>
              <a:spcBef>
                <a:spcPts val="0"/>
              </a:spcBef>
              <a:spcAft>
                <a:spcPts val="0"/>
              </a:spcAft>
              <a:buSzPts val="1100"/>
              <a:buNone/>
            </a:pPr>
            <a:r>
              <a:rPr lang="en-US" dirty="0"/>
              <a:t>Say:  “On your arm! (Students trace the word on their non-dominant arm) (S…A…I…D……SAID!)</a:t>
            </a:r>
          </a:p>
          <a:p>
            <a:pPr marL="0" lvl="0" indent="0" algn="l" rtl="0">
              <a:lnSpc>
                <a:spcPct val="100000"/>
              </a:lnSpc>
              <a:spcBef>
                <a:spcPts val="0"/>
              </a:spcBef>
              <a:spcAft>
                <a:spcPts val="0"/>
              </a:spcAft>
              <a:buSzPts val="1100"/>
              <a:buNone/>
            </a:pPr>
            <a:r>
              <a:rPr lang="en-US" dirty="0"/>
              <a:t>Hide the word, then say: Write it! (Have students write the word down on their own).   “Check it!” (Reveal the word and have students check their spelling).</a:t>
            </a:r>
          </a:p>
        </p:txBody>
      </p:sp>
    </p:spTree>
    <p:extLst>
      <p:ext uri="{BB962C8B-B14F-4D97-AF65-F5344CB8AC3E}">
        <p14:creationId xmlns:p14="http://schemas.microsoft.com/office/powerpoint/2010/main" val="21893235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model the heart word routine and provide options for scaffolding and differentiation. </a:t>
            </a:r>
          </a:p>
          <a:p>
            <a:endParaRPr lang="en-US" i="0"/>
          </a:p>
          <a:p>
            <a:r>
              <a:rPr lang="en-US" i="1"/>
              <a:t>(This section is intended to provide a model for how the routine looks in action. The facilitator should practice to ensure the steps are clear and the routine follows a snappy pace. Ideally, participants should take the role of the students during the modeling section. Adjust as needed for the needs of your staff.)</a:t>
            </a:r>
          </a:p>
        </p:txBody>
      </p:sp>
      <p:sp>
        <p:nvSpPr>
          <p:cNvPr id="4" name="Slide Number Placeholder 3"/>
          <p:cNvSpPr>
            <a:spLocks noGrp="1"/>
          </p:cNvSpPr>
          <p:nvPr>
            <p:ph type="sldNum" sz="quarter" idx="5"/>
          </p:nvPr>
        </p:nvSpPr>
        <p:spPr/>
        <p:txBody>
          <a:bodyPr/>
          <a:lstStyle/>
          <a:p>
            <a:fld id="{8BB1861C-16E8-4DC1-A9DC-F9D5DBFC0DC8}" type="slidenum">
              <a:rPr lang="en-US" smtClean="0"/>
              <a:t>19</a:t>
            </a:fld>
            <a:endParaRPr lang="en-US"/>
          </a:p>
        </p:txBody>
      </p:sp>
    </p:spTree>
    <p:extLst>
      <p:ext uri="{BB962C8B-B14F-4D97-AF65-F5344CB8AC3E}">
        <p14:creationId xmlns:p14="http://schemas.microsoft.com/office/powerpoint/2010/main" val="3057246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2</a:t>
            </a:fld>
            <a:endParaRPr lang="en-US"/>
          </a:p>
        </p:txBody>
      </p:sp>
    </p:spTree>
    <p:extLst>
      <p:ext uri="{BB962C8B-B14F-4D97-AF65-F5344CB8AC3E}">
        <p14:creationId xmlns:p14="http://schemas.microsoft.com/office/powerpoint/2010/main" val="1493572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spcBef>
                <a:spcPts val="0"/>
              </a:spcBef>
              <a:spcAft>
                <a:spcPts val="0"/>
              </a:spcAft>
            </a:pPr>
            <a:endParaRPr lang="en-US" sz="1200" b="0" i="0" u="none" strike="noStrike">
              <a:solidFill>
                <a:srgbClr val="000000"/>
              </a:solidFill>
              <a:effectLst/>
              <a:latin typeface="Calibri" panose="020F0502020204030204" pitchFamily="34" charset="0"/>
            </a:endParaRPr>
          </a:p>
          <a:p>
            <a:pPr rtl="0" fontAlgn="base">
              <a:spcBef>
                <a:spcPts val="0"/>
              </a:spcBef>
              <a:spcAft>
                <a:spcPts val="0"/>
              </a:spcAft>
            </a:pPr>
            <a:r>
              <a:rPr lang="en-US" sz="1200" b="0" i="0" u="none" strike="noStrike">
                <a:solidFill>
                  <a:srgbClr val="000000"/>
                </a:solidFill>
                <a:effectLst/>
                <a:latin typeface="Calibri" panose="020F0502020204030204" pitchFamily="34" charset="0"/>
              </a:rPr>
              <a:t> </a:t>
            </a:r>
            <a:r>
              <a:rPr lang="en-US" sz="1200" b="1" i="0" u="none" strike="noStrike">
                <a:solidFill>
                  <a:srgbClr val="000000"/>
                </a:solidFill>
                <a:effectLst/>
                <a:latin typeface="Calibri" panose="020F0502020204030204" pitchFamily="34" charset="0"/>
              </a:rPr>
              <a:t>Say</a:t>
            </a:r>
            <a:r>
              <a:rPr lang="en-US" sz="1200" b="0" i="0" u="none" strike="noStrike">
                <a:solidFill>
                  <a:srgbClr val="000000"/>
                </a:solidFill>
                <a:effectLst/>
                <a:latin typeface="Calibri" panose="020F0502020204030204" pitchFamily="34" charset="0"/>
              </a:rPr>
              <a:t>: “This word is </a:t>
            </a:r>
            <a:r>
              <a:rPr lang="en-US" sz="1200" b="1" i="0" u="none" strike="noStrike">
                <a:solidFill>
                  <a:srgbClr val="000000"/>
                </a:solidFill>
                <a:effectLst/>
                <a:latin typeface="Calibri" panose="020F0502020204030204" pitchFamily="34" charset="0"/>
              </a:rPr>
              <a:t>LOVE</a:t>
            </a:r>
            <a:r>
              <a:rPr lang="en-US" sz="1200" b="0" i="0" u="none" strike="noStrike">
                <a:solidFill>
                  <a:srgbClr val="000000"/>
                </a:solidFill>
                <a:effectLst/>
                <a:latin typeface="Calibri" panose="020F0502020204030204" pitchFamily="34" charset="0"/>
              </a:rPr>
              <a:t>. What’s the word?” (</a:t>
            </a:r>
            <a:r>
              <a:rPr lang="en-US" sz="1200" b="0" i="1" u="none" strike="noStrike">
                <a:solidFill>
                  <a:srgbClr val="000000"/>
                </a:solidFill>
                <a:effectLst/>
                <a:latin typeface="Calibri" panose="020F0502020204030204" pitchFamily="34" charset="0"/>
              </a:rPr>
              <a:t>LOVE</a:t>
            </a:r>
            <a:r>
              <a:rPr lang="en-US" sz="1200" b="0" i="0" u="none" strike="noStrike">
                <a:solidFill>
                  <a:srgbClr val="000000"/>
                </a:solidFill>
                <a:effectLst/>
                <a:latin typeface="Calibri" panose="020F0502020204030204" pitchFamily="34" charset="0"/>
              </a:rPr>
              <a:t>)  </a:t>
            </a:r>
          </a:p>
          <a:p>
            <a:pPr marL="0" lvl="0" indent="0" algn="l" rtl="0">
              <a:lnSpc>
                <a:spcPct val="100000"/>
              </a:lnSpc>
              <a:spcBef>
                <a:spcPts val="0"/>
              </a:spcBef>
              <a:spcAft>
                <a:spcPts val="0"/>
              </a:spcAft>
              <a:buSzPts val="1100"/>
              <a:buNone/>
            </a:pPr>
            <a:r>
              <a:rPr lang="en-US"/>
              <a:t>         “I </a:t>
            </a:r>
            <a:r>
              <a:rPr lang="en-US" b="1"/>
              <a:t>LOVE</a:t>
            </a:r>
            <a:r>
              <a:rPr lang="en-US"/>
              <a:t> to read a good book</a:t>
            </a:r>
            <a:r>
              <a:rPr lang="en-US" b="0"/>
              <a:t>.  What’s the word? </a:t>
            </a:r>
            <a:r>
              <a:rPr lang="en-US" b="0" i="1"/>
              <a:t>(LOVE)</a:t>
            </a:r>
            <a:r>
              <a:rPr lang="en-US" b="0"/>
              <a:t> </a:t>
            </a:r>
            <a:endParaRPr lang="en-US"/>
          </a:p>
        </p:txBody>
      </p:sp>
    </p:spTree>
    <p:extLst>
      <p:ext uri="{BB962C8B-B14F-4D97-AF65-F5344CB8AC3E}">
        <p14:creationId xmlns:p14="http://schemas.microsoft.com/office/powerpoint/2010/main" val="80408811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i="1"/>
              <a:t>Note: This slide contains animation</a:t>
            </a:r>
          </a:p>
          <a:p>
            <a:pPr marL="0" lvl="0" indent="0" algn="l" rtl="0">
              <a:lnSpc>
                <a:spcPct val="100000"/>
              </a:lnSpc>
              <a:spcBef>
                <a:spcPts val="0"/>
              </a:spcBef>
              <a:spcAft>
                <a:spcPts val="0"/>
              </a:spcAft>
              <a:buSzPts val="1100"/>
              <a:buNone/>
            </a:pPr>
            <a:endParaRPr lang="en-US" i="1"/>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Say: “LOVE is spelled L…O…V..E.”</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Let’s spell the word LOVE together.” (</a:t>
            </a:r>
            <a:r>
              <a:rPr lang="en-US" b="1" i="0"/>
              <a:t>CLICK 4 times </a:t>
            </a:r>
            <a:r>
              <a:rPr lang="en-US" b="0" i="0"/>
              <a:t>(once for each letter) </a:t>
            </a:r>
            <a:r>
              <a:rPr lang="en-US" i="0"/>
              <a:t>as you spell the word aloud. This will reveal animated “pointers” to demonstrate pointing to each letter).</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i="0"/>
              <a:t>“ L…O…V…E….LOVE.”</a:t>
            </a:r>
          </a:p>
        </p:txBody>
      </p:sp>
    </p:spTree>
    <p:extLst>
      <p:ext uri="{BB962C8B-B14F-4D97-AF65-F5344CB8AC3E}">
        <p14:creationId xmlns:p14="http://schemas.microsoft.com/office/powerpoint/2010/main" val="138759081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Pts val="1100"/>
              <a:buFontTx/>
              <a:buNone/>
              <a:tabLst/>
              <a:defRPr/>
            </a:pPr>
            <a:r>
              <a:rPr lang="en-US" sz="1200" b="0" i="1" u="none" strike="noStrike">
                <a:solidFill>
                  <a:srgbClr val="000000"/>
                </a:solidFill>
                <a:effectLst/>
                <a:latin typeface="Calibri" panose="020F0502020204030204" pitchFamily="34" charset="0"/>
              </a:rPr>
              <a:t>Note: This slide contains animation.</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Say:  “LOVE has 3 sounds”  (</a:t>
            </a:r>
            <a:r>
              <a:rPr lang="en-US" b="1"/>
              <a:t>CLICK three times to reveal three sound boxes as you segment the phonemes</a:t>
            </a:r>
            <a:r>
              <a:rPr lang="en-US"/>
              <a:t>). -  “/l/ /</a:t>
            </a:r>
            <a:r>
              <a:rPr lang="en-US">
                <a:latin typeface="IBM Plex Mono" panose="020B0509050203000203" pitchFamily="49" charset="0"/>
              </a:rPr>
              <a:t>ŭ</a:t>
            </a:r>
            <a:r>
              <a:rPr lang="en-US"/>
              <a:t>/ /v/. “</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b="1"/>
              <a:t>CLICK to underline </a:t>
            </a:r>
            <a:r>
              <a:rPr lang="en-US"/>
              <a:t>the “O” in </a:t>
            </a:r>
            <a:r>
              <a:rPr lang="en-US" i="1"/>
              <a:t>love. </a:t>
            </a:r>
          </a:p>
          <a:p>
            <a:pPr marL="0" lvl="0" indent="0" algn="l" rtl="0">
              <a:lnSpc>
                <a:spcPct val="100000"/>
              </a:lnSpc>
              <a:spcBef>
                <a:spcPts val="0"/>
              </a:spcBef>
              <a:spcAft>
                <a:spcPts val="0"/>
              </a:spcAft>
              <a:buSzPts val="1100"/>
              <a:buNone/>
            </a:pPr>
            <a:r>
              <a:rPr lang="en-US" i="0"/>
              <a:t>Say: “Some parts of this word I can sound out, but one part I can’t. In the word “said,” the /u</a:t>
            </a:r>
            <a:r>
              <a:rPr lang="en-US" i="0">
                <a:latin typeface="IBM Plex Mono" panose="020B0509050203000203" pitchFamily="49" charset="0"/>
              </a:rPr>
              <a:t>̆</a:t>
            </a:r>
            <a:r>
              <a:rPr lang="en-US" i="0"/>
              <a:t>/ sound in the word is spelled by the letter o. This is the unfair part, because usually, when we see a vowel consonant e spelling, the e is silent and makes the preceding vowel say its name. </a:t>
            </a:r>
          </a:p>
          <a:p>
            <a:pPr marL="0" lvl="0" indent="0" algn="l" rtl="0">
              <a:lnSpc>
                <a:spcPct val="100000"/>
              </a:lnSpc>
              <a:spcBef>
                <a:spcPts val="0"/>
              </a:spcBef>
              <a:spcAft>
                <a:spcPts val="0"/>
              </a:spcAft>
              <a:buSzPts val="1100"/>
              <a:buNone/>
            </a:pPr>
            <a:endParaRPr lang="en-US" i="0"/>
          </a:p>
          <a:p>
            <a:pPr marL="0" lvl="0" indent="0" algn="l" rtl="0">
              <a:lnSpc>
                <a:spcPct val="100000"/>
              </a:lnSpc>
              <a:spcBef>
                <a:spcPts val="0"/>
              </a:spcBef>
              <a:spcAft>
                <a:spcPts val="0"/>
              </a:spcAft>
              <a:buSzPts val="1100"/>
              <a:buNone/>
            </a:pPr>
            <a:r>
              <a:rPr lang="en-US" b="1" i="0"/>
              <a:t>CLICK to reveal heart </a:t>
            </a:r>
            <a:r>
              <a:rPr lang="en-US" b="0" i="0"/>
              <a:t>over the ‘o’ spelling</a:t>
            </a:r>
            <a:r>
              <a:rPr lang="en-US" b="1" i="0"/>
              <a:t>. </a:t>
            </a:r>
            <a:r>
              <a:rPr lang="en-US" b="0" i="0"/>
              <a:t>Say: “Because this part is unfair and doesn’t follow the rules, we must learn this word by heart.”</a:t>
            </a:r>
            <a:endParaRPr lang="en-US" b="1"/>
          </a:p>
        </p:txBody>
      </p:sp>
    </p:spTree>
    <p:extLst>
      <p:ext uri="{BB962C8B-B14F-4D97-AF65-F5344CB8AC3E}">
        <p14:creationId xmlns:p14="http://schemas.microsoft.com/office/powerpoint/2010/main" val="49429650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rtl="0" fontAlgn="base">
              <a:spcBef>
                <a:spcPts val="0"/>
              </a:spcBef>
              <a:spcAft>
                <a:spcPts val="0"/>
              </a:spcAft>
            </a:pPr>
            <a:r>
              <a:rPr lang="en-US" sz="1200" b="0" i="1" u="none" strike="noStrike">
                <a:solidFill>
                  <a:srgbClr val="000000"/>
                </a:solidFill>
                <a:effectLst/>
                <a:latin typeface="Calibri" panose="020F0502020204030204" pitchFamily="34" charset="0"/>
              </a:rPr>
              <a:t>Note: This slide contains animation.</a:t>
            </a:r>
          </a:p>
          <a:p>
            <a:pPr rtl="0" fontAlgn="base">
              <a:spcBef>
                <a:spcPts val="0"/>
              </a:spcBef>
              <a:spcAft>
                <a:spcPts val="0"/>
              </a:spcAft>
            </a:pPr>
            <a:endParaRPr lang="en-US" sz="1200" b="1" i="0" u="none" strike="noStrike">
              <a:solidFill>
                <a:srgbClr val="000000"/>
              </a:solidFill>
              <a:effectLst/>
              <a:latin typeface="Calibri" panose="020F0502020204030204" pitchFamily="34" charset="0"/>
            </a:endParaRPr>
          </a:p>
          <a:p>
            <a:pPr rtl="0" fontAlgn="base">
              <a:spcBef>
                <a:spcPts val="0"/>
              </a:spcBef>
              <a:spcAft>
                <a:spcPts val="0"/>
              </a:spcAft>
            </a:pPr>
            <a:r>
              <a:rPr lang="en-US" sz="1200" b="1" i="0" u="none" strike="noStrike">
                <a:solidFill>
                  <a:srgbClr val="000000"/>
                </a:solidFill>
                <a:effectLst/>
                <a:latin typeface="Calibri" panose="020F0502020204030204" pitchFamily="34" charset="0"/>
              </a:rPr>
              <a:t>Practice the word.</a:t>
            </a:r>
            <a:r>
              <a:rPr lang="en-US" sz="1200" b="0" i="0" u="none" strike="noStrike">
                <a:solidFill>
                  <a:srgbClr val="000000"/>
                </a:solidFill>
                <a:effectLst/>
                <a:latin typeface="Calibri" panose="020F0502020204030204" pitchFamily="34" charset="0"/>
              </a:rPr>
              <a:t> </a:t>
            </a:r>
            <a:endParaRPr lang="en-US" sz="1200" b="0" i="0" u="none" strike="noStrike">
              <a:solidFill>
                <a:srgbClr val="000000"/>
              </a:solidFill>
              <a:effectLst/>
              <a:latin typeface="Arial" panose="020B0604020202020204" pitchFamily="34" charset="0"/>
            </a:endParaRPr>
          </a:p>
          <a:p>
            <a:pPr marL="45720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Calibri" panose="020F0502020204030204" pitchFamily="34" charset="0"/>
              </a:rPr>
              <a:t> Say: </a:t>
            </a:r>
            <a:r>
              <a:rPr lang="en-US" sz="1200" b="1" i="0" u="none" strike="noStrike">
                <a:solidFill>
                  <a:srgbClr val="000000"/>
                </a:solidFill>
                <a:effectLst/>
                <a:latin typeface="Calibri" panose="020F0502020204030204" pitchFamily="34" charset="0"/>
              </a:rPr>
              <a:t>(CLICK) </a:t>
            </a:r>
            <a:r>
              <a:rPr lang="en-US" sz="1200" b="0" i="0" u="none" strike="noStrike">
                <a:solidFill>
                  <a:srgbClr val="000000"/>
                </a:solidFill>
                <a:effectLst/>
                <a:latin typeface="Calibri" panose="020F0502020204030204" pitchFamily="34" charset="0"/>
              </a:rPr>
              <a:t>Let’s air write this word together.  (Participants stand and air write the letters of the words in the air as you spell the word together, then blend it back together, drawing an imaginary line under the word):  “L…O…V…E...LOVE!”  </a:t>
            </a:r>
          </a:p>
          <a:p>
            <a:pPr marL="457200" rtl="0" fontAlgn="base">
              <a:spcBef>
                <a:spcPts val="0"/>
              </a:spcBef>
              <a:spcAft>
                <a:spcPts val="0"/>
              </a:spcAft>
              <a:buFont typeface="Arial" panose="020B0604020202020204" pitchFamily="34" charset="0"/>
              <a:buChar char="•"/>
            </a:pPr>
            <a:endParaRPr lang="en-US" sz="1200" b="0" i="0" u="none" strike="noStrike">
              <a:solidFill>
                <a:srgbClr val="000000"/>
              </a:solidFill>
              <a:effectLst/>
              <a:latin typeface="Calibri" panose="020F0502020204030204" pitchFamily="34" charset="0"/>
            </a:endParaRPr>
          </a:p>
          <a:p>
            <a:pPr marL="45720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Calibri" panose="020F0502020204030204" pitchFamily="34" charset="0"/>
              </a:rPr>
              <a:t> Say: </a:t>
            </a:r>
            <a:r>
              <a:rPr lang="en-US" sz="1200" b="1" i="0" u="none" strike="noStrike">
                <a:solidFill>
                  <a:srgbClr val="000000"/>
                </a:solidFill>
                <a:effectLst/>
                <a:latin typeface="Calibri" panose="020F0502020204030204" pitchFamily="34" charset="0"/>
              </a:rPr>
              <a:t>(CLICK) </a:t>
            </a:r>
            <a:r>
              <a:rPr lang="en-US" sz="1200" b="0" i="0" u="none" strike="noStrike">
                <a:solidFill>
                  <a:srgbClr val="000000"/>
                </a:solidFill>
                <a:effectLst/>
                <a:latin typeface="Calibri" panose="020F0502020204030204" pitchFamily="34" charset="0"/>
              </a:rPr>
              <a:t>“Carpet write!” (Participants bend down and use their index finger to trace the letters on the carpet or floor) “L…O…V…E…LOVE!”</a:t>
            </a:r>
          </a:p>
          <a:p>
            <a:pPr marL="457200" rtl="0" fontAlgn="base">
              <a:spcBef>
                <a:spcPts val="0"/>
              </a:spcBef>
              <a:spcAft>
                <a:spcPts val="0"/>
              </a:spcAft>
              <a:buFont typeface="Arial" panose="020B0604020202020204" pitchFamily="34" charset="0"/>
              <a:buChar char="•"/>
            </a:pPr>
            <a:endParaRPr lang="en-US" sz="1200" b="0" i="0" u="none" strike="noStrike">
              <a:solidFill>
                <a:srgbClr val="000000"/>
              </a:solidFill>
              <a:effectLst/>
              <a:latin typeface="Calibri" panose="020F0502020204030204" pitchFamily="34" charset="0"/>
            </a:endParaRPr>
          </a:p>
          <a:p>
            <a:pPr marL="45720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Calibri" panose="020F0502020204030204" pitchFamily="34" charset="0"/>
              </a:rPr>
              <a:t>Say: (</a:t>
            </a:r>
            <a:r>
              <a:rPr lang="en-US" sz="1200" b="1" i="0" u="none" strike="noStrike">
                <a:solidFill>
                  <a:srgbClr val="000000"/>
                </a:solidFill>
                <a:effectLst/>
                <a:latin typeface="Calibri" panose="020F0502020204030204" pitchFamily="34" charset="0"/>
              </a:rPr>
              <a:t>CLICK</a:t>
            </a:r>
            <a:r>
              <a:rPr lang="en-US" sz="1200" b="0" i="0" u="none" strike="noStrike">
                <a:solidFill>
                  <a:srgbClr val="000000"/>
                </a:solidFill>
                <a:effectLst/>
                <a:latin typeface="Calibri" panose="020F0502020204030204" pitchFamily="34" charset="0"/>
              </a:rPr>
              <a:t>) “Arm write!” (Participants trace the letters on their non dominant arm) “L…O…V…E…LOVE!”</a:t>
            </a:r>
          </a:p>
          <a:p>
            <a:pPr marL="457200" rtl="0" fontAlgn="base">
              <a:spcBef>
                <a:spcPts val="0"/>
              </a:spcBef>
              <a:spcAft>
                <a:spcPts val="0"/>
              </a:spcAft>
              <a:buFont typeface="Arial" panose="020B0604020202020204" pitchFamily="34" charset="0"/>
              <a:buChar char="•"/>
            </a:pPr>
            <a:endParaRPr lang="en-US" sz="1200" b="0" i="0" u="none" strike="noStrike">
              <a:solidFill>
                <a:srgbClr val="000000"/>
              </a:solidFill>
              <a:effectLst/>
              <a:latin typeface="Calibri" panose="020F0502020204030204" pitchFamily="34" charset="0"/>
            </a:endParaRPr>
          </a:p>
          <a:p>
            <a:pPr marL="45720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Calibri" panose="020F0502020204030204" pitchFamily="34" charset="0"/>
              </a:rPr>
              <a:t>Say: “I’m hiding the word </a:t>
            </a:r>
            <a:r>
              <a:rPr lang="en-US" sz="1200" b="1" i="0" u="none" strike="noStrike">
                <a:solidFill>
                  <a:srgbClr val="000000"/>
                </a:solidFill>
                <a:effectLst/>
                <a:latin typeface="Calibri" panose="020F0502020204030204" pitchFamily="34" charset="0"/>
              </a:rPr>
              <a:t>(CLICK)…</a:t>
            </a:r>
            <a:r>
              <a:rPr lang="en-US" sz="1200" b="0" i="0" u="none" strike="noStrike">
                <a:solidFill>
                  <a:srgbClr val="000000"/>
                </a:solidFill>
                <a:effectLst/>
                <a:latin typeface="Calibri" panose="020F0502020204030204" pitchFamily="34" charset="0"/>
              </a:rPr>
              <a:t>now write it!” (Participants write the word down on a personal white board, notecard or piece of paper).</a:t>
            </a:r>
          </a:p>
          <a:p>
            <a:pPr marL="457200" rtl="0" fontAlgn="base">
              <a:spcBef>
                <a:spcPts val="0"/>
              </a:spcBef>
              <a:spcAft>
                <a:spcPts val="0"/>
              </a:spcAft>
              <a:buFont typeface="Arial" panose="020B0604020202020204" pitchFamily="34" charset="0"/>
              <a:buChar char="•"/>
            </a:pPr>
            <a:endParaRPr lang="en-US" sz="1200" b="0" i="0" u="none" strike="noStrike">
              <a:solidFill>
                <a:srgbClr val="000000"/>
              </a:solidFill>
              <a:effectLst/>
              <a:latin typeface="Calibri" panose="020F0502020204030204" pitchFamily="34" charset="0"/>
            </a:endParaRPr>
          </a:p>
          <a:p>
            <a:pPr marL="457200" rtl="0" fontAlgn="base">
              <a:spcBef>
                <a:spcPts val="0"/>
              </a:spcBef>
              <a:spcAft>
                <a:spcPts val="0"/>
              </a:spcAft>
              <a:buFont typeface="Arial" panose="020B0604020202020204" pitchFamily="34" charset="0"/>
              <a:buChar char="•"/>
            </a:pPr>
            <a:r>
              <a:rPr lang="en-US" sz="1200" b="0" i="0" u="none" strike="noStrike">
                <a:solidFill>
                  <a:srgbClr val="000000"/>
                </a:solidFill>
                <a:effectLst/>
                <a:latin typeface="Calibri" panose="020F0502020204030204" pitchFamily="34" charset="0"/>
              </a:rPr>
              <a:t>Say: “Now check it!” </a:t>
            </a:r>
            <a:r>
              <a:rPr lang="en-US" sz="1200" b="1" i="0" u="none" strike="noStrike">
                <a:solidFill>
                  <a:srgbClr val="000000"/>
                </a:solidFill>
                <a:effectLst/>
                <a:latin typeface="Calibri" panose="020F0502020204030204" pitchFamily="34" charset="0"/>
              </a:rPr>
              <a:t>(CLICK) </a:t>
            </a:r>
            <a:r>
              <a:rPr lang="en-US" sz="1200" b="0" i="0" u="none" strike="noStrike">
                <a:solidFill>
                  <a:srgbClr val="000000"/>
                </a:solidFill>
                <a:effectLst/>
                <a:latin typeface="Calibri" panose="020F0502020204030204" pitchFamily="34" charset="0"/>
              </a:rPr>
              <a:t>(Participants check their spelling for accuracy).</a:t>
            </a:r>
            <a:endParaRPr lang="en-US" sz="1200" b="1" i="0" u="none" strike="noStrike">
              <a:solidFill>
                <a:srgbClr val="000000"/>
              </a:solidFill>
              <a:effectLst/>
              <a:latin typeface="Calibri" panose="020F0502020204030204" pitchFamily="34" charset="0"/>
            </a:endParaRP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3967042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In this section, we will provide time for you to practice the heart word routine with a partner or small group.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24</a:t>
            </a:fld>
            <a:endParaRPr lang="en-US"/>
          </a:p>
        </p:txBody>
      </p:sp>
    </p:spTree>
    <p:extLst>
      <p:ext uri="{BB962C8B-B14F-4D97-AF65-F5344CB8AC3E}">
        <p14:creationId xmlns:p14="http://schemas.microsoft.com/office/powerpoint/2010/main" val="25013892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a:t>Here is a checklist to keep in mind when providing or observing phonics instruction. This list can be used to guide grade level meetings, track implementation progress, and can also be used to support coaching conversations and corrective feedback after administrator walkthroughs. </a:t>
            </a:r>
          </a:p>
          <a:p>
            <a:endParaRPr lang="en-US"/>
          </a:p>
          <a:p>
            <a:r>
              <a:rPr lang="en-US" b="1"/>
              <a:t>Facilitator Note: </a:t>
            </a:r>
            <a:endParaRPr lang="en-US" b="1">
              <a:cs typeface="Calibri"/>
            </a:endParaRPr>
          </a:p>
          <a:p>
            <a:pPr rtl="0">
              <a:spcBef>
                <a:spcPts val="0"/>
              </a:spcBef>
              <a:spcAft>
                <a:spcPts val="0"/>
              </a:spcAft>
            </a:pPr>
            <a:r>
              <a:rPr lang="en-US"/>
              <a:t>Pulled from </a:t>
            </a:r>
            <a:r>
              <a:rPr lang="en-US" u="sng">
                <a:hlinkClick r:id="rId3">
                  <a:extLst>
                    <a:ext uri="{A12FA001-AC4F-418D-AE19-62706E023703}">
                      <ahyp:hlinkClr xmlns:ahyp="http://schemas.microsoft.com/office/drawing/2018/hyperlinkcolor" val="tx"/>
                    </a:ext>
                  </a:extLst>
                </a:hlinkClick>
              </a:rPr>
              <a:t>Leader Look Fors </a:t>
            </a:r>
            <a:r>
              <a:rPr lang="en-US" u="sng"/>
              <a:t>Observation Tool</a:t>
            </a:r>
          </a:p>
          <a:p>
            <a:endParaRPr lang="en-US">
              <a:cs typeface="Calibri"/>
            </a:endParaRPr>
          </a:p>
          <a:p>
            <a:endParaRPr lang="en-US"/>
          </a:p>
          <a:p>
            <a:endParaRPr lang="en-US"/>
          </a:p>
        </p:txBody>
      </p:sp>
    </p:spTree>
    <p:extLst>
      <p:ext uri="{BB962C8B-B14F-4D97-AF65-F5344CB8AC3E}">
        <p14:creationId xmlns:p14="http://schemas.microsoft.com/office/powerpoint/2010/main" val="17265891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Facilitator Notes: </a:t>
            </a:r>
          </a:p>
          <a:p>
            <a:pPr marL="0" lvl="0" indent="0" algn="l" rtl="0">
              <a:lnSpc>
                <a:spcPct val="100000"/>
              </a:lnSpc>
              <a:spcBef>
                <a:spcPts val="0"/>
              </a:spcBef>
              <a:spcAft>
                <a:spcPts val="0"/>
              </a:spcAft>
              <a:buSzPts val="1100"/>
              <a:buNone/>
            </a:pPr>
            <a:r>
              <a:rPr lang="en-US" dirty="0"/>
              <a:t>This is your opportunity to facilitate the practice with your participants.</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Depending on whether you are presenting this session in person or virtually, it is important to provide time to practice. </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Participants will need a printed or digital copy of the Heart Word Routine Handout.</a:t>
            </a:r>
          </a:p>
          <a:p>
            <a:pPr marL="0" lvl="0" indent="0" algn="l" rtl="0">
              <a:lnSpc>
                <a:spcPct val="100000"/>
              </a:lnSpc>
              <a:spcBef>
                <a:spcPts val="0"/>
              </a:spcBef>
              <a:spcAft>
                <a:spcPts val="0"/>
              </a:spcAft>
              <a:buSzPts val="1100"/>
              <a:buNone/>
            </a:pPr>
            <a:endParaRPr lang="en-US" dirty="0"/>
          </a:p>
          <a:p>
            <a:pPr marL="0" lvl="0" indent="0" algn="l" rtl="0">
              <a:lnSpc>
                <a:spcPct val="100000"/>
              </a:lnSpc>
              <a:spcBef>
                <a:spcPts val="0"/>
              </a:spcBef>
              <a:spcAft>
                <a:spcPts val="0"/>
              </a:spcAft>
              <a:buSzPts val="1100"/>
              <a:buNone/>
            </a:pPr>
            <a:r>
              <a:rPr lang="en-US" dirty="0"/>
              <a:t>This lesson includes words that cover the sequence of complexity, but participants may choose words from their existing curriculum or lesson plan as well. </a:t>
            </a:r>
          </a:p>
          <a:p>
            <a:pPr marL="0" lvl="0" indent="0" algn="l" rtl="0">
              <a:lnSpc>
                <a:spcPct val="100000"/>
              </a:lnSpc>
              <a:spcBef>
                <a:spcPts val="0"/>
              </a:spcBef>
              <a:spcAft>
                <a:spcPts val="0"/>
              </a:spcAft>
              <a:buSzPts val="1100"/>
              <a:buNone/>
            </a:pPr>
            <a:endParaRPr lang="en-US" dirty="0"/>
          </a:p>
        </p:txBody>
      </p:sp>
    </p:spTree>
    <p:extLst>
      <p:ext uri="{BB962C8B-B14F-4D97-AF65-F5344CB8AC3E}">
        <p14:creationId xmlns:p14="http://schemas.microsoft.com/office/powerpoint/2010/main" val="18509541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t>Let’s take a few minutes to discuss how you will implement these routines in your classroom.</a:t>
            </a:r>
          </a:p>
          <a:p>
            <a:endParaRPr lang="en-US" sz="1200"/>
          </a:p>
          <a:p>
            <a:r>
              <a:rPr lang="en-US" sz="1200"/>
              <a:t>Consider: </a:t>
            </a:r>
          </a:p>
          <a:p>
            <a:pPr marL="342900" indent="-342900">
              <a:buFontTx/>
              <a:buChar char="-"/>
            </a:pPr>
            <a:r>
              <a:rPr lang="en-US" sz="1200"/>
              <a:t>Stages of understanding</a:t>
            </a:r>
          </a:p>
          <a:p>
            <a:pPr marL="342900" indent="-342900">
              <a:buFontTx/>
              <a:buChar char="-"/>
            </a:pPr>
            <a:r>
              <a:rPr lang="en-US" sz="1200"/>
              <a:t>Existing phonics and sight word instruction</a:t>
            </a:r>
          </a:p>
          <a:p>
            <a:pPr marL="342900" indent="-342900">
              <a:buFontTx/>
              <a:buChar char="-"/>
            </a:pPr>
            <a:r>
              <a:rPr lang="en-US" sz="1200"/>
              <a:t>Physical classroom set up during lesson and organization of materials</a:t>
            </a:r>
          </a:p>
          <a:p>
            <a:pPr marL="342900" indent="-342900">
              <a:buFontTx/>
              <a:buChar char="-"/>
            </a:pPr>
            <a:r>
              <a:rPr lang="en-US" sz="1200"/>
              <a:t>Logistics of whole group/small groups</a:t>
            </a:r>
          </a:p>
          <a:p>
            <a:pPr marL="342900" indent="-342900">
              <a:buFontTx/>
              <a:buChar char="-"/>
            </a:pPr>
            <a:r>
              <a:rPr lang="en-US" sz="1200"/>
              <a:t>Adjusting the gradual release to keep pace with students’ level of skill mastery</a:t>
            </a:r>
          </a:p>
          <a:p>
            <a:pPr marL="0" lvl="0" indent="0" algn="l" rtl="0">
              <a:lnSpc>
                <a:spcPct val="100000"/>
              </a:lnSpc>
              <a:spcBef>
                <a:spcPts val="0"/>
              </a:spcBef>
              <a:spcAft>
                <a:spcPts val="0"/>
              </a:spcAft>
              <a:buSzPts val="1100"/>
              <a:buNone/>
            </a:pPr>
            <a:endParaRPr lang="en-US"/>
          </a:p>
          <a:p>
            <a:pPr marL="0" lvl="0" indent="0" algn="l" rtl="0">
              <a:lnSpc>
                <a:spcPct val="100000"/>
              </a:lnSpc>
              <a:spcBef>
                <a:spcPts val="0"/>
              </a:spcBef>
              <a:spcAft>
                <a:spcPts val="0"/>
              </a:spcAft>
              <a:buSzPts val="1100"/>
              <a:buNone/>
            </a:pPr>
            <a:r>
              <a:rPr lang="en-US"/>
              <a:t>Facilitator Notes: </a:t>
            </a:r>
          </a:p>
          <a:p>
            <a:pPr marL="0" lvl="0" indent="0" algn="l" rtl="0">
              <a:lnSpc>
                <a:spcPct val="100000"/>
              </a:lnSpc>
              <a:spcBef>
                <a:spcPts val="0"/>
              </a:spcBef>
              <a:spcAft>
                <a:spcPts val="0"/>
              </a:spcAft>
              <a:buSzPts val="1100"/>
              <a:buNone/>
            </a:pPr>
            <a:r>
              <a:rPr lang="en-US"/>
              <a:t>This is the time to review expectations and discuss any roadblocks or plans for implementation. As a READ lead or administrator, you will want to tailor this discussion to include what is expected during walkthroughs and on lesson plans. </a:t>
            </a:r>
          </a:p>
        </p:txBody>
      </p:sp>
    </p:spTree>
    <p:extLst>
      <p:ext uri="{BB962C8B-B14F-4D97-AF65-F5344CB8AC3E}">
        <p14:creationId xmlns:p14="http://schemas.microsoft.com/office/powerpoint/2010/main" val="413105491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4"/>
        <p:cNvGrpSpPr/>
        <p:nvPr/>
      </p:nvGrpSpPr>
      <p:grpSpPr>
        <a:xfrm>
          <a:off x="0" y="0"/>
          <a:ext cx="0" cy="0"/>
          <a:chOff x="0" y="0"/>
          <a:chExt cx="0" cy="0"/>
        </a:xfrm>
      </p:grpSpPr>
      <p:sp>
        <p:nvSpPr>
          <p:cNvPr id="655" name="Google Shape;655;g64c0e98f07_0_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6" name="Google Shape;656;g64c0e98f07_0_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r>
              <a:rPr lang="en-US" sz="1200">
                <a:solidFill>
                  <a:schemeClr val="tx1"/>
                </a:solidFill>
              </a:rPr>
              <a:t>After practicing this routine, what questions do you still have? </a:t>
            </a:r>
          </a:p>
          <a:p>
            <a:pPr marL="0" lvl="0" indent="0" algn="l" rtl="0">
              <a:lnSpc>
                <a:spcPct val="100000"/>
              </a:lnSpc>
              <a:spcBef>
                <a:spcPts val="0"/>
              </a:spcBef>
              <a:spcAft>
                <a:spcPts val="0"/>
              </a:spcAft>
              <a:buSzPts val="1100"/>
              <a:buNone/>
            </a:pPr>
            <a:endParaRPr lang="en-US"/>
          </a:p>
        </p:txBody>
      </p:sp>
    </p:spTree>
    <p:extLst>
      <p:ext uri="{BB962C8B-B14F-4D97-AF65-F5344CB8AC3E}">
        <p14:creationId xmlns:p14="http://schemas.microsoft.com/office/powerpoint/2010/main" val="178151740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Now, let’s discuss next steps for implementation.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29</a:t>
            </a:fld>
            <a:endParaRPr lang="en-US"/>
          </a:p>
        </p:txBody>
      </p:sp>
    </p:spTree>
    <p:extLst>
      <p:ext uri="{BB962C8B-B14F-4D97-AF65-F5344CB8AC3E}">
        <p14:creationId xmlns:p14="http://schemas.microsoft.com/office/powerpoint/2010/main" val="13625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a:t>This lab session is designed to provide teachers and administrators with foundational knowledge in implementing a heart word routine for sight word recognition. This session is designed as a turnkey presentation that a teacher leader or administrator can present to staff and then follow up with the implementation progress in subsequent observations and meetings.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a:t>
            </a:fld>
            <a:endParaRPr lang="en-US"/>
          </a:p>
        </p:txBody>
      </p:sp>
    </p:spTree>
    <p:extLst>
      <p:ext uri="{BB962C8B-B14F-4D97-AF65-F5344CB8AC3E}">
        <p14:creationId xmlns:p14="http://schemas.microsoft.com/office/powerpoint/2010/main" val="22288518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Take a minute and think about all that you learned during this session.</a:t>
            </a:r>
          </a:p>
          <a:p>
            <a:endParaRPr lang="en-US"/>
          </a:p>
          <a:p>
            <a:r>
              <a:rPr lang="en-US"/>
              <a:t>Write down what you plan to do with the information you learned today during this session and how it will impact your students learning.</a:t>
            </a:r>
          </a:p>
          <a:p>
            <a:endParaRPr lang="en-US"/>
          </a:p>
          <a:p>
            <a:pPr marL="457200" lvl="1" indent="0" rtl="0" fontAlgn="base">
              <a:spcBef>
                <a:spcPts val="1000"/>
              </a:spcBef>
              <a:spcAft>
                <a:spcPts val="0"/>
              </a:spcAft>
              <a:buFont typeface="+mj-lt"/>
              <a:buNone/>
            </a:pPr>
            <a:r>
              <a:rPr lang="en-US" sz="1200" b="0" i="0" u="none" strike="noStrike">
                <a:solidFill>
                  <a:srgbClr val="000000"/>
                </a:solidFill>
                <a:effectLst/>
              </a:rPr>
              <a:t>How will you include this heart word routine in your daily lessons or refine your current practice?  </a:t>
            </a:r>
          </a:p>
          <a:p>
            <a:endParaRPr lang="en-US"/>
          </a:p>
          <a:p>
            <a:r>
              <a:rPr lang="en-US"/>
              <a:t>What part of this instructional routine would you like to continue developing or receive feedback on?  </a:t>
            </a:r>
          </a:p>
          <a:p>
            <a:endParaRPr lang="en-US"/>
          </a:p>
          <a:p>
            <a:endParaRPr lang="en-US"/>
          </a:p>
          <a:p>
            <a:r>
              <a:rPr lang="en-US"/>
              <a:t>Facilitator Notes: You can follow up with this reflection later when meeting with teachers to guide PLCs, etc.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30</a:t>
            </a:fld>
            <a:endParaRPr lang="en-US"/>
          </a:p>
        </p:txBody>
      </p:sp>
    </p:spTree>
    <p:extLst>
      <p:ext uri="{BB962C8B-B14F-4D97-AF65-F5344CB8AC3E}">
        <p14:creationId xmlns:p14="http://schemas.microsoft.com/office/powerpoint/2010/main" val="16238986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731520" y="4620578"/>
            <a:ext cx="5852160" cy="3780630"/>
          </a:xfrm>
          <a:prstGeom prst="rect">
            <a:avLst/>
          </a:prstGeom>
        </p:spPr>
        <p:txBody>
          <a:bodyPr spcFirstLastPara="1" wrap="square" lIns="96645" tIns="48309" rIns="96645" bIns="48309" anchor="t" anchorCtr="0">
            <a:noAutofit/>
          </a:bodyPr>
          <a:lstStyle/>
          <a:p>
            <a:pPr marL="0" indent="0"/>
            <a:r>
              <a:rPr lang="en-US"/>
              <a:t>Remember, lasting positive change happens when we have carefully planned for all of the components.</a:t>
            </a:r>
          </a:p>
          <a:p>
            <a:pPr marL="0" indent="0"/>
            <a:endParaRPr lang="en-US"/>
          </a:p>
          <a:p>
            <a:pPr marL="0" indent="0"/>
            <a:r>
              <a:rPr lang="en-US"/>
              <a:t>Planning, practicing, and implementing high quality explicit phonics instruction provides a vision for what instruction should look like, gives both teachers and students the skills for success, and informs a plan of action in the classroom, but all pieces are necessary to ensure success.</a:t>
            </a:r>
          </a:p>
          <a:p>
            <a:pPr marL="0" indent="0"/>
            <a:endParaRPr lang="en-US"/>
          </a:p>
          <a:p>
            <a:pPr marL="0" indent="0"/>
            <a:r>
              <a:rPr lang="en-US"/>
              <a:t>As a staff, consider:</a:t>
            </a:r>
          </a:p>
          <a:p>
            <a:pPr marL="0" indent="0"/>
            <a:endParaRPr lang="en-US"/>
          </a:p>
          <a:p>
            <a:pPr marL="0" indent="0"/>
            <a:r>
              <a:rPr lang="en-US"/>
              <a:t>What components of the change model are in place in your school/district that support improving sight word instruction? </a:t>
            </a:r>
          </a:p>
          <a:p>
            <a:pPr marL="0" indent="0"/>
            <a:r>
              <a:rPr lang="en-US"/>
              <a:t>What could be improved upon to ensure success?</a:t>
            </a:r>
          </a:p>
          <a:p>
            <a:pPr marL="0" indent="0"/>
            <a:endParaRPr/>
          </a:p>
        </p:txBody>
      </p:sp>
      <p:sp>
        <p:nvSpPr>
          <p:cNvPr id="651" name="Google Shape;651;g86d80a4c9c_0_76:notes"/>
          <p:cNvSpPr txBox="1">
            <a:spLocks noGrp="1"/>
          </p:cNvSpPr>
          <p:nvPr>
            <p:ph type="sldNum" idx="12"/>
          </p:nvPr>
        </p:nvSpPr>
        <p:spPr>
          <a:xfrm>
            <a:off x="4143587" y="9119474"/>
            <a:ext cx="3169920" cy="481635"/>
          </a:xfrm>
          <a:prstGeom prst="rect">
            <a:avLst/>
          </a:prstGeom>
        </p:spPr>
        <p:txBody>
          <a:bodyPr spcFirstLastPara="1" wrap="square" lIns="96645" tIns="48309" rIns="96645" bIns="48309" anchor="b" anchorCtr="0">
            <a:noAutofit/>
          </a:bodyPr>
          <a:lstStyle/>
          <a:p>
            <a:pPr algn="r"/>
            <a:fld id="{00000000-1234-1234-1234-123412341234}" type="slidenum">
              <a:rPr lang="en-US"/>
              <a:pPr algn="r"/>
              <a:t>31</a:t>
            </a:fld>
            <a:endParaRPr/>
          </a:p>
        </p:txBody>
      </p:sp>
    </p:spTree>
    <p:extLst>
      <p:ext uri="{BB962C8B-B14F-4D97-AF65-F5344CB8AC3E}">
        <p14:creationId xmlns:p14="http://schemas.microsoft.com/office/powerpoint/2010/main" val="18529996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32</a:t>
            </a:fld>
            <a:endParaRPr lang="en-US"/>
          </a:p>
        </p:txBody>
      </p:sp>
    </p:spTree>
    <p:extLst>
      <p:ext uri="{BB962C8B-B14F-4D97-AF65-F5344CB8AC3E}">
        <p14:creationId xmlns:p14="http://schemas.microsoft.com/office/powerpoint/2010/main" val="36145195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8"/>
        <p:cNvGrpSpPr/>
        <p:nvPr/>
      </p:nvGrpSpPr>
      <p:grpSpPr>
        <a:xfrm>
          <a:off x="0" y="0"/>
          <a:ext cx="0" cy="0"/>
          <a:chOff x="0" y="0"/>
          <a:chExt cx="0" cy="0"/>
        </a:xfrm>
      </p:grpSpPr>
      <p:sp>
        <p:nvSpPr>
          <p:cNvPr id="649" name="Google Shape;649;g86d80a4c9c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0" name="Google Shape;650;g86d80a4c9c_0_76: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lang="en-US" b="0" i="0">
              <a:solidFill>
                <a:srgbClr val="414042"/>
              </a:solidFill>
              <a:effectLst/>
              <a:latin typeface="Work Sans"/>
            </a:endParaRPr>
          </a:p>
        </p:txBody>
      </p:sp>
      <p:sp>
        <p:nvSpPr>
          <p:cNvPr id="651" name="Google Shape;651;g86d80a4c9c_0_7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33</a:t>
            </a:fld>
            <a:endParaRPr/>
          </a:p>
        </p:txBody>
      </p:sp>
    </p:spTree>
    <p:extLst>
      <p:ext uri="{BB962C8B-B14F-4D97-AF65-F5344CB8AC3E}">
        <p14:creationId xmlns:p14="http://schemas.microsoft.com/office/powerpoint/2010/main" val="1084860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During this session, participants will: </a:t>
            </a:r>
          </a:p>
          <a:p>
            <a:endParaRPr lang="en-US"/>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Understand the foundational knowledge for sight word recognition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Engage in academic discourse on evidence-based instructional considerations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Incorporate a heart word routine through modeling and practice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t>Determine personalized next steps for implementation  </a:t>
            </a:r>
          </a:p>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4</a:t>
            </a:fld>
            <a:endParaRPr lang="en-US"/>
          </a:p>
        </p:txBody>
      </p:sp>
    </p:spTree>
    <p:extLst>
      <p:ext uri="{BB962C8B-B14F-4D97-AF65-F5344CB8AC3E}">
        <p14:creationId xmlns:p14="http://schemas.microsoft.com/office/powerpoint/2010/main" val="744304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Ask participants to discuss the following:</a:t>
            </a:r>
          </a:p>
          <a:p>
            <a:endParaRPr lang="en-US">
              <a:cs typeface="Calibri"/>
            </a:endParaRPr>
          </a:p>
          <a:p>
            <a:pPr marL="171450" indent="-171450">
              <a:buFont typeface="Arial" panose="020B0604020202020204" pitchFamily="34" charset="0"/>
              <a:buChar char="•"/>
            </a:pPr>
            <a:r>
              <a:rPr lang="en-US">
                <a:cs typeface="Calibri"/>
              </a:rPr>
              <a:t>What are the nuances between the terms:  Sight Words -  High Frequency Words – Irregular words?</a:t>
            </a:r>
          </a:p>
          <a:p>
            <a:pPr marL="171450" indent="-171450">
              <a:buFont typeface="Arial" panose="020B0604020202020204" pitchFamily="34" charset="0"/>
              <a:buChar char="•"/>
            </a:pPr>
            <a:r>
              <a:rPr lang="en-US">
                <a:cs typeface="Calibri"/>
              </a:rPr>
              <a:t>Which words in the table contain an irregular spelling pattern? </a:t>
            </a:r>
            <a:endParaRPr lang="en-US">
              <a:ea typeface="Calibri"/>
              <a:cs typeface="Calibri"/>
            </a:endParaRPr>
          </a:p>
          <a:p>
            <a:pPr marL="171450" indent="-171450">
              <a:buFont typeface="Arial" panose="020B0604020202020204" pitchFamily="34" charset="0"/>
              <a:buChar char="•"/>
            </a:pPr>
            <a:r>
              <a:rPr lang="en-US">
                <a:ea typeface="Calibri"/>
                <a:cs typeface="Calibri"/>
              </a:rPr>
              <a:t>Which of the words in the table would you consider teaching as "Heart Words"?</a:t>
            </a:r>
          </a:p>
          <a:p>
            <a:pPr marL="171450" indent="-171450">
              <a:buFont typeface="Arial" panose="020B0604020202020204" pitchFamily="34" charset="0"/>
              <a:buChar char="•"/>
            </a:pPr>
            <a:endParaRPr lang="en-US">
              <a:ea typeface="Calibri"/>
              <a:cs typeface="Calibri"/>
            </a:endParaRPr>
          </a:p>
          <a:p>
            <a:pPr marL="171450" indent="-171450">
              <a:buFont typeface="Arial" panose="020B0604020202020204" pitchFamily="34" charset="0"/>
              <a:buChar char="•"/>
            </a:pPr>
            <a:endParaRPr lang="en-US">
              <a:ea typeface="Calibri"/>
              <a:cs typeface="Calibri"/>
            </a:endParaRPr>
          </a:p>
          <a:p>
            <a:pPr marL="0" indent="0">
              <a:buFont typeface="Arial" panose="020B0604020202020204" pitchFamily="34" charset="0"/>
              <a:buNone/>
            </a:pPr>
            <a:r>
              <a:rPr lang="en-US" b="1">
                <a:ea typeface="Calibri"/>
                <a:cs typeface="Calibri"/>
              </a:rPr>
              <a:t>Facilitator Notes:  </a:t>
            </a:r>
          </a:p>
          <a:p>
            <a:pPr marL="0" indent="0">
              <a:buFont typeface="Arial" panose="020B0604020202020204" pitchFamily="34" charset="0"/>
              <a:buNone/>
            </a:pPr>
            <a:endParaRPr lang="en-US">
              <a:ea typeface="Calibri"/>
              <a:cs typeface="Calibri"/>
            </a:endParaRPr>
          </a:p>
          <a:p>
            <a:pPr marL="0" indent="0">
              <a:buFont typeface="Arial" panose="020B0604020202020204" pitchFamily="34" charset="0"/>
              <a:buNone/>
            </a:pPr>
            <a:r>
              <a:rPr lang="en-US">
                <a:ea typeface="Calibri"/>
                <a:cs typeface="Calibri"/>
              </a:rPr>
              <a:t>Definitions for each of the terms are located on the next slide. </a:t>
            </a:r>
          </a:p>
          <a:p>
            <a:pPr marL="0" indent="0">
              <a:buFont typeface="Arial" panose="020B0604020202020204" pitchFamily="34" charset="0"/>
              <a:buNone/>
            </a:pPr>
            <a:endParaRPr lang="en-US">
              <a:ea typeface="Calibri"/>
              <a:cs typeface="Calibri"/>
            </a:endParaRPr>
          </a:p>
          <a:p>
            <a:pPr marL="0" indent="0">
              <a:buFont typeface="Arial" panose="020B0604020202020204" pitchFamily="34" charset="0"/>
              <a:buNone/>
            </a:pPr>
            <a:r>
              <a:rPr lang="en-US">
                <a:ea typeface="Calibri"/>
                <a:cs typeface="Calibri"/>
              </a:rPr>
              <a:t>The words in the table are all high frequency words that have the potential to be taught as Heart Words, depending on when they are introduced to students. The words that contain irregular spelling patterns related to the phonemes they represent in the word are: </a:t>
            </a:r>
            <a:r>
              <a:rPr lang="en-US" i="1">
                <a:ea typeface="Calibri"/>
                <a:cs typeface="Calibri"/>
              </a:rPr>
              <a:t>again, from, were, have, to, once, two, come, said, and who. </a:t>
            </a:r>
          </a:p>
        </p:txBody>
      </p:sp>
      <p:sp>
        <p:nvSpPr>
          <p:cNvPr id="4" name="Slide Number Placeholder 3"/>
          <p:cNvSpPr>
            <a:spLocks noGrp="1"/>
          </p:cNvSpPr>
          <p:nvPr>
            <p:ph type="sldNum" sz="quarter" idx="5"/>
          </p:nvPr>
        </p:nvSpPr>
        <p:spPr/>
        <p:txBody>
          <a:bodyPr/>
          <a:lstStyle/>
          <a:p>
            <a:fld id="{8BB1861C-16E8-4DC1-A9DC-F9D5DBFC0DC8}" type="slidenum">
              <a:rPr lang="en-US" smtClean="0"/>
              <a:t>5</a:t>
            </a:fld>
            <a:endParaRPr lang="en-US"/>
          </a:p>
        </p:txBody>
      </p:sp>
    </p:spTree>
    <p:extLst>
      <p:ext uri="{BB962C8B-B14F-4D97-AF65-F5344CB8AC3E}">
        <p14:creationId xmlns:p14="http://schemas.microsoft.com/office/powerpoint/2010/main" val="10562265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BB1861C-16E8-4DC1-A9DC-F9D5DBFC0DC8}" type="slidenum">
              <a:rPr lang="en-US" smtClean="0"/>
              <a:t>6</a:t>
            </a:fld>
            <a:endParaRPr lang="en-US"/>
          </a:p>
        </p:txBody>
      </p:sp>
    </p:spTree>
    <p:extLst>
      <p:ext uri="{BB962C8B-B14F-4D97-AF65-F5344CB8AC3E}">
        <p14:creationId xmlns:p14="http://schemas.microsoft.com/office/powerpoint/2010/main" val="3490582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This is a review of essential elements necessary for providing quality sight word instruction. </a:t>
            </a:r>
          </a:p>
          <a:p>
            <a:endParaRPr lang="en-US" i="0"/>
          </a:p>
        </p:txBody>
      </p:sp>
      <p:sp>
        <p:nvSpPr>
          <p:cNvPr id="4" name="Slide Number Placeholder 3"/>
          <p:cNvSpPr>
            <a:spLocks noGrp="1"/>
          </p:cNvSpPr>
          <p:nvPr>
            <p:ph type="sldNum" sz="quarter" idx="5"/>
          </p:nvPr>
        </p:nvSpPr>
        <p:spPr/>
        <p:txBody>
          <a:bodyPr/>
          <a:lstStyle/>
          <a:p>
            <a:fld id="{8BB1861C-16E8-4DC1-A9DC-F9D5DBFC0DC8}" type="slidenum">
              <a:rPr lang="en-US" smtClean="0"/>
              <a:t>7</a:t>
            </a:fld>
            <a:endParaRPr lang="en-US"/>
          </a:p>
        </p:txBody>
      </p:sp>
    </p:spTree>
    <p:extLst>
      <p:ext uri="{BB962C8B-B14F-4D97-AF65-F5344CB8AC3E}">
        <p14:creationId xmlns:p14="http://schemas.microsoft.com/office/powerpoint/2010/main" val="34820640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As we discussed in the warm-up, the terms “high-frequency words,” “sight words,” and “irregular words” are sometimes used interchangeably, but in reality, there are differences between these terms that do not make them synonymous with one another.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“Heart Words” are words that students need to be able to recognize automatically because they occur frequently in text and have high utility, but they are usually words that contain irregular phoneme-grapheme correspondences that make them difficult to decode, so these spellings must be learned by heart. (These are permanent Heart Words). Heart words can also be words that students need to be able to recognize early on, but that contain a regular spelling pattern that students have not yet encountered in the regular scope and sequence of phonics skill instruction in the classroom. These can be referred to as “temporary” Heart Words.</a:t>
            </a:r>
            <a:r>
              <a:rPr lang="en-US" sz="1200" b="0" i="1" u="none" strike="noStrike">
                <a:solidFill>
                  <a:srgbClr val="000000"/>
                </a:solidFill>
                <a:effectLst/>
                <a:latin typeface="Calibri" panose="020F0502020204030204" pitchFamily="34" charset="0"/>
              </a:rPr>
              <a:t> </a:t>
            </a:r>
            <a:r>
              <a:rPr lang="en-US" sz="1200" b="0" i="0" u="none" strike="noStrike">
                <a:solidFill>
                  <a:srgbClr val="000000"/>
                </a:solidFill>
                <a:effectLst/>
                <a:latin typeface="Calibri" panose="020F0502020204030204" pitchFamily="34" charset="0"/>
              </a:rPr>
              <a:t>In this case, point out the spelling pattern and identify its sound, but do not label it “unfair.” Simply inform students that this is a pattern for the sound they have not learned yet.</a:t>
            </a:r>
            <a:endParaRPr lang="en-US" i="0"/>
          </a:p>
          <a:p>
            <a:endParaRPr lang="en-US"/>
          </a:p>
          <a:p>
            <a:endParaRPr lang="en-US"/>
          </a:p>
          <a:p>
            <a:r>
              <a:rPr lang="en-US"/>
              <a:t>Many curricula provide Heart Words for teachers to teach within the schedule of lessons, but teachers may also need to identify these words to teach on their own.</a:t>
            </a:r>
          </a:p>
        </p:txBody>
      </p:sp>
      <p:sp>
        <p:nvSpPr>
          <p:cNvPr id="4" name="Slide Number Placeholder 3"/>
          <p:cNvSpPr>
            <a:spLocks noGrp="1"/>
          </p:cNvSpPr>
          <p:nvPr>
            <p:ph type="sldNum" sz="quarter" idx="5"/>
          </p:nvPr>
        </p:nvSpPr>
        <p:spPr/>
        <p:txBody>
          <a:bodyPr/>
          <a:lstStyle/>
          <a:p>
            <a:fld id="{8BB1861C-16E8-4DC1-A9DC-F9D5DBFC0DC8}" type="slidenum">
              <a:rPr lang="en-US" smtClean="0"/>
              <a:t>8</a:t>
            </a:fld>
            <a:endParaRPr lang="en-US"/>
          </a:p>
        </p:txBody>
      </p:sp>
    </p:spTree>
    <p:extLst>
      <p:ext uri="{BB962C8B-B14F-4D97-AF65-F5344CB8AC3E}">
        <p14:creationId xmlns:p14="http://schemas.microsoft.com/office/powerpoint/2010/main" val="24547098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It is important to remember that English is a </a:t>
            </a:r>
            <a:r>
              <a:rPr lang="en-US" i="1"/>
              <a:t>morphophonemic </a:t>
            </a:r>
            <a:r>
              <a:rPr lang="en-US" i="0"/>
              <a:t>language, meaning its orthography is influenced by both meaning and sound. English has been influenced by many other languages over time that have contributed to its complexity. </a:t>
            </a:r>
          </a:p>
          <a:p>
            <a:endParaRPr lang="en-US" i="0"/>
          </a:p>
          <a:p>
            <a:r>
              <a:rPr lang="en-US" i="0"/>
              <a:t>Even so, 50% of English words can be spelled correctly by only phoneme-grapheme correspondences, while another 36% of words can be spelled correctly with only a single error. Another 10% of English words can be spelled accurately if word origin, word meaning, and morphology are considered, leaving only 4% of words that are true oddities. Understanding this can help us identify the words that truly require attention to be taught as Heart words.</a:t>
            </a:r>
          </a:p>
          <a:p>
            <a:endParaRPr lang="en-US" i="1"/>
          </a:p>
          <a:p>
            <a:endParaRPr lang="en-US" i="1"/>
          </a:p>
          <a:p>
            <a:r>
              <a:rPr lang="en-US" i="1"/>
              <a:t>References</a:t>
            </a:r>
          </a:p>
          <a:p>
            <a:r>
              <a:rPr lang="en-US" i="0"/>
              <a:t>Moats, L (2020). </a:t>
            </a:r>
            <a:r>
              <a:rPr lang="en-US" i="1"/>
              <a:t>Speech to Print: Language essentials for teachers. Baltimore: Brookes Publishing.</a:t>
            </a:r>
          </a:p>
          <a:p>
            <a:r>
              <a:rPr lang="en-US"/>
              <a:t>Hanna, P.R.; Hanna, J.S., Hodges, R.E., &amp; Rudorf, E.H., Jr. (1966). </a:t>
            </a:r>
            <a:r>
              <a:rPr lang="en-US" i="1"/>
              <a:t>Phoneme-grapheme correspondences as cues to spelling improvement </a:t>
            </a:r>
            <a:r>
              <a:rPr lang="en-US"/>
              <a:t>(USDOE Publication No. 32008). Washington, DC: U.S. Government Printing Office.</a:t>
            </a:r>
          </a:p>
        </p:txBody>
      </p:sp>
      <p:sp>
        <p:nvSpPr>
          <p:cNvPr id="4" name="Slide Number Placeholder 3"/>
          <p:cNvSpPr>
            <a:spLocks noGrp="1"/>
          </p:cNvSpPr>
          <p:nvPr>
            <p:ph type="sldNum" sz="quarter" idx="5"/>
          </p:nvPr>
        </p:nvSpPr>
        <p:spPr/>
        <p:txBody>
          <a:bodyPr/>
          <a:lstStyle/>
          <a:p>
            <a:fld id="{8BB1861C-16E8-4DC1-A9DC-F9D5DBFC0DC8}" type="slidenum">
              <a:rPr lang="en-US" smtClean="0"/>
              <a:t>9</a:t>
            </a:fld>
            <a:endParaRPr lang="en-US"/>
          </a:p>
        </p:txBody>
      </p:sp>
    </p:spTree>
    <p:extLst>
      <p:ext uri="{BB962C8B-B14F-4D97-AF65-F5344CB8AC3E}">
        <p14:creationId xmlns:p14="http://schemas.microsoft.com/office/powerpoint/2010/main" val="241703148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14401" y="3324170"/>
            <a:ext cx="10402529" cy="973464"/>
          </a:xfrm>
        </p:spPr>
        <p:txBody>
          <a:bodyPr lIns="0" tIns="0" rIns="0" bIns="0" anchor="t" anchorCtr="0">
            <a:normAutofit/>
          </a:bodyPr>
          <a:lstStyle>
            <a:lvl1pPr algn="ctr">
              <a:defRPr sz="4800">
                <a:latin typeface="Museo Slab 500" panose="02000000000000000000" pitchFamily="50" charset="0"/>
              </a:defRPr>
            </a:lvl1pPr>
          </a:lstStyle>
          <a:p>
            <a:r>
              <a:rPr lang="en-US"/>
              <a:t>The Colorado Read Act</a:t>
            </a:r>
          </a:p>
        </p:txBody>
      </p:sp>
      <p:sp>
        <p:nvSpPr>
          <p:cNvPr id="3" name="Subtitle 2"/>
          <p:cNvSpPr>
            <a:spLocks noGrp="1"/>
          </p:cNvSpPr>
          <p:nvPr>
            <p:ph type="subTitle" idx="1" hasCustomPrompt="1"/>
          </p:nvPr>
        </p:nvSpPr>
        <p:spPr>
          <a:xfrm>
            <a:off x="914401" y="4675240"/>
            <a:ext cx="10402529" cy="582559"/>
          </a:xfrm>
        </p:spPr>
        <p:txBody>
          <a:bodyPr>
            <a:normAutofit/>
          </a:bodyPr>
          <a:lstStyle>
            <a:lvl1pPr marL="0" indent="0" algn="ctr">
              <a:buNone/>
              <a:defRPr sz="3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Reading to Ensure Academic Development</a:t>
            </a: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682994" y="632707"/>
            <a:ext cx="2822307" cy="1762383"/>
          </a:xfrm>
          <a:prstGeom prst="rect">
            <a:avLst/>
          </a:prstGeom>
        </p:spPr>
      </p:pic>
      <p:cxnSp>
        <p:nvCxnSpPr>
          <p:cNvPr id="9" name="Straight Connector 8"/>
          <p:cNvCxnSpPr/>
          <p:nvPr userDrawn="1"/>
        </p:nvCxnSpPr>
        <p:spPr>
          <a:xfrm>
            <a:off x="914402" y="2772696"/>
            <a:ext cx="10402529" cy="0"/>
          </a:xfrm>
          <a:prstGeom prst="line">
            <a:avLst/>
          </a:prstGeom>
          <a:ln w="19050">
            <a:solidFill>
              <a:srgbClr val="488BC9"/>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798037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reserve="1" userDrawn="1">
  <p:cSld name="4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EEED3E41-67BB-4ECA-BC44-FBD68A09C66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304799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_Title and Content" preserve="1" userDrawn="1">
  <p:cSld name="8_Title and Content">
    <p:spTree>
      <p:nvGrpSpPr>
        <p:cNvPr id="1" name="Shape 314"/>
        <p:cNvGrpSpPr/>
        <p:nvPr/>
      </p:nvGrpSpPr>
      <p:grpSpPr>
        <a:xfrm>
          <a:off x="0" y="0"/>
          <a:ext cx="0" cy="0"/>
          <a:chOff x="0" y="0"/>
          <a:chExt cx="0" cy="0"/>
        </a:xfrm>
      </p:grpSpPr>
      <p:pic>
        <p:nvPicPr>
          <p:cNvPr id="315" name="Google Shape;315;g610ef0e5f8_7_57"/>
          <p:cNvPicPr preferRelativeResize="0"/>
          <p:nvPr/>
        </p:nvPicPr>
        <p:blipFill rotWithShape="1">
          <a:blip r:embed="rId2">
            <a:alphaModFix/>
          </a:blip>
          <a:srcRect/>
          <a:stretch/>
        </p:blipFill>
        <p:spPr>
          <a:xfrm>
            <a:off x="8" y="0"/>
            <a:ext cx="12191985" cy="1371598"/>
          </a:xfrm>
          <a:prstGeom prst="rect">
            <a:avLst/>
          </a:prstGeom>
          <a:noFill/>
          <a:ln>
            <a:noFill/>
          </a:ln>
        </p:spPr>
      </p:pic>
      <p:sp>
        <p:nvSpPr>
          <p:cNvPr id="8" name="Google Shape;338;g610ef0e5f8_7_79">
            <a:extLst>
              <a:ext uri="{FF2B5EF4-FFF2-40B4-BE49-F238E27FC236}">
                <a16:creationId xmlns:a16="http://schemas.microsoft.com/office/drawing/2014/main" id="{57234B72-4C47-4C4F-8846-239BB6A0C2C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F033AED3-4D37-4AAC-9234-33231636585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D205415-7355-48B6-AA98-7EA402E322BA}"/>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1239633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ustom Layout" preserve="1" userDrawn="1">
  <p:cSld name="Custom Layout">
    <p:spTree>
      <p:nvGrpSpPr>
        <p:cNvPr id="1" name="Shape 277"/>
        <p:cNvGrpSpPr/>
        <p:nvPr/>
      </p:nvGrpSpPr>
      <p:grpSpPr>
        <a:xfrm>
          <a:off x="0" y="0"/>
          <a:ext cx="0" cy="0"/>
          <a:chOff x="0" y="0"/>
          <a:chExt cx="0" cy="0"/>
        </a:xfrm>
      </p:grpSpPr>
      <p:pic>
        <p:nvPicPr>
          <p:cNvPr id="278" name="Google Shape;278;g610ef0e5f8_7_8"/>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D9E60124-5E5E-4B24-BB39-692D2DD1968C}"/>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9EEA9122-61C9-450D-9498-AB0EB6BC8C3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5310756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1_Custom Layout" preserve="1" userDrawn="1">
  <p:cSld name="3_Custom Layout">
    <p:spTree>
      <p:nvGrpSpPr>
        <p:cNvPr id="1" name="Shape 282"/>
        <p:cNvGrpSpPr/>
        <p:nvPr/>
      </p:nvGrpSpPr>
      <p:grpSpPr>
        <a:xfrm>
          <a:off x="0" y="0"/>
          <a:ext cx="0" cy="0"/>
          <a:chOff x="0" y="0"/>
          <a:chExt cx="0" cy="0"/>
        </a:xfrm>
      </p:grpSpPr>
      <p:pic>
        <p:nvPicPr>
          <p:cNvPr id="283" name="Google Shape;283;g610ef0e5f8_7_19"/>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B65280C0-F653-49D3-A3B4-42B1EF81C564}"/>
              </a:ext>
            </a:extLst>
          </p:cNvPr>
          <p:cNvPicPr preferRelativeResize="0"/>
          <p:nvPr userDrawn="1"/>
        </p:nvPicPr>
        <p:blipFill rotWithShape="1">
          <a:blip r:embed="rId3">
            <a:alphaModFix/>
          </a:blip>
          <a:srcRect/>
          <a:stretch/>
        </p:blipFill>
        <p:spPr>
          <a:xfrm>
            <a:off x="10792046" y="6039891"/>
            <a:ext cx="1272848" cy="703480"/>
          </a:xfrm>
          <a:prstGeom prst="rect">
            <a:avLst/>
          </a:prstGeom>
          <a:noFill/>
          <a:ln>
            <a:noFill/>
          </a:ln>
        </p:spPr>
      </p:pic>
      <p:sp>
        <p:nvSpPr>
          <p:cNvPr id="8" name="Google Shape;334;g610ef0e5f8_7_74">
            <a:extLst>
              <a:ext uri="{FF2B5EF4-FFF2-40B4-BE49-F238E27FC236}">
                <a16:creationId xmlns:a16="http://schemas.microsoft.com/office/drawing/2014/main" id="{86E3104F-298B-440D-8915-44ACC0A27AE3}"/>
              </a:ext>
            </a:extLst>
          </p:cNvPr>
          <p:cNvSpPr txBox="1">
            <a:spLocks noGrp="1"/>
          </p:cNvSpPr>
          <p:nvPr>
            <p:ph type="title" hasCustomPrompt="1"/>
          </p:nvPr>
        </p:nvSpPr>
        <p:spPr>
          <a:xfrm>
            <a:off x="0" y="2541180"/>
            <a:ext cx="12192000" cy="1339703"/>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3580721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1_Title and Content" preserve="1" userDrawn="1">
  <p:cSld name="1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7" name="Google Shape;341;g610ef0e5f8_7_79">
            <a:extLst>
              <a:ext uri="{FF2B5EF4-FFF2-40B4-BE49-F238E27FC236}">
                <a16:creationId xmlns:a16="http://schemas.microsoft.com/office/drawing/2014/main" id="{5FCA3DDD-8B9B-4505-89D7-BADFC35A63E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7382742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and Content" preserve="1" userDrawn="1">
  <p:cSld name="8_Title and Content">
    <p:spTree>
      <p:nvGrpSpPr>
        <p:cNvPr id="1" name="Shape 260"/>
        <p:cNvGrpSpPr/>
        <p:nvPr/>
      </p:nvGrpSpPr>
      <p:grpSpPr>
        <a:xfrm>
          <a:off x="0" y="0"/>
          <a:ext cx="0" cy="0"/>
          <a:chOff x="0" y="0"/>
          <a:chExt cx="0" cy="0"/>
        </a:xfrm>
      </p:grpSpPr>
      <p:pic>
        <p:nvPicPr>
          <p:cNvPr id="261" name="Google Shape;261;g610ef0e5f8_7_24"/>
          <p:cNvPicPr preferRelativeResize="0"/>
          <p:nvPr/>
        </p:nvPicPr>
        <p:blipFill rotWithShape="1">
          <a:blip r:embed="rId2">
            <a:alphaModFix/>
          </a:blip>
          <a:srcRect/>
          <a:stretch/>
        </p:blipFill>
        <p:spPr>
          <a:xfrm>
            <a:off x="0" y="1"/>
            <a:ext cx="12192000" cy="1371599"/>
          </a:xfrm>
          <a:prstGeom prst="rect">
            <a:avLst/>
          </a:prstGeom>
          <a:noFill/>
          <a:ln>
            <a:noFill/>
          </a:ln>
        </p:spPr>
      </p:pic>
      <p:sp>
        <p:nvSpPr>
          <p:cNvPr id="9" name="Google Shape;338;g610ef0e5f8_7_79">
            <a:extLst>
              <a:ext uri="{FF2B5EF4-FFF2-40B4-BE49-F238E27FC236}">
                <a16:creationId xmlns:a16="http://schemas.microsoft.com/office/drawing/2014/main" id="{D5A3A892-DBE2-4318-B10B-D7BBAA0EDCE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5CD3058E-99E4-41BB-AF4C-EF69C2C5F7C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0715DA77-D429-42AF-82B4-DD363255397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3257653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2_Custom Layout" preserve="1" userDrawn="1">
  <p:cSld name="2_Custom Layout">
    <p:spTree>
      <p:nvGrpSpPr>
        <p:cNvPr id="1" name="Shape 287"/>
        <p:cNvGrpSpPr/>
        <p:nvPr/>
      </p:nvGrpSpPr>
      <p:grpSpPr>
        <a:xfrm>
          <a:off x="0" y="0"/>
          <a:ext cx="0" cy="0"/>
          <a:chOff x="0" y="0"/>
          <a:chExt cx="0" cy="0"/>
        </a:xfrm>
      </p:grpSpPr>
      <p:pic>
        <p:nvPicPr>
          <p:cNvPr id="288" name="Google Shape;288;g610ef0e5f8_7_30"/>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1E53B37D-7991-4EF9-A90F-54D6DE4AD110}"/>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62A13A4-5458-45A8-8EED-E5461254BE2B}"/>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3829794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2_Title and Content" preserve="1" userDrawn="1">
  <p:cSld name="2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Google Shape;341;g610ef0e5f8_7_79">
            <a:extLst>
              <a:ext uri="{FF2B5EF4-FFF2-40B4-BE49-F238E27FC236}">
                <a16:creationId xmlns:a16="http://schemas.microsoft.com/office/drawing/2014/main" id="{DF4F4460-F679-4B01-ADA4-FAB73E1E04BC}"/>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425546786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2_Title and Content" preserve="1" userDrawn="1">
  <p:cSld name="8_Title and Content">
    <p:spTree>
      <p:nvGrpSpPr>
        <p:cNvPr id="1" name="Shape 292"/>
        <p:cNvGrpSpPr/>
        <p:nvPr/>
      </p:nvGrpSpPr>
      <p:grpSpPr>
        <a:xfrm>
          <a:off x="0" y="0"/>
          <a:ext cx="0" cy="0"/>
          <a:chOff x="0" y="0"/>
          <a:chExt cx="0" cy="0"/>
        </a:xfrm>
      </p:grpSpPr>
      <p:pic>
        <p:nvPicPr>
          <p:cNvPr id="293" name="Google Shape;293;g610ef0e5f8_7_35"/>
          <p:cNvPicPr preferRelativeResize="0"/>
          <p:nvPr userDrawn="1"/>
        </p:nvPicPr>
        <p:blipFill rotWithShape="1">
          <a:blip r:embed="rId2">
            <a:alphaModFix/>
          </a:blip>
          <a:srcRect/>
          <a:stretch/>
        </p:blipFill>
        <p:spPr>
          <a:xfrm>
            <a:off x="3" y="1"/>
            <a:ext cx="12191995" cy="1371599"/>
          </a:xfrm>
          <a:prstGeom prst="rect">
            <a:avLst/>
          </a:prstGeom>
          <a:noFill/>
          <a:ln>
            <a:noFill/>
          </a:ln>
        </p:spPr>
      </p:pic>
      <p:sp>
        <p:nvSpPr>
          <p:cNvPr id="8" name="Google Shape;338;g610ef0e5f8_7_79">
            <a:extLst>
              <a:ext uri="{FF2B5EF4-FFF2-40B4-BE49-F238E27FC236}">
                <a16:creationId xmlns:a16="http://schemas.microsoft.com/office/drawing/2014/main" id="{AACB3D6C-3568-4444-889E-F8D835304533}"/>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17EDA2FA-27FE-4347-8F39-CE3412D7D0C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3609CDA9-C316-45B9-BCC0-658A93C6C6F6}"/>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8061326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8_Custom Layout" preserve="1" userDrawn="1">
  <p:cSld name="8_Custom Layout">
    <p:spTree>
      <p:nvGrpSpPr>
        <p:cNvPr id="1" name="Shape 353"/>
        <p:cNvGrpSpPr/>
        <p:nvPr/>
      </p:nvGrpSpPr>
      <p:grpSpPr>
        <a:xfrm>
          <a:off x="0" y="0"/>
          <a:ext cx="0" cy="0"/>
          <a:chOff x="0" y="0"/>
          <a:chExt cx="0" cy="0"/>
        </a:xfrm>
      </p:grpSpPr>
      <p:pic>
        <p:nvPicPr>
          <p:cNvPr id="354" name="Google Shape;354;g610ef0e5f8_7_96"/>
          <p:cNvPicPr preferRelativeResize="0"/>
          <p:nvPr/>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D28C530E-D30E-4B52-A75C-BC82B236C818}"/>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7" name="Google Shape;324;g610ef0e5f8_7_63">
            <a:extLst>
              <a:ext uri="{FF2B5EF4-FFF2-40B4-BE49-F238E27FC236}">
                <a16:creationId xmlns:a16="http://schemas.microsoft.com/office/drawing/2014/main" id="{28068D4B-CDE3-424F-938D-E2B5ABA08201}"/>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1119137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6_Custom Layout" preserve="1" userDrawn="1">
  <p:cSld name="6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06100630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7_Custom Layout" preserve="1" userDrawn="1">
  <p:cSld name="9_Custom Layout">
    <p:spTree>
      <p:nvGrpSpPr>
        <p:cNvPr id="1" name="Shape 342"/>
        <p:cNvGrpSpPr/>
        <p:nvPr/>
      </p:nvGrpSpPr>
      <p:grpSpPr>
        <a:xfrm>
          <a:off x="0" y="0"/>
          <a:ext cx="0" cy="0"/>
          <a:chOff x="0" y="0"/>
          <a:chExt cx="0" cy="0"/>
        </a:xfrm>
      </p:grpSpPr>
      <p:pic>
        <p:nvPicPr>
          <p:cNvPr id="343" name="Google Shape;343;g610ef0e5f8_7_85"/>
          <p:cNvPicPr preferRelativeResize="0"/>
          <p:nvPr userDrawn="1"/>
        </p:nvPicPr>
        <p:blipFill rotWithShape="1">
          <a:blip r:embed="rId2">
            <a:alphaModFix/>
          </a:blip>
          <a:srcRect/>
          <a:stretch/>
        </p:blipFill>
        <p:spPr>
          <a:xfrm>
            <a:off x="0" y="0"/>
            <a:ext cx="12192000" cy="6858000"/>
          </a:xfrm>
          <a:prstGeom prst="rect">
            <a:avLst/>
          </a:prstGeom>
          <a:noFill/>
          <a:ln>
            <a:noFill/>
          </a:ln>
        </p:spPr>
      </p:pic>
      <p:sp>
        <p:nvSpPr>
          <p:cNvPr id="6" name="Google Shape;334;g610ef0e5f8_7_74">
            <a:extLst>
              <a:ext uri="{FF2B5EF4-FFF2-40B4-BE49-F238E27FC236}">
                <a16:creationId xmlns:a16="http://schemas.microsoft.com/office/drawing/2014/main" id="{2E07BFED-04F0-4971-BD5A-BBF165FF22A6}"/>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pic>
        <p:nvPicPr>
          <p:cNvPr id="8" name="Google Shape;324;g610ef0e5f8_7_63">
            <a:extLst>
              <a:ext uri="{FF2B5EF4-FFF2-40B4-BE49-F238E27FC236}">
                <a16:creationId xmlns:a16="http://schemas.microsoft.com/office/drawing/2014/main" id="{302F9F82-F6F2-42F6-8CBE-63463A9AE86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Tree>
    <p:extLst>
      <p:ext uri="{BB962C8B-B14F-4D97-AF65-F5344CB8AC3E}">
        <p14:creationId xmlns:p14="http://schemas.microsoft.com/office/powerpoint/2010/main" val="47228409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7_Title and Content" preserve="1" userDrawn="1">
  <p:cSld name="7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1" name="Google Shape;341;g610ef0e5f8_7_79">
            <a:extLst>
              <a:ext uri="{FF2B5EF4-FFF2-40B4-BE49-F238E27FC236}">
                <a16:creationId xmlns:a16="http://schemas.microsoft.com/office/drawing/2014/main" id="{276964A5-8453-4AF8-837E-7D7CAB6FD040}"/>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514983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7_Title and Content" preserve="1" userDrawn="1">
  <p:cSld name="8_Title and Content">
    <p:spTree>
      <p:nvGrpSpPr>
        <p:cNvPr id="1" name="Shape 347"/>
        <p:cNvGrpSpPr/>
        <p:nvPr/>
      </p:nvGrpSpPr>
      <p:grpSpPr>
        <a:xfrm>
          <a:off x="0" y="0"/>
          <a:ext cx="0" cy="0"/>
          <a:chOff x="0" y="0"/>
          <a:chExt cx="0" cy="0"/>
        </a:xfrm>
      </p:grpSpPr>
      <p:pic>
        <p:nvPicPr>
          <p:cNvPr id="348" name="Google Shape;348;g610ef0e5f8_7_90"/>
          <p:cNvPicPr preferRelativeResize="0"/>
          <p:nvPr/>
        </p:nvPicPr>
        <p:blipFill rotWithShape="1">
          <a:blip r:embed="rId2">
            <a:alphaModFix/>
          </a:blip>
          <a:srcRect/>
          <a:stretch/>
        </p:blipFill>
        <p:spPr>
          <a:xfrm>
            <a:off x="11" y="0"/>
            <a:ext cx="12191976" cy="1371596"/>
          </a:xfrm>
          <a:prstGeom prst="rect">
            <a:avLst/>
          </a:prstGeom>
          <a:noFill/>
          <a:ln>
            <a:noFill/>
          </a:ln>
        </p:spPr>
      </p:pic>
      <p:sp>
        <p:nvSpPr>
          <p:cNvPr id="9" name="Google Shape;338;g610ef0e5f8_7_79">
            <a:extLst>
              <a:ext uri="{FF2B5EF4-FFF2-40B4-BE49-F238E27FC236}">
                <a16:creationId xmlns:a16="http://schemas.microsoft.com/office/drawing/2014/main" id="{F3222BCF-CD2F-4A7B-A356-85BA4410DA41}"/>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Picture 5">
            <a:extLst>
              <a:ext uri="{FF2B5EF4-FFF2-40B4-BE49-F238E27FC236}">
                <a16:creationId xmlns:a16="http://schemas.microsoft.com/office/drawing/2014/main" id="{8598A5E9-0461-4D07-8277-B8779A0318A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10" name="Google Shape;341;g610ef0e5f8_7_79">
            <a:extLst>
              <a:ext uri="{FF2B5EF4-FFF2-40B4-BE49-F238E27FC236}">
                <a16:creationId xmlns:a16="http://schemas.microsoft.com/office/drawing/2014/main" id="{7F43A841-8372-409A-93AD-92A16B15E4F1}"/>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4316577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12191999" cy="6857998"/>
          </a:xfrm>
          <a:prstGeom prst="rect">
            <a:avLst/>
          </a:prstGeom>
        </p:spPr>
      </p:pic>
      <p:sp>
        <p:nvSpPr>
          <p:cNvPr id="5" name="Google Shape;334;g610ef0e5f8_7_74">
            <a:extLst>
              <a:ext uri="{FF2B5EF4-FFF2-40B4-BE49-F238E27FC236}">
                <a16:creationId xmlns:a16="http://schemas.microsoft.com/office/drawing/2014/main" id="{60F07D70-9BD5-4D36-A57D-90D21B5DB2DD}"/>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60100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3_Title and Content" preserve="1" userDrawn="1">
  <p:cSld name="3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7" name="Google Shape;338;g610ef0e5f8_7_79">
            <a:extLst>
              <a:ext uri="{FF2B5EF4-FFF2-40B4-BE49-F238E27FC236}">
                <a16:creationId xmlns:a16="http://schemas.microsoft.com/office/drawing/2014/main" id="{9C88F7C3-C5F4-4647-A229-84DDA8915537}"/>
              </a:ext>
            </a:extLst>
          </p:cNvPr>
          <p:cNvSpPr txBox="1">
            <a:spLocks/>
          </p:cNvSpPr>
          <p:nvPr userDrawn="1"/>
        </p:nvSpPr>
        <p:spPr>
          <a:xfrm>
            <a:off x="297425" y="844498"/>
            <a:ext cx="8934400" cy="527100"/>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800"/>
              <a:t>Subheading Here</a:t>
            </a:r>
          </a:p>
        </p:txBody>
      </p:sp>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232D3E74-F73B-466E-8BEE-2DE7169C24FD}"/>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287226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3_Title and Content" preserve="1" userDrawn="1">
  <p:cSld name="8_Title and Content">
    <p:spTree>
      <p:nvGrpSpPr>
        <p:cNvPr id="1" name="Shape 303"/>
        <p:cNvGrpSpPr/>
        <p:nvPr/>
      </p:nvGrpSpPr>
      <p:grpSpPr>
        <a:xfrm>
          <a:off x="0" y="0"/>
          <a:ext cx="0" cy="0"/>
          <a:chOff x="0" y="0"/>
          <a:chExt cx="0" cy="0"/>
        </a:xfrm>
      </p:grpSpPr>
      <p:pic>
        <p:nvPicPr>
          <p:cNvPr id="304" name="Google Shape;304;g610ef0e5f8_7_46"/>
          <p:cNvPicPr preferRelativeResize="0"/>
          <p:nvPr/>
        </p:nvPicPr>
        <p:blipFill rotWithShape="1">
          <a:blip r:embed="rId2">
            <a:alphaModFix/>
          </a:blip>
          <a:srcRect/>
          <a:stretch/>
        </p:blipFill>
        <p:spPr>
          <a:xfrm>
            <a:off x="3" y="0"/>
            <a:ext cx="12191995" cy="1371598"/>
          </a:xfrm>
          <a:prstGeom prst="rect">
            <a:avLst/>
          </a:prstGeom>
          <a:noFill/>
          <a:ln>
            <a:noFill/>
          </a:ln>
        </p:spPr>
      </p:pic>
      <p:sp>
        <p:nvSpPr>
          <p:cNvPr id="8" name="Google Shape;338;g610ef0e5f8_7_79">
            <a:extLst>
              <a:ext uri="{FF2B5EF4-FFF2-40B4-BE49-F238E27FC236}">
                <a16:creationId xmlns:a16="http://schemas.microsoft.com/office/drawing/2014/main" id="{FEA165DE-1C67-42F8-9AB9-F08C840C830D}"/>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2" name="Google Shape;341;g610ef0e5f8_7_79">
            <a:extLst>
              <a:ext uri="{FF2B5EF4-FFF2-40B4-BE49-F238E27FC236}">
                <a16:creationId xmlns:a16="http://schemas.microsoft.com/office/drawing/2014/main" id="{2A1C76DC-ADEF-4D78-9F0F-33A22E5D38EF}"/>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92182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_Blank">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627" cy="6858352"/>
          </a:xfrm>
          <a:prstGeom prst="rect">
            <a:avLst/>
          </a:prstGeom>
        </p:spPr>
      </p:pic>
      <p:sp>
        <p:nvSpPr>
          <p:cNvPr id="4" name="Google Shape;334;g610ef0e5f8_7_74">
            <a:extLst>
              <a:ext uri="{FF2B5EF4-FFF2-40B4-BE49-F238E27FC236}">
                <a16:creationId xmlns:a16="http://schemas.microsoft.com/office/drawing/2014/main" id="{37A91D95-6392-40F9-B2B8-5E412B53B793}"/>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194144638"/>
      </p:ext>
    </p:extLst>
  </p:cSld>
  <p:clrMapOvr>
    <a:overrideClrMapping bg1="lt1" tx1="dk1" bg2="lt2" tx2="dk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8_Title and Content">
  <p:cSld name="9_Title and Content">
    <p:spTree>
      <p:nvGrpSpPr>
        <p:cNvPr id="1" name="Shape 393"/>
        <p:cNvGrpSpPr/>
        <p:nvPr/>
      </p:nvGrpSpPr>
      <p:grpSpPr>
        <a:xfrm>
          <a:off x="0" y="0"/>
          <a:ext cx="0" cy="0"/>
          <a:chOff x="0" y="0"/>
          <a:chExt cx="0" cy="0"/>
        </a:xfrm>
      </p:grpSpPr>
      <p:pic>
        <p:nvPicPr>
          <p:cNvPr id="394" name="Google Shape;394;g70a28f5c60_2_254"/>
          <p:cNvPicPr preferRelativeResize="0"/>
          <p:nvPr/>
        </p:nvPicPr>
        <p:blipFill rotWithShape="1">
          <a:blip r:embed="rId2">
            <a:alphaModFix/>
          </a:blip>
          <a:srcRect/>
          <a:stretch/>
        </p:blipFill>
        <p:spPr>
          <a:xfrm>
            <a:off x="15" y="0"/>
            <a:ext cx="12191967" cy="1371596"/>
          </a:xfrm>
          <a:prstGeom prst="rect">
            <a:avLst/>
          </a:prstGeom>
          <a:noFill/>
          <a:ln>
            <a:noFill/>
          </a:ln>
        </p:spPr>
      </p:pic>
      <p:sp>
        <p:nvSpPr>
          <p:cNvPr id="395" name="Google Shape;395;g70a28f5c60_2_254"/>
          <p:cNvSpPr txBox="1">
            <a:spLocks noGrp="1"/>
          </p:cNvSpPr>
          <p:nvPr>
            <p:ph type="title"/>
          </p:nvPr>
        </p:nvSpPr>
        <p:spPr>
          <a:xfrm>
            <a:off x="297425" y="320883"/>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3600"/>
              <a:buNone/>
              <a:defRPr>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6" name="Google Shape;396;g70a28f5c60_2_254"/>
          <p:cNvSpPr txBox="1">
            <a:spLocks noGrp="1"/>
          </p:cNvSpPr>
          <p:nvPr>
            <p:ph type="body" idx="1"/>
          </p:nvPr>
        </p:nvSpPr>
        <p:spPr>
          <a:xfrm>
            <a:off x="838200" y="1825625"/>
            <a:ext cx="10515600" cy="4351200"/>
          </a:xfrm>
          <a:prstGeom prst="rect">
            <a:avLst/>
          </a:prstGeom>
          <a:noFill/>
          <a:ln>
            <a:noFill/>
          </a:ln>
        </p:spPr>
        <p:txBody>
          <a:bodyPr spcFirstLastPara="1" wrap="square" lIns="0" tIns="0" rIns="0" bIns="0" anchor="t" anchorCtr="0">
            <a:no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97" name="Google Shape;397;g70a28f5c60_2_254"/>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pic>
        <p:nvPicPr>
          <p:cNvPr id="398" name="Google Shape;398;g70a28f5c60_2_254"/>
          <p:cNvPicPr preferRelativeResize="0"/>
          <p:nvPr/>
        </p:nvPicPr>
        <p:blipFill rotWithShape="1">
          <a:blip r:embed="rId3">
            <a:alphaModFix/>
          </a:blip>
          <a:srcRect/>
          <a:stretch/>
        </p:blipFill>
        <p:spPr>
          <a:xfrm>
            <a:off x="9231971" y="884445"/>
            <a:ext cx="2675408" cy="337336"/>
          </a:xfrm>
          <a:prstGeom prst="rect">
            <a:avLst/>
          </a:prstGeom>
          <a:noFill/>
          <a:ln>
            <a:noFill/>
          </a:ln>
        </p:spPr>
      </p:pic>
    </p:spTree>
    <p:extLst>
      <p:ext uri="{BB962C8B-B14F-4D97-AF65-F5344CB8AC3E}">
        <p14:creationId xmlns:p14="http://schemas.microsoft.com/office/powerpoint/2010/main" val="35578591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08-blank with page number and logo">
  <p:cSld name="08-blank with page number and logo">
    <p:spTree>
      <p:nvGrpSpPr>
        <p:cNvPr id="1" name="Shape 272"/>
        <p:cNvGrpSpPr/>
        <p:nvPr/>
      </p:nvGrpSpPr>
      <p:grpSpPr>
        <a:xfrm>
          <a:off x="0" y="0"/>
          <a:ext cx="0" cy="0"/>
          <a:chOff x="0" y="0"/>
          <a:chExt cx="0" cy="0"/>
        </a:xfrm>
      </p:grpSpPr>
      <p:sp>
        <p:nvSpPr>
          <p:cNvPr id="273" name="Google Shape;273;g610ef0e5f8_7_129"/>
          <p:cNvSpPr txBox="1">
            <a:spLocks noGrp="1"/>
          </p:cNvSpPr>
          <p:nvPr>
            <p:ph type="sldNum" idx="12"/>
          </p:nvPr>
        </p:nvSpPr>
        <p:spPr>
          <a:xfrm>
            <a:off x="0" y="6356352"/>
            <a:ext cx="12192000" cy="365125"/>
          </a:xfrm>
          <a:prstGeom prst="rect">
            <a:avLst/>
          </a:prstGeom>
          <a:noFill/>
          <a:ln>
            <a:noFill/>
          </a:ln>
        </p:spPr>
        <p:txBody>
          <a:bodyPr spcFirstLastPara="1" wrap="square" lIns="91425" tIns="45700" rIns="91425" bIns="45700" anchor="t" anchorCtr="0">
            <a:noAutofit/>
          </a:bodyPr>
          <a:lstStyle>
            <a:lvl1pPr marL="0" marR="0" lvl="0"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1pPr>
            <a:lvl2pPr marL="0" marR="0" lvl="1"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2pPr>
            <a:lvl3pPr marL="0" marR="0" lvl="2"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3pPr>
            <a:lvl4pPr marL="0" marR="0" lvl="3"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4pPr>
            <a:lvl5pPr marL="0" marR="0" lvl="4"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5pPr>
            <a:lvl6pPr marL="0" marR="0" lvl="5"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6pPr>
            <a:lvl7pPr marL="0" marR="0" lvl="6"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7pPr>
            <a:lvl8pPr marL="0" marR="0" lvl="7"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8pPr>
            <a:lvl9pPr marL="0" marR="0" lvl="8" indent="0" algn="ctr">
              <a:lnSpc>
                <a:spcPct val="100000"/>
              </a:lnSpc>
              <a:spcBef>
                <a:spcPts val="0"/>
              </a:spcBef>
              <a:spcAft>
                <a:spcPts val="0"/>
              </a:spcAft>
              <a:buClr>
                <a:srgbClr val="000000"/>
              </a:buClr>
              <a:buSzPts val="1200"/>
              <a:buFont typeface="Arial"/>
              <a:buNone/>
              <a:defRPr sz="1200" b="1" i="0" u="none" strike="noStrike" cap="none">
                <a:solidFill>
                  <a:srgbClr val="D0D2D3"/>
                </a:solidFill>
                <a:latin typeface="Calibri"/>
                <a:ea typeface="Calibri"/>
                <a:cs typeface="Calibri"/>
                <a:sym typeface="Calibri"/>
              </a:defRPr>
            </a:lvl9pPr>
          </a:lstStyle>
          <a:p>
            <a:fld id="{00000000-1234-1234-1234-123412341234}" type="slidenum">
              <a:rPr lang="en-US" smtClean="0"/>
              <a:pPr/>
              <a:t>‹#›</a:t>
            </a:fld>
            <a:endParaRPr lang="en-US"/>
          </a:p>
        </p:txBody>
      </p:sp>
      <p:pic>
        <p:nvPicPr>
          <p:cNvPr id="274" name="Google Shape;274;g610ef0e5f8_7_129"/>
          <p:cNvPicPr preferRelativeResize="0"/>
          <p:nvPr/>
        </p:nvPicPr>
        <p:blipFill rotWithShape="1">
          <a:blip r:embed="rId2">
            <a:alphaModFix/>
          </a:blip>
          <a:srcRect/>
          <a:stretch/>
        </p:blipFill>
        <p:spPr>
          <a:xfrm>
            <a:off x="10611219" y="6319482"/>
            <a:ext cx="1288519" cy="421697"/>
          </a:xfrm>
          <a:prstGeom prst="rect">
            <a:avLst/>
          </a:prstGeom>
          <a:noFill/>
          <a:ln>
            <a:noFill/>
          </a:ln>
        </p:spPr>
      </p:pic>
    </p:spTree>
    <p:extLst>
      <p:ext uri="{BB962C8B-B14F-4D97-AF65-F5344CB8AC3E}">
        <p14:creationId xmlns:p14="http://schemas.microsoft.com/office/powerpoint/2010/main" val="402272123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8578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6_Custom Layout" preserve="1" userDrawn="1">
  <p:cSld name="9_Custom Layout">
    <p:spTree>
      <p:nvGrpSpPr>
        <p:cNvPr id="1" name="Shape 331"/>
        <p:cNvGrpSpPr/>
        <p:nvPr/>
      </p:nvGrpSpPr>
      <p:grpSpPr>
        <a:xfrm>
          <a:off x="0" y="0"/>
          <a:ext cx="0" cy="0"/>
          <a:chOff x="0" y="0"/>
          <a:chExt cx="0" cy="0"/>
        </a:xfrm>
      </p:grpSpPr>
      <p:pic>
        <p:nvPicPr>
          <p:cNvPr id="332" name="Google Shape;332;g610ef0e5f8_7_74"/>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7" name="Google Shape;324;g610ef0e5f8_7_63">
            <a:extLst>
              <a:ext uri="{FF2B5EF4-FFF2-40B4-BE49-F238E27FC236}">
                <a16:creationId xmlns:a16="http://schemas.microsoft.com/office/drawing/2014/main" id="{119759B6-BD44-4D52-BB99-21720AE5352D}"/>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8" name="Google Shape;334;g610ef0e5f8_7_74">
            <a:extLst>
              <a:ext uri="{FF2B5EF4-FFF2-40B4-BE49-F238E27FC236}">
                <a16:creationId xmlns:a16="http://schemas.microsoft.com/office/drawing/2014/main" id="{04E695C9-D3A2-4DB8-B5C3-C35E4DB28D4B}"/>
              </a:ext>
            </a:extLst>
          </p:cNvPr>
          <p:cNvSpPr txBox="1">
            <a:spLocks noGrp="1"/>
          </p:cNvSpPr>
          <p:nvPr>
            <p:ph type="title" hasCustomPrompt="1"/>
          </p:nvPr>
        </p:nvSpPr>
        <p:spPr>
          <a:xfrm>
            <a:off x="4646428" y="2496106"/>
            <a:ext cx="7545572"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
        <p:nvSpPr>
          <p:cNvPr id="4" name="Rectangle 3">
            <a:extLst>
              <a:ext uri="{FF2B5EF4-FFF2-40B4-BE49-F238E27FC236}">
                <a16:creationId xmlns:a16="http://schemas.microsoft.com/office/drawing/2014/main" id="{646F434A-7049-49A2-BD73-33ECD8AAF52D}"/>
              </a:ext>
            </a:extLst>
          </p:cNvPr>
          <p:cNvSpPr/>
          <p:nvPr userDrawn="1"/>
        </p:nvSpPr>
        <p:spPr>
          <a:xfrm>
            <a:off x="0" y="0"/>
            <a:ext cx="4646428" cy="685800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5898142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Title and Vertical Text">
    <p:spTree>
      <p:nvGrpSpPr>
        <p:cNvPr id="1" name=""/>
        <p:cNvGrpSpPr/>
        <p:nvPr/>
      </p:nvGrpSpPr>
      <p:grpSpPr>
        <a:xfrm>
          <a:off x="0" y="0"/>
          <a:ext cx="0" cy="0"/>
          <a:chOff x="0" y="0"/>
          <a:chExt cx="0" cy="0"/>
        </a:xfrm>
      </p:grpSpPr>
      <p:pic>
        <p:nvPicPr>
          <p:cNvPr id="8" name="Picture 7" descr="Logo&#10;&#10;Description automatically generated">
            <a:extLst>
              <a:ext uri="{FF2B5EF4-FFF2-40B4-BE49-F238E27FC236}">
                <a16:creationId xmlns:a16="http://schemas.microsoft.com/office/drawing/2014/main" id="{7C27AD28-6D6E-A3A2-257F-F15583F647C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524931" y="6044682"/>
            <a:ext cx="1478537" cy="644242"/>
          </a:xfrm>
          <a:prstGeom prst="rect">
            <a:avLst/>
          </a:prstGeom>
        </p:spPr>
      </p:pic>
      <p:cxnSp>
        <p:nvCxnSpPr>
          <p:cNvPr id="4" name="Straight Connector 3">
            <a:extLst>
              <a:ext uri="{FF2B5EF4-FFF2-40B4-BE49-F238E27FC236}">
                <a16:creationId xmlns:a16="http://schemas.microsoft.com/office/drawing/2014/main" id="{D74E7E34-6047-DA44-BD8B-65124597B24E}"/>
              </a:ext>
            </a:extLst>
          </p:cNvPr>
          <p:cNvCxnSpPr>
            <a:cxnSpLocks/>
          </p:cNvCxnSpPr>
          <p:nvPr userDrawn="1"/>
        </p:nvCxnSpPr>
        <p:spPr>
          <a:xfrm>
            <a:off x="284047" y="772996"/>
            <a:ext cx="11623906" cy="0"/>
          </a:xfrm>
          <a:prstGeom prst="line">
            <a:avLst/>
          </a:prstGeom>
          <a:ln w="57150">
            <a:solidFill>
              <a:schemeClr val="bg2"/>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794590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9_Custom Layout">
  <p:cSld name="9_Custom Layout">
    <p:spTree>
      <p:nvGrpSpPr>
        <p:cNvPr id="1" name="Shape 177"/>
        <p:cNvGrpSpPr/>
        <p:nvPr/>
      </p:nvGrpSpPr>
      <p:grpSpPr>
        <a:xfrm>
          <a:off x="0" y="0"/>
          <a:ext cx="0" cy="0"/>
          <a:chOff x="0" y="0"/>
          <a:chExt cx="0" cy="0"/>
        </a:xfrm>
      </p:grpSpPr>
      <p:sp>
        <p:nvSpPr>
          <p:cNvPr id="178" name="Google Shape;178;p33"/>
          <p:cNvSpPr txBox="1">
            <a:spLocks noGrp="1"/>
          </p:cNvSpPr>
          <p:nvPr>
            <p:ph type="sldNum" idx="12"/>
          </p:nvPr>
        </p:nvSpPr>
        <p:spPr>
          <a:xfrm>
            <a:off x="8610600" y="6356351"/>
            <a:ext cx="2743200" cy="365100"/>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7200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Title and Content" preserve="1" userDrawn="1">
  <p:cSld name="6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6" name="Google Shape;341;g610ef0e5f8_7_79">
            <a:extLst>
              <a:ext uri="{FF2B5EF4-FFF2-40B4-BE49-F238E27FC236}">
                <a16:creationId xmlns:a16="http://schemas.microsoft.com/office/drawing/2014/main" id="{53F974C6-5AFF-454D-85EA-2C7DDCEECAEB}"/>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8135613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6_Title and Content" preserve="1" userDrawn="1">
  <p:cSld name="8_Title and Content">
    <p:spTree>
      <p:nvGrpSpPr>
        <p:cNvPr id="1" name="Shape 336"/>
        <p:cNvGrpSpPr/>
        <p:nvPr/>
      </p:nvGrpSpPr>
      <p:grpSpPr>
        <a:xfrm>
          <a:off x="0" y="0"/>
          <a:ext cx="0" cy="0"/>
          <a:chOff x="0" y="0"/>
          <a:chExt cx="0" cy="0"/>
        </a:xfrm>
      </p:grpSpPr>
      <p:pic>
        <p:nvPicPr>
          <p:cNvPr id="337" name="Google Shape;337;g610ef0e5f8_7_79"/>
          <p:cNvPicPr preferRelativeResize="0"/>
          <p:nvPr userDrawn="1"/>
        </p:nvPicPr>
        <p:blipFill rotWithShape="1">
          <a:blip r:embed="rId2">
            <a:alphaModFix/>
          </a:blip>
          <a:srcRect/>
          <a:stretch/>
        </p:blipFill>
        <p:spPr>
          <a:xfrm>
            <a:off x="11" y="1"/>
            <a:ext cx="12191976" cy="1371597"/>
          </a:xfrm>
          <a:prstGeom prst="rect">
            <a:avLst/>
          </a:prstGeom>
          <a:noFill/>
          <a:ln>
            <a:noFill/>
          </a:ln>
        </p:spPr>
      </p:pic>
      <p:sp>
        <p:nvSpPr>
          <p:cNvPr id="338" name="Google Shape;338;g610ef0e5f8_7_79"/>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9" name="Picture 8">
            <a:extLst>
              <a:ext uri="{FF2B5EF4-FFF2-40B4-BE49-F238E27FC236}">
                <a16:creationId xmlns:a16="http://schemas.microsoft.com/office/drawing/2014/main" id="{D18557BA-441F-43E6-A86E-149C337E852D}"/>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8" name="Google Shape;341;g610ef0e5f8_7_79">
            <a:extLst>
              <a:ext uri="{FF2B5EF4-FFF2-40B4-BE49-F238E27FC236}">
                <a16:creationId xmlns:a16="http://schemas.microsoft.com/office/drawing/2014/main" id="{F75115E1-6BA4-4568-A4D4-18D3186AA8F7}"/>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191829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Custom Layout" preserve="1" userDrawn="1">
  <p:cSld name="5_Custom Layout">
    <p:spTree>
      <p:nvGrpSpPr>
        <p:cNvPr id="1" name="Shape 320"/>
        <p:cNvGrpSpPr/>
        <p:nvPr/>
      </p:nvGrpSpPr>
      <p:grpSpPr>
        <a:xfrm>
          <a:off x="0" y="0"/>
          <a:ext cx="0" cy="0"/>
          <a:chOff x="0" y="0"/>
          <a:chExt cx="0" cy="0"/>
        </a:xfrm>
      </p:grpSpPr>
      <p:pic>
        <p:nvPicPr>
          <p:cNvPr id="321" name="Google Shape;321;g610ef0e5f8_7_63"/>
          <p:cNvPicPr preferRelativeResize="0"/>
          <p:nvPr userDrawn="1"/>
        </p:nvPicPr>
        <p:blipFill rotWithShape="1">
          <a:blip r:embed="rId2">
            <a:alphaModFix/>
          </a:blip>
          <a:srcRect/>
          <a:stretch/>
        </p:blipFill>
        <p:spPr>
          <a:xfrm>
            <a:off x="0" y="0"/>
            <a:ext cx="12192000" cy="6858000"/>
          </a:xfrm>
          <a:prstGeom prst="rect">
            <a:avLst/>
          </a:prstGeom>
          <a:noFill/>
          <a:ln>
            <a:noFill/>
          </a:ln>
        </p:spPr>
      </p:pic>
      <p:pic>
        <p:nvPicPr>
          <p:cNvPr id="324" name="Google Shape;324;g610ef0e5f8_7_63"/>
          <p:cNvPicPr preferRelativeResize="0"/>
          <p:nvPr/>
        </p:nvPicPr>
        <p:blipFill rotWithShape="1">
          <a:blip r:embed="rId3">
            <a:alphaModFix/>
          </a:blip>
          <a:srcRect/>
          <a:stretch/>
        </p:blipFill>
        <p:spPr>
          <a:xfrm>
            <a:off x="10664456" y="6029259"/>
            <a:ext cx="1272848" cy="703480"/>
          </a:xfrm>
          <a:prstGeom prst="rect">
            <a:avLst/>
          </a:prstGeom>
          <a:noFill/>
          <a:ln>
            <a:noFill/>
          </a:ln>
        </p:spPr>
      </p:pic>
      <p:sp>
        <p:nvSpPr>
          <p:cNvPr id="5" name="Google Shape;334;g610ef0e5f8_7_74">
            <a:extLst>
              <a:ext uri="{FF2B5EF4-FFF2-40B4-BE49-F238E27FC236}">
                <a16:creationId xmlns:a16="http://schemas.microsoft.com/office/drawing/2014/main" id="{4EC3E993-4BBD-4AC9-BAE5-E03FBF43BC63}"/>
              </a:ext>
            </a:extLst>
          </p:cNvPr>
          <p:cNvSpPr txBox="1">
            <a:spLocks/>
          </p:cNvSpPr>
          <p:nvPr userDrawn="1"/>
        </p:nvSpPr>
        <p:spPr>
          <a:xfrm>
            <a:off x="0" y="2951999"/>
            <a:ext cx="12192000" cy="703480"/>
          </a:xfrm>
          <a:prstGeom prst="rect">
            <a:avLst/>
          </a:prstGeom>
          <a:noFill/>
          <a:ln>
            <a:noFill/>
          </a:ln>
        </p:spPr>
        <p:txBody>
          <a:bodyPr spcFirstLastPara="1" vert="horz" wrap="square" lIns="0" tIns="0" rIns="0" bIns="0" rtlCol="0" anchor="t" anchorCtr="0">
            <a:no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useo Slab 500" panose="02000000000000000000" charset="0"/>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3600">
              <a:latin typeface="+mn-lt"/>
            </a:endParaRPr>
          </a:p>
        </p:txBody>
      </p:sp>
      <p:sp>
        <p:nvSpPr>
          <p:cNvPr id="6" name="Google Shape;334;g610ef0e5f8_7_74">
            <a:extLst>
              <a:ext uri="{FF2B5EF4-FFF2-40B4-BE49-F238E27FC236}">
                <a16:creationId xmlns:a16="http://schemas.microsoft.com/office/drawing/2014/main" id="{CA93D8CA-20C6-4DFC-9BDF-8747C75870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344227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Title and Content" preserve="1" userDrawn="1">
  <p:cSld name="5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Google Shape;341;g610ef0e5f8_7_79">
            <a:extLst>
              <a:ext uri="{FF2B5EF4-FFF2-40B4-BE49-F238E27FC236}">
                <a16:creationId xmlns:a16="http://schemas.microsoft.com/office/drawing/2014/main" id="{AA8C6449-501A-4EBE-966F-8410EAB5E502}"/>
              </a:ext>
            </a:extLst>
          </p:cNvPr>
          <p:cNvPicPr preferRelativeResize="0"/>
          <p:nvPr userDrawn="1"/>
        </p:nvPicPr>
        <p:blipFill rotWithShape="1">
          <a:blip r:embed="rId3">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2430480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Title and Content" preserve="1" userDrawn="1">
  <p:cSld name="8_Title and Content">
    <p:spTree>
      <p:nvGrpSpPr>
        <p:cNvPr id="1" name="Shape 325"/>
        <p:cNvGrpSpPr/>
        <p:nvPr/>
      </p:nvGrpSpPr>
      <p:grpSpPr>
        <a:xfrm>
          <a:off x="0" y="0"/>
          <a:ext cx="0" cy="0"/>
          <a:chOff x="0" y="0"/>
          <a:chExt cx="0" cy="0"/>
        </a:xfrm>
      </p:grpSpPr>
      <p:pic>
        <p:nvPicPr>
          <p:cNvPr id="326" name="Google Shape;326;g610ef0e5f8_7_68"/>
          <p:cNvPicPr preferRelativeResize="0"/>
          <p:nvPr/>
        </p:nvPicPr>
        <p:blipFill rotWithShape="1">
          <a:blip r:embed="rId2">
            <a:alphaModFix/>
          </a:blip>
          <a:srcRect/>
          <a:stretch/>
        </p:blipFill>
        <p:spPr>
          <a:xfrm>
            <a:off x="8" y="1"/>
            <a:ext cx="12191985" cy="1371597"/>
          </a:xfrm>
          <a:prstGeom prst="rect">
            <a:avLst/>
          </a:prstGeom>
          <a:noFill/>
          <a:ln>
            <a:noFill/>
          </a:ln>
        </p:spPr>
      </p:pic>
      <p:sp>
        <p:nvSpPr>
          <p:cNvPr id="9" name="Google Shape;338;g610ef0e5f8_7_79">
            <a:extLst>
              <a:ext uri="{FF2B5EF4-FFF2-40B4-BE49-F238E27FC236}">
                <a16:creationId xmlns:a16="http://schemas.microsoft.com/office/drawing/2014/main" id="{7F2CA325-8483-4BF7-845E-642EED4710C5}"/>
              </a:ext>
            </a:extLst>
          </p:cNvPr>
          <p:cNvSpPr txBox="1">
            <a:spLocks noGrp="1"/>
          </p:cNvSpPr>
          <p:nvPr>
            <p:ph type="title" hasCustomPrompt="1"/>
          </p:nvPr>
        </p:nvSpPr>
        <p:spPr>
          <a:xfrm>
            <a:off x="297425" y="208805"/>
            <a:ext cx="8934400" cy="527100"/>
          </a:xfrm>
          <a:prstGeom prst="rect">
            <a:avLst/>
          </a:prstGeom>
          <a:noFill/>
          <a:ln>
            <a:noFill/>
          </a:ln>
        </p:spPr>
        <p:txBody>
          <a:bodyPr spcFirstLastPara="1" wrap="square" lIns="0" tIns="0" rIns="0" bIns="0" anchor="t" anchorCtr="0">
            <a:noAutofit/>
          </a:bodyPr>
          <a:lstStyle>
            <a:lvl1pPr lvl="0" algn="l">
              <a:lnSpc>
                <a:spcPct val="90000"/>
              </a:lnSpc>
              <a:spcBef>
                <a:spcPts val="0"/>
              </a:spcBef>
              <a:spcAft>
                <a:spcPts val="0"/>
              </a:spcAft>
              <a:buClr>
                <a:schemeClr val="lt1"/>
              </a:buClr>
              <a:buSzPts val="2600"/>
              <a:buFont typeface="Arial"/>
              <a:buNone/>
              <a:defRPr sz="4800" b="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a:t>Slide Header</a:t>
            </a:r>
            <a:endParaRPr/>
          </a:p>
        </p:txBody>
      </p:sp>
      <p:pic>
        <p:nvPicPr>
          <p:cNvPr id="10" name="Picture 9">
            <a:extLst>
              <a:ext uri="{FF2B5EF4-FFF2-40B4-BE49-F238E27FC236}">
                <a16:creationId xmlns:a16="http://schemas.microsoft.com/office/drawing/2014/main" id="{BA0DB279-D903-46D0-B2F0-6B1104B39172}"/>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846667" y="6185080"/>
            <a:ext cx="1143055" cy="486318"/>
          </a:xfrm>
          <a:prstGeom prst="rect">
            <a:avLst/>
          </a:prstGeom>
        </p:spPr>
      </p:pic>
      <p:pic>
        <p:nvPicPr>
          <p:cNvPr id="7" name="Google Shape;341;g610ef0e5f8_7_79">
            <a:extLst>
              <a:ext uri="{FF2B5EF4-FFF2-40B4-BE49-F238E27FC236}">
                <a16:creationId xmlns:a16="http://schemas.microsoft.com/office/drawing/2014/main" id="{33734E34-94E0-465B-8FE4-E8599916CC0E}"/>
              </a:ext>
            </a:extLst>
          </p:cNvPr>
          <p:cNvPicPr preferRelativeResize="0"/>
          <p:nvPr userDrawn="1"/>
        </p:nvPicPr>
        <p:blipFill rotWithShape="1">
          <a:blip r:embed="rId4">
            <a:alphaModFix/>
          </a:blip>
          <a:srcRect/>
          <a:stretch/>
        </p:blipFill>
        <p:spPr>
          <a:xfrm>
            <a:off x="10897495" y="578221"/>
            <a:ext cx="1181875" cy="661845"/>
          </a:xfrm>
          <a:prstGeom prst="rect">
            <a:avLst/>
          </a:prstGeom>
          <a:noFill/>
          <a:ln>
            <a:noFill/>
          </a:ln>
        </p:spPr>
      </p:pic>
    </p:spTree>
    <p:extLst>
      <p:ext uri="{BB962C8B-B14F-4D97-AF65-F5344CB8AC3E}">
        <p14:creationId xmlns:p14="http://schemas.microsoft.com/office/powerpoint/2010/main" val="3576440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_Custom Layout" preserve="1" userDrawn="1">
  <p:cSld name="4_Custom Layout">
    <p:spTree>
      <p:nvGrpSpPr>
        <p:cNvPr id="1" name="Shape 309"/>
        <p:cNvGrpSpPr/>
        <p:nvPr/>
      </p:nvGrpSpPr>
      <p:grpSpPr>
        <a:xfrm>
          <a:off x="0" y="0"/>
          <a:ext cx="0" cy="0"/>
          <a:chOff x="0" y="0"/>
          <a:chExt cx="0" cy="0"/>
        </a:xfrm>
      </p:grpSpPr>
      <p:pic>
        <p:nvPicPr>
          <p:cNvPr id="310" name="Google Shape;310;g610ef0e5f8_7_52"/>
          <p:cNvPicPr preferRelativeResize="0"/>
          <p:nvPr/>
        </p:nvPicPr>
        <p:blipFill rotWithShape="1">
          <a:blip r:embed="rId2">
            <a:alphaModFix/>
          </a:blip>
          <a:srcRect/>
          <a:stretch/>
        </p:blipFill>
        <p:spPr>
          <a:xfrm>
            <a:off x="0" y="0"/>
            <a:ext cx="12192000" cy="6858000"/>
          </a:xfrm>
          <a:prstGeom prst="rect">
            <a:avLst/>
          </a:prstGeom>
          <a:noFill/>
          <a:ln>
            <a:noFill/>
          </a:ln>
        </p:spPr>
      </p:pic>
      <p:pic>
        <p:nvPicPr>
          <p:cNvPr id="8" name="Google Shape;324;g610ef0e5f8_7_63">
            <a:extLst>
              <a:ext uri="{FF2B5EF4-FFF2-40B4-BE49-F238E27FC236}">
                <a16:creationId xmlns:a16="http://schemas.microsoft.com/office/drawing/2014/main" id="{F30997B0-F83F-4081-8660-C118A45FCD8F}"/>
              </a:ext>
            </a:extLst>
          </p:cNvPr>
          <p:cNvPicPr preferRelativeResize="0"/>
          <p:nvPr userDrawn="1"/>
        </p:nvPicPr>
        <p:blipFill rotWithShape="1">
          <a:blip r:embed="rId3">
            <a:alphaModFix/>
          </a:blip>
          <a:srcRect/>
          <a:stretch/>
        </p:blipFill>
        <p:spPr>
          <a:xfrm>
            <a:off x="10664456" y="6029259"/>
            <a:ext cx="1272848" cy="703480"/>
          </a:xfrm>
          <a:prstGeom prst="rect">
            <a:avLst/>
          </a:prstGeom>
          <a:noFill/>
          <a:ln>
            <a:noFill/>
          </a:ln>
        </p:spPr>
      </p:pic>
      <p:sp>
        <p:nvSpPr>
          <p:cNvPr id="10" name="Google Shape;334;g610ef0e5f8_7_74">
            <a:extLst>
              <a:ext uri="{FF2B5EF4-FFF2-40B4-BE49-F238E27FC236}">
                <a16:creationId xmlns:a16="http://schemas.microsoft.com/office/drawing/2014/main" id="{4476241F-4EA3-431B-BA59-E6886B47CEA7}"/>
              </a:ext>
            </a:extLst>
          </p:cNvPr>
          <p:cNvSpPr txBox="1">
            <a:spLocks noGrp="1"/>
          </p:cNvSpPr>
          <p:nvPr>
            <p:ph type="title" hasCustomPrompt="1"/>
          </p:nvPr>
        </p:nvSpPr>
        <p:spPr>
          <a:xfrm>
            <a:off x="0" y="2262190"/>
            <a:ext cx="12192000" cy="1618694"/>
          </a:xfrm>
          <a:prstGeom prst="rect">
            <a:avLst/>
          </a:prstGeom>
          <a:noFill/>
          <a:ln>
            <a:noFill/>
          </a:ln>
        </p:spPr>
        <p:txBody>
          <a:bodyPr spcFirstLastPara="1" wrap="square" lIns="0" tIns="0" rIns="0" bIns="0" anchor="t" anchorCtr="0">
            <a:noAutofit/>
          </a:bodyPr>
          <a:lstStyle>
            <a:lvl1pPr lvl="0" algn="ctr">
              <a:lnSpc>
                <a:spcPct val="90000"/>
              </a:lnSpc>
              <a:spcBef>
                <a:spcPts val="0"/>
              </a:spcBef>
              <a:spcAft>
                <a:spcPts val="0"/>
              </a:spcAft>
              <a:buClr>
                <a:schemeClr val="lt1"/>
              </a:buClr>
              <a:buSzPts val="4800"/>
              <a:buFont typeface="Arial"/>
              <a:buNone/>
              <a:defRPr sz="4800" b="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lang="en-US">
                <a:latin typeface="Museo Slab 500" panose="02000000000000000000" charset="0"/>
              </a:rPr>
              <a:t>Text Here</a:t>
            </a:r>
            <a:br>
              <a:rPr lang="en-US">
                <a:latin typeface="Museo Slab 500" panose="02000000000000000000" charset="0"/>
              </a:rPr>
            </a:br>
            <a:r>
              <a:rPr lang="en-US">
                <a:latin typeface="Museo Slab 500" panose="02000000000000000000" charset="0"/>
              </a:rPr>
              <a:t>Text Here</a:t>
            </a:r>
            <a:endParaRPr/>
          </a:p>
        </p:txBody>
      </p:sp>
    </p:spTree>
    <p:extLst>
      <p:ext uri="{BB962C8B-B14F-4D97-AF65-F5344CB8AC3E}">
        <p14:creationId xmlns:p14="http://schemas.microsoft.com/office/powerpoint/2010/main" val="22711466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ECA732-0279-4F61-BCCD-1B89B850D8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D9373EB-D082-4E90-A4DA-3A9CE0DE9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1677268"/>
      </p:ext>
    </p:extLst>
  </p:cSld>
  <p:clrMap bg1="lt1" tx1="dk1" bg2="lt2" tx2="dk2" accent1="accent1" accent2="accent2" accent3="accent3" accent4="accent4" accent5="accent5" accent6="accent6" hlink="hlink" folHlink="folHlink"/>
  <p:sldLayoutIdLst>
    <p:sldLayoutId id="2147483675" r:id="rId1"/>
    <p:sldLayoutId id="2147483660" r:id="rId2"/>
    <p:sldLayoutId id="2147483685" r:id="rId3"/>
    <p:sldLayoutId id="2147483665" r:id="rId4"/>
    <p:sldLayoutId id="2147483678" r:id="rId5"/>
    <p:sldLayoutId id="2147483661" r:id="rId6"/>
    <p:sldLayoutId id="2147483664" r:id="rId7"/>
    <p:sldLayoutId id="2147483679" r:id="rId8"/>
    <p:sldLayoutId id="2147483662" r:id="rId9"/>
    <p:sldLayoutId id="2147483663" r:id="rId10"/>
    <p:sldLayoutId id="2147483680" r:id="rId11"/>
    <p:sldLayoutId id="2147483669" r:id="rId12"/>
    <p:sldLayoutId id="2147483770" r:id="rId13"/>
    <p:sldLayoutId id="2147483674" r:id="rId14"/>
    <p:sldLayoutId id="2147483681" r:id="rId15"/>
    <p:sldLayoutId id="2147483671" r:id="rId16"/>
    <p:sldLayoutId id="2147483672" r:id="rId17"/>
    <p:sldLayoutId id="2147483682" r:id="rId18"/>
    <p:sldLayoutId id="2147483668" r:id="rId19"/>
    <p:sldLayoutId id="2147483772" r:id="rId20"/>
    <p:sldLayoutId id="2147483667" r:id="rId21"/>
    <p:sldLayoutId id="2147483683" r:id="rId22"/>
    <p:sldLayoutId id="2147483677" r:id="rId23"/>
    <p:sldLayoutId id="2147483673" r:id="rId24"/>
    <p:sldLayoutId id="2147483684" r:id="rId25"/>
    <p:sldLayoutId id="2147483676" r:id="rId26"/>
    <p:sldLayoutId id="2147483840" r:id="rId27"/>
    <p:sldLayoutId id="2147483841" r:id="rId28"/>
    <p:sldLayoutId id="2147483844" r:id="rId29"/>
    <p:sldLayoutId id="2147483845" r:id="rId30"/>
    <p:sldLayoutId id="2147483846" r:id="rId31"/>
  </p:sldLayoutIdLst>
  <p:txStyles>
    <p:titleStyle>
      <a:lvl1pPr algn="l" defTabSz="914400" rtl="0" eaLnBrk="1" latinLnBrk="0" hangingPunct="1">
        <a:lnSpc>
          <a:spcPct val="90000"/>
        </a:lnSpc>
        <a:spcBef>
          <a:spcPct val="0"/>
        </a:spcBef>
        <a:buNone/>
        <a:defRPr sz="4400" kern="1200">
          <a:solidFill>
            <a:schemeClr val="tx1"/>
          </a:solidFill>
          <a:latin typeface="Museo Slab 500" panose="02000000000000000000"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4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41.jpeg"/><Relationship Id="rId7" Type="http://schemas.openxmlformats.org/officeDocument/2006/relationships/diagramColors" Target="../diagrams/colors3.xml"/><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42.jpeg"/><Relationship Id="rId7" Type="http://schemas.openxmlformats.org/officeDocument/2006/relationships/diagramColors" Target="../diagrams/colors4.xml"/><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52.svg"/></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1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hyperlink" Target="http://www.cde.state.co.us/coloradoliteracy/leaderlookfors" TargetMode="External"/><Relationship Id="rId3" Type="http://schemas.openxmlformats.org/officeDocument/2006/relationships/hyperlink" Target="https://cdecolorado.sharepoint.com/:p:/r/sites/LiteracyTeam/Shared%20Documents/General/Professional%20Development/4.%20CDE%20Science%20of%20Reading%20Literacy%20Series/Overview%20Decks/Phonological%20Awareness%20Overview.pptx?d=w1412b3b538ee42719296d66ca83e85df&amp;csf=1&amp;web=1&amp;e=snSeia" TargetMode="External"/><Relationship Id="rId7" Type="http://schemas.openxmlformats.org/officeDocument/2006/relationships/hyperlink" Target="http://www.cde.state.co.us/coloradoliteracy/palabhandout"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www.cde.state.co.us/coloradoliteracy/heartwordroutinehandout" TargetMode="External"/><Relationship Id="rId5" Type="http://schemas.openxmlformats.org/officeDocument/2006/relationships/hyperlink" Target="http://www.cde.state.co.us/coloradoliteracy/paoverview" TargetMode="External"/><Relationship Id="rId4" Type="http://schemas.openxmlformats.org/officeDocument/2006/relationships/hyperlink" Target="https://www.cde.state.co.us/coloradoliteracy/sorliteracyseries" TargetMode="External"/><Relationship Id="rId9" Type="http://schemas.openxmlformats.org/officeDocument/2006/relationships/hyperlink" Target="http://www.cde.state.co.us/coloradoliteracy/effectiveinstructionchecklist" TargetMode="Externa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52.sv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4.xml"/><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8" Type="http://schemas.microsoft.com/office/2007/relationships/diagramDrawing" Target="../diagrams/drawing5.xml"/><Relationship Id="rId13" Type="http://schemas.microsoft.com/office/2007/relationships/diagramDrawing" Target="../diagrams/drawing6.xml"/><Relationship Id="rId3" Type="http://schemas.openxmlformats.org/officeDocument/2006/relationships/image" Target="../media/image62.jpeg"/><Relationship Id="rId7" Type="http://schemas.openxmlformats.org/officeDocument/2006/relationships/diagramColors" Target="../diagrams/colors5.xml"/><Relationship Id="rId12" Type="http://schemas.openxmlformats.org/officeDocument/2006/relationships/diagramColors" Target="../diagrams/colors6.xml"/><Relationship Id="rId2" Type="http://schemas.openxmlformats.org/officeDocument/2006/relationships/notesSlide" Target="../notesSlides/notesSlide26.xml"/><Relationship Id="rId1" Type="http://schemas.openxmlformats.org/officeDocument/2006/relationships/slideLayout" Target="../slideLayouts/slideLayout7.xml"/><Relationship Id="rId6" Type="http://schemas.openxmlformats.org/officeDocument/2006/relationships/diagramQuickStyle" Target="../diagrams/quickStyle5.xml"/><Relationship Id="rId11" Type="http://schemas.openxmlformats.org/officeDocument/2006/relationships/diagramQuickStyle" Target="../diagrams/quickStyle6.xml"/><Relationship Id="rId5" Type="http://schemas.openxmlformats.org/officeDocument/2006/relationships/diagramLayout" Target="../diagrams/layout5.xml"/><Relationship Id="rId10" Type="http://schemas.openxmlformats.org/officeDocument/2006/relationships/diagramLayout" Target="../diagrams/layout6.xml"/><Relationship Id="rId4" Type="http://schemas.openxmlformats.org/officeDocument/2006/relationships/diagramData" Target="../diagrams/data5.xml"/><Relationship Id="rId9" Type="http://schemas.openxmlformats.org/officeDocument/2006/relationships/diagramData" Target="../diagrams/data6.xml"/><Relationship Id="rId14" Type="http://schemas.openxmlformats.org/officeDocument/2006/relationships/hyperlink" Target="https://www.cde.state.co.us/sites/default/files/docs/coloradoliteracy/Heart%20Word%20Routine%20Handout%20.pdf"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65.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s://doi.org/https:/www.aft.org/sites/default/files/reading_rocketscience_2004.pdf" TargetMode="External"/><Relationship Id="rId2" Type="http://schemas.openxmlformats.org/officeDocument/2006/relationships/notesSlide" Target="../notesSlides/notesSlide33.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5.jpe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36.png"/><Relationship Id="rId5" Type="http://schemas.openxmlformats.org/officeDocument/2006/relationships/customXml" Target="../ink/ink1.xml"/><Relationship Id="rId4" Type="http://schemas.openxmlformats.org/officeDocument/2006/relationships/image" Target="../media/image35.png"/></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10B2D7B1-7873-4A7B-83D8-940CAAE12BBB}"/>
              </a:ext>
              <a:ext uri="{C183D7F6-B498-43B3-948B-1728B52AA6E4}">
                <adec:decorative xmlns:adec="http://schemas.microsoft.com/office/drawing/2017/decorative" val="0"/>
              </a:ext>
            </a:extLst>
          </p:cNvPr>
          <p:cNvSpPr txBox="1">
            <a:spLocks noGrp="1"/>
          </p:cNvSpPr>
          <p:nvPr>
            <p:ph type="title" idx="4294967295"/>
          </p:nvPr>
        </p:nvSpPr>
        <p:spPr>
          <a:xfrm>
            <a:off x="848749" y="3429000"/>
            <a:ext cx="10494499"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chemeClr val="bg2"/>
                </a:solidFill>
                <a:effectLst/>
                <a:uLnTx/>
                <a:uFillTx/>
                <a:latin typeface="+mj-lt"/>
                <a:ea typeface="+mn-ea"/>
                <a:cs typeface="+mn-cs"/>
              </a:rPr>
              <a:t>Sight Word Recognition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chemeClr val="bg2"/>
                </a:solidFill>
                <a:effectLst/>
                <a:uLnTx/>
                <a:uFillTx/>
                <a:latin typeface="+mj-lt"/>
                <a:ea typeface="+mn-ea"/>
                <a:cs typeface="+mn-cs"/>
              </a:rPr>
              <a:t>Heart Word Routine</a:t>
            </a:r>
          </a:p>
        </p:txBody>
      </p:sp>
      <p:sp>
        <p:nvSpPr>
          <p:cNvPr id="3" name="TextBox 2">
            <a:extLst>
              <a:ext uri="{FF2B5EF4-FFF2-40B4-BE49-F238E27FC236}">
                <a16:creationId xmlns:a16="http://schemas.microsoft.com/office/drawing/2014/main" id="{FBE07A6D-C141-4A37-AB9C-6B97858487DF}"/>
              </a:ext>
              <a:ext uri="{C183D7F6-B498-43B3-948B-1728B52AA6E4}">
                <adec:decorative xmlns:adec="http://schemas.microsoft.com/office/drawing/2017/decorative" val="0"/>
              </a:ext>
            </a:extLst>
          </p:cNvPr>
          <p:cNvSpPr txBox="1"/>
          <p:nvPr/>
        </p:nvSpPr>
        <p:spPr>
          <a:xfrm>
            <a:off x="848750" y="2844225"/>
            <a:ext cx="10494499" cy="584775"/>
          </a:xfrm>
          <a:prstGeom prst="rect">
            <a:avLst/>
          </a:prstGeom>
          <a:noFill/>
        </p:spPr>
        <p:txBody>
          <a:bodyPr wrap="square" rtlCol="0">
            <a:spAutoFit/>
          </a:bodyPr>
          <a:lstStyle/>
          <a:p>
            <a:pPr algn="ctr"/>
            <a:r>
              <a:rPr lang="en-US" sz="3200" dirty="0">
                <a:solidFill>
                  <a:schemeClr val="bg2"/>
                </a:solidFill>
                <a:latin typeface="+mj-lt"/>
              </a:rPr>
              <a:t>CDE Science of Reading Literacy Series </a:t>
            </a:r>
          </a:p>
        </p:txBody>
      </p:sp>
    </p:spTree>
    <p:extLst>
      <p:ext uri="{BB962C8B-B14F-4D97-AF65-F5344CB8AC3E}">
        <p14:creationId xmlns:p14="http://schemas.microsoft.com/office/powerpoint/2010/main" val="35685650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381263" y="-155956"/>
            <a:ext cx="5120114" cy="1692794"/>
          </a:xfrm>
        </p:spPr>
        <p:txBody>
          <a:bodyPr vert="horz" lIns="91440" tIns="45720" rIns="91440" bIns="45720" rtlCol="0" anchor="ctr">
            <a:normAutofit/>
          </a:bodyPr>
          <a:lstStyle/>
          <a:p>
            <a:pPr>
              <a:spcBef>
                <a:spcPct val="0"/>
              </a:spcBef>
            </a:pPr>
            <a:r>
              <a:rPr lang="en-US" sz="4000">
                <a:solidFill>
                  <a:schemeClr val="bg1"/>
                </a:solidFill>
                <a:latin typeface="+mj-lt"/>
                <a:ea typeface="+mj-ea"/>
                <a:cs typeface="+mj-cs"/>
              </a:rPr>
              <a:t>Orthographic Mapping </a:t>
            </a:r>
          </a:p>
        </p:txBody>
      </p:sp>
      <p:sp>
        <p:nvSpPr>
          <p:cNvPr id="2" name="TextBox 1">
            <a:extLst>
              <a:ext uri="{FF2B5EF4-FFF2-40B4-BE49-F238E27FC236}">
                <a16:creationId xmlns:a16="http://schemas.microsoft.com/office/drawing/2014/main" id="{DC9B3648-3144-0715-0CBD-59EFA7198B6C}"/>
              </a:ext>
            </a:extLst>
          </p:cNvPr>
          <p:cNvSpPr txBox="1"/>
          <p:nvPr/>
        </p:nvSpPr>
        <p:spPr>
          <a:xfrm>
            <a:off x="190413" y="1697886"/>
            <a:ext cx="6098419" cy="3462228"/>
          </a:xfrm>
          <a:prstGeom prst="rect">
            <a:avLst/>
          </a:prstGeom>
        </p:spPr>
        <p:txBody>
          <a:bodyPr vert="horz" lIns="91440" tIns="45720" rIns="91440" bIns="45720" rtlCol="0">
            <a:noAutofit/>
          </a:bodyPr>
          <a:lstStyle/>
          <a:p>
            <a:pPr>
              <a:lnSpc>
                <a:spcPct val="90000"/>
              </a:lnSpc>
              <a:spcAft>
                <a:spcPts val="600"/>
              </a:spcAft>
            </a:pPr>
            <a:r>
              <a:rPr lang="en-US" sz="2000"/>
              <a:t>Automaticity is achieved through </a:t>
            </a:r>
            <a:r>
              <a:rPr lang="en-US" sz="2000" b="1"/>
              <a:t>orthographic mapping</a:t>
            </a:r>
            <a:r>
              <a:rPr lang="en-US" sz="2000"/>
              <a:t>. </a:t>
            </a:r>
          </a:p>
          <a:p>
            <a:pPr>
              <a:lnSpc>
                <a:spcPct val="90000"/>
              </a:lnSpc>
              <a:spcAft>
                <a:spcPts val="600"/>
              </a:spcAft>
            </a:pPr>
            <a:r>
              <a:rPr lang="en-US" sz="2000" b="1"/>
              <a:t>Orthographic mapping </a:t>
            </a:r>
            <a:r>
              <a:rPr lang="en-US" sz="2000"/>
              <a:t>is the mental process used to store words for immediate, effortless retrieval and requires:</a:t>
            </a:r>
          </a:p>
          <a:p>
            <a:pPr>
              <a:lnSpc>
                <a:spcPct val="90000"/>
              </a:lnSpc>
              <a:spcAft>
                <a:spcPts val="600"/>
              </a:spcAft>
            </a:pPr>
            <a:endParaRPr lang="en-US" sz="2000"/>
          </a:p>
          <a:p>
            <a:pPr marL="342900" indent="-228600">
              <a:lnSpc>
                <a:spcPct val="90000"/>
              </a:lnSpc>
              <a:spcAft>
                <a:spcPts val="600"/>
              </a:spcAft>
              <a:buFont typeface="Arial" panose="020B0604020202020204" pitchFamily="34" charset="0"/>
              <a:buChar char="•"/>
            </a:pPr>
            <a:r>
              <a:rPr lang="en-US" sz="2000"/>
              <a:t>Advanced phoneme awareness</a:t>
            </a:r>
          </a:p>
          <a:p>
            <a:pPr marL="342900" indent="-228600">
              <a:lnSpc>
                <a:spcPct val="90000"/>
              </a:lnSpc>
              <a:spcAft>
                <a:spcPts val="600"/>
              </a:spcAft>
              <a:buFont typeface="Arial" panose="020B0604020202020204" pitchFamily="34" charset="0"/>
              <a:buChar char="•"/>
            </a:pPr>
            <a:r>
              <a:rPr lang="en-US" sz="2000"/>
              <a:t>Letter-sound knowledge</a:t>
            </a:r>
          </a:p>
          <a:p>
            <a:pPr marL="342900" indent="-228600">
              <a:lnSpc>
                <a:spcPct val="90000"/>
              </a:lnSpc>
              <a:spcAft>
                <a:spcPts val="600"/>
              </a:spcAft>
              <a:buFont typeface="Arial" panose="020B0604020202020204" pitchFamily="34" charset="0"/>
              <a:buChar char="•"/>
            </a:pPr>
            <a:r>
              <a:rPr lang="en-US" sz="2000"/>
              <a:t>Phonological long-term memory</a:t>
            </a:r>
          </a:p>
          <a:p>
            <a:pPr marL="342900" indent="-228600">
              <a:lnSpc>
                <a:spcPct val="90000"/>
              </a:lnSpc>
              <a:spcAft>
                <a:spcPts val="600"/>
              </a:spcAft>
              <a:buFont typeface="Arial" panose="020B0604020202020204" pitchFamily="34" charset="0"/>
              <a:buChar char="•"/>
            </a:pPr>
            <a:endParaRPr lang="en-US" sz="2000"/>
          </a:p>
          <a:p>
            <a:pPr>
              <a:lnSpc>
                <a:spcPct val="90000"/>
              </a:lnSpc>
              <a:spcAft>
                <a:spcPts val="600"/>
              </a:spcAft>
            </a:pPr>
            <a:r>
              <a:rPr lang="en-US" sz="2000"/>
              <a:t>These three skills interact with one another to produce a long-term orthographic memory for all the words we learn (Kilpatrick, 2015). To do this well, students require strong phonemic proficiency and letter-sound skills.</a:t>
            </a:r>
          </a:p>
        </p:txBody>
      </p:sp>
      <p:pic>
        <p:nvPicPr>
          <p:cNvPr id="4" name="Picture 3" descr="Human brain nerve cells">
            <a:extLst>
              <a:ext uri="{FF2B5EF4-FFF2-40B4-BE49-F238E27FC236}">
                <a16:creationId xmlns:a16="http://schemas.microsoft.com/office/drawing/2014/main" id="{2F3EB334-B1AB-C647-5768-7B45A03F09C6}"/>
              </a:ext>
            </a:extLst>
          </p:cNvPr>
          <p:cNvPicPr>
            <a:picLocks noChangeAspect="1"/>
          </p:cNvPicPr>
          <p:nvPr/>
        </p:nvPicPr>
        <p:blipFill rotWithShape="1">
          <a:blip r:embed="rId3">
            <a:extLst>
              <a:ext uri="{28A0092B-C50C-407E-A947-70E740481C1C}">
                <a14:useLocalDpi xmlns:a14="http://schemas.microsoft.com/office/drawing/2010/main" val="0"/>
              </a:ext>
            </a:extLst>
          </a:blip>
          <a:srcRect l="4821" r="26138"/>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3701052063"/>
      </p:ext>
    </p:extLst>
  </p:cSld>
  <p:clrMapOvr>
    <a:masterClrMapping/>
  </p:clrMapOvr>
  <mc:AlternateContent xmlns:mc="http://schemas.openxmlformats.org/markup-compatibility/2006" xmlns:p14="http://schemas.microsoft.com/office/powerpoint/2010/main">
    <mc:Choice Requires="p14">
      <p:transition p14:dur="250" advClick="0" advTm="25000"/>
    </mc:Choice>
    <mc:Fallback xmlns="">
      <p:transition advClick="0" advTm="25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A33CF-7EF3-8DD4-E060-18C5599ABBB4}"/>
              </a:ext>
            </a:extLst>
          </p:cNvPr>
          <p:cNvSpPr>
            <a:spLocks noGrp="1"/>
          </p:cNvSpPr>
          <p:nvPr>
            <p:ph type="title"/>
          </p:nvPr>
        </p:nvSpPr>
        <p:spPr>
          <a:xfrm>
            <a:off x="297424" y="208805"/>
            <a:ext cx="9354575" cy="527100"/>
          </a:xfrm>
        </p:spPr>
        <p:txBody>
          <a:bodyPr/>
          <a:lstStyle/>
          <a:p>
            <a:r>
              <a:rPr lang="en-US" sz="4000" dirty="0"/>
              <a:t>Supporting Orthographic Mapping with the Heart Word Routine</a:t>
            </a:r>
          </a:p>
        </p:txBody>
      </p:sp>
      <p:sp>
        <p:nvSpPr>
          <p:cNvPr id="3" name="TextBox 2">
            <a:extLst>
              <a:ext uri="{FF2B5EF4-FFF2-40B4-BE49-F238E27FC236}">
                <a16:creationId xmlns:a16="http://schemas.microsoft.com/office/drawing/2014/main" id="{3B7A8CC3-352A-1A48-E43F-E19D195626D8}"/>
              </a:ext>
            </a:extLst>
          </p:cNvPr>
          <p:cNvSpPr txBox="1"/>
          <p:nvPr/>
        </p:nvSpPr>
        <p:spPr>
          <a:xfrm>
            <a:off x="741994" y="2551971"/>
            <a:ext cx="3813717" cy="1015663"/>
          </a:xfrm>
          <a:prstGeom prst="rect">
            <a:avLst/>
          </a:prstGeom>
          <a:noFill/>
        </p:spPr>
        <p:txBody>
          <a:bodyPr wrap="square" rtlCol="0">
            <a:spAutoFit/>
          </a:bodyPr>
          <a:lstStyle/>
          <a:p>
            <a:pPr algn="ctr"/>
            <a:r>
              <a:rPr lang="en-US" sz="6000"/>
              <a:t>“chain”</a:t>
            </a:r>
          </a:p>
        </p:txBody>
      </p:sp>
      <p:sp>
        <p:nvSpPr>
          <p:cNvPr id="6" name="TextBox 5">
            <a:extLst>
              <a:ext uri="{FF2B5EF4-FFF2-40B4-BE49-F238E27FC236}">
                <a16:creationId xmlns:a16="http://schemas.microsoft.com/office/drawing/2014/main" id="{78BFD01F-267E-CA4B-77B0-0630A4511AAB}"/>
              </a:ext>
            </a:extLst>
          </p:cNvPr>
          <p:cNvSpPr txBox="1"/>
          <p:nvPr/>
        </p:nvSpPr>
        <p:spPr>
          <a:xfrm>
            <a:off x="719527" y="3837482"/>
            <a:ext cx="4871803" cy="1015663"/>
          </a:xfrm>
          <a:prstGeom prst="rect">
            <a:avLst/>
          </a:prstGeom>
          <a:noFill/>
        </p:spPr>
        <p:txBody>
          <a:bodyPr wrap="square" rtlCol="0">
            <a:spAutoFit/>
          </a:bodyPr>
          <a:lstStyle/>
          <a:p>
            <a:r>
              <a:rPr lang="en-US" sz="6000"/>
              <a:t>/</a:t>
            </a:r>
            <a:r>
              <a:rPr lang="en-US" sz="6000">
                <a:solidFill>
                  <a:srgbClr val="00B0F0"/>
                </a:solidFill>
              </a:rPr>
              <a:t>ch</a:t>
            </a:r>
            <a:r>
              <a:rPr lang="en-US" sz="6000"/>
              <a:t>/ /</a:t>
            </a:r>
            <a:r>
              <a:rPr lang="en-US" sz="6000">
                <a:solidFill>
                  <a:srgbClr val="00B0F0"/>
                </a:solidFill>
              </a:rPr>
              <a:t>ā</a:t>
            </a:r>
            <a:r>
              <a:rPr lang="en-US" sz="6000"/>
              <a:t>/ /</a:t>
            </a:r>
            <a:r>
              <a:rPr lang="en-US" sz="6000">
                <a:solidFill>
                  <a:srgbClr val="00B0F0"/>
                </a:solidFill>
              </a:rPr>
              <a:t>n</a:t>
            </a:r>
            <a:r>
              <a:rPr lang="en-US" sz="6000"/>
              <a:t>/</a:t>
            </a:r>
          </a:p>
        </p:txBody>
      </p:sp>
      <p:cxnSp>
        <p:nvCxnSpPr>
          <p:cNvPr id="8" name="Straight Arrow Connector 7">
            <a:extLst>
              <a:ext uri="{FF2B5EF4-FFF2-40B4-BE49-F238E27FC236}">
                <a16:creationId xmlns:a16="http://schemas.microsoft.com/office/drawing/2014/main" id="{C2353F28-D635-D608-E4FD-1F011AE74278}"/>
              </a:ext>
              <a:ext uri="{C183D7F6-B498-43B3-948B-1728B52AA6E4}">
                <adec:decorative xmlns:adec="http://schemas.microsoft.com/office/drawing/2017/decorative" val="1"/>
              </a:ext>
            </a:extLst>
          </p:cNvPr>
          <p:cNvCxnSpPr>
            <a:cxnSpLocks/>
          </p:cNvCxnSpPr>
          <p:nvPr/>
        </p:nvCxnSpPr>
        <p:spPr>
          <a:xfrm flipH="1">
            <a:off x="1843792" y="3429000"/>
            <a:ext cx="288142" cy="408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FE92FF0D-4822-ECAB-1C8B-816301933E5E}"/>
              </a:ext>
              <a:ext uri="{C183D7F6-B498-43B3-948B-1728B52AA6E4}">
                <adec:decorative xmlns:adec="http://schemas.microsoft.com/office/drawing/2017/decorative" val="1"/>
              </a:ext>
            </a:extLst>
          </p:cNvPr>
          <p:cNvCxnSpPr>
            <a:cxnSpLocks/>
          </p:cNvCxnSpPr>
          <p:nvPr/>
        </p:nvCxnSpPr>
        <p:spPr>
          <a:xfrm>
            <a:off x="3507699" y="3429000"/>
            <a:ext cx="419724" cy="408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81C50027-7DAB-30E9-1A14-1C1550447B3E}"/>
              </a:ext>
              <a:ext uri="{C183D7F6-B498-43B3-948B-1728B52AA6E4}">
                <adec:decorative xmlns:adec="http://schemas.microsoft.com/office/drawing/2017/decorative" val="1"/>
              </a:ext>
            </a:extLst>
          </p:cNvPr>
          <p:cNvCxnSpPr>
            <a:cxnSpLocks/>
          </p:cNvCxnSpPr>
          <p:nvPr/>
        </p:nvCxnSpPr>
        <p:spPr>
          <a:xfrm>
            <a:off x="2863121" y="3429000"/>
            <a:ext cx="0" cy="4084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aphicFrame>
        <p:nvGraphicFramePr>
          <p:cNvPr id="19" name="Table 18">
            <a:extLst>
              <a:ext uri="{FF2B5EF4-FFF2-40B4-BE49-F238E27FC236}">
                <a16:creationId xmlns:a16="http://schemas.microsoft.com/office/drawing/2014/main" id="{2707615C-6CA0-DA4B-2FB2-47763B98AD58}"/>
              </a:ext>
            </a:extLst>
          </p:cNvPr>
          <p:cNvGraphicFramePr>
            <a:graphicFrameLocks noGrp="1"/>
          </p:cNvGraphicFramePr>
          <p:nvPr>
            <p:extLst>
              <p:ext uri="{D42A27DB-BD31-4B8C-83A1-F6EECF244321}">
                <p14:modId xmlns:p14="http://schemas.microsoft.com/office/powerpoint/2010/main" val="2732303709"/>
              </p:ext>
            </p:extLst>
          </p:nvPr>
        </p:nvGraphicFramePr>
        <p:xfrm>
          <a:off x="719528" y="5333207"/>
          <a:ext cx="1033838" cy="1015663"/>
        </p:xfrm>
        <a:graphic>
          <a:graphicData uri="http://schemas.openxmlformats.org/drawingml/2006/table">
            <a:tbl>
              <a:tblPr firstRow="1" bandRow="1">
                <a:tableStyleId>{5C22544A-7EE6-4342-B048-85BDC9FD1C3A}</a:tableStyleId>
              </a:tblPr>
              <a:tblGrid>
                <a:gridCol w="1033838">
                  <a:extLst>
                    <a:ext uri="{9D8B030D-6E8A-4147-A177-3AD203B41FA5}">
                      <a16:colId xmlns:a16="http://schemas.microsoft.com/office/drawing/2014/main" val="2483569990"/>
                    </a:ext>
                  </a:extLst>
                </a:gridCol>
              </a:tblGrid>
              <a:tr h="1015663">
                <a:tc>
                  <a:txBody>
                    <a:bodyPr/>
                    <a:lstStyle/>
                    <a:p>
                      <a:r>
                        <a:rPr lang="en-US" sz="6000" dirty="0" err="1">
                          <a:solidFill>
                            <a:schemeClr val="tx1"/>
                          </a:solidFill>
                        </a:rPr>
                        <a:t>ch</a:t>
                      </a:r>
                      <a:endParaRPr lang="en-US" sz="6000" dirty="0">
                        <a:solidFill>
                          <a:schemeClr val="tx1"/>
                        </a:solidFill>
                      </a:endParaRPr>
                    </a:p>
                  </a:txBody>
                  <a:tcPr/>
                </a:tc>
                <a:extLst>
                  <a:ext uri="{0D108BD9-81ED-4DB2-BD59-A6C34878D82A}">
                    <a16:rowId xmlns:a16="http://schemas.microsoft.com/office/drawing/2014/main" val="4104455259"/>
                  </a:ext>
                </a:extLst>
              </a:tr>
            </a:tbl>
          </a:graphicData>
        </a:graphic>
      </p:graphicFrame>
      <p:graphicFrame>
        <p:nvGraphicFramePr>
          <p:cNvPr id="22" name="Table 21">
            <a:extLst>
              <a:ext uri="{FF2B5EF4-FFF2-40B4-BE49-F238E27FC236}">
                <a16:creationId xmlns:a16="http://schemas.microsoft.com/office/drawing/2014/main" id="{8E800838-D04F-92F4-9E71-6FBBE40E909E}"/>
              </a:ext>
            </a:extLst>
          </p:cNvPr>
          <p:cNvGraphicFramePr>
            <a:graphicFrameLocks noGrp="1"/>
          </p:cNvGraphicFramePr>
          <p:nvPr>
            <p:extLst>
              <p:ext uri="{D42A27DB-BD31-4B8C-83A1-F6EECF244321}">
                <p14:modId xmlns:p14="http://schemas.microsoft.com/office/powerpoint/2010/main" val="2124631184"/>
              </p:ext>
            </p:extLst>
          </p:nvPr>
        </p:nvGraphicFramePr>
        <p:xfrm>
          <a:off x="2131934" y="5333206"/>
          <a:ext cx="1033838" cy="1015664"/>
        </p:xfrm>
        <a:graphic>
          <a:graphicData uri="http://schemas.openxmlformats.org/drawingml/2006/table">
            <a:tbl>
              <a:tblPr firstRow="1" bandRow="1">
                <a:tableStyleId>{5C22544A-7EE6-4342-B048-85BDC9FD1C3A}</a:tableStyleId>
              </a:tblPr>
              <a:tblGrid>
                <a:gridCol w="1033838">
                  <a:extLst>
                    <a:ext uri="{9D8B030D-6E8A-4147-A177-3AD203B41FA5}">
                      <a16:colId xmlns:a16="http://schemas.microsoft.com/office/drawing/2014/main" val="737834566"/>
                    </a:ext>
                  </a:extLst>
                </a:gridCol>
              </a:tblGrid>
              <a:tr h="1015664">
                <a:tc>
                  <a:txBody>
                    <a:bodyPr/>
                    <a:lstStyle/>
                    <a:p>
                      <a:pPr algn="ctr"/>
                      <a:r>
                        <a:rPr lang="en-US" sz="6000" dirty="0">
                          <a:solidFill>
                            <a:schemeClr val="tx1"/>
                          </a:solidFill>
                        </a:rPr>
                        <a:t>ai</a:t>
                      </a:r>
                    </a:p>
                  </a:txBody>
                  <a:tcPr/>
                </a:tc>
                <a:extLst>
                  <a:ext uri="{0D108BD9-81ED-4DB2-BD59-A6C34878D82A}">
                    <a16:rowId xmlns:a16="http://schemas.microsoft.com/office/drawing/2014/main" val="1989964230"/>
                  </a:ext>
                </a:extLst>
              </a:tr>
            </a:tbl>
          </a:graphicData>
        </a:graphic>
      </p:graphicFrame>
      <p:graphicFrame>
        <p:nvGraphicFramePr>
          <p:cNvPr id="23" name="Table 22">
            <a:extLst>
              <a:ext uri="{FF2B5EF4-FFF2-40B4-BE49-F238E27FC236}">
                <a16:creationId xmlns:a16="http://schemas.microsoft.com/office/drawing/2014/main" id="{A4A69AFA-3765-8965-72B8-E755DB6BC569}"/>
              </a:ext>
            </a:extLst>
          </p:cNvPr>
          <p:cNvGraphicFramePr>
            <a:graphicFrameLocks noGrp="1"/>
          </p:cNvGraphicFramePr>
          <p:nvPr>
            <p:extLst>
              <p:ext uri="{D42A27DB-BD31-4B8C-83A1-F6EECF244321}">
                <p14:modId xmlns:p14="http://schemas.microsoft.com/office/powerpoint/2010/main" val="1912103399"/>
              </p:ext>
            </p:extLst>
          </p:nvPr>
        </p:nvGraphicFramePr>
        <p:xfrm>
          <a:off x="3463335" y="5319603"/>
          <a:ext cx="1033838" cy="1015662"/>
        </p:xfrm>
        <a:graphic>
          <a:graphicData uri="http://schemas.openxmlformats.org/drawingml/2006/table">
            <a:tbl>
              <a:tblPr firstRow="1" bandRow="1">
                <a:tableStyleId>{5C22544A-7EE6-4342-B048-85BDC9FD1C3A}</a:tableStyleId>
              </a:tblPr>
              <a:tblGrid>
                <a:gridCol w="1033838">
                  <a:extLst>
                    <a:ext uri="{9D8B030D-6E8A-4147-A177-3AD203B41FA5}">
                      <a16:colId xmlns:a16="http://schemas.microsoft.com/office/drawing/2014/main" val="192282620"/>
                    </a:ext>
                  </a:extLst>
                </a:gridCol>
              </a:tblGrid>
              <a:tr h="1015662">
                <a:tc>
                  <a:txBody>
                    <a:bodyPr/>
                    <a:lstStyle/>
                    <a:p>
                      <a:pPr algn="ctr"/>
                      <a:r>
                        <a:rPr lang="en-US" sz="6000" dirty="0">
                          <a:solidFill>
                            <a:schemeClr val="tx1"/>
                          </a:solidFill>
                        </a:rPr>
                        <a:t>n</a:t>
                      </a:r>
                    </a:p>
                  </a:txBody>
                  <a:tcPr/>
                </a:tc>
                <a:extLst>
                  <a:ext uri="{0D108BD9-81ED-4DB2-BD59-A6C34878D82A}">
                    <a16:rowId xmlns:a16="http://schemas.microsoft.com/office/drawing/2014/main" val="1946560534"/>
                  </a:ext>
                </a:extLst>
              </a:tr>
            </a:tbl>
          </a:graphicData>
        </a:graphic>
      </p:graphicFrame>
      <p:sp>
        <p:nvSpPr>
          <p:cNvPr id="24" name="TextBox 23">
            <a:extLst>
              <a:ext uri="{FF2B5EF4-FFF2-40B4-BE49-F238E27FC236}">
                <a16:creationId xmlns:a16="http://schemas.microsoft.com/office/drawing/2014/main" id="{34AB1ADF-1DF9-5490-E41F-0BAC7E67F0FB}"/>
              </a:ext>
            </a:extLst>
          </p:cNvPr>
          <p:cNvSpPr txBox="1"/>
          <p:nvPr/>
        </p:nvSpPr>
        <p:spPr>
          <a:xfrm>
            <a:off x="7904968" y="2478664"/>
            <a:ext cx="2293495" cy="1015663"/>
          </a:xfrm>
          <a:prstGeom prst="rect">
            <a:avLst/>
          </a:prstGeom>
          <a:noFill/>
        </p:spPr>
        <p:txBody>
          <a:bodyPr wrap="square" rtlCol="0">
            <a:spAutoFit/>
          </a:bodyPr>
          <a:lstStyle/>
          <a:p>
            <a:r>
              <a:rPr lang="en-US" sz="6000"/>
              <a:t>“said”</a:t>
            </a:r>
          </a:p>
        </p:txBody>
      </p:sp>
      <p:sp>
        <p:nvSpPr>
          <p:cNvPr id="25" name="TextBox 24">
            <a:extLst>
              <a:ext uri="{FF2B5EF4-FFF2-40B4-BE49-F238E27FC236}">
                <a16:creationId xmlns:a16="http://schemas.microsoft.com/office/drawing/2014/main" id="{5E9057C9-CB9C-B8FF-EE36-249E8EC8A336}"/>
              </a:ext>
            </a:extLst>
          </p:cNvPr>
          <p:cNvSpPr txBox="1"/>
          <p:nvPr/>
        </p:nvSpPr>
        <p:spPr>
          <a:xfrm>
            <a:off x="7170296" y="3837481"/>
            <a:ext cx="4302177" cy="1015663"/>
          </a:xfrm>
          <a:prstGeom prst="rect">
            <a:avLst/>
          </a:prstGeom>
          <a:noFill/>
        </p:spPr>
        <p:txBody>
          <a:bodyPr wrap="square" rtlCol="0">
            <a:spAutoFit/>
          </a:bodyPr>
          <a:lstStyle/>
          <a:p>
            <a:r>
              <a:rPr lang="en-US" sz="6000"/>
              <a:t>/</a:t>
            </a:r>
            <a:r>
              <a:rPr lang="en-US" sz="6000">
                <a:solidFill>
                  <a:srgbClr val="00B0F0"/>
                </a:solidFill>
              </a:rPr>
              <a:t>s</a:t>
            </a:r>
            <a:r>
              <a:rPr lang="en-US" sz="6000"/>
              <a:t>/ /</a:t>
            </a:r>
            <a:r>
              <a:rPr lang="en-US" sz="6000">
                <a:solidFill>
                  <a:srgbClr val="FF0000"/>
                </a:solidFill>
              </a:rPr>
              <a:t>ĕ</a:t>
            </a:r>
            <a:r>
              <a:rPr lang="en-US" sz="6000"/>
              <a:t>/ /</a:t>
            </a:r>
            <a:r>
              <a:rPr lang="en-US" sz="6000">
                <a:solidFill>
                  <a:srgbClr val="00B0F0"/>
                </a:solidFill>
              </a:rPr>
              <a:t>d</a:t>
            </a:r>
            <a:r>
              <a:rPr lang="en-US" sz="6000"/>
              <a:t>/</a:t>
            </a:r>
          </a:p>
        </p:txBody>
      </p:sp>
      <p:graphicFrame>
        <p:nvGraphicFramePr>
          <p:cNvPr id="26" name="Table 25">
            <a:extLst>
              <a:ext uri="{FF2B5EF4-FFF2-40B4-BE49-F238E27FC236}">
                <a16:creationId xmlns:a16="http://schemas.microsoft.com/office/drawing/2014/main" id="{8DEBA897-75CE-A449-3222-62D325D10AB9}"/>
              </a:ext>
            </a:extLst>
          </p:cNvPr>
          <p:cNvGraphicFramePr>
            <a:graphicFrameLocks noGrp="1"/>
          </p:cNvGraphicFramePr>
          <p:nvPr>
            <p:extLst>
              <p:ext uri="{D42A27DB-BD31-4B8C-83A1-F6EECF244321}">
                <p14:modId xmlns:p14="http://schemas.microsoft.com/office/powerpoint/2010/main" val="1181144585"/>
              </p:ext>
            </p:extLst>
          </p:nvPr>
        </p:nvGraphicFramePr>
        <p:xfrm>
          <a:off x="7051239" y="5319602"/>
          <a:ext cx="1033838" cy="1015661"/>
        </p:xfrm>
        <a:graphic>
          <a:graphicData uri="http://schemas.openxmlformats.org/drawingml/2006/table">
            <a:tbl>
              <a:tblPr firstRow="1" bandRow="1">
                <a:tableStyleId>{5C22544A-7EE6-4342-B048-85BDC9FD1C3A}</a:tableStyleId>
              </a:tblPr>
              <a:tblGrid>
                <a:gridCol w="1033838">
                  <a:extLst>
                    <a:ext uri="{9D8B030D-6E8A-4147-A177-3AD203B41FA5}">
                      <a16:colId xmlns:a16="http://schemas.microsoft.com/office/drawing/2014/main" val="2105461477"/>
                    </a:ext>
                  </a:extLst>
                </a:gridCol>
              </a:tblGrid>
              <a:tr h="1015661">
                <a:tc>
                  <a:txBody>
                    <a:bodyPr/>
                    <a:lstStyle/>
                    <a:p>
                      <a:pPr algn="ctr"/>
                      <a:r>
                        <a:rPr lang="en-US" sz="6000" dirty="0">
                          <a:solidFill>
                            <a:schemeClr val="tx1"/>
                          </a:solidFill>
                        </a:rPr>
                        <a:t>s</a:t>
                      </a:r>
                    </a:p>
                  </a:txBody>
                  <a:tcPr/>
                </a:tc>
                <a:extLst>
                  <a:ext uri="{0D108BD9-81ED-4DB2-BD59-A6C34878D82A}">
                    <a16:rowId xmlns:a16="http://schemas.microsoft.com/office/drawing/2014/main" val="2983962249"/>
                  </a:ext>
                </a:extLst>
              </a:tr>
            </a:tbl>
          </a:graphicData>
        </a:graphic>
      </p:graphicFrame>
      <p:graphicFrame>
        <p:nvGraphicFramePr>
          <p:cNvPr id="27" name="Table 26">
            <a:extLst>
              <a:ext uri="{FF2B5EF4-FFF2-40B4-BE49-F238E27FC236}">
                <a16:creationId xmlns:a16="http://schemas.microsoft.com/office/drawing/2014/main" id="{4291F03F-FD9A-A749-8CF5-08311A181943}"/>
              </a:ext>
            </a:extLst>
          </p:cNvPr>
          <p:cNvGraphicFramePr>
            <a:graphicFrameLocks noGrp="1"/>
          </p:cNvGraphicFramePr>
          <p:nvPr>
            <p:extLst>
              <p:ext uri="{D42A27DB-BD31-4B8C-83A1-F6EECF244321}">
                <p14:modId xmlns:p14="http://schemas.microsoft.com/office/powerpoint/2010/main" val="757357387"/>
              </p:ext>
            </p:extLst>
          </p:nvPr>
        </p:nvGraphicFramePr>
        <p:xfrm>
          <a:off x="8260414" y="5319602"/>
          <a:ext cx="1060970" cy="1015660"/>
        </p:xfrm>
        <a:graphic>
          <a:graphicData uri="http://schemas.openxmlformats.org/drawingml/2006/table">
            <a:tbl>
              <a:tblPr firstRow="1" bandRow="1">
                <a:tableStyleId>{5C22544A-7EE6-4342-B048-85BDC9FD1C3A}</a:tableStyleId>
              </a:tblPr>
              <a:tblGrid>
                <a:gridCol w="1060970">
                  <a:extLst>
                    <a:ext uri="{9D8B030D-6E8A-4147-A177-3AD203B41FA5}">
                      <a16:colId xmlns:a16="http://schemas.microsoft.com/office/drawing/2014/main" val="2104626875"/>
                    </a:ext>
                  </a:extLst>
                </a:gridCol>
              </a:tblGrid>
              <a:tr h="1015660">
                <a:tc>
                  <a:txBody>
                    <a:bodyPr/>
                    <a:lstStyle/>
                    <a:p>
                      <a:pPr algn="ctr"/>
                      <a:r>
                        <a:rPr lang="en-US" sz="6000" dirty="0">
                          <a:solidFill>
                            <a:schemeClr val="accent5">
                              <a:lumMod val="50000"/>
                            </a:schemeClr>
                          </a:solidFill>
                        </a:rPr>
                        <a:t>ai</a:t>
                      </a:r>
                    </a:p>
                  </a:txBody>
                  <a:tcPr/>
                </a:tc>
                <a:extLst>
                  <a:ext uri="{0D108BD9-81ED-4DB2-BD59-A6C34878D82A}">
                    <a16:rowId xmlns:a16="http://schemas.microsoft.com/office/drawing/2014/main" val="3924880727"/>
                  </a:ext>
                </a:extLst>
              </a:tr>
            </a:tbl>
          </a:graphicData>
        </a:graphic>
      </p:graphicFrame>
      <p:graphicFrame>
        <p:nvGraphicFramePr>
          <p:cNvPr id="28" name="Table 27">
            <a:extLst>
              <a:ext uri="{FF2B5EF4-FFF2-40B4-BE49-F238E27FC236}">
                <a16:creationId xmlns:a16="http://schemas.microsoft.com/office/drawing/2014/main" id="{D008F1F9-3AD2-AF89-BAF0-59A613A517F1}"/>
              </a:ext>
            </a:extLst>
          </p:cNvPr>
          <p:cNvGraphicFramePr>
            <a:graphicFrameLocks noGrp="1"/>
          </p:cNvGraphicFramePr>
          <p:nvPr>
            <p:extLst>
              <p:ext uri="{D42A27DB-BD31-4B8C-83A1-F6EECF244321}">
                <p14:modId xmlns:p14="http://schemas.microsoft.com/office/powerpoint/2010/main" val="2885220124"/>
              </p:ext>
            </p:extLst>
          </p:nvPr>
        </p:nvGraphicFramePr>
        <p:xfrm>
          <a:off x="9529581" y="5317696"/>
          <a:ext cx="1060970" cy="1015660"/>
        </p:xfrm>
        <a:graphic>
          <a:graphicData uri="http://schemas.openxmlformats.org/drawingml/2006/table">
            <a:tbl>
              <a:tblPr firstRow="1" bandRow="1">
                <a:tableStyleId>{5C22544A-7EE6-4342-B048-85BDC9FD1C3A}</a:tableStyleId>
              </a:tblPr>
              <a:tblGrid>
                <a:gridCol w="1060970">
                  <a:extLst>
                    <a:ext uri="{9D8B030D-6E8A-4147-A177-3AD203B41FA5}">
                      <a16:colId xmlns:a16="http://schemas.microsoft.com/office/drawing/2014/main" val="4226177153"/>
                    </a:ext>
                  </a:extLst>
                </a:gridCol>
              </a:tblGrid>
              <a:tr h="1015660">
                <a:tc>
                  <a:txBody>
                    <a:bodyPr/>
                    <a:lstStyle/>
                    <a:p>
                      <a:pPr algn="ctr"/>
                      <a:r>
                        <a:rPr lang="en-US" sz="6000" dirty="0">
                          <a:solidFill>
                            <a:schemeClr val="tx1"/>
                          </a:solidFill>
                        </a:rPr>
                        <a:t>d</a:t>
                      </a:r>
                    </a:p>
                  </a:txBody>
                  <a:tcPr/>
                </a:tc>
                <a:extLst>
                  <a:ext uri="{0D108BD9-81ED-4DB2-BD59-A6C34878D82A}">
                    <a16:rowId xmlns:a16="http://schemas.microsoft.com/office/drawing/2014/main" val="3434779415"/>
                  </a:ext>
                </a:extLst>
              </a:tr>
            </a:tbl>
          </a:graphicData>
        </a:graphic>
      </p:graphicFrame>
      <p:sp>
        <p:nvSpPr>
          <p:cNvPr id="29" name="Heart 28">
            <a:extLst>
              <a:ext uri="{FF2B5EF4-FFF2-40B4-BE49-F238E27FC236}">
                <a16:creationId xmlns:a16="http://schemas.microsoft.com/office/drawing/2014/main" id="{A51711BB-A8AA-9B80-8EC0-48431BBAB1C7}"/>
              </a:ext>
              <a:ext uri="{C183D7F6-B498-43B3-948B-1728B52AA6E4}">
                <adec:decorative xmlns:adec="http://schemas.microsoft.com/office/drawing/2017/decorative" val="1"/>
              </a:ext>
            </a:extLst>
          </p:cNvPr>
          <p:cNvSpPr/>
          <p:nvPr/>
        </p:nvSpPr>
        <p:spPr>
          <a:xfrm>
            <a:off x="8449646" y="4771089"/>
            <a:ext cx="715365" cy="648246"/>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cxnSp>
        <p:nvCxnSpPr>
          <p:cNvPr id="31" name="Straight Connector 30">
            <a:extLst>
              <a:ext uri="{FF2B5EF4-FFF2-40B4-BE49-F238E27FC236}">
                <a16:creationId xmlns:a16="http://schemas.microsoft.com/office/drawing/2014/main" id="{027707DC-1F75-078B-89D1-B369249BDAB8}"/>
              </a:ext>
              <a:ext uri="{C183D7F6-B498-43B3-948B-1728B52AA6E4}">
                <adec:decorative xmlns:adec="http://schemas.microsoft.com/office/drawing/2017/decorative" val="1"/>
              </a:ext>
            </a:extLst>
          </p:cNvPr>
          <p:cNvCxnSpPr/>
          <p:nvPr/>
        </p:nvCxnSpPr>
        <p:spPr>
          <a:xfrm>
            <a:off x="8260414" y="6475751"/>
            <a:ext cx="1060970" cy="0"/>
          </a:xfrm>
          <a:prstGeom prst="line">
            <a:avLst/>
          </a:prstGeom>
          <a:ln w="76200"/>
        </p:spPr>
        <p:style>
          <a:lnRef idx="1">
            <a:schemeClr val="dk1"/>
          </a:lnRef>
          <a:fillRef idx="0">
            <a:schemeClr val="dk1"/>
          </a:fillRef>
          <a:effectRef idx="0">
            <a:schemeClr val="dk1"/>
          </a:effectRef>
          <a:fontRef idx="minor">
            <a:schemeClr val="tx1"/>
          </a:fontRef>
        </p:style>
      </p:cxnSp>
      <p:pic>
        <p:nvPicPr>
          <p:cNvPr id="5" name="Picture 4">
            <a:extLst>
              <a:ext uri="{FF2B5EF4-FFF2-40B4-BE49-F238E27FC236}">
                <a16:creationId xmlns:a16="http://schemas.microsoft.com/office/drawing/2014/main" id="{4C3CCC9C-B1FB-92DB-6267-E08AF7C3E05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2131934" y="1440104"/>
            <a:ext cx="1338449" cy="1290817"/>
          </a:xfrm>
          <a:prstGeom prst="rect">
            <a:avLst/>
          </a:prstGeom>
        </p:spPr>
      </p:pic>
      <p:pic>
        <p:nvPicPr>
          <p:cNvPr id="9" name="Picture 8">
            <a:extLst>
              <a:ext uri="{FF2B5EF4-FFF2-40B4-BE49-F238E27FC236}">
                <a16:creationId xmlns:a16="http://schemas.microsoft.com/office/drawing/2014/main" id="{29A011E2-6938-4FF9-16A3-CBE844DCCB63}"/>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8260414" y="1536308"/>
            <a:ext cx="1315211" cy="1015663"/>
          </a:xfrm>
          <a:prstGeom prst="rect">
            <a:avLst/>
          </a:prstGeom>
        </p:spPr>
      </p:pic>
    </p:spTree>
    <p:extLst>
      <p:ext uri="{BB962C8B-B14F-4D97-AF65-F5344CB8AC3E}">
        <p14:creationId xmlns:p14="http://schemas.microsoft.com/office/powerpoint/2010/main" val="18588989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90964"/>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Preparing for Instruction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9013094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pic>
        <p:nvPicPr>
          <p:cNvPr id="6" name="Picture 5">
            <a:extLst>
              <a:ext uri="{FF2B5EF4-FFF2-40B4-BE49-F238E27FC236}">
                <a16:creationId xmlns:a16="http://schemas.microsoft.com/office/drawing/2014/main" id="{D1FDB4DB-E189-2AEE-8D93-132BB1F0A577}"/>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9636" r="2" b="2"/>
          <a:stretch/>
        </p:blipFill>
        <p:spPr>
          <a:xfrm>
            <a:off x="7777393" y="1976277"/>
            <a:ext cx="4414606" cy="4881723"/>
          </a:xfrm>
          <a:custGeom>
            <a:avLst/>
            <a:gdLst/>
            <a:ahLst/>
            <a:cxnLst/>
            <a:rect l="l" t="t" r="r" b="b"/>
            <a:pathLst>
              <a:path w="4414606" h="4881723">
                <a:moveTo>
                  <a:pt x="3151661" y="0"/>
                </a:moveTo>
                <a:lnTo>
                  <a:pt x="4414606" y="1262946"/>
                </a:lnTo>
                <a:lnTo>
                  <a:pt x="4414606" y="4881723"/>
                </a:lnTo>
                <a:lnTo>
                  <a:pt x="1730061" y="4881723"/>
                </a:lnTo>
                <a:lnTo>
                  <a:pt x="0" y="3151662"/>
                </a:lnTo>
                <a:close/>
              </a:path>
            </a:pathLst>
          </a:custGeom>
        </p:spPr>
      </p:pic>
      <p:sp>
        <p:nvSpPr>
          <p:cNvPr id="2" name="Title 1">
            <a:extLst>
              <a:ext uri="{FF2B5EF4-FFF2-40B4-BE49-F238E27FC236}">
                <a16:creationId xmlns:a16="http://schemas.microsoft.com/office/drawing/2014/main" id="{429CB242-6433-D4C9-1EFB-216326A9277B}"/>
              </a:ext>
            </a:extLst>
          </p:cNvPr>
          <p:cNvSpPr>
            <a:spLocks noGrp="1"/>
          </p:cNvSpPr>
          <p:nvPr>
            <p:ph type="title"/>
          </p:nvPr>
        </p:nvSpPr>
        <p:spPr>
          <a:xfrm>
            <a:off x="185012" y="303248"/>
            <a:ext cx="11054937" cy="527100"/>
          </a:xfrm>
        </p:spPr>
        <p:txBody>
          <a:bodyPr/>
          <a:lstStyle/>
          <a:p>
            <a:r>
              <a:rPr lang="en-US" sz="4000"/>
              <a:t>Features of Effective Instruction </a:t>
            </a:r>
          </a:p>
        </p:txBody>
      </p:sp>
      <p:sp>
        <p:nvSpPr>
          <p:cNvPr id="4" name="Google Shape;338;g610ef0e5f8_7_79">
            <a:extLst>
              <a:ext uri="{FF2B5EF4-FFF2-40B4-BE49-F238E27FC236}">
                <a16:creationId xmlns:a16="http://schemas.microsoft.com/office/drawing/2014/main" id="{51ADB980-4CBB-7634-FE3A-EFD256D1441F}"/>
              </a:ext>
              <a:ext uri="{C183D7F6-B498-43B3-948B-1728B52AA6E4}">
                <adec:decorative xmlns:adec="http://schemas.microsoft.com/office/drawing/2017/decorative" val="0"/>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graphicFrame>
        <p:nvGraphicFramePr>
          <p:cNvPr id="24" name="TextBox 3" descr="Here are the features of effective instruction as it relates to phonics and sight word instruction. &#10;&#10;">
            <a:extLst>
              <a:ext uri="{FF2B5EF4-FFF2-40B4-BE49-F238E27FC236}">
                <a16:creationId xmlns:a16="http://schemas.microsoft.com/office/drawing/2014/main" id="{B6F48DBA-2E57-9FB5-ADCE-1672F12ED41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2532635406"/>
              </p:ext>
            </p:extLst>
          </p:nvPr>
        </p:nvGraphicFramePr>
        <p:xfrm>
          <a:off x="643468" y="1782981"/>
          <a:ext cx="6891188" cy="439398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66041507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68838" y="408830"/>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Heart Word Routine</a:t>
            </a:r>
          </a:p>
        </p:txBody>
      </p:sp>
      <p:pic>
        <p:nvPicPr>
          <p:cNvPr id="3" name="Picture 2" descr="Child sitting on rug at school">
            <a:extLst>
              <a:ext uri="{FF2B5EF4-FFF2-40B4-BE49-F238E27FC236}">
                <a16:creationId xmlns:a16="http://schemas.microsoft.com/office/drawing/2014/main" id="{D08040FE-4DFC-D188-7080-975B83FCB3C4}"/>
              </a:ext>
            </a:extLst>
          </p:cNvPr>
          <p:cNvPicPr>
            <a:picLocks noChangeAspect="1"/>
          </p:cNvPicPr>
          <p:nvPr/>
        </p:nvPicPr>
        <p:blipFill rotWithShape="1">
          <a:blip r:embed="rId3">
            <a:extLst>
              <a:ext uri="{28A0092B-C50C-407E-A947-70E740481C1C}">
                <a14:useLocalDpi xmlns:a14="http://schemas.microsoft.com/office/drawing/2010/main" val="0"/>
              </a:ext>
            </a:extLst>
          </a:blip>
          <a:srcRect l="15653" r="5829" b="-1"/>
          <a:stretch/>
        </p:blipFill>
        <p:spPr>
          <a:xfrm>
            <a:off x="0" y="135228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p:spPr>
      </p:pic>
      <p:graphicFrame>
        <p:nvGraphicFramePr>
          <p:cNvPr id="17" name="TextBox 4">
            <a:extLst>
              <a:ext uri="{FF2B5EF4-FFF2-40B4-BE49-F238E27FC236}">
                <a16:creationId xmlns:a16="http://schemas.microsoft.com/office/drawing/2014/main" id="{BEF18EAA-8A8A-39EF-7D6C-FCAD46DE67A8}"/>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72744580"/>
              </p:ext>
            </p:extLst>
          </p:nvPr>
        </p:nvGraphicFramePr>
        <p:xfrm>
          <a:off x="6005390" y="1648495"/>
          <a:ext cx="5863722" cy="498491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6337780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1: Introduce the Word</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4" name="TextBox 3">
            <a:extLst>
              <a:ext uri="{FF2B5EF4-FFF2-40B4-BE49-F238E27FC236}">
                <a16:creationId xmlns:a16="http://schemas.microsoft.com/office/drawing/2014/main" id="{D1B7D323-B744-1181-8764-75DF49977544}"/>
              </a:ext>
            </a:extLst>
          </p:cNvPr>
          <p:cNvSpPr txBox="1"/>
          <p:nvPr/>
        </p:nvSpPr>
        <p:spPr>
          <a:xfrm>
            <a:off x="1133118" y="2008923"/>
            <a:ext cx="9925764" cy="830997"/>
          </a:xfrm>
          <a:prstGeom prst="rect">
            <a:avLst/>
          </a:prstGeom>
          <a:noFill/>
        </p:spPr>
        <p:txBody>
          <a:bodyPr wrap="square">
            <a:spAutoFit/>
          </a:bodyPr>
          <a:lstStyle/>
          <a:p>
            <a:pPr marL="457200" rtl="0" fontAlgn="base">
              <a:spcBef>
                <a:spcPts val="0"/>
              </a:spcBef>
              <a:spcAft>
                <a:spcPts val="0"/>
              </a:spcAft>
              <a:buFont typeface="Arial" panose="020B0604020202020204" pitchFamily="34" charset="0"/>
              <a:buChar char="•"/>
            </a:pPr>
            <a:r>
              <a:rPr lang="en-US" sz="2400" b="0" i="0" u="none" strike="noStrike">
                <a:solidFill>
                  <a:srgbClr val="000000"/>
                </a:solidFill>
                <a:effectLst/>
                <a:latin typeface="Calibri" panose="020F0502020204030204" pitchFamily="34" charset="0"/>
              </a:rPr>
              <a:t> </a:t>
            </a:r>
            <a:r>
              <a:rPr lang="en-US" sz="2400" b="1" i="0" u="none" strike="noStrike">
                <a:solidFill>
                  <a:srgbClr val="000000"/>
                </a:solidFill>
                <a:effectLst/>
                <a:latin typeface="Calibri" panose="020F0502020204030204" pitchFamily="34" charset="0"/>
              </a:rPr>
              <a:t>Say</a:t>
            </a:r>
            <a:r>
              <a:rPr lang="en-US" sz="2400" b="0" i="0" u="none" strike="noStrike">
                <a:solidFill>
                  <a:srgbClr val="000000"/>
                </a:solidFill>
                <a:effectLst/>
                <a:latin typeface="Calibri" panose="020F0502020204030204" pitchFamily="34" charset="0"/>
              </a:rPr>
              <a:t>: “This word is __________. What’s the word?” (Students respond).  </a:t>
            </a:r>
          </a:p>
          <a:p>
            <a:pPr marL="457200" rtl="0" fontAlgn="base">
              <a:spcBef>
                <a:spcPts val="0"/>
              </a:spcBef>
              <a:spcAft>
                <a:spcPts val="0"/>
              </a:spcAft>
              <a:buFont typeface="Arial" panose="020B0604020202020204" pitchFamily="34" charset="0"/>
              <a:buChar char="•"/>
            </a:pPr>
            <a:r>
              <a:rPr lang="en-US" sz="2400" b="0" i="0" u="none" strike="noStrike">
                <a:solidFill>
                  <a:srgbClr val="000000"/>
                </a:solidFill>
                <a:effectLst/>
                <a:latin typeface="Calibri" panose="020F0502020204030204" pitchFamily="34" charset="0"/>
              </a:rPr>
              <a:t> Embed the word in a sentence.   </a:t>
            </a:r>
          </a:p>
        </p:txBody>
      </p:sp>
      <p:sp>
        <p:nvSpPr>
          <p:cNvPr id="5" name="TextBox 4">
            <a:extLst>
              <a:ext uri="{FF2B5EF4-FFF2-40B4-BE49-F238E27FC236}">
                <a16:creationId xmlns:a16="http://schemas.microsoft.com/office/drawing/2014/main" id="{D2CA58C1-7965-4CEB-4EFE-F6B4D81B442D}"/>
              </a:ext>
            </a:extLst>
          </p:cNvPr>
          <p:cNvSpPr txBox="1"/>
          <p:nvPr/>
        </p:nvSpPr>
        <p:spPr>
          <a:xfrm>
            <a:off x="4509655" y="2976116"/>
            <a:ext cx="3366654" cy="2400657"/>
          </a:xfrm>
          <a:prstGeom prst="rect">
            <a:avLst/>
          </a:prstGeom>
          <a:noFill/>
        </p:spPr>
        <p:txBody>
          <a:bodyPr wrap="square" rtlCol="0">
            <a:spAutoFit/>
          </a:bodyPr>
          <a:lstStyle/>
          <a:p>
            <a:pPr algn="ctr"/>
            <a:r>
              <a:rPr lang="en-US" sz="15000"/>
              <a:t>said</a:t>
            </a:r>
          </a:p>
        </p:txBody>
      </p:sp>
    </p:spTree>
    <p:extLst>
      <p:ext uri="{BB962C8B-B14F-4D97-AF65-F5344CB8AC3E}">
        <p14:creationId xmlns:p14="http://schemas.microsoft.com/office/powerpoint/2010/main" val="37680235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2: Spell the Word</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2" name="TextBox 1">
            <a:extLst>
              <a:ext uri="{FF2B5EF4-FFF2-40B4-BE49-F238E27FC236}">
                <a16:creationId xmlns:a16="http://schemas.microsoft.com/office/drawing/2014/main" id="{0CBA1998-3375-FB1C-7EC8-CFCBEE360D90}"/>
              </a:ext>
            </a:extLst>
          </p:cNvPr>
          <p:cNvSpPr txBox="1"/>
          <p:nvPr/>
        </p:nvSpPr>
        <p:spPr>
          <a:xfrm>
            <a:off x="1306286" y="1735494"/>
            <a:ext cx="9853126" cy="1200329"/>
          </a:xfrm>
          <a:prstGeom prst="rect">
            <a:avLst/>
          </a:prstGeom>
          <a:noFill/>
        </p:spPr>
        <p:txBody>
          <a:bodyPr wrap="square" rtlCol="0">
            <a:spAutoFit/>
          </a:bodyPr>
          <a:lstStyle/>
          <a:p>
            <a:r>
              <a:rPr lang="en-US" sz="2400" b="1" i="0" u="none" strike="noStrike">
                <a:solidFill>
                  <a:srgbClr val="000000"/>
                </a:solidFill>
                <a:effectLst/>
              </a:rPr>
              <a:t>Say</a:t>
            </a:r>
            <a:r>
              <a:rPr lang="en-US" sz="2400" b="0" i="0" u="none" strike="noStrike">
                <a:solidFill>
                  <a:srgbClr val="000000"/>
                </a:solidFill>
                <a:effectLst/>
              </a:rPr>
              <a:t>:  “_______________ is spelled _ _ _ _.”  </a:t>
            </a:r>
          </a:p>
          <a:p>
            <a:r>
              <a:rPr lang="en-US" sz="2400" b="0" i="0" u="none" strike="noStrike">
                <a:solidFill>
                  <a:srgbClr val="000000"/>
                </a:solidFill>
                <a:effectLst/>
              </a:rPr>
              <a:t>Let’s spell the word ___________ together.” (point to letters as you spell the word together).</a:t>
            </a:r>
            <a:endParaRPr lang="en-US" sz="2400"/>
          </a:p>
        </p:txBody>
      </p:sp>
      <p:sp>
        <p:nvSpPr>
          <p:cNvPr id="5" name="TextBox 4">
            <a:extLst>
              <a:ext uri="{FF2B5EF4-FFF2-40B4-BE49-F238E27FC236}">
                <a16:creationId xmlns:a16="http://schemas.microsoft.com/office/drawing/2014/main" id="{129ECEEB-CB51-60DB-3C24-EE1BDBBB6BB1}"/>
              </a:ext>
            </a:extLst>
          </p:cNvPr>
          <p:cNvSpPr txBox="1"/>
          <p:nvPr/>
        </p:nvSpPr>
        <p:spPr>
          <a:xfrm>
            <a:off x="3128899" y="3383718"/>
            <a:ext cx="6102926" cy="2400657"/>
          </a:xfrm>
          <a:prstGeom prst="rect">
            <a:avLst/>
          </a:prstGeom>
          <a:noFill/>
        </p:spPr>
        <p:txBody>
          <a:bodyPr wrap="square">
            <a:spAutoFit/>
          </a:bodyPr>
          <a:lstStyle/>
          <a:p>
            <a:pPr algn="ctr"/>
            <a:r>
              <a:rPr lang="en-US" sz="15000"/>
              <a:t>said</a:t>
            </a:r>
          </a:p>
        </p:txBody>
      </p:sp>
      <p:pic>
        <p:nvPicPr>
          <p:cNvPr id="7" name="Graphic 6" descr="Right pointing backhand index outline">
            <a:extLst>
              <a:ext uri="{FF2B5EF4-FFF2-40B4-BE49-F238E27FC236}">
                <a16:creationId xmlns:a16="http://schemas.microsoft.com/office/drawing/2014/main" id="{3B56071A-CBAA-84FE-699F-C61FAFD9B4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549552" y="5327175"/>
            <a:ext cx="914400" cy="914400"/>
          </a:xfrm>
          <a:prstGeom prst="rect">
            <a:avLst/>
          </a:prstGeom>
        </p:spPr>
      </p:pic>
      <p:pic>
        <p:nvPicPr>
          <p:cNvPr id="9" name="Graphic 8" descr="Right pointing backhand index outline">
            <a:extLst>
              <a:ext uri="{FF2B5EF4-FFF2-40B4-BE49-F238E27FC236}">
                <a16:creationId xmlns:a16="http://schemas.microsoft.com/office/drawing/2014/main" id="{FE3B803F-8679-EE71-E675-1F57F16A9F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318449" y="5327174"/>
            <a:ext cx="914400" cy="914400"/>
          </a:xfrm>
          <a:prstGeom prst="rect">
            <a:avLst/>
          </a:prstGeom>
        </p:spPr>
      </p:pic>
      <p:pic>
        <p:nvPicPr>
          <p:cNvPr id="11" name="Graphic 10" descr="Right pointing backhand index outline">
            <a:extLst>
              <a:ext uri="{FF2B5EF4-FFF2-40B4-BE49-F238E27FC236}">
                <a16:creationId xmlns:a16="http://schemas.microsoft.com/office/drawing/2014/main" id="{E89F279E-8E56-D3F6-2BD3-53704D618C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873551" y="5372454"/>
            <a:ext cx="914400" cy="914400"/>
          </a:xfrm>
          <a:prstGeom prst="rect">
            <a:avLst/>
          </a:prstGeom>
        </p:spPr>
      </p:pic>
      <p:pic>
        <p:nvPicPr>
          <p:cNvPr id="13" name="Graphic 12" descr="Right pointing backhand index outline">
            <a:extLst>
              <a:ext uri="{FF2B5EF4-FFF2-40B4-BE49-F238E27FC236}">
                <a16:creationId xmlns:a16="http://schemas.microsoft.com/office/drawing/2014/main" id="{61F89D57-9BB6-761B-5F45-EC81E402BB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096000" y="5372455"/>
            <a:ext cx="914400" cy="914400"/>
          </a:xfrm>
          <a:prstGeom prst="rect">
            <a:avLst/>
          </a:prstGeom>
        </p:spPr>
      </p:pic>
    </p:spTree>
    <p:extLst>
      <p:ext uri="{BB962C8B-B14F-4D97-AF65-F5344CB8AC3E}">
        <p14:creationId xmlns:p14="http://schemas.microsoft.com/office/powerpoint/2010/main" val="7995277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Step 3: Identify the “Unfair” Part/s</a:t>
            </a:r>
            <a:endParaRPr lang="en-US" dirty="0"/>
          </a:p>
        </p:txBody>
      </p:sp>
      <p:sp>
        <p:nvSpPr>
          <p:cNvPr id="3" name="Google Shape;338;g610ef0e5f8_7_79">
            <a:extLst>
              <a:ext uri="{FF2B5EF4-FFF2-40B4-BE49-F238E27FC236}">
                <a16:creationId xmlns:a16="http://schemas.microsoft.com/office/drawing/2014/main" id="{CC86C214-1A42-4A78-F0BD-E94421FD200D}"/>
              </a:ext>
            </a:extLst>
          </p:cNvPr>
          <p:cNvSpPr txBox="1">
            <a:spLocks/>
          </p:cNvSpPr>
          <p:nvPr/>
        </p:nvSpPr>
        <p:spPr>
          <a:xfrm>
            <a:off x="297425" y="884932"/>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2" name="TextBox 1">
            <a:extLst>
              <a:ext uri="{FF2B5EF4-FFF2-40B4-BE49-F238E27FC236}">
                <a16:creationId xmlns:a16="http://schemas.microsoft.com/office/drawing/2014/main" id="{E5540F54-E260-9F4A-0855-E9BEF5288429}"/>
              </a:ext>
            </a:extLst>
          </p:cNvPr>
          <p:cNvSpPr txBox="1"/>
          <p:nvPr/>
        </p:nvSpPr>
        <p:spPr>
          <a:xfrm>
            <a:off x="634482" y="1505641"/>
            <a:ext cx="10618236" cy="1569660"/>
          </a:xfrm>
          <a:prstGeom prst="rect">
            <a:avLst/>
          </a:prstGeom>
          <a:noFill/>
        </p:spPr>
        <p:txBody>
          <a:bodyPr wrap="square" rtlCol="0">
            <a:spAutoFit/>
          </a:bodyPr>
          <a:lstStyle/>
          <a:p>
            <a:pPr marL="457200" rtl="0" fontAlgn="base">
              <a:spcBef>
                <a:spcPts val="0"/>
              </a:spcBef>
              <a:spcAft>
                <a:spcPts val="0"/>
              </a:spcAft>
              <a:buFont typeface="Arial" panose="020B0604020202020204" pitchFamily="34" charset="0"/>
              <a:buChar char="•"/>
            </a:pPr>
            <a:r>
              <a:rPr lang="en-US" sz="2400" b="1" i="0" u="none" strike="noStrike">
                <a:solidFill>
                  <a:srgbClr val="000000"/>
                </a:solidFill>
                <a:effectLst/>
                <a:latin typeface="Calibri" panose="020F0502020204030204" pitchFamily="34" charset="0"/>
              </a:rPr>
              <a:t>Say: _________</a:t>
            </a:r>
            <a:r>
              <a:rPr lang="en-US" sz="2400" i="0" u="none" strike="noStrike">
                <a:solidFill>
                  <a:srgbClr val="000000"/>
                </a:solidFill>
                <a:effectLst/>
                <a:latin typeface="Calibri" panose="020F0502020204030204" pitchFamily="34" charset="0"/>
              </a:rPr>
              <a:t>has ____ sounds.</a:t>
            </a:r>
            <a:r>
              <a:rPr lang="en-US" sz="2400" b="0" i="0" u="none" strike="noStrike">
                <a:solidFill>
                  <a:srgbClr val="000000"/>
                </a:solidFill>
                <a:effectLst/>
                <a:latin typeface="Calibri" panose="020F0502020204030204" pitchFamily="34" charset="0"/>
              </a:rPr>
              <a:t> Some parts of this word I can sound out, but one part I can’t</a:t>
            </a:r>
            <a:r>
              <a:rPr lang="en-US" sz="2400">
                <a:solidFill>
                  <a:srgbClr val="000000"/>
                </a:solidFill>
                <a:latin typeface="Calibri" panose="020F0502020204030204" pitchFamily="34" charset="0"/>
              </a:rPr>
              <a:t>. </a:t>
            </a:r>
            <a:r>
              <a:rPr lang="en-US" sz="2400" b="0" i="0" u="none" strike="noStrike">
                <a:solidFill>
                  <a:srgbClr val="000000"/>
                </a:solidFill>
                <a:effectLst/>
                <a:latin typeface="Calibri" panose="020F0502020204030204" pitchFamily="34" charset="0"/>
              </a:rPr>
              <a:t>  This is the unfair part!” </a:t>
            </a:r>
          </a:p>
          <a:p>
            <a:pPr marL="457200" rtl="0" fontAlgn="base">
              <a:spcBef>
                <a:spcPts val="0"/>
              </a:spcBef>
              <a:spcAft>
                <a:spcPts val="0"/>
              </a:spcAft>
              <a:buFont typeface="Arial" panose="020B0604020202020204" pitchFamily="34" charset="0"/>
              <a:buChar char="•"/>
            </a:pPr>
            <a:r>
              <a:rPr lang="en-US" sz="2400" b="0" i="0" u="none" strike="noStrike">
                <a:solidFill>
                  <a:srgbClr val="000000"/>
                </a:solidFill>
                <a:effectLst/>
                <a:latin typeface="Calibri" panose="020F0502020204030204" pitchFamily="34" charset="0"/>
              </a:rPr>
              <a:t> Draw a heart over the unfair part of the word. </a:t>
            </a:r>
          </a:p>
          <a:p>
            <a:pPr marL="457200" rtl="0" fontAlgn="base">
              <a:spcBef>
                <a:spcPts val="0"/>
              </a:spcBef>
              <a:spcAft>
                <a:spcPts val="0"/>
              </a:spcAft>
              <a:buFont typeface="Arial" panose="020B0604020202020204" pitchFamily="34" charset="0"/>
              <a:buChar char="•"/>
            </a:pPr>
            <a:r>
              <a:rPr lang="en-US" sz="2400">
                <a:solidFill>
                  <a:srgbClr val="000000"/>
                </a:solidFill>
                <a:latin typeface="Calibri" panose="020F0502020204030204" pitchFamily="34" charset="0"/>
              </a:rPr>
              <a:t> </a:t>
            </a:r>
            <a:r>
              <a:rPr lang="en-US" sz="2400" b="1" i="0" u="none" strike="noStrike">
                <a:solidFill>
                  <a:srgbClr val="000000"/>
                </a:solidFill>
                <a:effectLst/>
                <a:latin typeface="Calibri" panose="020F0502020204030204" pitchFamily="34" charset="0"/>
              </a:rPr>
              <a:t>Say: </a:t>
            </a:r>
            <a:r>
              <a:rPr lang="en-US" sz="2400" b="0" i="0" u="none" strike="noStrike">
                <a:solidFill>
                  <a:srgbClr val="000000"/>
                </a:solidFill>
                <a:effectLst/>
                <a:latin typeface="Calibri" panose="020F0502020204030204" pitchFamily="34" charset="0"/>
              </a:rPr>
              <a:t>”Because this part is unfair, we must learn this word by heart.” </a:t>
            </a:r>
            <a:endParaRPr lang="en-US" sz="2400"/>
          </a:p>
        </p:txBody>
      </p:sp>
      <p:sp>
        <p:nvSpPr>
          <p:cNvPr id="4" name="TextBox 3">
            <a:extLst>
              <a:ext uri="{FF2B5EF4-FFF2-40B4-BE49-F238E27FC236}">
                <a16:creationId xmlns:a16="http://schemas.microsoft.com/office/drawing/2014/main" id="{0E889C10-BAD5-D4D7-7EEC-3970ACCD1641}"/>
              </a:ext>
            </a:extLst>
          </p:cNvPr>
          <p:cNvSpPr txBox="1"/>
          <p:nvPr/>
        </p:nvSpPr>
        <p:spPr>
          <a:xfrm>
            <a:off x="3073481" y="3402216"/>
            <a:ext cx="6102926" cy="2400657"/>
          </a:xfrm>
          <a:prstGeom prst="rect">
            <a:avLst/>
          </a:prstGeom>
          <a:noFill/>
        </p:spPr>
        <p:txBody>
          <a:bodyPr wrap="square">
            <a:spAutoFit/>
          </a:bodyPr>
          <a:lstStyle/>
          <a:p>
            <a:pPr algn="ctr"/>
            <a:r>
              <a:rPr lang="en-US" sz="15000"/>
              <a:t>said</a:t>
            </a:r>
          </a:p>
        </p:txBody>
      </p:sp>
      <p:pic>
        <p:nvPicPr>
          <p:cNvPr id="6" name="Graphic 5" descr="Stop outline">
            <a:extLst>
              <a:ext uri="{FF2B5EF4-FFF2-40B4-BE49-F238E27FC236}">
                <a16:creationId xmlns:a16="http://schemas.microsoft.com/office/drawing/2014/main" id="{5F375496-2A6A-6274-8AD4-EE6F0F32C7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461164" y="5640464"/>
            <a:ext cx="914400" cy="914400"/>
          </a:xfrm>
          <a:prstGeom prst="rect">
            <a:avLst/>
          </a:prstGeom>
        </p:spPr>
      </p:pic>
      <p:pic>
        <p:nvPicPr>
          <p:cNvPr id="7" name="Graphic 6" descr="Stop outline">
            <a:extLst>
              <a:ext uri="{FF2B5EF4-FFF2-40B4-BE49-F238E27FC236}">
                <a16:creationId xmlns:a16="http://schemas.microsoft.com/office/drawing/2014/main" id="{1CAE400B-20FD-E536-BC81-25448A043C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638800" y="5633198"/>
            <a:ext cx="914400" cy="914400"/>
          </a:xfrm>
          <a:prstGeom prst="rect">
            <a:avLst/>
          </a:prstGeom>
        </p:spPr>
      </p:pic>
      <p:pic>
        <p:nvPicPr>
          <p:cNvPr id="8" name="Graphic 7" descr="Stop outline">
            <a:extLst>
              <a:ext uri="{FF2B5EF4-FFF2-40B4-BE49-F238E27FC236}">
                <a16:creationId xmlns:a16="http://schemas.microsoft.com/office/drawing/2014/main" id="{EBCD234A-A710-C653-5170-D65F09B26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16436" y="5627596"/>
            <a:ext cx="914400" cy="914400"/>
          </a:xfrm>
          <a:prstGeom prst="rect">
            <a:avLst/>
          </a:prstGeom>
        </p:spPr>
      </p:pic>
      <p:cxnSp>
        <p:nvCxnSpPr>
          <p:cNvPr id="10" name="Straight Connector 9">
            <a:extLst>
              <a:ext uri="{FF2B5EF4-FFF2-40B4-BE49-F238E27FC236}">
                <a16:creationId xmlns:a16="http://schemas.microsoft.com/office/drawing/2014/main" id="{01B4B5DB-A670-A1A9-FEB5-A97D1C71268C}"/>
              </a:ext>
              <a:ext uri="{C183D7F6-B498-43B3-948B-1728B52AA6E4}">
                <adec:decorative xmlns:adec="http://schemas.microsoft.com/office/drawing/2017/decorative" val="1"/>
              </a:ext>
            </a:extLst>
          </p:cNvPr>
          <p:cNvCxnSpPr>
            <a:cxnSpLocks/>
          </p:cNvCxnSpPr>
          <p:nvPr/>
        </p:nvCxnSpPr>
        <p:spPr>
          <a:xfrm>
            <a:off x="5375564" y="5403273"/>
            <a:ext cx="1316181" cy="0"/>
          </a:xfrm>
          <a:prstGeom prst="line">
            <a:avLst/>
          </a:prstGeom>
          <a:ln w="1079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Heart 11">
            <a:extLst>
              <a:ext uri="{FF2B5EF4-FFF2-40B4-BE49-F238E27FC236}">
                <a16:creationId xmlns:a16="http://schemas.microsoft.com/office/drawing/2014/main" id="{B446FA6A-22A0-C20D-7D2A-E814BACAAFDB}"/>
              </a:ext>
              <a:ext uri="{C183D7F6-B498-43B3-948B-1728B52AA6E4}">
                <adec:decorative xmlns:adec="http://schemas.microsoft.com/office/drawing/2017/decorative" val="1"/>
              </a:ext>
            </a:extLst>
          </p:cNvPr>
          <p:cNvSpPr/>
          <p:nvPr/>
        </p:nvSpPr>
        <p:spPr>
          <a:xfrm>
            <a:off x="5638800" y="3257251"/>
            <a:ext cx="914400" cy="817414"/>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691748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Step 4: Practice the Word</a:t>
            </a:r>
            <a:endParaRPr lang="en-US"/>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2" name="TextBox 1">
            <a:extLst>
              <a:ext uri="{FF2B5EF4-FFF2-40B4-BE49-F238E27FC236}">
                <a16:creationId xmlns:a16="http://schemas.microsoft.com/office/drawing/2014/main" id="{844DDD71-7E79-DEAB-9BDD-E366645E116A}"/>
              </a:ext>
            </a:extLst>
          </p:cNvPr>
          <p:cNvSpPr txBox="1"/>
          <p:nvPr/>
        </p:nvSpPr>
        <p:spPr>
          <a:xfrm>
            <a:off x="839755" y="1959429"/>
            <a:ext cx="6950458" cy="3416320"/>
          </a:xfrm>
          <a:prstGeom prst="rect">
            <a:avLst/>
          </a:prstGeom>
          <a:noFill/>
        </p:spPr>
        <p:txBody>
          <a:bodyPr wrap="square" rtlCol="0">
            <a:spAutoFit/>
          </a:bodyPr>
          <a:lstStyle/>
          <a:p>
            <a:pPr rtl="0" fontAlgn="base">
              <a:spcBef>
                <a:spcPts val="0"/>
              </a:spcBef>
              <a:spcAft>
                <a:spcPts val="0"/>
              </a:spcAft>
            </a:pPr>
            <a:r>
              <a:rPr lang="en-US" sz="2400" b="1" i="0" u="none" strike="noStrike">
                <a:solidFill>
                  <a:srgbClr val="000000"/>
                </a:solidFill>
                <a:effectLst/>
                <a:latin typeface="Calibri" panose="020F0502020204030204" pitchFamily="34" charset="0"/>
              </a:rPr>
              <a:t>Practice the word.</a:t>
            </a:r>
            <a:r>
              <a:rPr lang="en-US" sz="2400" b="0" i="0" u="none" strike="noStrike">
                <a:solidFill>
                  <a:srgbClr val="000000"/>
                </a:solidFill>
                <a:effectLst/>
                <a:latin typeface="Calibri" panose="020F0502020204030204" pitchFamily="34" charset="0"/>
              </a:rPr>
              <a:t> </a:t>
            </a:r>
            <a:endParaRPr lang="en-US" sz="2400" b="0" i="0" u="none" strike="noStrike">
              <a:solidFill>
                <a:srgbClr val="000000"/>
              </a:solidFill>
              <a:effectLst/>
              <a:latin typeface="Arial" panose="020B0604020202020204" pitchFamily="34" charset="0"/>
            </a:endParaRPr>
          </a:p>
          <a:p>
            <a:pPr marL="800100" indent="-342900" rtl="0" fontAlgn="base">
              <a:spcBef>
                <a:spcPts val="0"/>
              </a:spcBef>
              <a:spcAft>
                <a:spcPts val="0"/>
              </a:spcAft>
              <a:buFont typeface="Arial" panose="020B0604020202020204" pitchFamily="34" charset="0"/>
              <a:buChar char="•"/>
            </a:pPr>
            <a:r>
              <a:rPr lang="en-US" sz="2400" b="0" i="0" u="none" strike="noStrike">
                <a:solidFill>
                  <a:srgbClr val="000000"/>
                </a:solidFill>
                <a:effectLst/>
                <a:latin typeface="Calibri" panose="020F0502020204030204" pitchFamily="34" charset="0"/>
              </a:rPr>
              <a:t>Say: “Let’s air write this word together.” Students write the letters of the words in the air as you spell the word together, then blend it back together, drawing an imaginary line under the word:  “s-a-</a:t>
            </a:r>
            <a:r>
              <a:rPr lang="en-US" sz="2400">
                <a:solidFill>
                  <a:srgbClr val="000000"/>
                </a:solidFill>
                <a:latin typeface="Calibri" panose="020F0502020204030204" pitchFamily="34" charset="0"/>
              </a:rPr>
              <a:t>i-</a:t>
            </a:r>
            <a:r>
              <a:rPr lang="en-US" sz="2400" b="0" i="0" u="none" strike="noStrike">
                <a:solidFill>
                  <a:srgbClr val="000000"/>
                </a:solidFill>
                <a:effectLst/>
                <a:latin typeface="Calibri" panose="020F0502020204030204" pitchFamily="34" charset="0"/>
              </a:rPr>
              <a:t>d...said!”  </a:t>
            </a:r>
          </a:p>
          <a:p>
            <a:pPr marL="800100" indent="-342900" rtl="0" fontAlgn="base">
              <a:spcBef>
                <a:spcPts val="0"/>
              </a:spcBef>
              <a:spcAft>
                <a:spcPts val="0"/>
              </a:spcAft>
              <a:buFont typeface="Arial" panose="020B0604020202020204" pitchFamily="34" charset="0"/>
              <a:buChar char="•"/>
            </a:pPr>
            <a:r>
              <a:rPr lang="en-US" sz="2400" b="0" i="0" u="none" strike="noStrike">
                <a:solidFill>
                  <a:srgbClr val="000000"/>
                </a:solidFill>
                <a:effectLst/>
                <a:latin typeface="Calibri" panose="020F0502020204030204" pitchFamily="34" charset="0"/>
              </a:rPr>
              <a:t>Carpet write, back write, arm write, etc. two to three more times.</a:t>
            </a:r>
          </a:p>
          <a:p>
            <a:pPr marL="800100" indent="-342900" rtl="0" fontAlgn="base">
              <a:spcBef>
                <a:spcPts val="0"/>
              </a:spcBef>
              <a:spcAft>
                <a:spcPts val="0"/>
              </a:spcAft>
              <a:buFont typeface="Arial" panose="020B0604020202020204" pitchFamily="34" charset="0"/>
              <a:buChar char="•"/>
            </a:pPr>
            <a:r>
              <a:rPr lang="en-US" sz="2400">
                <a:solidFill>
                  <a:srgbClr val="000000"/>
                </a:solidFill>
                <a:latin typeface="Calibri" panose="020F0502020204030204" pitchFamily="34" charset="0"/>
              </a:rPr>
              <a:t>Hide word, have students write, then check.</a:t>
            </a:r>
            <a:endParaRPr lang="en-US" sz="2400" b="0" i="0" u="none" strike="noStrike">
              <a:solidFill>
                <a:srgbClr val="000000"/>
              </a:solidFill>
              <a:effectLst/>
              <a:latin typeface="Calibri" panose="020F0502020204030204" pitchFamily="34" charset="0"/>
            </a:endParaRPr>
          </a:p>
        </p:txBody>
      </p:sp>
      <p:pic>
        <p:nvPicPr>
          <p:cNvPr id="4" name="Picture 3">
            <a:extLst>
              <a:ext uri="{FF2B5EF4-FFF2-40B4-BE49-F238E27FC236}">
                <a16:creationId xmlns:a16="http://schemas.microsoft.com/office/drawing/2014/main" id="{E56838F1-2ADC-4B21-94DE-7447E03057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57453" y="1642852"/>
            <a:ext cx="2973027" cy="4384800"/>
          </a:xfrm>
          <a:prstGeom prst="rect">
            <a:avLst/>
          </a:prstGeom>
        </p:spPr>
      </p:pic>
    </p:spTree>
    <p:extLst>
      <p:ext uri="{BB962C8B-B14F-4D97-AF65-F5344CB8AC3E}">
        <p14:creationId xmlns:p14="http://schemas.microsoft.com/office/powerpoint/2010/main" val="2372333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Modeling Instruction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4038128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593178-4375-B499-CF7A-57ADF075D9E0}"/>
              </a:ext>
            </a:extLst>
          </p:cNvPr>
          <p:cNvSpPr>
            <a:spLocks noGrp="1"/>
          </p:cNvSpPr>
          <p:nvPr>
            <p:ph type="title"/>
          </p:nvPr>
        </p:nvSpPr>
        <p:spPr/>
        <p:txBody>
          <a:bodyPr/>
          <a:lstStyle/>
          <a:p>
            <a:r>
              <a:rPr lang="en-US" sz="4000"/>
              <a:t>Preparing for the Session</a:t>
            </a:r>
          </a:p>
        </p:txBody>
      </p:sp>
      <p:sp>
        <p:nvSpPr>
          <p:cNvPr id="4" name="TextBox 3">
            <a:extLst>
              <a:ext uri="{FF2B5EF4-FFF2-40B4-BE49-F238E27FC236}">
                <a16:creationId xmlns:a16="http://schemas.microsoft.com/office/drawing/2014/main" id="{A8272661-FDB9-B8F2-A51C-0F47A1BAA7BE}"/>
              </a:ext>
            </a:extLst>
          </p:cNvPr>
          <p:cNvSpPr txBox="1"/>
          <p:nvPr/>
        </p:nvSpPr>
        <p:spPr>
          <a:xfrm>
            <a:off x="461548" y="1918077"/>
            <a:ext cx="10438892" cy="3693319"/>
          </a:xfrm>
          <a:prstGeom prst="rect">
            <a:avLst/>
          </a:prstGeom>
          <a:noFill/>
        </p:spPr>
        <p:txBody>
          <a:bodyPr wrap="square" lIns="91440" tIns="45720" rIns="91440" bIns="45720" rtlCol="0" anchor="t">
            <a:spAutoFit/>
          </a:bodyPr>
          <a:lstStyle/>
          <a:p>
            <a:pPr rtl="0">
              <a:spcBef>
                <a:spcPts val="0"/>
              </a:spcBef>
              <a:spcAft>
                <a:spcPts val="0"/>
              </a:spcAft>
            </a:pPr>
            <a:r>
              <a:rPr lang="en-US" dirty="0"/>
              <a:t>Prior to this session, trainers and participants should view this brief video for an overview of key concepts and terminology:</a:t>
            </a:r>
            <a:endParaRPr lang="en-US" sz="1800" b="0" i="0" u="sng" strike="noStrike" dirty="0">
              <a:solidFill>
                <a:srgbClr val="A3D283"/>
              </a:solidFill>
              <a:effectLst/>
              <a:latin typeface="Calibri" panose="020F0502020204030204" pitchFamily="34" charset="0"/>
              <a:hlinkClick r:id="rId3">
                <a:extLst>
                  <a:ext uri="{A12FA001-AC4F-418D-AE19-62706E023703}">
                    <ahyp:hlinkClr xmlns:ahyp="http://schemas.microsoft.com/office/drawing/2018/hyperlinkcolor" val="tx"/>
                  </a:ext>
                </a:extLst>
              </a:hlinkClick>
            </a:endParaRPr>
          </a:p>
          <a:p>
            <a:pPr rtl="0">
              <a:spcBef>
                <a:spcPts val="0"/>
              </a:spcBef>
              <a:spcAft>
                <a:spcPts val="0"/>
              </a:spcAft>
            </a:pPr>
            <a:r>
              <a:rPr lang="en-US" sz="1800" b="0" i="0" u="sng" strike="noStrike" dirty="0">
                <a:solidFill>
                  <a:srgbClr val="0070C0"/>
                </a:solidFill>
                <a:effectLst/>
                <a:latin typeface="Calibri"/>
                <a:cs typeface="Calibri"/>
                <a:hlinkClick r:id="rId4">
                  <a:extLst>
                    <a:ext uri="{A12FA001-AC4F-418D-AE19-62706E023703}">
                      <ahyp:hlinkClr xmlns:ahyp="http://schemas.microsoft.com/office/drawing/2018/hyperlinkcolor" val="tx"/>
                    </a:ext>
                  </a:extLst>
                </a:hlinkClick>
              </a:rPr>
              <a:t>Overview of Phonics</a:t>
            </a:r>
            <a:endParaRPr lang="en-US" b="1" u="sng" dirty="0">
              <a:solidFill>
                <a:srgbClr val="0070C0"/>
              </a:solidFill>
              <a:latin typeface="Calibri"/>
              <a:cs typeface="Calibri"/>
              <a:hlinkClick r:id="rId5">
                <a:extLst>
                  <a:ext uri="{A12FA001-AC4F-418D-AE19-62706E023703}">
                    <ahyp:hlinkClr xmlns:ahyp="http://schemas.microsoft.com/office/drawing/2018/hyperlinkcolor" val="tx"/>
                  </a:ext>
                </a:extLst>
              </a:hlinkClick>
            </a:endParaRPr>
          </a:p>
          <a:p>
            <a:pPr rtl="0">
              <a:spcBef>
                <a:spcPts val="0"/>
              </a:spcBef>
              <a:spcAft>
                <a:spcPts val="0"/>
              </a:spcAft>
            </a:pPr>
            <a:endParaRPr lang="en-US" b="1" u="sng" dirty="0">
              <a:solidFill>
                <a:srgbClr val="000000"/>
              </a:solidFill>
              <a:latin typeface="Calibri" panose="020F0502020204030204" pitchFamily="34" charset="0"/>
            </a:endParaRPr>
          </a:p>
          <a:p>
            <a:pPr rtl="0">
              <a:spcBef>
                <a:spcPts val="0"/>
              </a:spcBef>
              <a:spcAft>
                <a:spcPts val="0"/>
              </a:spcAft>
            </a:pPr>
            <a:r>
              <a:rPr lang="en-US" sz="1800" b="1" i="0" u="sng" dirty="0">
                <a:solidFill>
                  <a:srgbClr val="000000"/>
                </a:solidFill>
                <a:effectLst/>
                <a:latin typeface="Calibri"/>
                <a:cs typeface="Calibri"/>
              </a:rPr>
              <a:t>For this session, participants will need: </a:t>
            </a:r>
            <a:endParaRPr lang="en-US" b="0" dirty="0">
              <a:effectLst/>
              <a:latin typeface="Calibri"/>
              <a:cs typeface="Calibri"/>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Printed copy of the</a:t>
            </a:r>
            <a:r>
              <a:rPr lang="en-US" sz="1800" b="1" i="0" u="none" strike="noStrike" dirty="0">
                <a:solidFill>
                  <a:srgbClr val="000000"/>
                </a:solidFill>
                <a:effectLst/>
                <a:latin typeface="Calibri"/>
                <a:cs typeface="Calibri"/>
              </a:rPr>
              <a:t> </a:t>
            </a:r>
            <a:r>
              <a:rPr lang="en-US" sz="1800" b="0" i="0" u="sng" strike="noStrike" dirty="0">
                <a:solidFill>
                  <a:srgbClr val="0070C0"/>
                </a:solidFill>
                <a:effectLst/>
                <a:latin typeface="Calibri"/>
                <a:cs typeface="Calibri"/>
                <a:hlinkClick r:id="rId6">
                  <a:extLst>
                    <a:ext uri="{A12FA001-AC4F-418D-AE19-62706E023703}">
                      <ahyp:hlinkClr xmlns:ahyp="http://schemas.microsoft.com/office/drawing/2018/hyperlinkcolor" val="tx"/>
                    </a:ext>
                  </a:extLst>
                </a:hlinkClick>
              </a:rPr>
              <a:t>Heart Word Routine Handout</a:t>
            </a:r>
            <a:endParaRPr lang="en-US" sz="1800" b="0" i="0" u="none" strike="noStrike" dirty="0">
              <a:solidFill>
                <a:srgbClr val="0070C0"/>
              </a:solidFill>
              <a:effectLst/>
              <a:latin typeface="Calibri"/>
              <a:cs typeface="Calibri"/>
              <a:hlinkClick r:id="rId7">
                <a:extLst>
                  <a:ext uri="{A12FA001-AC4F-418D-AE19-62706E023703}">
                    <ahyp:hlinkClr xmlns:ahyp="http://schemas.microsoft.com/office/drawing/2018/hyperlinkcolor" val="tx"/>
                  </a:ext>
                </a:extLst>
              </a:hlinkClick>
            </a:endParaRPr>
          </a:p>
          <a:p>
            <a:pPr rtl="0" fontAlgn="base">
              <a:spcBef>
                <a:spcPts val="0"/>
              </a:spcBef>
              <a:spcAft>
                <a:spcPts val="0"/>
              </a:spcAft>
              <a:buFont typeface="Arial" panose="020B0604020202020204" pitchFamily="34" charset="0"/>
              <a:buChar char="•"/>
            </a:pPr>
            <a:r>
              <a:rPr lang="en-US" sz="1800" b="0" i="0" u="none" strike="noStrike" dirty="0">
                <a:solidFill>
                  <a:srgbClr val="000000"/>
                </a:solidFill>
                <a:effectLst/>
                <a:latin typeface="Calibri"/>
                <a:cs typeface="Calibri"/>
              </a:rPr>
              <a:t>Writing utensils </a:t>
            </a:r>
          </a:p>
          <a:p>
            <a:pPr rtl="0">
              <a:spcBef>
                <a:spcPts val="0"/>
              </a:spcBef>
              <a:spcAft>
                <a:spcPts val="0"/>
              </a:spcAft>
            </a:pPr>
            <a:br>
              <a:rPr lang="en-US" b="0" dirty="0">
                <a:effectLst/>
              </a:rPr>
            </a:br>
            <a:r>
              <a:rPr lang="en-US" sz="1800" b="1" i="0" u="sng" dirty="0">
                <a:solidFill>
                  <a:srgbClr val="000000"/>
                </a:solidFill>
                <a:effectLst/>
                <a:latin typeface="Calibri"/>
                <a:cs typeface="Calibri"/>
              </a:rPr>
              <a:t>Additional Support Materials (optional):</a:t>
            </a:r>
            <a:r>
              <a:rPr lang="en-US" sz="1800" b="0" i="0" u="sng" dirty="0">
                <a:solidFill>
                  <a:srgbClr val="000000"/>
                </a:solidFill>
                <a:effectLst/>
                <a:latin typeface="Calibri"/>
                <a:cs typeface="Calibri"/>
              </a:rPr>
              <a:t> </a:t>
            </a:r>
            <a:endParaRPr lang="en-US" b="0" dirty="0">
              <a:effectLst/>
              <a:latin typeface="Calibri"/>
              <a:cs typeface="Calibri"/>
            </a:endParaRPr>
          </a:p>
          <a:p>
            <a:pPr rtl="0">
              <a:spcBef>
                <a:spcPts val="0"/>
              </a:spcBef>
              <a:spcAft>
                <a:spcPts val="0"/>
              </a:spcAft>
            </a:pPr>
            <a:r>
              <a:rPr lang="en-US" sz="1800" b="0" i="0" u="sng" strike="noStrike" dirty="0">
                <a:solidFill>
                  <a:srgbClr val="0070C0"/>
                </a:solidFill>
                <a:effectLst/>
                <a:latin typeface="Calibri"/>
                <a:cs typeface="Calibri"/>
                <a:hlinkClick r:id="rId8">
                  <a:extLst>
                    <a:ext uri="{A12FA001-AC4F-418D-AE19-62706E023703}">
                      <ahyp:hlinkClr xmlns:ahyp="http://schemas.microsoft.com/office/drawing/2018/hyperlinkcolor" val="tx"/>
                    </a:ext>
                  </a:extLst>
                </a:hlinkClick>
              </a:rPr>
              <a:t>Leader Look-Fors</a:t>
            </a:r>
            <a:r>
              <a:rPr lang="en-US" sz="1800" b="0" i="0" u="none" strike="noStrike" dirty="0">
                <a:solidFill>
                  <a:srgbClr val="0070C0"/>
                </a:solidFill>
                <a:effectLst/>
                <a:latin typeface="Calibri"/>
                <a:cs typeface="Calibri"/>
              </a:rPr>
              <a:t> </a:t>
            </a:r>
            <a:endParaRPr lang="en-US" b="0" dirty="0">
              <a:solidFill>
                <a:srgbClr val="0070C0"/>
              </a:solidFill>
              <a:effectLst/>
              <a:latin typeface="Calibri"/>
              <a:cs typeface="Calibri"/>
            </a:endParaRPr>
          </a:p>
          <a:p>
            <a:r>
              <a:rPr lang="en-US" sz="1800" b="0" i="0" u="sng" strike="noStrike" dirty="0">
                <a:solidFill>
                  <a:srgbClr val="0070C0"/>
                </a:solidFill>
                <a:effectLst/>
                <a:latin typeface="Calibri"/>
                <a:cs typeface="Calibri"/>
                <a:hlinkClick r:id="rId9">
                  <a:extLst>
                    <a:ext uri="{A12FA001-AC4F-418D-AE19-62706E023703}">
                      <ahyp:hlinkClr xmlns:ahyp="http://schemas.microsoft.com/office/drawing/2018/hyperlinkcolor" val="tx"/>
                    </a:ext>
                  </a:extLst>
                </a:hlinkClick>
              </a:rPr>
              <a:t>Features of Effective Instruction Checklist</a:t>
            </a:r>
            <a:r>
              <a:rPr lang="en-US" u="sng" dirty="0">
                <a:solidFill>
                  <a:srgbClr val="0070C0"/>
                </a:solidFill>
                <a:latin typeface="Calibri"/>
                <a:cs typeface="Calibri"/>
                <a:hlinkClick r:id="rId9">
                  <a:extLst>
                    <a:ext uri="{A12FA001-AC4F-418D-AE19-62706E023703}">
                      <ahyp:hlinkClr xmlns:ahyp="http://schemas.microsoft.com/office/drawing/2018/hyperlinkcolor" val="tx"/>
                    </a:ext>
                  </a:extLst>
                </a:hlinkClick>
              </a:rPr>
              <a:t> </a:t>
            </a:r>
            <a:r>
              <a:rPr lang="en-US" sz="1800" b="0" i="0" u="sng" strike="noStrike" dirty="0">
                <a:solidFill>
                  <a:srgbClr val="0070C0"/>
                </a:solidFill>
                <a:effectLst/>
                <a:latin typeface="Calibri"/>
                <a:cs typeface="Calibri"/>
              </a:rPr>
              <a:t> </a:t>
            </a:r>
            <a:endParaRPr lang="en-US" b="0" dirty="0">
              <a:solidFill>
                <a:srgbClr val="0070C0"/>
              </a:solidFill>
              <a:effectLst/>
              <a:latin typeface="Calibri"/>
              <a:cs typeface="Calibri"/>
            </a:endParaRPr>
          </a:p>
          <a:p>
            <a:br>
              <a:rPr lang="en-US" dirty="0"/>
            </a:br>
            <a:endParaRPr lang="en-US" dirty="0"/>
          </a:p>
        </p:txBody>
      </p:sp>
    </p:spTree>
    <p:extLst>
      <p:ext uri="{BB962C8B-B14F-4D97-AF65-F5344CB8AC3E}">
        <p14:creationId xmlns:p14="http://schemas.microsoft.com/office/powerpoint/2010/main" val="2022584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Model Step 1: Introduce the Word</a:t>
            </a:r>
            <a:endParaRPr lang="en-US" dirty="0"/>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5" name="TextBox 4">
            <a:extLst>
              <a:ext uri="{FF2B5EF4-FFF2-40B4-BE49-F238E27FC236}">
                <a16:creationId xmlns:a16="http://schemas.microsoft.com/office/drawing/2014/main" id="{D2CA58C1-7965-4CEB-4EFE-F6B4D81B442D}"/>
              </a:ext>
            </a:extLst>
          </p:cNvPr>
          <p:cNvSpPr txBox="1"/>
          <p:nvPr/>
        </p:nvSpPr>
        <p:spPr>
          <a:xfrm>
            <a:off x="4301837" y="2547325"/>
            <a:ext cx="3844635" cy="2400657"/>
          </a:xfrm>
          <a:prstGeom prst="rect">
            <a:avLst/>
          </a:prstGeom>
          <a:noFill/>
        </p:spPr>
        <p:txBody>
          <a:bodyPr wrap="square" rtlCol="0">
            <a:spAutoFit/>
          </a:bodyPr>
          <a:lstStyle/>
          <a:p>
            <a:pPr algn="ctr"/>
            <a:r>
              <a:rPr lang="en-US" sz="15000"/>
              <a:t>love</a:t>
            </a:r>
          </a:p>
        </p:txBody>
      </p:sp>
    </p:spTree>
    <p:extLst>
      <p:ext uri="{BB962C8B-B14F-4D97-AF65-F5344CB8AC3E}">
        <p14:creationId xmlns:p14="http://schemas.microsoft.com/office/powerpoint/2010/main" val="201286389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Model Step 2: Spell the Word</a:t>
            </a:r>
            <a:endParaRPr lang="en-US" dirty="0"/>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5" name="TextBox 4">
            <a:extLst>
              <a:ext uri="{FF2B5EF4-FFF2-40B4-BE49-F238E27FC236}">
                <a16:creationId xmlns:a16="http://schemas.microsoft.com/office/drawing/2014/main" id="{129ECEEB-CB51-60DB-3C24-EE1BDBBB6BB1}"/>
              </a:ext>
            </a:extLst>
          </p:cNvPr>
          <p:cNvSpPr txBox="1"/>
          <p:nvPr/>
        </p:nvSpPr>
        <p:spPr>
          <a:xfrm>
            <a:off x="3128899" y="2514595"/>
            <a:ext cx="6102926" cy="2400657"/>
          </a:xfrm>
          <a:prstGeom prst="rect">
            <a:avLst/>
          </a:prstGeom>
          <a:noFill/>
        </p:spPr>
        <p:txBody>
          <a:bodyPr wrap="square">
            <a:spAutoFit/>
          </a:bodyPr>
          <a:lstStyle/>
          <a:p>
            <a:pPr algn="ctr"/>
            <a:r>
              <a:rPr lang="en-US" sz="15000"/>
              <a:t>love</a:t>
            </a:r>
          </a:p>
        </p:txBody>
      </p:sp>
      <p:pic>
        <p:nvPicPr>
          <p:cNvPr id="7" name="Graphic 6" descr="Right pointing backhand index outline">
            <a:extLst>
              <a:ext uri="{FF2B5EF4-FFF2-40B4-BE49-F238E27FC236}">
                <a16:creationId xmlns:a16="http://schemas.microsoft.com/office/drawing/2014/main" id="{3B56071A-CBAA-84FE-699F-C61FAFD9B4C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4347292" y="4475020"/>
            <a:ext cx="914400" cy="914400"/>
          </a:xfrm>
          <a:prstGeom prst="rect">
            <a:avLst/>
          </a:prstGeom>
        </p:spPr>
      </p:pic>
      <p:pic>
        <p:nvPicPr>
          <p:cNvPr id="9" name="Graphic 8" descr="Right pointing backhand index outline">
            <a:extLst>
              <a:ext uri="{FF2B5EF4-FFF2-40B4-BE49-F238E27FC236}">
                <a16:creationId xmlns:a16="http://schemas.microsoft.com/office/drawing/2014/main" id="{FE3B803F-8679-EE71-E675-1F57F16A9F7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5221646" y="4475019"/>
            <a:ext cx="914400" cy="914400"/>
          </a:xfrm>
          <a:prstGeom prst="rect">
            <a:avLst/>
          </a:prstGeom>
        </p:spPr>
      </p:pic>
      <p:pic>
        <p:nvPicPr>
          <p:cNvPr id="11" name="Graphic 10" descr="Right pointing backhand index outline">
            <a:extLst>
              <a:ext uri="{FF2B5EF4-FFF2-40B4-BE49-F238E27FC236}">
                <a16:creationId xmlns:a16="http://schemas.microsoft.com/office/drawing/2014/main" id="{E89F279E-8E56-D3F6-2BD3-53704D618C9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873552" y="4458053"/>
            <a:ext cx="914400" cy="914400"/>
          </a:xfrm>
          <a:prstGeom prst="rect">
            <a:avLst/>
          </a:prstGeom>
        </p:spPr>
      </p:pic>
      <p:pic>
        <p:nvPicPr>
          <p:cNvPr id="13" name="Graphic 12" descr="Right pointing backhand index outline">
            <a:extLst>
              <a:ext uri="{FF2B5EF4-FFF2-40B4-BE49-F238E27FC236}">
                <a16:creationId xmlns:a16="http://schemas.microsoft.com/office/drawing/2014/main" id="{61F89D57-9BB6-761B-5F45-EC81E402BBC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16200000">
            <a:off x="6047599" y="4475017"/>
            <a:ext cx="914400" cy="914400"/>
          </a:xfrm>
          <a:prstGeom prst="rect">
            <a:avLst/>
          </a:prstGeom>
        </p:spPr>
      </p:pic>
    </p:spTree>
    <p:extLst>
      <p:ext uri="{BB962C8B-B14F-4D97-AF65-F5344CB8AC3E}">
        <p14:creationId xmlns:p14="http://schemas.microsoft.com/office/powerpoint/2010/main" val="21218594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9"/>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subTnLst>
                                    <p:set>
                                      <p:cBhvr override="childStyle">
                                        <p:cTn dur="1" fill="hold" display="0" masterRel="nextClick" afterEffect="1"/>
                                        <p:tgtEl>
                                          <p:spTgt spid="13"/>
                                        </p:tgtEl>
                                        <p:attrNameLst>
                                          <p:attrName>style.visibility</p:attrName>
                                        </p:attrNameLst>
                                      </p:cBhvr>
                                      <p:to>
                                        <p:strVal val="hidden"/>
                                      </p:to>
                                    </p:set>
                                  </p:sub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Model Step 3: Identify the “Unfair” Part/s</a:t>
            </a:r>
            <a:endParaRPr lang="en-US" dirty="0"/>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sp>
        <p:nvSpPr>
          <p:cNvPr id="4" name="TextBox 3">
            <a:extLst>
              <a:ext uri="{FF2B5EF4-FFF2-40B4-BE49-F238E27FC236}">
                <a16:creationId xmlns:a16="http://schemas.microsoft.com/office/drawing/2014/main" id="{0E889C10-BAD5-D4D7-7EEC-3970ACCD1641}"/>
              </a:ext>
            </a:extLst>
          </p:cNvPr>
          <p:cNvSpPr txBox="1"/>
          <p:nvPr/>
        </p:nvSpPr>
        <p:spPr>
          <a:xfrm>
            <a:off x="3044537" y="2590689"/>
            <a:ext cx="6102926" cy="2400657"/>
          </a:xfrm>
          <a:prstGeom prst="rect">
            <a:avLst/>
          </a:prstGeom>
          <a:noFill/>
        </p:spPr>
        <p:txBody>
          <a:bodyPr wrap="square">
            <a:spAutoFit/>
          </a:bodyPr>
          <a:lstStyle/>
          <a:p>
            <a:pPr algn="ctr"/>
            <a:r>
              <a:rPr lang="en-US" sz="15000"/>
              <a:t>love</a:t>
            </a:r>
          </a:p>
        </p:txBody>
      </p:sp>
      <p:pic>
        <p:nvPicPr>
          <p:cNvPr id="6" name="Graphic 5" descr="Stop outline">
            <a:extLst>
              <a:ext uri="{FF2B5EF4-FFF2-40B4-BE49-F238E27FC236}">
                <a16:creationId xmlns:a16="http://schemas.microsoft.com/office/drawing/2014/main" id="{5F375496-2A6A-6274-8AD4-EE6F0F32C7A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175480" y="5170396"/>
            <a:ext cx="914400" cy="914400"/>
          </a:xfrm>
          <a:prstGeom prst="rect">
            <a:avLst/>
          </a:prstGeom>
        </p:spPr>
      </p:pic>
      <p:pic>
        <p:nvPicPr>
          <p:cNvPr id="7" name="Graphic 6" descr="Stop outline">
            <a:extLst>
              <a:ext uri="{FF2B5EF4-FFF2-40B4-BE49-F238E27FC236}">
                <a16:creationId xmlns:a16="http://schemas.microsoft.com/office/drawing/2014/main" id="{1CAE400B-20FD-E536-BC81-25448A043C5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117589" y="5170396"/>
            <a:ext cx="914400" cy="914400"/>
          </a:xfrm>
          <a:prstGeom prst="rect">
            <a:avLst/>
          </a:prstGeom>
        </p:spPr>
      </p:pic>
      <p:pic>
        <p:nvPicPr>
          <p:cNvPr id="8" name="Graphic 7" descr="Stop outline">
            <a:extLst>
              <a:ext uri="{FF2B5EF4-FFF2-40B4-BE49-F238E27FC236}">
                <a16:creationId xmlns:a16="http://schemas.microsoft.com/office/drawing/2014/main" id="{EBCD234A-A710-C653-5170-D65F09B266D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004279" y="5170396"/>
            <a:ext cx="914400" cy="914400"/>
          </a:xfrm>
          <a:prstGeom prst="rect">
            <a:avLst/>
          </a:prstGeom>
        </p:spPr>
      </p:pic>
      <p:cxnSp>
        <p:nvCxnSpPr>
          <p:cNvPr id="10" name="Straight Connector 9">
            <a:extLst>
              <a:ext uri="{FF2B5EF4-FFF2-40B4-BE49-F238E27FC236}">
                <a16:creationId xmlns:a16="http://schemas.microsoft.com/office/drawing/2014/main" id="{01B4B5DB-A670-A1A9-FEB5-A97D1C71268C}"/>
              </a:ext>
              <a:ext uri="{C183D7F6-B498-43B3-948B-1728B52AA6E4}">
                <adec:decorative xmlns:adec="http://schemas.microsoft.com/office/drawing/2017/decorative" val="1"/>
              </a:ext>
            </a:extLst>
          </p:cNvPr>
          <p:cNvCxnSpPr>
            <a:cxnSpLocks/>
          </p:cNvCxnSpPr>
          <p:nvPr/>
        </p:nvCxnSpPr>
        <p:spPr>
          <a:xfrm>
            <a:off x="5089880" y="4724400"/>
            <a:ext cx="720436" cy="0"/>
          </a:xfrm>
          <a:prstGeom prst="line">
            <a:avLst/>
          </a:prstGeom>
          <a:ln w="107950">
            <a:solidFill>
              <a:schemeClr val="accent5"/>
            </a:solidFill>
          </a:ln>
        </p:spPr>
        <p:style>
          <a:lnRef idx="1">
            <a:schemeClr val="accent1"/>
          </a:lnRef>
          <a:fillRef idx="0">
            <a:schemeClr val="accent1"/>
          </a:fillRef>
          <a:effectRef idx="0">
            <a:schemeClr val="accent1"/>
          </a:effectRef>
          <a:fontRef idx="minor">
            <a:schemeClr val="tx1"/>
          </a:fontRef>
        </p:style>
      </p:cxnSp>
      <p:sp>
        <p:nvSpPr>
          <p:cNvPr id="12" name="Heart 11">
            <a:extLst>
              <a:ext uri="{FF2B5EF4-FFF2-40B4-BE49-F238E27FC236}">
                <a16:creationId xmlns:a16="http://schemas.microsoft.com/office/drawing/2014/main" id="{B446FA6A-22A0-C20D-7D2A-E814BACAAFDB}"/>
              </a:ext>
              <a:ext uri="{C183D7F6-B498-43B3-948B-1728B52AA6E4}">
                <adec:decorative xmlns:adec="http://schemas.microsoft.com/office/drawing/2017/decorative" val="1"/>
              </a:ext>
            </a:extLst>
          </p:cNvPr>
          <p:cNvSpPr/>
          <p:nvPr/>
        </p:nvSpPr>
        <p:spPr>
          <a:xfrm>
            <a:off x="5006752" y="2353499"/>
            <a:ext cx="914400" cy="817414"/>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15513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dirty="0">
                <a:latin typeface="Museo Slab 500"/>
              </a:rPr>
              <a:t>Model Step 4: Practice the Word</a:t>
            </a:r>
            <a:endParaRPr lang="en-US" dirty="0"/>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Heart Word Routine</a:t>
            </a:r>
          </a:p>
        </p:txBody>
      </p:sp>
      <p:pic>
        <p:nvPicPr>
          <p:cNvPr id="3" name="Picture 2">
            <a:extLst>
              <a:ext uri="{FF2B5EF4-FFF2-40B4-BE49-F238E27FC236}">
                <a16:creationId xmlns:a16="http://schemas.microsoft.com/office/drawing/2014/main" id="{053FD08B-1F5A-067E-0F34-02DFAD5FF1BC}"/>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71986" y="2860487"/>
            <a:ext cx="2267271" cy="3345154"/>
          </a:xfrm>
          <a:prstGeom prst="rect">
            <a:avLst/>
          </a:prstGeom>
        </p:spPr>
      </p:pic>
      <p:pic>
        <p:nvPicPr>
          <p:cNvPr id="4" name="Picture 3">
            <a:extLst>
              <a:ext uri="{FF2B5EF4-FFF2-40B4-BE49-F238E27FC236}">
                <a16:creationId xmlns:a16="http://schemas.microsoft.com/office/drawing/2014/main" id="{5F42F812-C997-D95E-A8B7-ABD0C5E0027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57519" y="4306437"/>
            <a:ext cx="3476961" cy="1453359"/>
          </a:xfrm>
          <a:prstGeom prst="rect">
            <a:avLst/>
          </a:prstGeom>
        </p:spPr>
      </p:pic>
      <p:pic>
        <p:nvPicPr>
          <p:cNvPr id="6" name="Picture 5">
            <a:extLst>
              <a:ext uri="{FF2B5EF4-FFF2-40B4-BE49-F238E27FC236}">
                <a16:creationId xmlns:a16="http://schemas.microsoft.com/office/drawing/2014/main" id="{59AC9C1A-B969-71D8-7ABB-D6C359B31D4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19868624">
            <a:off x="8737150" y="3524736"/>
            <a:ext cx="3098292" cy="1343212"/>
          </a:xfrm>
          <a:prstGeom prst="rect">
            <a:avLst/>
          </a:prstGeom>
        </p:spPr>
      </p:pic>
      <p:pic>
        <p:nvPicPr>
          <p:cNvPr id="7" name="Picture 6">
            <a:extLst>
              <a:ext uri="{FF2B5EF4-FFF2-40B4-BE49-F238E27FC236}">
                <a16:creationId xmlns:a16="http://schemas.microsoft.com/office/drawing/2014/main" id="{A23ED9CF-D55F-5542-C277-D429B98F101B}"/>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3339257" y="735905"/>
            <a:ext cx="5553937" cy="4017612"/>
          </a:xfrm>
          <a:prstGeom prst="rect">
            <a:avLst/>
          </a:prstGeom>
        </p:spPr>
      </p:pic>
    </p:spTree>
    <p:extLst>
      <p:ext uri="{BB962C8B-B14F-4D97-AF65-F5344CB8AC3E}">
        <p14:creationId xmlns:p14="http://schemas.microsoft.com/office/powerpoint/2010/main" val="2569427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834904"/>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Practice</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21753851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178951" y="303248"/>
            <a:ext cx="8934400" cy="527100"/>
          </a:xfrm>
        </p:spPr>
        <p:txBody>
          <a:bodyPr vert="horz" lIns="91440" tIns="45720" rIns="91440" bIns="45720" rtlCol="0" anchor="ctr">
            <a:noAutofit/>
          </a:bodyPr>
          <a:lstStyle/>
          <a:p>
            <a:pPr>
              <a:spcBef>
                <a:spcPct val="0"/>
              </a:spcBef>
            </a:pPr>
            <a:r>
              <a:rPr lang="en-US" sz="4000" kern="1200">
                <a:solidFill>
                  <a:schemeClr val="bg1"/>
                </a:solidFill>
                <a:latin typeface="+mj-lt"/>
                <a:ea typeface="+mj-ea"/>
                <a:cs typeface="+mj-cs"/>
              </a:rPr>
              <a:t>Instructional Routine Look Fors </a:t>
            </a:r>
          </a:p>
        </p:txBody>
      </p:sp>
      <p:sp>
        <p:nvSpPr>
          <p:cNvPr id="2" name="Google Shape;338;g610ef0e5f8_7_79">
            <a:extLst>
              <a:ext uri="{FF2B5EF4-FFF2-40B4-BE49-F238E27FC236}">
                <a16:creationId xmlns:a16="http://schemas.microsoft.com/office/drawing/2014/main" id="{61F09FE4-424C-27ED-ECBC-7C2F6D8A8EDE}"/>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Phonics</a:t>
            </a:r>
          </a:p>
        </p:txBody>
      </p:sp>
      <p:sp>
        <p:nvSpPr>
          <p:cNvPr id="3" name="Rectangle 2">
            <a:extLst>
              <a:ext uri="{FF2B5EF4-FFF2-40B4-BE49-F238E27FC236}">
                <a16:creationId xmlns:a16="http://schemas.microsoft.com/office/drawing/2014/main" id="{870718AC-2AB2-8793-245A-BB5E1E375D17}"/>
              </a:ext>
            </a:extLst>
          </p:cNvPr>
          <p:cNvSpPr/>
          <p:nvPr/>
        </p:nvSpPr>
        <p:spPr>
          <a:xfrm>
            <a:off x="425985" y="1555229"/>
            <a:ext cx="11766015" cy="5465742"/>
          </a:xfrm>
          <a:prstGeom prst="rect">
            <a:avLst/>
          </a:prstGeom>
        </p:spPr>
        <p:txBody>
          <a:bodyPr/>
          <a:lstStyle/>
          <a:p>
            <a:pPr marL="285750" lvl="0" indent="-285750">
              <a:lnSpc>
                <a:spcPct val="150000"/>
              </a:lnSpc>
              <a:buFont typeface="Wingdings" panose="05000000000000000000" pitchFamily="2" charset="2"/>
              <a:buChar char="q"/>
            </a:pPr>
            <a:r>
              <a:rPr lang="en-US" sz="1800" b="0" i="0"/>
              <a:t>Includes review of previously learned skills </a:t>
            </a:r>
            <a:endParaRPr lang="en-US" sz="1800"/>
          </a:p>
          <a:p>
            <a:pPr marL="285750" lvl="0" indent="-285750">
              <a:lnSpc>
                <a:spcPct val="150000"/>
              </a:lnSpc>
              <a:buFont typeface="Wingdings" panose="05000000000000000000" pitchFamily="2" charset="2"/>
              <a:buChar char="q"/>
            </a:pPr>
            <a:r>
              <a:rPr lang="en-US" sz="1800" b="0" i="0"/>
              <a:t>Direct instruction of the targeted phoneme/grapheme correspondence, syllable type, or morpheme</a:t>
            </a:r>
            <a:endParaRPr lang="en-US" sz="1800"/>
          </a:p>
          <a:p>
            <a:pPr marL="285750" lvl="0" indent="-285750">
              <a:lnSpc>
                <a:spcPct val="150000"/>
              </a:lnSpc>
              <a:buFont typeface="Wingdings" panose="05000000000000000000" pitchFamily="2" charset="2"/>
              <a:buChar char="q"/>
            </a:pPr>
            <a:r>
              <a:rPr lang="en-US" sz="1800" b="0" i="0"/>
              <a:t>Provides opportunity for students to hear and produce the targeted phoneme</a:t>
            </a:r>
            <a:endParaRPr lang="en-US" sz="1800"/>
          </a:p>
          <a:p>
            <a:pPr marL="285750" lvl="0" indent="-285750">
              <a:lnSpc>
                <a:spcPct val="150000"/>
              </a:lnSpc>
              <a:buFont typeface="Wingdings" panose="05000000000000000000" pitchFamily="2" charset="2"/>
              <a:buChar char="q"/>
            </a:pPr>
            <a:r>
              <a:rPr lang="en-US" sz="1800" b="0" i="0"/>
              <a:t>Includes instruction and feedback on proper articulation of targeted phoneme </a:t>
            </a:r>
            <a:endParaRPr lang="en-US" sz="1800"/>
          </a:p>
          <a:p>
            <a:pPr marL="285750" lvl="0" indent="-285750">
              <a:lnSpc>
                <a:spcPct val="150000"/>
              </a:lnSpc>
              <a:buFont typeface="Wingdings" panose="05000000000000000000" pitchFamily="2" charset="2"/>
              <a:buChar char="q"/>
            </a:pPr>
            <a:r>
              <a:rPr lang="en-US" sz="1800" b="0" i="0"/>
              <a:t>Provides opportunity for students to see/read the targeted grapheme (syllable type or morpheme)</a:t>
            </a:r>
            <a:endParaRPr lang="en-US" sz="1800"/>
          </a:p>
          <a:p>
            <a:pPr marL="285750" lvl="0" indent="-285750">
              <a:lnSpc>
                <a:spcPct val="150000"/>
              </a:lnSpc>
              <a:buFont typeface="Wingdings" panose="05000000000000000000" pitchFamily="2" charset="2"/>
              <a:buChar char="q"/>
            </a:pPr>
            <a:r>
              <a:rPr lang="en-US" sz="1800" b="0" i="0"/>
              <a:t>Includes keyword, picture or visual to aid in learning</a:t>
            </a:r>
            <a:endParaRPr lang="en-US" sz="1800"/>
          </a:p>
          <a:p>
            <a:pPr marL="285750" lvl="0" indent="-285750">
              <a:lnSpc>
                <a:spcPct val="150000"/>
              </a:lnSpc>
              <a:buFont typeface="Wingdings" panose="05000000000000000000" pitchFamily="2" charset="2"/>
              <a:buChar char="q"/>
            </a:pPr>
            <a:r>
              <a:rPr lang="en-US" sz="1800" b="0" i="0"/>
              <a:t>Include multisensory strategies for learning and engagement, as appropriate </a:t>
            </a:r>
            <a:endParaRPr lang="en-US" sz="1800"/>
          </a:p>
          <a:p>
            <a:pPr marL="285750" lvl="0" indent="-285750">
              <a:lnSpc>
                <a:spcPct val="150000"/>
              </a:lnSpc>
              <a:buFont typeface="Wingdings" panose="05000000000000000000" pitchFamily="2" charset="2"/>
              <a:buChar char="q"/>
            </a:pPr>
            <a:r>
              <a:rPr lang="en-US" sz="1800" b="0" i="0"/>
              <a:t>Provides opportunities to blend words with the new skill</a:t>
            </a:r>
            <a:endParaRPr lang="en-US" sz="1800"/>
          </a:p>
          <a:p>
            <a:pPr marL="285750" lvl="0" indent="-285750">
              <a:lnSpc>
                <a:spcPct val="150000"/>
              </a:lnSpc>
              <a:buFont typeface="Wingdings" panose="05000000000000000000" pitchFamily="2" charset="2"/>
              <a:buChar char="q"/>
            </a:pPr>
            <a:r>
              <a:rPr lang="en-US" sz="1800" b="0" i="0"/>
              <a:t>Provides opportunities to practice encoding using words or phrases that incorporate the new skill </a:t>
            </a:r>
            <a:endParaRPr lang="en-US" sz="1800"/>
          </a:p>
          <a:p>
            <a:pPr marL="285750" lvl="0" indent="-285750">
              <a:lnSpc>
                <a:spcPct val="150000"/>
              </a:lnSpc>
              <a:buFont typeface="Wingdings" panose="05000000000000000000" pitchFamily="2" charset="2"/>
              <a:buChar char="q"/>
            </a:pPr>
            <a:r>
              <a:rPr lang="en-US" sz="1800" b="0" i="0"/>
              <a:t>Provides time in appropriate decodable text for ample practice with the target skill and previously learned phonics patterns</a:t>
            </a:r>
          </a:p>
          <a:p>
            <a:pPr marL="285750" lvl="0" indent="-285750">
              <a:lnSpc>
                <a:spcPct val="150000"/>
              </a:lnSpc>
              <a:buFont typeface="Wingdings" panose="05000000000000000000" pitchFamily="2" charset="2"/>
              <a:buChar char="q"/>
            </a:pPr>
            <a:r>
              <a:rPr lang="en-US" sz="1800" b="0" i="0"/>
              <a:t>Teacher demonstrates appropriate phonics knowledge to provide effective instruction to students.</a:t>
            </a:r>
            <a:endParaRPr lang="en-US" sz="1800"/>
          </a:p>
        </p:txBody>
      </p:sp>
    </p:spTree>
    <p:extLst>
      <p:ext uri="{BB962C8B-B14F-4D97-AF65-F5344CB8AC3E}">
        <p14:creationId xmlns:p14="http://schemas.microsoft.com/office/powerpoint/2010/main" val="42558266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p:txBody>
          <a:bodyPr/>
          <a:lstStyle/>
          <a:p>
            <a:r>
              <a:rPr lang="en-US" sz="4000">
                <a:latin typeface="Museo Slab 500"/>
              </a:rPr>
              <a:t>Interactive Activity </a:t>
            </a:r>
          </a:p>
        </p:txBody>
      </p:sp>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2400">
                <a:solidFill>
                  <a:schemeClr val="bg1"/>
                </a:solidFill>
              </a:rPr>
              <a:t>Partner Practice </a:t>
            </a:r>
          </a:p>
        </p:txBody>
      </p:sp>
      <p:pic>
        <p:nvPicPr>
          <p:cNvPr id="6" name="Picture 5">
            <a:extLst>
              <a:ext uri="{FF2B5EF4-FFF2-40B4-BE49-F238E27FC236}">
                <a16:creationId xmlns:a16="http://schemas.microsoft.com/office/drawing/2014/main" id="{87A0C4F0-E30B-C0EE-4C3D-AB63A737E3C7}"/>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619" y="1989982"/>
            <a:ext cx="5015010" cy="3343340"/>
          </a:xfrm>
          <a:prstGeom prst="rect">
            <a:avLst/>
          </a:prstGeom>
          <a:ln>
            <a:noFill/>
          </a:ln>
          <a:effectLst>
            <a:softEdge rad="112500"/>
          </a:effectLst>
        </p:spPr>
      </p:pic>
      <p:graphicFrame>
        <p:nvGraphicFramePr>
          <p:cNvPr id="5" name="Diagram 4">
            <a:extLst>
              <a:ext uri="{FF2B5EF4-FFF2-40B4-BE49-F238E27FC236}">
                <a16:creationId xmlns:a16="http://schemas.microsoft.com/office/drawing/2014/main" id="{B99F6644-135A-CD22-26D8-5E779C39EFD7}"/>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286231168"/>
              </p:ext>
            </p:extLst>
          </p:nvPr>
        </p:nvGraphicFramePr>
        <p:xfrm>
          <a:off x="4509193" y="1287598"/>
          <a:ext cx="7480188" cy="614397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2" name="Diagram 1" descr="Plan with your grade level teams or colleagues​&#10;&#10;Clear up any misconceptions​&#10;&#10;Adjust this routine to fit with your existing programming and upcoming skill focus ​&#10;&#10;Share feedback based on materials and programming​&#10;&#10;Practice the routine with adjustments for your classroom​&#10;&#10;1. Say the Word​&#10;&#10;2. Say and Move the Phonemes​&#10;&#10;3. Connect the Phonemes to Graphemes ​&#10;&#10;4. Say and Spell the Word">
            <a:extLst>
              <a:ext uri="{FF2B5EF4-FFF2-40B4-BE49-F238E27FC236}">
                <a16:creationId xmlns:a16="http://schemas.microsoft.com/office/drawing/2014/main" id="{BC4EDEC4-5B45-D146-A8B6-2979A4049748}"/>
              </a:ext>
            </a:extLst>
          </p:cNvPr>
          <p:cNvGraphicFramePr/>
          <p:nvPr>
            <p:extLst>
              <p:ext uri="{D42A27DB-BD31-4B8C-83A1-F6EECF244321}">
                <p14:modId xmlns:p14="http://schemas.microsoft.com/office/powerpoint/2010/main" val="855737510"/>
              </p:ext>
            </p:extLst>
          </p:nvPr>
        </p:nvGraphicFramePr>
        <p:xfrm>
          <a:off x="5117032" y="1310679"/>
          <a:ext cx="6972946" cy="542981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3" name="TextBox 2">
            <a:extLst>
              <a:ext uri="{FF2B5EF4-FFF2-40B4-BE49-F238E27FC236}">
                <a16:creationId xmlns:a16="http://schemas.microsoft.com/office/drawing/2014/main" id="{616468F5-7E79-D515-7B0B-ADA337AC3ED0}"/>
              </a:ext>
              <a:ext uri="{C183D7F6-B498-43B3-948B-1728B52AA6E4}">
                <adec:decorative xmlns:adec="http://schemas.microsoft.com/office/drawing/2017/decorative" val="1"/>
              </a:ext>
            </a:extLst>
          </p:cNvPr>
          <p:cNvSpPr txBox="1"/>
          <p:nvPr/>
        </p:nvSpPr>
        <p:spPr>
          <a:xfrm>
            <a:off x="244555" y="5333322"/>
            <a:ext cx="4771880" cy="369332"/>
          </a:xfrm>
          <a:prstGeom prst="rect">
            <a:avLst/>
          </a:prstGeom>
          <a:noFill/>
        </p:spPr>
        <p:txBody>
          <a:bodyPr wrap="square" lIns="91440" tIns="45720" rIns="91440" bIns="45720" rtlCol="0" anchor="t">
            <a:spAutoFit/>
          </a:bodyPr>
          <a:lstStyle/>
          <a:p>
            <a:pPr algn="ctr"/>
            <a:r>
              <a:rPr lang="en-US" dirty="0">
                <a:hlinkClick r:id="rId14"/>
              </a:rPr>
              <a:t>CDE Heart Word Routine Handout</a:t>
            </a:r>
            <a:endParaRPr lang="en-US" dirty="0"/>
          </a:p>
        </p:txBody>
      </p:sp>
    </p:spTree>
    <p:extLst>
      <p:ext uri="{BB962C8B-B14F-4D97-AF65-F5344CB8AC3E}">
        <p14:creationId xmlns:p14="http://schemas.microsoft.com/office/powerpoint/2010/main" val="2532760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08524" y="419568"/>
            <a:ext cx="8934400" cy="527100"/>
          </a:xfrm>
        </p:spPr>
        <p:txBody>
          <a:bodyPr/>
          <a:lstStyle/>
          <a:p>
            <a:r>
              <a:rPr lang="en-US" sz="4000">
                <a:latin typeface="Museo Slab 500"/>
              </a:rPr>
              <a:t>Implementation Considerations </a:t>
            </a:r>
          </a:p>
        </p:txBody>
      </p:sp>
      <p:sp>
        <p:nvSpPr>
          <p:cNvPr id="15" name="Google Shape;338;g610ef0e5f8_7_79">
            <a:extLst>
              <a:ext uri="{FF2B5EF4-FFF2-40B4-BE49-F238E27FC236}">
                <a16:creationId xmlns:a16="http://schemas.microsoft.com/office/drawing/2014/main" id="{A3DFC9CC-FC33-42A3-8CC3-B52E13C3E03F}"/>
              </a:ext>
              <a:ext uri="{C183D7F6-B498-43B3-948B-1728B52AA6E4}">
                <adec:decorative xmlns:adec="http://schemas.microsoft.com/office/drawing/2017/decorative" val="1"/>
              </a:ext>
            </a:extLst>
          </p:cNvPr>
          <p:cNvSpPr txBox="1">
            <a:spLocks/>
          </p:cNvSpPr>
          <p:nvPr/>
        </p:nvSpPr>
        <p:spPr>
          <a:xfrm>
            <a:off x="297425" y="830348"/>
            <a:ext cx="10333055" cy="457251"/>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lang="en-US" sz="2400">
              <a:solidFill>
                <a:schemeClr val="bg1"/>
              </a:solidFill>
            </a:endParaRPr>
          </a:p>
        </p:txBody>
      </p:sp>
      <p:sp>
        <p:nvSpPr>
          <p:cNvPr id="3" name="TextBox 2">
            <a:extLst>
              <a:ext uri="{FF2B5EF4-FFF2-40B4-BE49-F238E27FC236}">
                <a16:creationId xmlns:a16="http://schemas.microsoft.com/office/drawing/2014/main" id="{5CD96FA3-F294-651D-2566-B57926AD029C}"/>
              </a:ext>
            </a:extLst>
          </p:cNvPr>
          <p:cNvSpPr txBox="1"/>
          <p:nvPr/>
        </p:nvSpPr>
        <p:spPr>
          <a:xfrm>
            <a:off x="208524" y="1582060"/>
            <a:ext cx="5531473" cy="5201424"/>
          </a:xfrm>
          <a:prstGeom prst="rect">
            <a:avLst/>
          </a:prstGeom>
          <a:noFill/>
        </p:spPr>
        <p:txBody>
          <a:bodyPr wrap="square" rtlCol="0">
            <a:spAutoFit/>
          </a:bodyPr>
          <a:lstStyle/>
          <a:p>
            <a:r>
              <a:rPr lang="en-US" sz="2400"/>
              <a:t>Let’s take a few minutes to discuss how you will implement these routines in your classroom.</a:t>
            </a:r>
          </a:p>
          <a:p>
            <a:endParaRPr lang="en-US" sz="2400"/>
          </a:p>
          <a:p>
            <a:r>
              <a:rPr lang="en-US" sz="2400"/>
              <a:t>Consider: </a:t>
            </a:r>
          </a:p>
          <a:p>
            <a:endParaRPr lang="en-US" sz="1400"/>
          </a:p>
          <a:p>
            <a:pPr marL="342900" indent="-342900">
              <a:buFont typeface="Arial" panose="020B0604020202020204" pitchFamily="34" charset="0"/>
              <a:buChar char="•"/>
            </a:pPr>
            <a:r>
              <a:rPr lang="en-US" sz="2000"/>
              <a:t>Stages of understanding</a:t>
            </a:r>
          </a:p>
          <a:p>
            <a:pPr marL="342900" indent="-342900">
              <a:buFont typeface="Arial" panose="020B0604020202020204" pitchFamily="34" charset="0"/>
              <a:buChar char="•"/>
            </a:pPr>
            <a:r>
              <a:rPr lang="en-US" sz="2000"/>
              <a:t>Existing phonics and sight word instruction</a:t>
            </a:r>
          </a:p>
          <a:p>
            <a:pPr marL="342900" indent="-342900">
              <a:buFont typeface="Arial" panose="020B0604020202020204" pitchFamily="34" charset="0"/>
              <a:buChar char="•"/>
            </a:pPr>
            <a:r>
              <a:rPr lang="en-US" sz="2000"/>
              <a:t>Physical classroom set up during lesson and organization of materials</a:t>
            </a:r>
          </a:p>
          <a:p>
            <a:pPr marL="342900" indent="-342900">
              <a:buFont typeface="Arial" panose="020B0604020202020204" pitchFamily="34" charset="0"/>
              <a:buChar char="•"/>
            </a:pPr>
            <a:r>
              <a:rPr lang="en-US" sz="2000"/>
              <a:t>Logistics of whole group/small groups</a:t>
            </a:r>
          </a:p>
          <a:p>
            <a:pPr marL="342900" indent="-342900">
              <a:buFont typeface="Arial" panose="020B0604020202020204" pitchFamily="34" charset="0"/>
              <a:buChar char="•"/>
            </a:pPr>
            <a:r>
              <a:rPr lang="en-US" sz="2000"/>
              <a:t>Adjusting the gradual release to keep pace with students’ level of skill mastery</a:t>
            </a:r>
          </a:p>
          <a:p>
            <a:pPr marL="342900" indent="-342900">
              <a:buFont typeface="Arial" panose="020B0604020202020204" pitchFamily="34" charset="0"/>
              <a:buChar char="•"/>
            </a:pPr>
            <a:endParaRPr lang="en-US" sz="2400"/>
          </a:p>
          <a:p>
            <a:pPr marL="342900" indent="-342900">
              <a:buFontTx/>
              <a:buChar char="-"/>
            </a:pPr>
            <a:endParaRPr lang="en-US" sz="2400"/>
          </a:p>
        </p:txBody>
      </p:sp>
      <p:pic>
        <p:nvPicPr>
          <p:cNvPr id="4" name="Picture 3" descr="Adult working with students">
            <a:extLst>
              <a:ext uri="{FF2B5EF4-FFF2-40B4-BE49-F238E27FC236}">
                <a16:creationId xmlns:a16="http://schemas.microsoft.com/office/drawing/2014/main" id="{EE3FEE35-A666-7CA3-88A0-92C748A5F2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23976" y="1921319"/>
            <a:ext cx="6159500" cy="4106333"/>
          </a:xfrm>
          <a:prstGeom prst="rect">
            <a:avLst/>
          </a:prstGeom>
          <a:effectLst>
            <a:softEdge rad="127000"/>
          </a:effectLst>
        </p:spPr>
      </p:pic>
    </p:spTree>
    <p:extLst>
      <p:ext uri="{BB962C8B-B14F-4D97-AF65-F5344CB8AC3E}">
        <p14:creationId xmlns:p14="http://schemas.microsoft.com/office/powerpoint/2010/main" val="42193630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57"/>
        <p:cNvGrpSpPr/>
        <p:nvPr/>
      </p:nvGrpSpPr>
      <p:grpSpPr>
        <a:xfrm>
          <a:off x="0" y="0"/>
          <a:ext cx="0" cy="0"/>
          <a:chOff x="0" y="0"/>
          <a:chExt cx="0" cy="0"/>
        </a:xfrm>
      </p:grpSpPr>
      <p:sp>
        <p:nvSpPr>
          <p:cNvPr id="14" name="Title 6">
            <a:extLst>
              <a:ext uri="{FF2B5EF4-FFF2-40B4-BE49-F238E27FC236}">
                <a16:creationId xmlns:a16="http://schemas.microsoft.com/office/drawing/2014/main" id="{7A1A3440-886C-4BD1-BF05-7E02D9D0C2C7}"/>
              </a:ext>
            </a:extLst>
          </p:cNvPr>
          <p:cNvSpPr>
            <a:spLocks noGrp="1"/>
          </p:cNvSpPr>
          <p:nvPr>
            <p:ph type="title"/>
          </p:nvPr>
        </p:nvSpPr>
        <p:spPr>
          <a:xfrm>
            <a:off x="276207" y="437843"/>
            <a:ext cx="8934400" cy="527100"/>
          </a:xfrm>
        </p:spPr>
        <p:txBody>
          <a:bodyPr vert="horz" lIns="91440" tIns="45720" rIns="91440" bIns="45720" rtlCol="0" anchor="b">
            <a:normAutofit fontScale="90000"/>
          </a:bodyPr>
          <a:lstStyle/>
          <a:p>
            <a:pPr>
              <a:spcBef>
                <a:spcPct val="0"/>
              </a:spcBef>
            </a:pPr>
            <a:r>
              <a:rPr lang="en-US" sz="4400" dirty="0">
                <a:solidFill>
                  <a:schemeClr val="bg1"/>
                </a:solidFill>
                <a:latin typeface="+mj-lt"/>
                <a:ea typeface="+mj-ea"/>
                <a:cs typeface="+mj-cs"/>
              </a:rPr>
              <a:t>Debrief</a:t>
            </a:r>
          </a:p>
        </p:txBody>
      </p:sp>
      <p:pic>
        <p:nvPicPr>
          <p:cNvPr id="3" name="Picture 2">
            <a:extLst>
              <a:ext uri="{FF2B5EF4-FFF2-40B4-BE49-F238E27FC236}">
                <a16:creationId xmlns:a16="http://schemas.microsoft.com/office/drawing/2014/main" id="{115D1176-8FAD-0722-73B3-F8AA480516BE}"/>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15561" r="26401" b="-1"/>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15" name="Google Shape;338;g610ef0e5f8_7_79">
            <a:extLst>
              <a:ext uri="{FF2B5EF4-FFF2-40B4-BE49-F238E27FC236}">
                <a16:creationId xmlns:a16="http://schemas.microsoft.com/office/drawing/2014/main" id="{A3DFC9CC-FC33-42A3-8CC3-B52E13C3E03F}"/>
              </a:ext>
            </a:extLst>
          </p:cNvPr>
          <p:cNvSpPr txBox="1">
            <a:spLocks/>
          </p:cNvSpPr>
          <p:nvPr/>
        </p:nvSpPr>
        <p:spPr>
          <a:xfrm>
            <a:off x="323333" y="1724601"/>
            <a:ext cx="6775469" cy="4998952"/>
          </a:xfrm>
          <a:prstGeom prst="rect">
            <a:avLst/>
          </a:prstGeom>
          <a:noFill/>
          <a:ln>
            <a:noFill/>
          </a:ln>
        </p:spPr>
        <p:txBody>
          <a:bodyPr spcFirstLastPara="1" vert="horz" wrap="square" lIns="0" tIns="0" rIns="0" bIns="0" rtlCol="0" anchor="t" anchorCtr="0">
            <a:noAutofit/>
          </a:bodyPr>
          <a:lstStyle>
            <a:lvl1pPr lvl="0" algn="l" defTabSz="914400" rtl="0" eaLnBrk="1" latinLnBrk="0" hangingPunct="1">
              <a:lnSpc>
                <a:spcPct val="90000"/>
              </a:lnSpc>
              <a:spcBef>
                <a:spcPts val="0"/>
              </a:spcBef>
              <a:spcAft>
                <a:spcPts val="0"/>
              </a:spcAft>
              <a:buClr>
                <a:schemeClr val="lt1"/>
              </a:buClr>
              <a:buSzPts val="2600"/>
              <a:buFont typeface="Arial"/>
              <a:buNone/>
              <a:defRPr sz="4800" b="0" kern="1200">
                <a:solidFill>
                  <a:schemeClr val="lt1"/>
                </a:solidFill>
                <a:latin typeface="Museo Slab 500" panose="02000000000000000000" pitchFamily="50" charset="0"/>
                <a:ea typeface="Museo Slab 500" panose="02000000000000000000" pitchFamily="5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r>
              <a:rPr lang="en-US" sz="3200">
                <a:solidFill>
                  <a:schemeClr val="tx1"/>
                </a:solidFill>
                <a:latin typeface="+mn-lt"/>
              </a:rPr>
              <a:t>After practicing this heart word routine, </a:t>
            </a:r>
          </a:p>
          <a:p>
            <a:r>
              <a:rPr lang="en-US" sz="3200">
                <a:solidFill>
                  <a:schemeClr val="tx1"/>
                </a:solidFill>
                <a:latin typeface="+mn-lt"/>
              </a:rPr>
              <a:t>what questions do you still have? </a:t>
            </a:r>
          </a:p>
          <a:p>
            <a:endParaRPr lang="en-US" sz="2400">
              <a:solidFill>
                <a:schemeClr val="tx1"/>
              </a:solidFill>
            </a:endParaRPr>
          </a:p>
          <a:p>
            <a:endParaRPr lang="en-US" sz="2400">
              <a:solidFill>
                <a:schemeClr val="tx1"/>
              </a:solidFill>
            </a:endParaRPr>
          </a:p>
        </p:txBody>
      </p:sp>
      <p:sp>
        <p:nvSpPr>
          <p:cNvPr id="4" name="TextBox 3">
            <a:extLst>
              <a:ext uri="{FF2B5EF4-FFF2-40B4-BE49-F238E27FC236}">
                <a16:creationId xmlns:a16="http://schemas.microsoft.com/office/drawing/2014/main" id="{9D11C495-35DC-56BD-E21E-548D7DA2EB44}"/>
              </a:ext>
              <a:ext uri="{C183D7F6-B498-43B3-948B-1728B52AA6E4}">
                <adec:decorative xmlns:adec="http://schemas.microsoft.com/office/drawing/2017/decorative" val="1"/>
              </a:ext>
            </a:extLst>
          </p:cNvPr>
          <p:cNvSpPr txBox="1"/>
          <p:nvPr/>
        </p:nvSpPr>
        <p:spPr>
          <a:xfrm>
            <a:off x="8203692" y="5373999"/>
            <a:ext cx="3664975" cy="723275"/>
          </a:xfrm>
          <a:prstGeom prst="rect">
            <a:avLst/>
          </a:prstGeom>
          <a:noFill/>
        </p:spPr>
        <p:txBody>
          <a:bodyPr wrap="square" rtlCol="0">
            <a:spAutoFit/>
          </a:bodyPr>
          <a:lstStyle/>
          <a:p>
            <a:pPr>
              <a:spcAft>
                <a:spcPts val="600"/>
              </a:spcAft>
            </a:pPr>
            <a:endParaRPr lang="en-US"/>
          </a:p>
          <a:p>
            <a:pPr>
              <a:spcAft>
                <a:spcPts val="600"/>
              </a:spcAft>
            </a:pPr>
            <a:endParaRPr lang="en-US"/>
          </a:p>
        </p:txBody>
      </p:sp>
      <p:pic>
        <p:nvPicPr>
          <p:cNvPr id="5" name="Picture 12">
            <a:extLst>
              <a:ext uri="{FF2B5EF4-FFF2-40B4-BE49-F238E27FC236}">
                <a16:creationId xmlns:a16="http://schemas.microsoft.com/office/drawing/2014/main" id="{0D862269-7641-2712-469A-76A91124CB63}"/>
              </a:ext>
              <a:ext uri="{C183D7F6-B498-43B3-948B-1728B52AA6E4}">
                <adec:decorative xmlns:adec="http://schemas.microsoft.com/office/drawing/2017/decorative" val="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045889"/>
            <a:ext cx="1270000" cy="8121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7618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59"/>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Next Steps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15423601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24214"/>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Introduction</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0966512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768BA0-4E86-1D75-F1B7-A701D2E45E1B}"/>
              </a:ext>
            </a:extLst>
          </p:cNvPr>
          <p:cNvSpPr>
            <a:spLocks noGrp="1"/>
          </p:cNvSpPr>
          <p:nvPr>
            <p:ph type="title"/>
          </p:nvPr>
        </p:nvSpPr>
        <p:spPr>
          <a:xfrm>
            <a:off x="297425" y="551605"/>
            <a:ext cx="8934400" cy="527100"/>
          </a:xfrm>
        </p:spPr>
        <p:txBody>
          <a:bodyPr/>
          <a:lstStyle/>
          <a:p>
            <a:r>
              <a:rPr lang="en-US" sz="4000" dirty="0"/>
              <a:t>Looking Ahead</a:t>
            </a:r>
          </a:p>
        </p:txBody>
      </p:sp>
      <p:sp>
        <p:nvSpPr>
          <p:cNvPr id="3" name="TextBox 2">
            <a:extLst>
              <a:ext uri="{FF2B5EF4-FFF2-40B4-BE49-F238E27FC236}">
                <a16:creationId xmlns:a16="http://schemas.microsoft.com/office/drawing/2014/main" id="{08E634AE-4987-2E5D-CE0A-9AEEA115A712}"/>
              </a:ext>
            </a:extLst>
          </p:cNvPr>
          <p:cNvSpPr txBox="1"/>
          <p:nvPr/>
        </p:nvSpPr>
        <p:spPr>
          <a:xfrm>
            <a:off x="6357505" y="2092942"/>
            <a:ext cx="5748640" cy="4539704"/>
          </a:xfrm>
          <a:prstGeom prst="rect">
            <a:avLst/>
          </a:prstGeom>
          <a:noFill/>
        </p:spPr>
        <p:txBody>
          <a:bodyPr wrap="square" rtlCol="0">
            <a:spAutoFit/>
          </a:bodyPr>
          <a:lstStyle/>
          <a:p>
            <a:pPr rtl="0" fontAlgn="base">
              <a:spcBef>
                <a:spcPts val="1000"/>
              </a:spcBef>
              <a:spcAft>
                <a:spcPts val="0"/>
              </a:spcAft>
            </a:pPr>
            <a:r>
              <a:rPr lang="en-US" sz="2400" b="0" i="0" u="none" strike="noStrike">
                <a:solidFill>
                  <a:srgbClr val="000000"/>
                </a:solidFill>
                <a:effectLst/>
              </a:rPr>
              <a:t>Take a minute and think about all that you learned during this session.</a:t>
            </a:r>
          </a:p>
          <a:p>
            <a:pPr rtl="0" fontAlgn="base">
              <a:spcBef>
                <a:spcPts val="1000"/>
              </a:spcBef>
              <a:spcAft>
                <a:spcPts val="0"/>
              </a:spcAft>
            </a:pPr>
            <a:r>
              <a:rPr lang="en-US" sz="2400" b="0" i="0" u="none" strike="noStrike">
                <a:solidFill>
                  <a:srgbClr val="000000"/>
                </a:solidFill>
                <a:effectLst/>
              </a:rPr>
              <a:t>Write down what you plan to do with the information you learned today during this session and how it will impact your students learning.</a:t>
            </a:r>
          </a:p>
          <a:p>
            <a:pPr marL="742950" lvl="1" indent="-285750" rtl="0" fontAlgn="base">
              <a:spcBef>
                <a:spcPts val="1000"/>
              </a:spcBef>
              <a:spcAft>
                <a:spcPts val="0"/>
              </a:spcAft>
              <a:buFont typeface="+mj-lt"/>
              <a:buAutoNum type="arabicPeriod"/>
            </a:pPr>
            <a:r>
              <a:rPr lang="en-US" sz="2000" b="0" i="0" u="none" strike="noStrike">
                <a:solidFill>
                  <a:srgbClr val="000000"/>
                </a:solidFill>
                <a:effectLst/>
              </a:rPr>
              <a:t>How will you include this heart word routine  in your daily lessons or refine your current practice?  </a:t>
            </a:r>
          </a:p>
          <a:p>
            <a:pPr marL="742950" lvl="1" indent="-285750" rtl="0" fontAlgn="base">
              <a:spcBef>
                <a:spcPts val="1000"/>
              </a:spcBef>
              <a:spcAft>
                <a:spcPts val="1000"/>
              </a:spcAft>
              <a:buFont typeface="+mj-lt"/>
              <a:buAutoNum type="arabicPeriod"/>
            </a:pPr>
            <a:r>
              <a:rPr lang="en-US" sz="2000" b="0" i="0" u="none" strike="noStrike">
                <a:solidFill>
                  <a:srgbClr val="000000"/>
                </a:solidFill>
                <a:effectLst/>
              </a:rPr>
              <a:t>What part of this instructional routine would you like to continue developing or receive feedback on?</a:t>
            </a:r>
          </a:p>
        </p:txBody>
      </p:sp>
      <p:pic>
        <p:nvPicPr>
          <p:cNvPr id="5" name="Picture 4">
            <a:extLst>
              <a:ext uri="{FF2B5EF4-FFF2-40B4-BE49-F238E27FC236}">
                <a16:creationId xmlns:a16="http://schemas.microsoft.com/office/drawing/2014/main" id="{FF5A02D0-574C-5CE1-0AC9-F3F2CC24D0B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71146" y="2092942"/>
            <a:ext cx="5924854" cy="3949903"/>
          </a:xfrm>
          <a:prstGeom prst="rect">
            <a:avLst/>
          </a:prstGeom>
        </p:spPr>
      </p:pic>
    </p:spTree>
    <p:extLst>
      <p:ext uri="{BB962C8B-B14F-4D97-AF65-F5344CB8AC3E}">
        <p14:creationId xmlns:p14="http://schemas.microsoft.com/office/powerpoint/2010/main" val="9445929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16" name="Frame 15">
            <a:extLst>
              <a:ext uri="{FF2B5EF4-FFF2-40B4-BE49-F238E27FC236}">
                <a16:creationId xmlns:a16="http://schemas.microsoft.com/office/drawing/2014/main" id="{912561FA-B6F8-4334-B189-3D201397B34B}"/>
              </a:ext>
              <a:ext uri="{C183D7F6-B498-43B3-948B-1728B52AA6E4}">
                <adec:decorative xmlns:adec="http://schemas.microsoft.com/office/drawing/2017/decorative" val="1"/>
              </a:ext>
            </a:extLst>
          </p:cNvPr>
          <p:cNvSpPr/>
          <p:nvPr/>
        </p:nvSpPr>
        <p:spPr>
          <a:xfrm>
            <a:off x="0" y="0"/>
            <a:ext cx="12192000" cy="6858000"/>
          </a:xfrm>
          <a:prstGeom prst="frame">
            <a:avLst>
              <a:gd name="adj1" fmla="val 2244"/>
            </a:avLst>
          </a:prstGeom>
          <a:solidFill>
            <a:srgbClr val="6D3B5D"/>
          </a:solidFill>
          <a:ln>
            <a:solidFill>
              <a:srgbClr val="46797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 name="Title 1">
            <a:extLst>
              <a:ext uri="{FF2B5EF4-FFF2-40B4-BE49-F238E27FC236}">
                <a16:creationId xmlns:a16="http://schemas.microsoft.com/office/drawing/2014/main" id="{EE71F23A-A460-1096-4DAA-D0D716678BA0}"/>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Change Model</a:t>
            </a:r>
          </a:p>
        </p:txBody>
      </p:sp>
      <p:sp>
        <p:nvSpPr>
          <p:cNvPr id="15" name="TextBox 14">
            <a:extLst>
              <a:ext uri="{FF2B5EF4-FFF2-40B4-BE49-F238E27FC236}">
                <a16:creationId xmlns:a16="http://schemas.microsoft.com/office/drawing/2014/main" id="{505B454B-BDAE-4770-A830-4D2D3867B963}"/>
              </a:ext>
            </a:extLst>
          </p:cNvPr>
          <p:cNvSpPr txBox="1"/>
          <p:nvPr/>
        </p:nvSpPr>
        <p:spPr>
          <a:xfrm>
            <a:off x="474455" y="5870323"/>
            <a:ext cx="11456288" cy="738664"/>
          </a:xfrm>
          <a:prstGeom prst="rect">
            <a:avLst/>
          </a:prstGeom>
          <a:noFill/>
        </p:spPr>
        <p:txBody>
          <a:bodyPr wrap="square" rtlCol="0">
            <a:spAutoFit/>
          </a:bodyPr>
          <a:lstStyle/>
          <a:p>
            <a:r>
              <a:rPr lang="en-US" sz="1400" dirty="0">
                <a:solidFill>
                  <a:schemeClr val="tx1">
                    <a:lumMod val="50000"/>
                    <a:lumOff val="50000"/>
                  </a:schemeClr>
                </a:solidFill>
              </a:rPr>
              <a:t>Adapted from Lippett, M. Model for Complex Change (1987) and </a:t>
            </a:r>
            <a:r>
              <a:rPr lang="en-US" sz="1400" dirty="0" err="1">
                <a:solidFill>
                  <a:schemeClr val="tx1">
                    <a:lumMod val="50000"/>
                    <a:lumOff val="50000"/>
                  </a:schemeClr>
                </a:solidFill>
              </a:rPr>
              <a:t>Knoster</a:t>
            </a:r>
            <a:r>
              <a:rPr lang="en-US" sz="1400" dirty="0">
                <a:solidFill>
                  <a:schemeClr val="tx1">
                    <a:lumMod val="50000"/>
                    <a:lumOff val="50000"/>
                  </a:schemeClr>
                </a:solidFill>
              </a:rPr>
              <a:t>, T., Villa R., &amp; Thousand, J. (2000). A framework for thinking about systems change. Villa, R. &amp; J. Thousand (eds), Restructuring for caring and effective education: piecing the puzzle together (pp. 93-128). Baltimore: Paul H. Brookes Publishing Co. </a:t>
            </a:r>
          </a:p>
        </p:txBody>
      </p:sp>
      <p:graphicFrame>
        <p:nvGraphicFramePr>
          <p:cNvPr id="9" name="Table 4">
            <a:extLst>
              <a:ext uri="{FF2B5EF4-FFF2-40B4-BE49-F238E27FC236}">
                <a16:creationId xmlns:a16="http://schemas.microsoft.com/office/drawing/2014/main" id="{715ADFB0-61C9-4565-A2CC-EFF6F53EA9BA}"/>
              </a:ext>
            </a:extLst>
          </p:cNvPr>
          <p:cNvGraphicFramePr>
            <a:graphicFrameLocks noGrp="1"/>
          </p:cNvGraphicFramePr>
          <p:nvPr>
            <p:extLst>
              <p:ext uri="{D42A27DB-BD31-4B8C-83A1-F6EECF244321}">
                <p14:modId xmlns:p14="http://schemas.microsoft.com/office/powerpoint/2010/main" val="2276096316"/>
              </p:ext>
            </p:extLst>
          </p:nvPr>
        </p:nvGraphicFramePr>
        <p:xfrm>
          <a:off x="474455" y="543462"/>
          <a:ext cx="1784286" cy="5024412"/>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Vision</a:t>
                      </a:r>
                    </a:p>
                  </a:txBody>
                  <a:tcPr anchor="ctr" anchorCtr="1">
                    <a:solidFill>
                      <a:schemeClr val="bg2"/>
                    </a:solidFill>
                  </a:tcPr>
                </a:tc>
                <a:tc>
                  <a:txBody>
                    <a:bodyPr/>
                    <a:lstStyle/>
                    <a:p>
                      <a:pPr algn="ct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026061336"/>
                  </a:ext>
                </a:extLst>
              </a:tr>
              <a:tr h="79287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nchorCtr="1">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Vision</a:t>
                      </a:r>
                    </a:p>
                  </a:txBody>
                  <a:tcPr anchor="ctr" anchorCtr="1">
                    <a:solidFill>
                      <a:schemeClr val="bg2"/>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nchorCtr="1">
                    <a:solidFill>
                      <a:schemeClr val="bg1"/>
                    </a:solidFill>
                  </a:tcPr>
                </a:tc>
                <a:extLst>
                  <a:ext uri="{0D108BD9-81ED-4DB2-BD59-A6C34878D82A}">
                    <a16:rowId xmlns:a16="http://schemas.microsoft.com/office/drawing/2014/main" val="2209211111"/>
                  </a:ext>
                </a:extLst>
              </a:tr>
            </a:tbl>
          </a:graphicData>
        </a:graphic>
      </p:graphicFrame>
      <p:graphicFrame>
        <p:nvGraphicFramePr>
          <p:cNvPr id="11" name="Table 4">
            <a:extLst>
              <a:ext uri="{FF2B5EF4-FFF2-40B4-BE49-F238E27FC236}">
                <a16:creationId xmlns:a16="http://schemas.microsoft.com/office/drawing/2014/main" id="{48E2CE38-7091-4AFB-81CC-AAE96A7E1C98}"/>
              </a:ext>
            </a:extLst>
          </p:cNvPr>
          <p:cNvGraphicFramePr>
            <a:graphicFrameLocks noGrp="1"/>
          </p:cNvGraphicFramePr>
          <p:nvPr>
            <p:extLst>
              <p:ext uri="{D42A27DB-BD31-4B8C-83A1-F6EECF244321}">
                <p14:modId xmlns:p14="http://schemas.microsoft.com/office/powerpoint/2010/main" val="2996718762"/>
              </p:ext>
            </p:extLst>
          </p:nvPr>
        </p:nvGraphicFramePr>
        <p:xfrm>
          <a:off x="2258741"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r>
                        <a:rPr lang="en-US" sz="2000" b="1" dirty="0">
                          <a:solidFill>
                            <a:schemeClr val="tx1"/>
                          </a:solidFill>
                        </a:rPr>
                        <a:t>Skills</a:t>
                      </a:r>
                    </a:p>
                  </a:txBody>
                  <a:tcPr anchor="ctr" anchorCtr="1">
                    <a:solidFill>
                      <a:srgbClr val="46797A"/>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Skills</a:t>
                      </a:r>
                    </a:p>
                  </a:txBody>
                  <a:tcPr anchor="ctr" anchorCtr="1">
                    <a:solidFill>
                      <a:srgbClr val="46797A"/>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2" name="Table 4">
            <a:extLst>
              <a:ext uri="{FF2B5EF4-FFF2-40B4-BE49-F238E27FC236}">
                <a16:creationId xmlns:a16="http://schemas.microsoft.com/office/drawing/2014/main" id="{CA8B9500-C802-49F0-B210-935135E0BFCB}"/>
              </a:ext>
            </a:extLst>
          </p:cNvPr>
          <p:cNvGraphicFramePr>
            <a:graphicFrameLocks noGrp="1"/>
          </p:cNvGraphicFramePr>
          <p:nvPr>
            <p:extLst>
              <p:ext uri="{D42A27DB-BD31-4B8C-83A1-F6EECF244321}">
                <p14:modId xmlns:p14="http://schemas.microsoft.com/office/powerpoint/2010/main" val="752587140"/>
              </p:ext>
            </p:extLst>
          </p:nvPr>
        </p:nvGraphicFramePr>
        <p:xfrm>
          <a:off x="404302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Incentives</a:t>
                      </a:r>
                    </a:p>
                  </a:txBody>
                  <a:tcPr anchor="ctr" anchorCtr="1">
                    <a:solidFill>
                      <a:srgbClr val="FEC846"/>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3" name="Table 4">
            <a:extLst>
              <a:ext uri="{FF2B5EF4-FFF2-40B4-BE49-F238E27FC236}">
                <a16:creationId xmlns:a16="http://schemas.microsoft.com/office/drawing/2014/main" id="{1AAE4D83-6695-4408-8829-0DDDB931D0A5}"/>
              </a:ext>
            </a:extLst>
          </p:cNvPr>
          <p:cNvGraphicFramePr>
            <a:graphicFrameLocks noGrp="1"/>
          </p:cNvGraphicFramePr>
          <p:nvPr>
            <p:extLst>
              <p:ext uri="{D42A27DB-BD31-4B8C-83A1-F6EECF244321}">
                <p14:modId xmlns:p14="http://schemas.microsoft.com/office/powerpoint/2010/main" val="1215781000"/>
              </p:ext>
            </p:extLst>
          </p:nvPr>
        </p:nvGraphicFramePr>
        <p:xfrm>
          <a:off x="5827313"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Resources</a:t>
                      </a:r>
                    </a:p>
                  </a:txBody>
                  <a:tcPr anchor="ctr" anchorCtr="1">
                    <a:solidFill>
                      <a:srgbClr val="0070C0"/>
                    </a:solidFill>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0" name="Table 4">
            <a:extLst>
              <a:ext uri="{FF2B5EF4-FFF2-40B4-BE49-F238E27FC236}">
                <a16:creationId xmlns:a16="http://schemas.microsoft.com/office/drawing/2014/main" id="{9F73EB71-F7DF-4704-9B0D-43E8735889F1}"/>
              </a:ext>
            </a:extLst>
          </p:cNvPr>
          <p:cNvGraphicFramePr>
            <a:graphicFrameLocks noGrp="1"/>
          </p:cNvGraphicFramePr>
          <p:nvPr>
            <p:extLst>
              <p:ext uri="{D42A27DB-BD31-4B8C-83A1-F6EECF244321}">
                <p14:modId xmlns:p14="http://schemas.microsoft.com/office/powerpoint/2010/main" val="1312878590"/>
              </p:ext>
            </p:extLst>
          </p:nvPr>
        </p:nvGraphicFramePr>
        <p:xfrm>
          <a:off x="7700397" y="543462"/>
          <a:ext cx="1784286" cy="5077848"/>
        </p:xfrm>
        <a:graphic>
          <a:graphicData uri="http://schemas.openxmlformats.org/drawingml/2006/table">
            <a:tbl>
              <a:tblPr firstRow="1" bandRow="1">
                <a:tableStyleId>{5C22544A-7EE6-4342-B048-85BDC9FD1C3A}</a:tableStyleId>
              </a:tblPr>
              <a:tblGrid>
                <a:gridCol w="1350209">
                  <a:extLst>
                    <a:ext uri="{9D8B030D-6E8A-4147-A177-3AD203B41FA5}">
                      <a16:colId xmlns:a16="http://schemas.microsoft.com/office/drawing/2014/main" val="491846720"/>
                    </a:ext>
                  </a:extLst>
                </a:gridCol>
                <a:gridCol w="434077">
                  <a:extLst>
                    <a:ext uri="{9D8B030D-6E8A-4147-A177-3AD203B41FA5}">
                      <a16:colId xmlns:a16="http://schemas.microsoft.com/office/drawing/2014/main" val="2043907758"/>
                    </a:ext>
                  </a:extLst>
                </a:gridCol>
              </a:tblGrid>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840820829"/>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02606133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20219045"/>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267122596"/>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sz="2000" b="1" dirty="0">
                          <a:solidFill>
                            <a:schemeClr val="tx1"/>
                          </a:solidFill>
                        </a:rPr>
                        <a:t>Action Plan</a:t>
                      </a:r>
                    </a:p>
                  </a:txBody>
                  <a:tcPr anchor="ctr" anchorCtr="1">
                    <a:solidFill>
                      <a:schemeClr val="accent1"/>
                    </a:solidFill>
                  </a:tcPr>
                </a:tc>
                <a:tc>
                  <a:txBody>
                    <a:bodyPr/>
                    <a:lstStyle/>
                    <a:p>
                      <a:pPr algn="ctr"/>
                      <a:r>
                        <a:rPr lang="en-US" sz="4000" b="1">
                          <a:solidFill>
                            <a:schemeClr val="tx1"/>
                          </a:solidFill>
                        </a:rPr>
                        <a:t>=</a:t>
                      </a:r>
                    </a:p>
                  </a:txBody>
                  <a:tcPr anchor="ctr">
                    <a:solidFill>
                      <a:schemeClr val="bg1"/>
                    </a:solidFill>
                  </a:tcPr>
                </a:tc>
                <a:extLst>
                  <a:ext uri="{0D108BD9-81ED-4DB2-BD59-A6C34878D82A}">
                    <a16:rowId xmlns:a16="http://schemas.microsoft.com/office/drawing/2014/main" val="3601619461"/>
                  </a:ext>
                </a:extLst>
              </a:tr>
              <a:tr h="846308">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lang="en-US" sz="2000" b="1">
                        <a:solidFill>
                          <a:schemeClr val="bg1"/>
                        </a:solidFill>
                      </a:endParaRPr>
                    </a:p>
                  </a:txBody>
                  <a:tcPr anchor="ctr" anchorCtr="1">
                    <a:solidFill>
                      <a:schemeClr val="bg1"/>
                    </a:solidFill>
                  </a:tcPr>
                </a:tc>
                <a:tc>
                  <a:txBody>
                    <a:bodyPr/>
                    <a:lstStyle/>
                    <a:p>
                      <a:pPr algn="ctr"/>
                      <a:r>
                        <a:rPr lang="en-US" sz="4000" b="1" dirty="0">
                          <a:solidFill>
                            <a:schemeClr val="tx1"/>
                          </a:solidFill>
                        </a:rPr>
                        <a:t>=</a:t>
                      </a:r>
                    </a:p>
                  </a:txBody>
                  <a:tcPr anchor="ctr">
                    <a:solidFill>
                      <a:schemeClr val="bg1"/>
                    </a:solidFill>
                  </a:tcPr>
                </a:tc>
                <a:extLst>
                  <a:ext uri="{0D108BD9-81ED-4DB2-BD59-A6C34878D82A}">
                    <a16:rowId xmlns:a16="http://schemas.microsoft.com/office/drawing/2014/main" val="2209211111"/>
                  </a:ext>
                </a:extLst>
              </a:tr>
            </a:tbl>
          </a:graphicData>
        </a:graphic>
      </p:graphicFrame>
      <p:graphicFrame>
        <p:nvGraphicFramePr>
          <p:cNvPr id="14" name="Table 4">
            <a:extLst>
              <a:ext uri="{FF2B5EF4-FFF2-40B4-BE49-F238E27FC236}">
                <a16:creationId xmlns:a16="http://schemas.microsoft.com/office/drawing/2014/main" id="{F410F8FF-8B40-44B0-8A9B-CF807006EDC1}"/>
              </a:ext>
            </a:extLst>
          </p:cNvPr>
          <p:cNvGraphicFramePr>
            <a:graphicFrameLocks noGrp="1"/>
          </p:cNvGraphicFramePr>
          <p:nvPr/>
        </p:nvGraphicFramePr>
        <p:xfrm>
          <a:off x="9573480" y="543462"/>
          <a:ext cx="2357263" cy="5077848"/>
        </p:xfrm>
        <a:graphic>
          <a:graphicData uri="http://schemas.openxmlformats.org/drawingml/2006/table">
            <a:tbl>
              <a:tblPr firstRow="1" bandRow="1">
                <a:tableStyleId>{5C22544A-7EE6-4342-B048-85BDC9FD1C3A}</a:tableStyleId>
              </a:tblPr>
              <a:tblGrid>
                <a:gridCol w="2357263">
                  <a:extLst>
                    <a:ext uri="{9D8B030D-6E8A-4147-A177-3AD203B41FA5}">
                      <a16:colId xmlns:a16="http://schemas.microsoft.com/office/drawing/2014/main" val="491846720"/>
                    </a:ext>
                  </a:extLst>
                </a:gridCol>
              </a:tblGrid>
              <a:tr h="846308">
                <a:tc>
                  <a:txBody>
                    <a:bodyPr/>
                    <a:lstStyle/>
                    <a:p>
                      <a:pPr algn="l"/>
                      <a:r>
                        <a:rPr lang="en-US" sz="4400" b="1">
                          <a:solidFill>
                            <a:schemeClr val="tx1"/>
                          </a:solidFill>
                        </a:rPr>
                        <a:t>CHANGE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840820829"/>
                  </a:ext>
                </a:extLst>
              </a:tr>
              <a:tr h="846308">
                <a:tc>
                  <a:txBody>
                    <a:bodyPr/>
                    <a:lstStyle/>
                    <a:p>
                      <a:pPr algn="l"/>
                      <a:r>
                        <a:rPr lang="en-US" sz="2400" b="1">
                          <a:solidFill>
                            <a:schemeClr val="tx1"/>
                          </a:solidFill>
                        </a:rPr>
                        <a:t>CONFUSION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26061336"/>
                  </a:ext>
                </a:extLst>
              </a:tr>
              <a:tr h="846308">
                <a:tc>
                  <a:txBody>
                    <a:bodyPr/>
                    <a:lstStyle/>
                    <a:p>
                      <a:pPr algn="l"/>
                      <a:r>
                        <a:rPr lang="en-US" sz="2400" b="1">
                          <a:solidFill>
                            <a:schemeClr val="tx1"/>
                          </a:solidFill>
                        </a:rPr>
                        <a:t>ANXIETY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20219045"/>
                  </a:ext>
                </a:extLst>
              </a:tr>
              <a:tr h="846308">
                <a:tc>
                  <a:txBody>
                    <a:bodyPr/>
                    <a:lstStyle/>
                    <a:p>
                      <a:pPr algn="l"/>
                      <a:r>
                        <a:rPr lang="en-US" sz="2400" b="1">
                          <a:solidFill>
                            <a:schemeClr val="tx1"/>
                          </a:solidFill>
                        </a:rPr>
                        <a:t>RESISTANCE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67122596"/>
                  </a:ext>
                </a:extLst>
              </a:tr>
              <a:tr h="846308">
                <a:tc>
                  <a:txBody>
                    <a:bodyPr/>
                    <a:lstStyle/>
                    <a:p>
                      <a:pPr algn="l"/>
                      <a:r>
                        <a:rPr lang="en-US" sz="2400" b="1">
                          <a:solidFill>
                            <a:schemeClr val="tx1"/>
                          </a:solidFill>
                        </a:rPr>
                        <a:t>FRUSTRATION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01619461"/>
                  </a:ext>
                </a:extLst>
              </a:tr>
              <a:tr h="846308">
                <a:tc>
                  <a:txBody>
                    <a:bodyPr/>
                    <a:lstStyle/>
                    <a:p>
                      <a:pPr algn="l"/>
                      <a:r>
                        <a:rPr lang="en-US" sz="2400" b="1" dirty="0">
                          <a:solidFill>
                            <a:schemeClr val="tx1"/>
                          </a:solidFill>
                        </a:rPr>
                        <a:t>FALSE STARTS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09211111"/>
                  </a:ext>
                </a:extLst>
              </a:tr>
            </a:tbl>
          </a:graphicData>
        </a:graphic>
      </p:graphicFrame>
    </p:spTree>
    <p:extLst>
      <p:ext uri="{BB962C8B-B14F-4D97-AF65-F5344CB8AC3E}">
        <p14:creationId xmlns:p14="http://schemas.microsoft.com/office/powerpoint/2010/main" val="197900340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757960"/>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References</a:t>
            </a:r>
            <a:br>
              <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b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33032397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5" name="Title 4">
            <a:extLst>
              <a:ext uri="{FF2B5EF4-FFF2-40B4-BE49-F238E27FC236}">
                <a16:creationId xmlns:a16="http://schemas.microsoft.com/office/drawing/2014/main" id="{9C1AF712-E588-4D03-9466-931A5AD98412}"/>
              </a:ext>
            </a:extLst>
          </p:cNvPr>
          <p:cNvSpPr>
            <a:spLocks noGrp="1"/>
          </p:cNvSpPr>
          <p:nvPr>
            <p:ph type="title" idx="4294967295"/>
          </p:nvPr>
        </p:nvSpPr>
        <p:spPr>
          <a:xfrm>
            <a:off x="0" y="193675"/>
            <a:ext cx="6475413" cy="527050"/>
          </a:xfrm>
          <a:prstGeom prst="rect">
            <a:avLst/>
          </a:prstGeom>
        </p:spPr>
        <p:txBody>
          <a:bodyPr>
            <a:noAutofit/>
          </a:bodyPr>
          <a:lstStyle/>
          <a:p>
            <a:r>
              <a:rPr lang="en-US" sz="3600" dirty="0">
                <a:solidFill>
                  <a:srgbClr val="754866"/>
                </a:solidFill>
                <a:latin typeface="Museo Slab 500" panose="02000000000000000000" pitchFamily="50" charset="0"/>
              </a:rPr>
              <a:t>References</a:t>
            </a:r>
          </a:p>
        </p:txBody>
      </p:sp>
      <p:cxnSp>
        <p:nvCxnSpPr>
          <p:cNvPr id="3" name="Straight Connector 2">
            <a:extLst>
              <a:ext uri="{FF2B5EF4-FFF2-40B4-BE49-F238E27FC236}">
                <a16:creationId xmlns:a16="http://schemas.microsoft.com/office/drawing/2014/main" id="{1B2EC18C-5B66-4FF0-B20D-D8F17E665D46}"/>
              </a:ext>
              <a:ext uri="{C183D7F6-B498-43B3-948B-1728B52AA6E4}">
                <adec:decorative xmlns:adec="http://schemas.microsoft.com/office/drawing/2017/decorative" val="1"/>
              </a:ext>
            </a:extLst>
          </p:cNvPr>
          <p:cNvCxnSpPr/>
          <p:nvPr/>
        </p:nvCxnSpPr>
        <p:spPr>
          <a:xfrm>
            <a:off x="1838794" y="820818"/>
            <a:ext cx="8829207" cy="0"/>
          </a:xfrm>
          <a:prstGeom prst="line">
            <a:avLst/>
          </a:prstGeom>
          <a:ln w="12700">
            <a:solidFill>
              <a:srgbClr val="077682"/>
            </a:solidFill>
            <a:prstDash val="soli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F93AB683-9E2C-4400-B04E-CC8B6478D10C}"/>
              </a:ext>
            </a:extLst>
          </p:cNvPr>
          <p:cNvSpPr txBox="1"/>
          <p:nvPr/>
        </p:nvSpPr>
        <p:spPr>
          <a:xfrm>
            <a:off x="615462" y="1152139"/>
            <a:ext cx="10515600" cy="4886209"/>
          </a:xfrm>
          <a:prstGeom prst="rect">
            <a:avLst/>
          </a:prstGeom>
          <a:noFill/>
        </p:spPr>
        <p:txBody>
          <a:bodyPr wrap="square" rtlCol="0">
            <a:spAutoFit/>
          </a:bodyPr>
          <a:lstStyle/>
          <a:p>
            <a:r>
              <a:rPr lang="en-US" sz="1600">
                <a:solidFill>
                  <a:srgbClr val="242424"/>
                </a:solidFill>
                <a:latin typeface="Calibri Light" panose="020F0302020204030204" pitchFamily="34" charset="0"/>
                <a:cs typeface="Calibri Light" panose="020F0302020204030204" pitchFamily="34" charset="0"/>
              </a:rPr>
              <a:t>Colorado Reading to Ensure Academic Development Act, Colo. Rev. Stat. §§ 22-7-1201-1214, (2019).</a:t>
            </a: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Gough, P. B. &amp; Tunmer, W.E. (1986). Decoding, reading, and reading disability. </a:t>
            </a:r>
            <a:r>
              <a:rPr lang="en-US" sz="1600" i="1">
                <a:solidFill>
                  <a:srgbClr val="242424"/>
                </a:solidFill>
                <a:latin typeface="Calibri Light" panose="020F0302020204030204" pitchFamily="34" charset="0"/>
                <a:cs typeface="Calibri Light" panose="020F0302020204030204" pitchFamily="34" charset="0"/>
              </a:rPr>
              <a:t>Remedial and Special Education, 7</a:t>
            </a:r>
            <a:r>
              <a:rPr lang="en-US" sz="1600">
                <a:solidFill>
                  <a:srgbClr val="242424"/>
                </a:solidFill>
                <a:latin typeface="Calibri Light" panose="020F0302020204030204" pitchFamily="34" charset="0"/>
                <a:cs typeface="Calibri Light" panose="020F0302020204030204" pitchFamily="34" charset="0"/>
              </a:rPr>
              <a:t>(1).</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Moats, L. C. (1999, June). </a:t>
            </a:r>
            <a:r>
              <a:rPr lang="en-US" sz="1600" i="1">
                <a:latin typeface="Calibri Light" panose="020F0302020204030204" pitchFamily="34" charset="0"/>
                <a:cs typeface="Calibri Light" panose="020F0302020204030204" pitchFamily="34" charset="0"/>
              </a:rPr>
              <a:t>Teaching reading is rocket science: What expert teachers of reading should know and be able to do. </a:t>
            </a:r>
            <a:r>
              <a:rPr lang="en-US" sz="1600">
                <a:solidFill>
                  <a:srgbClr val="242424"/>
                </a:solidFill>
                <a:effectLst/>
                <a:latin typeface="Calibri Light" panose="020F0302020204030204" pitchFamily="34" charset="0"/>
                <a:cs typeface="Calibri Light" panose="020F0302020204030204" pitchFamily="34" charset="0"/>
              </a:rPr>
              <a:t>American Federation of Teachers, 39-0372</a:t>
            </a:r>
            <a:r>
              <a:rPr lang="en-US" sz="1600">
                <a:latin typeface="Calibri Light" panose="020F0302020204030204" pitchFamily="34" charset="0"/>
                <a:cs typeface="Calibri Light" panose="020F0302020204030204" pitchFamily="34" charset="0"/>
              </a:rPr>
              <a:t>. </a:t>
            </a:r>
            <a:r>
              <a:rPr lang="en-US" sz="1600">
                <a:solidFill>
                  <a:srgbClr val="0070C0"/>
                </a:solidFill>
                <a:latin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https://doi.org/https://www.aft.org/sites/default/files/reading_rocketscience_2004.pdf. </a:t>
            </a:r>
            <a:endParaRPr lang="en-US" sz="1600">
              <a:solidFill>
                <a:srgbClr val="0070C0"/>
              </a:solidFill>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r>
              <a:rPr lang="en-US" sz="1600" b="0" i="0">
                <a:effectLst/>
                <a:latin typeface="Calibri Light" panose="020F0302020204030204" pitchFamily="34" charset="0"/>
                <a:cs typeface="Calibri Light" panose="020F0302020204030204" pitchFamily="34" charset="0"/>
              </a:rPr>
              <a:t>National Institute of Child Health and Human Development (NICHD). (2000). </a:t>
            </a:r>
            <a:r>
              <a:rPr lang="en-US" sz="1600" b="0" i="1">
                <a:effectLst/>
                <a:latin typeface="Calibri Light" panose="020F0302020204030204" pitchFamily="34" charset="0"/>
                <a:cs typeface="Calibri Light" panose="020F0302020204030204" pitchFamily="34" charset="0"/>
              </a:rPr>
              <a:t>Report of the National Reading Panel. Teaching children to read : An evidence-based assessment of the scientific research literature on reading and its implications for reading instruction</a:t>
            </a:r>
            <a:r>
              <a:rPr lang="en-US" sz="1600" b="0" i="0">
                <a:effectLst/>
                <a:latin typeface="Calibri Light" panose="020F0302020204030204" pitchFamily="34" charset="0"/>
                <a:cs typeface="Calibri Light" panose="020F0302020204030204" pitchFamily="34" charset="0"/>
              </a:rPr>
              <a:t>. </a:t>
            </a:r>
            <a:r>
              <a:rPr lang="en-US" sz="1600" i="0">
                <a:solidFill>
                  <a:srgbClr val="242424"/>
                </a:solidFill>
                <a:effectLst/>
                <a:latin typeface="Calibri Light" panose="020F0302020204030204" pitchFamily="34" charset="0"/>
                <a:cs typeface="Calibri Light" panose="020F0302020204030204" pitchFamily="34" charset="0"/>
              </a:rPr>
              <a:t>(NIH Publication No. 00-4769).</a:t>
            </a:r>
            <a:r>
              <a:rPr lang="en-US" sz="1800">
                <a:solidFill>
                  <a:srgbClr val="242424"/>
                </a:solidFill>
                <a:effectLst/>
                <a:latin typeface="Calibri Light" panose="020F0302020204030204" pitchFamily="34" charset="0"/>
                <a:cs typeface="Calibri Light" panose="020F0302020204030204" pitchFamily="34" charset="0"/>
              </a:rPr>
              <a:t> </a:t>
            </a:r>
            <a:r>
              <a:rPr lang="en-US" sz="1600" i="0">
                <a:solidFill>
                  <a:srgbClr val="242424"/>
                </a:solidFill>
                <a:effectLst/>
                <a:latin typeface="Calibri Light" panose="020F0302020204030204" pitchFamily="34" charset="0"/>
                <a:cs typeface="Calibri Light" panose="020F0302020204030204" pitchFamily="34" charset="0"/>
              </a:rPr>
              <a:t>Washington, DC: </a:t>
            </a:r>
            <a:r>
              <a:rPr lang="en-US" sz="1600">
                <a:solidFill>
                  <a:srgbClr val="242424"/>
                </a:solidFill>
                <a:effectLst/>
                <a:latin typeface="Calibri Light" panose="020F0302020204030204" pitchFamily="34" charset="0"/>
                <a:cs typeface="Calibri Light" panose="020F0302020204030204" pitchFamily="34" charset="0"/>
              </a:rPr>
              <a:t>U.S. Government Printing Office.</a:t>
            </a:r>
            <a:endParaRPr lang="en-US" sz="1600" i="0">
              <a:effectLst/>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r>
              <a:rPr lang="en-US" sz="1600">
                <a:solidFill>
                  <a:srgbClr val="242424"/>
                </a:solidFill>
                <a:latin typeface="Calibri Light" panose="020F0302020204030204" pitchFamily="34" charset="0"/>
                <a:cs typeface="Calibri Light" panose="020F0302020204030204" pitchFamily="34" charset="0"/>
              </a:rPr>
              <a:t>Rules for the Administration of the Colorado Reading to Ensure Academic Development Act, 1 Colo. Code Regs. 301-92, (2017).</a:t>
            </a:r>
          </a:p>
          <a:p>
            <a:endParaRPr lang="en-US" sz="1600">
              <a:solidFill>
                <a:srgbClr val="242424"/>
              </a:solidFill>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Scarborough, H. S. (2001). Connecting early language and literacy to later reading (dis)abilities: Evidence, theory, and practice. In S. Neuman &amp; D. Dickinson (Eds.), </a:t>
            </a:r>
            <a:r>
              <a:rPr lang="en-US" sz="1600" i="1">
                <a:latin typeface="Calibri Light" panose="020F0302020204030204" pitchFamily="34" charset="0"/>
                <a:cs typeface="Calibri Light" panose="020F0302020204030204" pitchFamily="34" charset="0"/>
              </a:rPr>
              <a:t>Handbook for research in early literacy</a:t>
            </a:r>
            <a:r>
              <a:rPr lang="en-US" sz="1600">
                <a:latin typeface="Calibri Light" panose="020F0302020204030204" pitchFamily="34" charset="0"/>
                <a:cs typeface="Calibri Light" panose="020F0302020204030204" pitchFamily="34" charset="0"/>
              </a:rPr>
              <a:t>. New York: Guilford Press. </a:t>
            </a:r>
          </a:p>
          <a:p>
            <a:endParaRPr lang="en-US" sz="1600">
              <a:solidFill>
                <a:srgbClr val="242424"/>
              </a:solidFill>
              <a:latin typeface="Calibri Light" panose="020F0302020204030204" pitchFamily="34" charset="0"/>
              <a:cs typeface="Calibri Light" panose="020F0302020204030204" pitchFamily="34" charset="0"/>
            </a:endParaRPr>
          </a:p>
          <a:p>
            <a:endParaRPr lang="en-US" sz="1600">
              <a:solidFill>
                <a:srgbClr val="242424"/>
              </a:solidFill>
              <a:latin typeface="Calibri Light" panose="020F0302020204030204" pitchFamily="34" charset="0"/>
              <a:cs typeface="Calibri Light" panose="020F0302020204030204" pitchFamily="34" charset="0"/>
            </a:endParaRPr>
          </a:p>
          <a:p>
            <a:pPr>
              <a:lnSpc>
                <a:spcPct val="150000"/>
              </a:lnSpc>
            </a:pPr>
            <a:endParaRPr lang="en-US" sz="1600" i="1">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0552632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C6C1EF7-E027-7C12-D5E7-3DA71012C2BB}"/>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6236"/>
          <a:stretch/>
        </p:blipFill>
        <p:spPr>
          <a:xfrm>
            <a:off x="4469362" y="1380884"/>
            <a:ext cx="7722635" cy="5477116"/>
          </a:xfrm>
          <a:prstGeom prst="rect">
            <a:avLst/>
          </a:prstGeom>
        </p:spPr>
      </p:pic>
      <p:sp>
        <p:nvSpPr>
          <p:cNvPr id="2" name="Title 1">
            <a:extLst>
              <a:ext uri="{FF2B5EF4-FFF2-40B4-BE49-F238E27FC236}">
                <a16:creationId xmlns:a16="http://schemas.microsoft.com/office/drawing/2014/main" id="{7766FB35-03D7-C755-4ABE-A5551FB95574}"/>
              </a:ext>
              <a:ext uri="{C183D7F6-B498-43B3-948B-1728B52AA6E4}">
                <adec:decorative xmlns:adec="http://schemas.microsoft.com/office/drawing/2017/decorative" val="0"/>
              </a:ext>
            </a:extLst>
          </p:cNvPr>
          <p:cNvSpPr>
            <a:spLocks noGrp="1"/>
          </p:cNvSpPr>
          <p:nvPr>
            <p:ph type="title"/>
          </p:nvPr>
        </p:nvSpPr>
        <p:spPr>
          <a:xfrm>
            <a:off x="250772" y="682812"/>
            <a:ext cx="8934400" cy="527100"/>
          </a:xfrm>
        </p:spPr>
        <p:txBody>
          <a:bodyPr vert="horz" lIns="91440" tIns="45720" rIns="91440" bIns="45720" rtlCol="0" anchor="ctr">
            <a:normAutofit fontScale="90000"/>
          </a:bodyPr>
          <a:lstStyle/>
          <a:p>
            <a:pPr>
              <a:spcBef>
                <a:spcPct val="0"/>
              </a:spcBef>
            </a:pPr>
            <a:r>
              <a:rPr lang="en-US" sz="4400">
                <a:solidFill>
                  <a:schemeClr val="bg1"/>
                </a:solidFill>
                <a:latin typeface="+mj-lt"/>
                <a:ea typeface="+mj-ea"/>
                <a:cs typeface="+mj-cs"/>
              </a:rPr>
              <a:t>Objectives</a:t>
            </a:r>
            <a:br>
              <a:rPr lang="en-US" sz="4000">
                <a:solidFill>
                  <a:schemeClr val="tx1"/>
                </a:solidFill>
                <a:latin typeface="+mj-lt"/>
                <a:ea typeface="+mj-ea"/>
                <a:cs typeface="+mj-cs"/>
              </a:rPr>
            </a:br>
            <a:endParaRPr lang="en-US" sz="4000">
              <a:solidFill>
                <a:schemeClr val="tx1"/>
              </a:solidFill>
              <a:latin typeface="+mj-lt"/>
              <a:ea typeface="+mj-ea"/>
              <a:cs typeface="+mj-cs"/>
            </a:endParaRPr>
          </a:p>
        </p:txBody>
      </p:sp>
      <p:graphicFrame>
        <p:nvGraphicFramePr>
          <p:cNvPr id="9" name="TextBox 3" descr="The objectives for this session include: &#10;understand the foundational knowledge for sight word recognition, engage in academic discourse on evidence-based instructional considerations, incorporate a heart word routine through modeling and practice, and determine personalized next steps for implementation. ">
            <a:extLst>
              <a:ext uri="{FF2B5EF4-FFF2-40B4-BE49-F238E27FC236}">
                <a16:creationId xmlns:a16="http://schemas.microsoft.com/office/drawing/2014/main" id="{8ADF37A7-D35F-FAF9-8D6B-E0321389FB05}"/>
              </a:ext>
              <a:ext uri="{C183D7F6-B498-43B3-948B-1728B52AA6E4}">
                <adec:decorative xmlns:adec="http://schemas.microsoft.com/office/drawing/2017/decorative" val="0"/>
              </a:ext>
            </a:extLst>
          </p:cNvPr>
          <p:cNvGraphicFramePr/>
          <p:nvPr>
            <p:extLst>
              <p:ext uri="{D42A27DB-BD31-4B8C-83A1-F6EECF244321}">
                <p14:modId xmlns:p14="http://schemas.microsoft.com/office/powerpoint/2010/main" val="3215090468"/>
              </p:ext>
            </p:extLst>
          </p:nvPr>
        </p:nvGraphicFramePr>
        <p:xfrm>
          <a:off x="364063" y="1722828"/>
          <a:ext cx="5840794" cy="47339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80644260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E31CC-746C-D864-CA3C-93E16FE784EC}"/>
              </a:ext>
            </a:extLst>
          </p:cNvPr>
          <p:cNvSpPr>
            <a:spLocks noGrp="1"/>
          </p:cNvSpPr>
          <p:nvPr>
            <p:ph type="title"/>
          </p:nvPr>
        </p:nvSpPr>
        <p:spPr>
          <a:xfrm>
            <a:off x="363927" y="408310"/>
            <a:ext cx="8934400" cy="527100"/>
          </a:xfrm>
        </p:spPr>
        <p:txBody>
          <a:bodyPr/>
          <a:lstStyle/>
          <a:p>
            <a:r>
              <a:rPr lang="en-US" sz="4000" dirty="0"/>
              <a:t>Warm-Up </a:t>
            </a:r>
          </a:p>
        </p:txBody>
      </p:sp>
      <p:graphicFrame>
        <p:nvGraphicFramePr>
          <p:cNvPr id="4" name="Table 3">
            <a:extLst>
              <a:ext uri="{FF2B5EF4-FFF2-40B4-BE49-F238E27FC236}">
                <a16:creationId xmlns:a16="http://schemas.microsoft.com/office/drawing/2014/main" id="{62E8F347-94A9-3D5D-C28F-A7AC6C769687}"/>
              </a:ext>
            </a:extLst>
          </p:cNvPr>
          <p:cNvGraphicFramePr>
            <a:graphicFrameLocks noGrp="1"/>
          </p:cNvGraphicFramePr>
          <p:nvPr>
            <p:extLst>
              <p:ext uri="{D42A27DB-BD31-4B8C-83A1-F6EECF244321}">
                <p14:modId xmlns:p14="http://schemas.microsoft.com/office/powerpoint/2010/main" val="3537274252"/>
              </p:ext>
            </p:extLst>
          </p:nvPr>
        </p:nvGraphicFramePr>
        <p:xfrm>
          <a:off x="2011680" y="4000414"/>
          <a:ext cx="8168640" cy="2316480"/>
        </p:xfrm>
        <a:graphic>
          <a:graphicData uri="http://schemas.openxmlformats.org/drawingml/2006/table">
            <a:tbl>
              <a:tblPr firstRow="1" bandRow="1">
                <a:tableStyleId>{5C22544A-7EE6-4342-B048-85BDC9FD1C3A}</a:tableStyleId>
              </a:tblPr>
              <a:tblGrid>
                <a:gridCol w="1633728">
                  <a:extLst>
                    <a:ext uri="{9D8B030D-6E8A-4147-A177-3AD203B41FA5}">
                      <a16:colId xmlns:a16="http://schemas.microsoft.com/office/drawing/2014/main" val="291477960"/>
                    </a:ext>
                  </a:extLst>
                </a:gridCol>
                <a:gridCol w="1633728">
                  <a:extLst>
                    <a:ext uri="{9D8B030D-6E8A-4147-A177-3AD203B41FA5}">
                      <a16:colId xmlns:a16="http://schemas.microsoft.com/office/drawing/2014/main" val="3854803183"/>
                    </a:ext>
                  </a:extLst>
                </a:gridCol>
                <a:gridCol w="1633728">
                  <a:extLst>
                    <a:ext uri="{9D8B030D-6E8A-4147-A177-3AD203B41FA5}">
                      <a16:colId xmlns:a16="http://schemas.microsoft.com/office/drawing/2014/main" val="583151133"/>
                    </a:ext>
                  </a:extLst>
                </a:gridCol>
                <a:gridCol w="1633728">
                  <a:extLst>
                    <a:ext uri="{9D8B030D-6E8A-4147-A177-3AD203B41FA5}">
                      <a16:colId xmlns:a16="http://schemas.microsoft.com/office/drawing/2014/main" val="1123305671"/>
                    </a:ext>
                  </a:extLst>
                </a:gridCol>
                <a:gridCol w="1633728">
                  <a:extLst>
                    <a:ext uri="{9D8B030D-6E8A-4147-A177-3AD203B41FA5}">
                      <a16:colId xmlns:a16="http://schemas.microsoft.com/office/drawing/2014/main" val="1401099821"/>
                    </a:ext>
                  </a:extLst>
                </a:gridCol>
              </a:tblGrid>
              <a:tr h="370840">
                <a:tc>
                  <a:txBody>
                    <a:bodyPr/>
                    <a:lstStyle/>
                    <a:p>
                      <a:pPr lvl="0" algn="ctr">
                        <a:buNone/>
                      </a:pPr>
                      <a:r>
                        <a:rPr lang="en-US" sz="3200" b="1">
                          <a:solidFill>
                            <a:schemeClr val="tx1"/>
                          </a:solidFill>
                        </a:rPr>
                        <a:t>out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again</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from</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at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and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983116026"/>
                  </a:ext>
                </a:extLst>
              </a:tr>
              <a:tr h="370840">
                <a:tc>
                  <a:txBody>
                    <a:bodyPr/>
                    <a:lstStyle/>
                    <a:p>
                      <a:pPr algn="ctr"/>
                      <a:r>
                        <a:rPr lang="en-US" sz="3200" b="1">
                          <a:solidFill>
                            <a:schemeClr val="tx1"/>
                          </a:solidFill>
                        </a:rPr>
                        <a:t>were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if</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how</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have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to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68770137"/>
                  </a:ext>
                </a:extLst>
              </a:tr>
              <a:tr h="370840">
                <a:tc>
                  <a:txBody>
                    <a:bodyPr/>
                    <a:lstStyle/>
                    <a:p>
                      <a:pPr algn="ctr"/>
                      <a:r>
                        <a:rPr lang="en-US" sz="3200" b="1">
                          <a:solidFill>
                            <a:schemeClr val="tx1"/>
                          </a:solidFill>
                        </a:rPr>
                        <a:t>part</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once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she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two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may</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1769430971"/>
                  </a:ext>
                </a:extLst>
              </a:tr>
              <a:tr h="370840">
                <a:tc>
                  <a:txBody>
                    <a:bodyPr/>
                    <a:lstStyle/>
                    <a:p>
                      <a:pPr algn="ctr"/>
                      <a:r>
                        <a:rPr lang="en-US" sz="3200" b="1">
                          <a:solidFill>
                            <a:schemeClr val="tx1"/>
                          </a:solidFill>
                        </a:rPr>
                        <a:t>come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no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said</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make</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pPr algn="ctr"/>
                      <a:r>
                        <a:rPr lang="en-US" sz="3200" b="1">
                          <a:solidFill>
                            <a:schemeClr val="tx1"/>
                          </a:solidFill>
                        </a:rPr>
                        <a:t>who</a:t>
                      </a:r>
                    </a:p>
                  </a:txBody>
                  <a:tcPr>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167353116"/>
                  </a:ext>
                </a:extLst>
              </a:tr>
            </a:tbl>
          </a:graphicData>
        </a:graphic>
      </p:graphicFrame>
      <p:graphicFrame>
        <p:nvGraphicFramePr>
          <p:cNvPr id="5" name="Diagram 4">
            <a:extLst>
              <a:ext uri="{FF2B5EF4-FFF2-40B4-BE49-F238E27FC236}">
                <a16:creationId xmlns:a16="http://schemas.microsoft.com/office/drawing/2014/main" id="{C614C9CD-7D29-630A-7F35-4716AD2BD6E6}"/>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4032008229"/>
              </p:ext>
            </p:extLst>
          </p:nvPr>
        </p:nvGraphicFramePr>
        <p:xfrm>
          <a:off x="2300378" y="277483"/>
          <a:ext cx="7792527" cy="45921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09530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8B34CE7-AF55-B4B2-1EEF-9C1C693903AB}"/>
              </a:ext>
              <a:ext uri="{C183D7F6-B498-43B3-948B-1728B52AA6E4}">
                <adec:decorative xmlns:adec="http://schemas.microsoft.com/office/drawing/2017/decorative" val="0"/>
              </a:ext>
            </a:extLst>
          </p:cNvPr>
          <p:cNvSpPr>
            <a:spLocks noGrp="1"/>
          </p:cNvSpPr>
          <p:nvPr>
            <p:ph type="title"/>
          </p:nvPr>
        </p:nvSpPr>
        <p:spPr>
          <a:xfrm>
            <a:off x="356418" y="504582"/>
            <a:ext cx="8934400" cy="527100"/>
          </a:xfrm>
        </p:spPr>
        <p:txBody>
          <a:bodyPr/>
          <a:lstStyle/>
          <a:p>
            <a:r>
              <a:rPr lang="en-US" dirty="0"/>
              <a:t>Key Terminology</a:t>
            </a:r>
          </a:p>
        </p:txBody>
      </p:sp>
      <p:sp>
        <p:nvSpPr>
          <p:cNvPr id="4" name="TextBox 3">
            <a:extLst>
              <a:ext uri="{FF2B5EF4-FFF2-40B4-BE49-F238E27FC236}">
                <a16:creationId xmlns:a16="http://schemas.microsoft.com/office/drawing/2014/main" id="{528BE947-6EA1-D696-4EF9-4302B7B3EF56}"/>
              </a:ext>
              <a:ext uri="{C183D7F6-B498-43B3-948B-1728B52AA6E4}">
                <adec:decorative xmlns:adec="http://schemas.microsoft.com/office/drawing/2017/decorative" val="0"/>
              </a:ext>
            </a:extLst>
          </p:cNvPr>
          <p:cNvSpPr txBox="1"/>
          <p:nvPr/>
        </p:nvSpPr>
        <p:spPr>
          <a:xfrm>
            <a:off x="615387" y="1655088"/>
            <a:ext cx="10961226" cy="5355312"/>
          </a:xfrm>
          <a:prstGeom prst="rect">
            <a:avLst/>
          </a:prstGeom>
          <a:noFill/>
        </p:spPr>
        <p:txBody>
          <a:bodyPr wrap="square" lIns="91440" tIns="45720" rIns="91440" bIns="45720" rtlCol="0" anchor="t">
            <a:spAutoFit/>
          </a:bodyPr>
          <a:lstStyle/>
          <a:p>
            <a:r>
              <a:rPr lang="en-US" sz="1800" b="1" dirty="0">
                <a:solidFill>
                  <a:srgbClr val="000000"/>
                </a:solidFill>
                <a:effectLst/>
                <a:latin typeface="Calibri" panose="020F0502020204030204" pitchFamily="34" charset="0"/>
                <a:ea typeface="Times New Roman" panose="02020603050405020304" pitchFamily="18" charset="0"/>
              </a:rPr>
              <a:t>Phonics:</a:t>
            </a:r>
            <a:r>
              <a:rPr lang="en-US" sz="1800" dirty="0">
                <a:solidFill>
                  <a:srgbClr val="000000"/>
                </a:solidFill>
                <a:effectLst/>
                <a:latin typeface="Calibri" panose="020F0502020204030204" pitchFamily="34" charset="0"/>
                <a:ea typeface="Times New Roman" panose="02020603050405020304" pitchFamily="18" charset="0"/>
              </a:rPr>
              <a:t> A method of teaching reading and writing by developing learners’ phonemic awareness, that is, the ability to hear, identify, and manipulate the sounds (phonemes) in order to teach the correspondence between these sounds and the spelling patterns (graphemes) that represent them. </a:t>
            </a:r>
          </a:p>
          <a:p>
            <a:endParaRPr lang="en-US" dirty="0">
              <a:solidFill>
                <a:srgbClr val="000000"/>
              </a:solidFill>
              <a:latin typeface="Calibri" panose="020F0502020204030204" pitchFamily="34" charset="0"/>
              <a:ea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rPr>
              <a:t>Orthographic Mapping: </a:t>
            </a:r>
            <a:r>
              <a:rPr lang="en-US" sz="1800" dirty="0">
                <a:solidFill>
                  <a:srgbClr val="000000"/>
                </a:solidFill>
                <a:effectLst/>
                <a:latin typeface="Calibri" panose="020F0502020204030204" pitchFamily="34" charset="0"/>
                <a:ea typeface="Times New Roman" panose="02020603050405020304" pitchFamily="18" charset="0"/>
              </a:rPr>
              <a:t>The processes  of storing a word permanently in memory for instant retrieval.</a:t>
            </a:r>
            <a:endParaRPr lang="en-US" sz="1800" b="1" dirty="0">
              <a:solidFill>
                <a:srgbClr val="000000"/>
              </a:solidFill>
              <a:effectLst/>
              <a:latin typeface="Calibri" panose="020F0502020204030204" pitchFamily="34" charset="0"/>
              <a:ea typeface="Times New Roman" panose="02020603050405020304" pitchFamily="18" charset="0"/>
            </a:endParaRPr>
          </a:p>
          <a:p>
            <a:endParaRPr lang="en-US" dirty="0">
              <a:solidFill>
                <a:srgbClr val="000000"/>
              </a:solidFill>
              <a:latin typeface="Calibri" panose="020F0502020204030204" pitchFamily="34" charset="0"/>
              <a:ea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rPr>
              <a:t>Irregular word</a:t>
            </a:r>
            <a:r>
              <a:rPr lang="en-US" sz="1800" dirty="0">
                <a:solidFill>
                  <a:srgbClr val="000000"/>
                </a:solidFill>
                <a:effectLst/>
                <a:latin typeface="Calibri" panose="020F0502020204030204" pitchFamily="34" charset="0"/>
                <a:ea typeface="Times New Roman" panose="02020603050405020304" pitchFamily="18" charset="0"/>
              </a:rPr>
              <a:t>: A word that contains one or more phoneme-grapheme correspondences that do not fit the typical spelling patterns found in English. </a:t>
            </a:r>
          </a:p>
          <a:p>
            <a:endParaRPr lang="en-US" dirty="0">
              <a:solidFill>
                <a:srgbClr val="000000"/>
              </a:solidFill>
              <a:latin typeface="Calibri" panose="020F0502020204030204" pitchFamily="34" charset="0"/>
              <a:ea typeface="Times New Roman" panose="02020603050405020304" pitchFamily="18" charset="0"/>
            </a:endParaRPr>
          </a:p>
          <a:p>
            <a:r>
              <a:rPr lang="en-US" sz="1800" b="1" dirty="0">
                <a:solidFill>
                  <a:srgbClr val="000000"/>
                </a:solidFill>
                <a:effectLst/>
                <a:latin typeface="Calibri" panose="020F0502020204030204" pitchFamily="34" charset="0"/>
                <a:ea typeface="Times New Roman" panose="02020603050405020304" pitchFamily="18" charset="0"/>
              </a:rPr>
              <a:t>High frequency word: </a:t>
            </a:r>
            <a:r>
              <a:rPr lang="en-US" sz="1800" dirty="0">
                <a:solidFill>
                  <a:srgbClr val="000000"/>
                </a:solidFill>
                <a:effectLst/>
                <a:latin typeface="Calibri" panose="020F0502020204030204" pitchFamily="34" charset="0"/>
                <a:ea typeface="Times New Roman" panose="02020603050405020304" pitchFamily="18" charset="0"/>
              </a:rPr>
              <a:t>A word that occurs frequently in printed text. High frequency words can contain regular or irregular spelling patterns.</a:t>
            </a:r>
            <a:endParaRPr lang="en-US" sz="1800" b="1" dirty="0">
              <a:solidFill>
                <a:srgbClr val="000000"/>
              </a:solidFill>
              <a:effectLst/>
              <a:latin typeface="Calibri" panose="020F0502020204030204" pitchFamily="34" charset="0"/>
              <a:ea typeface="Times New Roman" panose="02020603050405020304" pitchFamily="18" charset="0"/>
            </a:endParaRPr>
          </a:p>
          <a:p>
            <a:endParaRPr lang="en-US" sz="1800" dirty="0">
              <a:solidFill>
                <a:srgbClr val="000000"/>
              </a:solidFill>
              <a:effectLst/>
              <a:latin typeface="Calibri" panose="020F0502020204030204" pitchFamily="34" charset="0"/>
              <a:ea typeface="Times New Roman" panose="02020603050405020304" pitchFamily="18" charset="0"/>
            </a:endParaRPr>
          </a:p>
          <a:p>
            <a:r>
              <a:rPr lang="en-US" b="1" dirty="0">
                <a:solidFill>
                  <a:srgbClr val="000000"/>
                </a:solidFill>
                <a:latin typeface="Calibri" panose="020F0502020204030204" pitchFamily="34" charset="0"/>
                <a:ea typeface="Times New Roman" panose="02020603050405020304" pitchFamily="18" charset="0"/>
              </a:rPr>
              <a:t>Sight Word: </a:t>
            </a:r>
            <a:r>
              <a:rPr lang="en-US" dirty="0">
                <a:solidFill>
                  <a:srgbClr val="000000"/>
                </a:solidFill>
                <a:latin typeface="Calibri" panose="020F0502020204030204" pitchFamily="34" charset="0"/>
                <a:ea typeface="Times New Roman" panose="02020603050405020304" pitchFamily="18" charset="0"/>
              </a:rPr>
              <a:t>A word that a person instantly recognizes in print. </a:t>
            </a:r>
            <a:endParaRPr lang="en-US" sz="1800" b="1" dirty="0">
              <a:effectLst/>
              <a:latin typeface="Times New Roman" panose="02020603050405020304" pitchFamily="18" charset="0"/>
              <a:ea typeface="Times New Roman" panose="02020603050405020304" pitchFamily="18" charset="0"/>
            </a:endParaRPr>
          </a:p>
          <a:p>
            <a:endParaRPr lang="en-US" dirty="0"/>
          </a:p>
          <a:p>
            <a:r>
              <a:rPr lang="en-US" sz="1800" b="1"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Phoneme: </a:t>
            </a: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A single speech sound; words are formed by combining phonemes.</a:t>
            </a:r>
            <a:endParaRPr lang="en-US" sz="1800" dirty="0">
              <a:effectLst/>
              <a:latin typeface="Times New Roman" panose="02020603050405020304" pitchFamily="18" charset="0"/>
              <a:ea typeface="Times New Roman" panose="02020603050405020304" pitchFamily="18" charset="0"/>
            </a:endParaRPr>
          </a:p>
          <a:p>
            <a:endParaRPr lang="en-US" dirty="0"/>
          </a:p>
          <a:p>
            <a:r>
              <a:rPr lang="en-US" sz="1800" b="1" dirty="0">
                <a:solidFill>
                  <a:srgbClr val="000000"/>
                </a:solidFill>
                <a:effectLst/>
                <a:latin typeface="Calibri" panose="020F0502020204030204" pitchFamily="34" charset="0"/>
                <a:ea typeface="Times New Roman" panose="02020603050405020304" pitchFamily="18" charset="0"/>
              </a:rPr>
              <a:t>Grapheme: </a:t>
            </a:r>
            <a:r>
              <a:rPr lang="en-US" sz="1800" dirty="0">
                <a:solidFill>
                  <a:srgbClr val="000000"/>
                </a:solidFill>
                <a:effectLst/>
                <a:latin typeface="Calibri" panose="020F0502020204030204" pitchFamily="34" charset="0"/>
                <a:ea typeface="Times New Roman" panose="02020603050405020304" pitchFamily="18" charset="0"/>
              </a:rPr>
              <a:t>A grapheme is a written letter or letters that represents a single speech sound. </a:t>
            </a:r>
            <a:endParaRPr lang="en-US" sz="1800" dirty="0">
              <a:effectLst/>
              <a:latin typeface="Times New Roman" panose="02020603050405020304" pitchFamily="18" charset="0"/>
              <a:ea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2166014473"/>
      </p:ext>
    </p:extLst>
  </p:cSld>
  <p:clrMapOvr>
    <a:masterClrMapping/>
  </p:clrMapOvr>
  <mc:AlternateContent xmlns:mc="http://schemas.openxmlformats.org/markup-compatibility/2006" xmlns:p14="http://schemas.microsoft.com/office/powerpoint/2010/main">
    <mc:Choice Requires="p14">
      <p:transition spd="slow" p14:dur="2000" advClick="0" advTm="53000"/>
    </mc:Choice>
    <mc:Fallback xmlns="">
      <p:transition spd="slow" advClick="0" advTm="5300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75F906E-B0B3-440F-988E-4CF1710FBFA6}"/>
              </a:ext>
            </a:extLst>
          </p:cNvPr>
          <p:cNvSpPr txBox="1">
            <a:spLocks noGrp="1"/>
          </p:cNvSpPr>
          <p:nvPr>
            <p:ph type="title" idx="4294967295"/>
          </p:nvPr>
        </p:nvSpPr>
        <p:spPr>
          <a:xfrm>
            <a:off x="0" y="2957465"/>
            <a:ext cx="12192000" cy="1342079"/>
          </a:xfrm>
          <a:prstGeom prst="rect">
            <a:avLst/>
          </a:prstGeom>
          <a:noFill/>
          <a:ln>
            <a:noFill/>
            <a:prstDash/>
          </a:ln>
          <a:effectLst/>
        </p:spPr>
        <p:txBody>
          <a:bodyPr rot="0" spcFirstLastPara="1" vertOverflow="overflow" horzOverflow="overflow" vert="horz" wrap="square" lIns="0" tIns="0" rIns="0" bIns="0" numCol="1" spcCol="0" rtlCol="0" fromWordArt="0" anchor="t" anchorCtr="0" forceAA="0" compatLnSpc="1">
            <a:prstTxWarp prst="textNoShape">
              <a:avLst/>
            </a:prstTxWarp>
            <a:normAutofit/>
          </a:bodyPr>
          <a:lstStyle>
            <a:lvl1pPr lvl="0" algn="ctr" defTabSz="914400" rtl="0" eaLnBrk="1" latinLnBrk="0" hangingPunct="1">
              <a:lnSpc>
                <a:spcPct val="90000"/>
              </a:lnSpc>
              <a:spcBef>
                <a:spcPts val="0"/>
              </a:spcBef>
              <a:spcAft>
                <a:spcPts val="0"/>
              </a:spcAft>
              <a:buClr>
                <a:schemeClr val="lt1"/>
              </a:buClr>
              <a:buSzPts val="4800"/>
              <a:buFont typeface="Arial"/>
              <a:buNone/>
              <a:defRPr sz="4800" b="0" kern="1200">
                <a:solidFill>
                  <a:schemeClr val="lt1"/>
                </a:solidFill>
                <a:latin typeface="+mj-lt"/>
                <a:ea typeface="Museo Slab 500" panose="02000000000000000000" charset="0"/>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ctr" defTabSz="914400" rtl="0" eaLnBrk="1" fontAlgn="auto" latinLnBrk="0" hangingPunct="1">
              <a:lnSpc>
                <a:spcPct val="90000"/>
              </a:lnSpc>
              <a:spcBef>
                <a:spcPts val="0"/>
              </a:spcBef>
              <a:spcAft>
                <a:spcPts val="0"/>
              </a:spcAft>
              <a:buClr>
                <a:schemeClr val="lt1"/>
              </a:buClr>
              <a:buSzPts val="4800"/>
              <a:buFont typeface="Arial"/>
              <a:buNone/>
              <a:tabLst/>
              <a:defRPr/>
            </a:pPr>
            <a:r>
              <a:rPr kumimoji="0" lang="en-US" sz="4800" b="0" i="0" u="sng"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rPr>
              <a:t>Setting the Foundation</a:t>
            </a:r>
            <a:endParaRPr kumimoji="0" lang="en-US" sz="4800" b="0" i="0" u="none" strike="noStrike" kern="1200" cap="none" spc="0" normalizeH="0" baseline="0" noProof="0" dirty="0">
              <a:ln>
                <a:noFill/>
              </a:ln>
              <a:solidFill>
                <a:schemeClr val="lt1"/>
              </a:solidFill>
              <a:effectLst/>
              <a:uLnTx/>
              <a:uFillTx/>
              <a:latin typeface="+mj-lt"/>
              <a:ea typeface="Museo Slab 500" panose="02000000000000000000" charset="0"/>
              <a:cs typeface="Arial"/>
              <a:sym typeface="Arial"/>
            </a:endParaRPr>
          </a:p>
        </p:txBody>
      </p:sp>
    </p:spTree>
    <p:extLst>
      <p:ext uri="{BB962C8B-B14F-4D97-AF65-F5344CB8AC3E}">
        <p14:creationId xmlns:p14="http://schemas.microsoft.com/office/powerpoint/2010/main" val="859967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517A47C-B2E5-4B79-8061-D74B1311AF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C505E780-2083-4CB5-A42A-5E0E2908EC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8889" cy="6858000"/>
          </a:xfrm>
          <a:custGeom>
            <a:avLst/>
            <a:gdLst>
              <a:gd name="connsiteX0" fmla="*/ 0 w 4818889"/>
              <a:gd name="connsiteY0" fmla="*/ 0 h 6858000"/>
              <a:gd name="connsiteX1" fmla="*/ 3605911 w 4818889"/>
              <a:gd name="connsiteY1" fmla="*/ 0 h 6858000"/>
              <a:gd name="connsiteX2" fmla="*/ 3668894 w 4818889"/>
              <a:gd name="connsiteY2" fmla="*/ 69271 h 6858000"/>
              <a:gd name="connsiteX3" fmla="*/ 4818889 w 4818889"/>
              <a:gd name="connsiteY3" fmla="*/ 3429000 h 6858000"/>
              <a:gd name="connsiteX4" fmla="*/ 3668894 w 4818889"/>
              <a:gd name="connsiteY4" fmla="*/ 6788730 h 6858000"/>
              <a:gd name="connsiteX5" fmla="*/ 3605911 w 4818889"/>
              <a:gd name="connsiteY5" fmla="*/ 6858000 h 6858000"/>
              <a:gd name="connsiteX6" fmla="*/ 0 w 4818889"/>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8889" h="6858000">
                <a:moveTo>
                  <a:pt x="0" y="0"/>
                </a:moveTo>
                <a:lnTo>
                  <a:pt x="3605911" y="0"/>
                </a:lnTo>
                <a:lnTo>
                  <a:pt x="3668894" y="69271"/>
                </a:lnTo>
                <a:cubicBezTo>
                  <a:pt x="4379420" y="929100"/>
                  <a:pt x="4818889" y="2116944"/>
                  <a:pt x="4818889" y="3429000"/>
                </a:cubicBezTo>
                <a:cubicBezTo>
                  <a:pt x="4818889" y="4741056"/>
                  <a:pt x="4379420" y="5928900"/>
                  <a:pt x="3668894" y="6788730"/>
                </a:cubicBezTo>
                <a:lnTo>
                  <a:pt x="3605911" y="6858000"/>
                </a:lnTo>
                <a:lnTo>
                  <a:pt x="0" y="6858000"/>
                </a:lnTo>
                <a:close/>
              </a:path>
            </a:pathLst>
          </a:custGeom>
          <a:ln w="9525">
            <a:solidFill>
              <a:srgbClr val="EFEFEF"/>
            </a:solidFill>
          </a:ln>
          <a:effectLst>
            <a:outerShdw blurRad="88900" dist="38100" algn="l" rotWithShape="0">
              <a:schemeClr val="bg1">
                <a:lumMod val="85000"/>
                <a:alpha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5" name="Freeform: Shape 14">
            <a:extLst>
              <a:ext uri="{FF2B5EF4-FFF2-40B4-BE49-F238E27FC236}">
                <a16:creationId xmlns:a16="http://schemas.microsoft.com/office/drawing/2014/main" id="{D2C0AE1C-0118-41AE-8A10-7CDCBF10E9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811477" cy="6858000"/>
          </a:xfrm>
          <a:custGeom>
            <a:avLst/>
            <a:gdLst>
              <a:gd name="connsiteX0" fmla="*/ 0 w 4811477"/>
              <a:gd name="connsiteY0" fmla="*/ 0 h 6858000"/>
              <a:gd name="connsiteX1" fmla="*/ 3598499 w 4811477"/>
              <a:gd name="connsiteY1" fmla="*/ 0 h 6858000"/>
              <a:gd name="connsiteX2" fmla="*/ 3661482 w 4811477"/>
              <a:gd name="connsiteY2" fmla="*/ 69271 h 6858000"/>
              <a:gd name="connsiteX3" fmla="*/ 4811477 w 4811477"/>
              <a:gd name="connsiteY3" fmla="*/ 3429000 h 6858000"/>
              <a:gd name="connsiteX4" fmla="*/ 3661482 w 4811477"/>
              <a:gd name="connsiteY4" fmla="*/ 6788730 h 6858000"/>
              <a:gd name="connsiteX5" fmla="*/ 3598499 w 4811477"/>
              <a:gd name="connsiteY5" fmla="*/ 6858000 h 6858000"/>
              <a:gd name="connsiteX6" fmla="*/ 0 w 481147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1477" h="6858000">
                <a:moveTo>
                  <a:pt x="0" y="0"/>
                </a:moveTo>
                <a:lnTo>
                  <a:pt x="3598499" y="0"/>
                </a:lnTo>
                <a:lnTo>
                  <a:pt x="3661482" y="69271"/>
                </a:lnTo>
                <a:cubicBezTo>
                  <a:pt x="4372008" y="929100"/>
                  <a:pt x="4811477" y="2116944"/>
                  <a:pt x="4811477" y="3429000"/>
                </a:cubicBezTo>
                <a:cubicBezTo>
                  <a:pt x="4811477" y="4741056"/>
                  <a:pt x="4372008" y="5928900"/>
                  <a:pt x="3661482" y="6788730"/>
                </a:cubicBezTo>
                <a:lnTo>
                  <a:pt x="3598499"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BBEEDE9-CE77-537D-6D7C-2589D87C7744}"/>
              </a:ext>
            </a:extLst>
          </p:cNvPr>
          <p:cNvSpPr>
            <a:spLocks noGrp="1"/>
          </p:cNvSpPr>
          <p:nvPr>
            <p:ph type="title"/>
          </p:nvPr>
        </p:nvSpPr>
        <p:spPr>
          <a:xfrm>
            <a:off x="621792" y="1161288"/>
            <a:ext cx="3602736" cy="4526280"/>
          </a:xfrm>
        </p:spPr>
        <p:txBody>
          <a:bodyPr vert="horz" lIns="91440" tIns="45720" rIns="91440" bIns="45720" rtlCol="0" anchor="ctr">
            <a:normAutofit/>
          </a:bodyPr>
          <a:lstStyle/>
          <a:p>
            <a:pPr>
              <a:spcBef>
                <a:spcPct val="0"/>
              </a:spcBef>
            </a:pPr>
            <a:r>
              <a:rPr lang="en-US" sz="4000" kern="1200" dirty="0">
                <a:solidFill>
                  <a:schemeClr val="tx1"/>
                </a:solidFill>
                <a:latin typeface="+mj-lt"/>
                <a:ea typeface="+mj-ea"/>
                <a:cs typeface="+mj-cs"/>
              </a:rPr>
              <a:t>What is a “Heart Word?”</a:t>
            </a:r>
          </a:p>
        </p:txBody>
      </p:sp>
      <p:sp>
        <p:nvSpPr>
          <p:cNvPr id="17" name="Rectangle 16">
            <a:extLst>
              <a:ext uri="{FF2B5EF4-FFF2-40B4-BE49-F238E27FC236}">
                <a16:creationId xmlns:a16="http://schemas.microsoft.com/office/drawing/2014/main" id="{463EEC44-1BA3-44ED-81FC-A644B04B2A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081528"/>
            <a:ext cx="128016"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Oval 2">
            <a:extLst>
              <a:ext uri="{FF2B5EF4-FFF2-40B4-BE49-F238E27FC236}">
                <a16:creationId xmlns:a16="http://schemas.microsoft.com/office/drawing/2014/main" id="{30E88C80-6947-4A62-5EF5-1B024AE11191}"/>
              </a:ext>
              <a:ext uri="{C183D7F6-B498-43B3-948B-1728B52AA6E4}">
                <adec:decorative xmlns:adec="http://schemas.microsoft.com/office/drawing/2017/decorative" val="1"/>
              </a:ext>
            </a:extLst>
          </p:cNvPr>
          <p:cNvSpPr/>
          <p:nvPr/>
        </p:nvSpPr>
        <p:spPr>
          <a:xfrm>
            <a:off x="4994801" y="1802749"/>
            <a:ext cx="4249768" cy="3081324"/>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E76A96-3C68-9C4D-8624-1FAF9092DA15}"/>
              </a:ext>
              <a:ext uri="{C183D7F6-B498-43B3-948B-1728B52AA6E4}">
                <adec:decorative xmlns:adec="http://schemas.microsoft.com/office/drawing/2017/decorative" val="1"/>
              </a:ext>
            </a:extLst>
          </p:cNvPr>
          <p:cNvPicPr>
            <a:picLocks noChangeAspect="1"/>
          </p:cNvPicPr>
          <p:nvPr/>
        </p:nvPicPr>
        <p:blipFill>
          <a:blip r:embed="rId3">
            <a:clrChange>
              <a:clrFrom>
                <a:srgbClr val="AAA5D2"/>
              </a:clrFrom>
              <a:clrTo>
                <a:srgbClr val="AAA5D2">
                  <a:alpha val="0"/>
                </a:srgbClr>
              </a:clrTo>
            </a:clrChange>
          </a:blip>
          <a:stretch>
            <a:fillRect/>
          </a:stretch>
        </p:blipFill>
        <p:spPr>
          <a:xfrm>
            <a:off x="7320440" y="1757392"/>
            <a:ext cx="4249768" cy="3126681"/>
          </a:xfrm>
          <a:prstGeom prst="rect">
            <a:avLst/>
          </a:prstGeom>
          <a:noFill/>
          <a:ln>
            <a:noFill/>
          </a:ln>
        </p:spPr>
      </p:pic>
      <p:pic>
        <p:nvPicPr>
          <p:cNvPr id="6" name="Picture 5">
            <a:extLst>
              <a:ext uri="{FF2B5EF4-FFF2-40B4-BE49-F238E27FC236}">
                <a16:creationId xmlns:a16="http://schemas.microsoft.com/office/drawing/2014/main" id="{47CBCE46-F4D6-EDDB-ADD4-6B22C6DACA8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64236" y="3081528"/>
            <a:ext cx="4249768" cy="3127519"/>
          </a:xfrm>
          <a:prstGeom prst="rect">
            <a:avLst/>
          </a:prstGeom>
        </p:spPr>
      </p:pic>
      <mc:AlternateContent xmlns:mc="http://schemas.openxmlformats.org/markup-compatibility/2006" xmlns:p14="http://schemas.microsoft.com/office/powerpoint/2010/main">
        <mc:Choice Requires="p14">
          <p:contentPart p14:bwMode="auto" r:id="rId5">
            <p14:nvContentPartPr>
              <p14:cNvPr id="7" name="Ink 6">
                <a:extLst>
                  <a:ext uri="{FF2B5EF4-FFF2-40B4-BE49-F238E27FC236}">
                    <a16:creationId xmlns:a16="http://schemas.microsoft.com/office/drawing/2014/main" id="{330521CE-D331-A300-8120-6ED4E67ED780}"/>
                  </a:ext>
                  <a:ext uri="{C183D7F6-B498-43B3-948B-1728B52AA6E4}">
                    <adec:decorative xmlns:adec="http://schemas.microsoft.com/office/drawing/2017/decorative" val="1"/>
                  </a:ext>
                </a:extLst>
              </p14:cNvPr>
              <p14:cNvContentPartPr/>
              <p14:nvPr/>
            </p14:nvContentPartPr>
            <p14:xfrm>
              <a:off x="7379743" y="3185846"/>
              <a:ext cx="1838880" cy="1357920"/>
            </p14:xfrm>
          </p:contentPart>
        </mc:Choice>
        <mc:Fallback xmlns="">
          <p:pic>
            <p:nvPicPr>
              <p:cNvPr id="7" name="Ink 6">
                <a:extLst>
                  <a:ext uri="{FF2B5EF4-FFF2-40B4-BE49-F238E27FC236}">
                    <a16:creationId xmlns:a16="http://schemas.microsoft.com/office/drawing/2014/main" id="{330521CE-D331-A300-8120-6ED4E67ED780}"/>
                  </a:ext>
                  <a:ext uri="{C183D7F6-B498-43B3-948B-1728B52AA6E4}">
                    <adec:decorative xmlns:adec="http://schemas.microsoft.com/office/drawing/2017/decorative" val="1"/>
                  </a:ext>
                </a:extLst>
              </p:cNvPr>
              <p:cNvPicPr/>
              <p:nvPr/>
            </p:nvPicPr>
            <p:blipFill>
              <a:blip r:embed="rId6"/>
              <a:stretch>
                <a:fillRect/>
              </a:stretch>
            </p:blipFill>
            <p:spPr>
              <a:xfrm>
                <a:off x="7325743" y="3077846"/>
                <a:ext cx="1946520" cy="1573560"/>
              </a:xfrm>
              <a:prstGeom prst="rect">
                <a:avLst/>
              </a:prstGeom>
            </p:spPr>
          </p:pic>
        </mc:Fallback>
      </mc:AlternateContent>
      <p:sp>
        <p:nvSpPr>
          <p:cNvPr id="8" name="TextBox 7">
            <a:extLst>
              <a:ext uri="{FF2B5EF4-FFF2-40B4-BE49-F238E27FC236}">
                <a16:creationId xmlns:a16="http://schemas.microsoft.com/office/drawing/2014/main" id="{FFF38554-482A-E83D-726A-174DE38754D2}"/>
              </a:ext>
            </a:extLst>
          </p:cNvPr>
          <p:cNvSpPr txBox="1"/>
          <p:nvPr/>
        </p:nvSpPr>
        <p:spPr>
          <a:xfrm>
            <a:off x="4857721" y="2686114"/>
            <a:ext cx="2729281" cy="954107"/>
          </a:xfrm>
          <a:prstGeom prst="rect">
            <a:avLst/>
          </a:prstGeom>
          <a:noFill/>
        </p:spPr>
        <p:txBody>
          <a:bodyPr wrap="square" rtlCol="0">
            <a:spAutoFit/>
          </a:bodyPr>
          <a:lstStyle/>
          <a:p>
            <a:pPr algn="ctr"/>
            <a:r>
              <a:rPr lang="en-US" sz="2800"/>
              <a:t>High Frequency </a:t>
            </a:r>
          </a:p>
          <a:p>
            <a:pPr algn="ctr"/>
            <a:r>
              <a:rPr lang="en-US" sz="2800"/>
              <a:t>Words</a:t>
            </a:r>
          </a:p>
        </p:txBody>
      </p:sp>
      <p:sp>
        <p:nvSpPr>
          <p:cNvPr id="9" name="TextBox 8">
            <a:extLst>
              <a:ext uri="{FF2B5EF4-FFF2-40B4-BE49-F238E27FC236}">
                <a16:creationId xmlns:a16="http://schemas.microsoft.com/office/drawing/2014/main" id="{635E2704-C9C1-447E-9568-2916E6B9A027}"/>
              </a:ext>
            </a:extLst>
          </p:cNvPr>
          <p:cNvSpPr txBox="1"/>
          <p:nvPr/>
        </p:nvSpPr>
        <p:spPr>
          <a:xfrm>
            <a:off x="9557471" y="2752818"/>
            <a:ext cx="2308875" cy="523220"/>
          </a:xfrm>
          <a:prstGeom prst="rect">
            <a:avLst/>
          </a:prstGeom>
          <a:noFill/>
        </p:spPr>
        <p:txBody>
          <a:bodyPr wrap="square" rtlCol="0">
            <a:spAutoFit/>
          </a:bodyPr>
          <a:lstStyle/>
          <a:p>
            <a:r>
              <a:rPr lang="en-US" sz="2800"/>
              <a:t>Sight Words</a:t>
            </a:r>
          </a:p>
        </p:txBody>
      </p:sp>
      <p:sp>
        <p:nvSpPr>
          <p:cNvPr id="10" name="TextBox 9">
            <a:extLst>
              <a:ext uri="{FF2B5EF4-FFF2-40B4-BE49-F238E27FC236}">
                <a16:creationId xmlns:a16="http://schemas.microsoft.com/office/drawing/2014/main" id="{92FB6DCF-DA24-AB43-6936-AF1A136BBE22}"/>
              </a:ext>
            </a:extLst>
          </p:cNvPr>
          <p:cNvSpPr txBox="1"/>
          <p:nvPr/>
        </p:nvSpPr>
        <p:spPr>
          <a:xfrm>
            <a:off x="6986702" y="5425958"/>
            <a:ext cx="2458622" cy="523220"/>
          </a:xfrm>
          <a:prstGeom prst="rect">
            <a:avLst/>
          </a:prstGeom>
          <a:noFill/>
        </p:spPr>
        <p:txBody>
          <a:bodyPr wrap="none" rtlCol="0">
            <a:spAutoFit/>
          </a:bodyPr>
          <a:lstStyle/>
          <a:p>
            <a:r>
              <a:rPr lang="en-US" sz="2800"/>
              <a:t>Irregular Words</a:t>
            </a:r>
          </a:p>
        </p:txBody>
      </p:sp>
      <p:sp>
        <p:nvSpPr>
          <p:cNvPr id="14" name="Heart 13">
            <a:extLst>
              <a:ext uri="{FF2B5EF4-FFF2-40B4-BE49-F238E27FC236}">
                <a16:creationId xmlns:a16="http://schemas.microsoft.com/office/drawing/2014/main" id="{B3B05872-0B8F-A4CF-EFA4-082704285A0A}"/>
              </a:ext>
              <a:ext uri="{C183D7F6-B498-43B3-948B-1728B52AA6E4}">
                <adec:decorative xmlns:adec="http://schemas.microsoft.com/office/drawing/2017/decorative" val="1"/>
              </a:ext>
            </a:extLst>
          </p:cNvPr>
          <p:cNvSpPr/>
          <p:nvPr/>
        </p:nvSpPr>
        <p:spPr>
          <a:xfrm>
            <a:off x="7835421" y="3392290"/>
            <a:ext cx="914400" cy="914400"/>
          </a:xfrm>
          <a:prstGeom prst="heart">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Tree>
    <p:extLst>
      <p:ext uri="{BB962C8B-B14F-4D97-AF65-F5344CB8AC3E}">
        <p14:creationId xmlns:p14="http://schemas.microsoft.com/office/powerpoint/2010/main" val="17085794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2AB260-781D-740C-4847-9FA3174F928A}"/>
              </a:ext>
            </a:extLst>
          </p:cNvPr>
          <p:cNvSpPr>
            <a:spLocks noGrp="1"/>
          </p:cNvSpPr>
          <p:nvPr>
            <p:ph type="title"/>
          </p:nvPr>
        </p:nvSpPr>
        <p:spPr>
          <a:xfrm>
            <a:off x="297425" y="373568"/>
            <a:ext cx="8934400" cy="527100"/>
          </a:xfrm>
        </p:spPr>
        <p:txBody>
          <a:bodyPr/>
          <a:lstStyle/>
          <a:p>
            <a:r>
              <a:rPr lang="en-US" dirty="0">
                <a:latin typeface="Museo Slab 500"/>
              </a:rPr>
              <a:t>English by the Numbers</a:t>
            </a:r>
            <a:endParaRPr lang="en-US" dirty="0"/>
          </a:p>
        </p:txBody>
      </p:sp>
      <p:graphicFrame>
        <p:nvGraphicFramePr>
          <p:cNvPr id="29" name="Table 28">
            <a:extLst>
              <a:ext uri="{FF2B5EF4-FFF2-40B4-BE49-F238E27FC236}">
                <a16:creationId xmlns:a16="http://schemas.microsoft.com/office/drawing/2014/main" id="{541AE321-C440-ED40-572E-E24FEC2BDF94}"/>
              </a:ext>
            </a:extLst>
          </p:cNvPr>
          <p:cNvGraphicFramePr>
            <a:graphicFrameLocks noGrp="1"/>
          </p:cNvGraphicFramePr>
          <p:nvPr>
            <p:extLst>
              <p:ext uri="{D42A27DB-BD31-4B8C-83A1-F6EECF244321}">
                <p14:modId xmlns:p14="http://schemas.microsoft.com/office/powerpoint/2010/main" val="4194377672"/>
              </p:ext>
            </p:extLst>
          </p:nvPr>
        </p:nvGraphicFramePr>
        <p:xfrm>
          <a:off x="3327400" y="1803400"/>
          <a:ext cx="5361410" cy="4528430"/>
        </p:xfrm>
        <a:graphic>
          <a:graphicData uri="http://schemas.openxmlformats.org/drawingml/2006/table">
            <a:tbl>
              <a:tblPr firstRow="1" bandRow="1">
                <a:tableStyleId>{5C22544A-7EE6-4342-B048-85BDC9FD1C3A}</a:tableStyleId>
              </a:tblPr>
              <a:tblGrid>
                <a:gridCol w="536141">
                  <a:extLst>
                    <a:ext uri="{9D8B030D-6E8A-4147-A177-3AD203B41FA5}">
                      <a16:colId xmlns:a16="http://schemas.microsoft.com/office/drawing/2014/main" val="2737351716"/>
                    </a:ext>
                  </a:extLst>
                </a:gridCol>
                <a:gridCol w="536141">
                  <a:extLst>
                    <a:ext uri="{9D8B030D-6E8A-4147-A177-3AD203B41FA5}">
                      <a16:colId xmlns:a16="http://schemas.microsoft.com/office/drawing/2014/main" val="2293756990"/>
                    </a:ext>
                  </a:extLst>
                </a:gridCol>
                <a:gridCol w="536141">
                  <a:extLst>
                    <a:ext uri="{9D8B030D-6E8A-4147-A177-3AD203B41FA5}">
                      <a16:colId xmlns:a16="http://schemas.microsoft.com/office/drawing/2014/main" val="1685428557"/>
                    </a:ext>
                  </a:extLst>
                </a:gridCol>
                <a:gridCol w="536141">
                  <a:extLst>
                    <a:ext uri="{9D8B030D-6E8A-4147-A177-3AD203B41FA5}">
                      <a16:colId xmlns:a16="http://schemas.microsoft.com/office/drawing/2014/main" val="3256449956"/>
                    </a:ext>
                  </a:extLst>
                </a:gridCol>
                <a:gridCol w="536141">
                  <a:extLst>
                    <a:ext uri="{9D8B030D-6E8A-4147-A177-3AD203B41FA5}">
                      <a16:colId xmlns:a16="http://schemas.microsoft.com/office/drawing/2014/main" val="2154452121"/>
                    </a:ext>
                  </a:extLst>
                </a:gridCol>
                <a:gridCol w="536141">
                  <a:extLst>
                    <a:ext uri="{9D8B030D-6E8A-4147-A177-3AD203B41FA5}">
                      <a16:colId xmlns:a16="http://schemas.microsoft.com/office/drawing/2014/main" val="1281562704"/>
                    </a:ext>
                  </a:extLst>
                </a:gridCol>
                <a:gridCol w="536141">
                  <a:extLst>
                    <a:ext uri="{9D8B030D-6E8A-4147-A177-3AD203B41FA5}">
                      <a16:colId xmlns:a16="http://schemas.microsoft.com/office/drawing/2014/main" val="313171645"/>
                    </a:ext>
                  </a:extLst>
                </a:gridCol>
                <a:gridCol w="536141">
                  <a:extLst>
                    <a:ext uri="{9D8B030D-6E8A-4147-A177-3AD203B41FA5}">
                      <a16:colId xmlns:a16="http://schemas.microsoft.com/office/drawing/2014/main" val="1027812410"/>
                    </a:ext>
                  </a:extLst>
                </a:gridCol>
                <a:gridCol w="536141">
                  <a:extLst>
                    <a:ext uri="{9D8B030D-6E8A-4147-A177-3AD203B41FA5}">
                      <a16:colId xmlns:a16="http://schemas.microsoft.com/office/drawing/2014/main" val="2048576261"/>
                    </a:ext>
                  </a:extLst>
                </a:gridCol>
                <a:gridCol w="536141">
                  <a:extLst>
                    <a:ext uri="{9D8B030D-6E8A-4147-A177-3AD203B41FA5}">
                      <a16:colId xmlns:a16="http://schemas.microsoft.com/office/drawing/2014/main" val="3088390418"/>
                    </a:ext>
                  </a:extLst>
                </a:gridCol>
              </a:tblGrid>
              <a:tr h="452843">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extLst>
                  <a:ext uri="{0D108BD9-81ED-4DB2-BD59-A6C34878D82A}">
                    <a16:rowId xmlns:a16="http://schemas.microsoft.com/office/drawing/2014/main" val="2388270221"/>
                  </a:ext>
                </a:extLst>
              </a:tr>
              <a:tr h="452843">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extLst>
                  <a:ext uri="{0D108BD9-81ED-4DB2-BD59-A6C34878D82A}">
                    <a16:rowId xmlns:a16="http://schemas.microsoft.com/office/drawing/2014/main" val="1389610435"/>
                  </a:ext>
                </a:extLst>
              </a:tr>
              <a:tr h="452843">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extLst>
                  <a:ext uri="{0D108BD9-81ED-4DB2-BD59-A6C34878D82A}">
                    <a16:rowId xmlns:a16="http://schemas.microsoft.com/office/drawing/2014/main" val="1602708842"/>
                  </a:ext>
                </a:extLst>
              </a:tr>
              <a:tr h="452843">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extLst>
                  <a:ext uri="{0D108BD9-81ED-4DB2-BD59-A6C34878D82A}">
                    <a16:rowId xmlns:a16="http://schemas.microsoft.com/office/drawing/2014/main" val="106199093"/>
                  </a:ext>
                </a:extLst>
              </a:tr>
              <a:tr h="452843">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tc>
                  <a:txBody>
                    <a:bodyPr/>
                    <a:lstStyle/>
                    <a:p>
                      <a:endParaRPr lang="en-US"/>
                    </a:p>
                  </a:txBody>
                  <a:tcPr>
                    <a:lnL w="0">
                      <a:noFill/>
                    </a:lnL>
                    <a:lnR w="0">
                      <a:noFill/>
                    </a:lnR>
                    <a:lnT w="0">
                      <a:noFill/>
                    </a:lnT>
                    <a:lnB w="0">
                      <a:noFill/>
                    </a:lnB>
                    <a:solidFill>
                      <a:schemeClr val="tx2"/>
                    </a:solidFill>
                  </a:tcPr>
                </a:tc>
                <a:extLst>
                  <a:ext uri="{0D108BD9-81ED-4DB2-BD59-A6C34878D82A}">
                    <a16:rowId xmlns:a16="http://schemas.microsoft.com/office/drawing/2014/main" val="1501732202"/>
                  </a:ext>
                </a:extLst>
              </a:tr>
              <a:tr h="452843">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chemeClr val="accent3"/>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extLst>
                  <a:ext uri="{0D108BD9-81ED-4DB2-BD59-A6C34878D82A}">
                    <a16:rowId xmlns:a16="http://schemas.microsoft.com/office/drawing/2014/main" val="510934196"/>
                  </a:ext>
                </a:extLst>
              </a:tr>
              <a:tr h="452843">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extLst>
                  <a:ext uri="{0D108BD9-81ED-4DB2-BD59-A6C34878D82A}">
                    <a16:rowId xmlns:a16="http://schemas.microsoft.com/office/drawing/2014/main" val="196797432"/>
                  </a:ext>
                </a:extLst>
              </a:tr>
              <a:tr h="452843">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3CC1CC"/>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tc>
                  <a:txBody>
                    <a:bodyPr/>
                    <a:lstStyle/>
                    <a:p>
                      <a:endParaRPr lang="en-US"/>
                    </a:p>
                  </a:txBody>
                  <a:tcPr>
                    <a:lnL w="0">
                      <a:noFill/>
                    </a:lnL>
                    <a:lnR w="0">
                      <a:noFill/>
                    </a:lnR>
                    <a:lnT w="0">
                      <a:noFill/>
                    </a:lnT>
                    <a:lnB w="0">
                      <a:noFill/>
                    </a:lnB>
                    <a:solidFill>
                      <a:srgbClr val="7030A0"/>
                    </a:solidFill>
                  </a:tcPr>
                </a:tc>
                <a:extLst>
                  <a:ext uri="{0D108BD9-81ED-4DB2-BD59-A6C34878D82A}">
                    <a16:rowId xmlns:a16="http://schemas.microsoft.com/office/drawing/2014/main" val="4291605356"/>
                  </a:ext>
                </a:extLst>
              </a:tr>
              <a:tr h="452843">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7030A0"/>
                    </a:solidFill>
                  </a:tcPr>
                </a:tc>
                <a:tc>
                  <a:txBody>
                    <a:bodyPr/>
                    <a:lstStyle/>
                    <a:p>
                      <a:pPr lvl="0">
                        <a:buNone/>
                      </a:pPr>
                      <a:endParaRPr lang="en-US"/>
                    </a:p>
                  </a:txBody>
                  <a:tcPr>
                    <a:lnL w="0">
                      <a:noFill/>
                    </a:lnL>
                    <a:lnR w="0">
                      <a:noFill/>
                    </a:lnR>
                    <a:lnT w="0">
                      <a:noFill/>
                    </a:lnT>
                    <a:lnB w="0">
                      <a:noFill/>
                    </a:lnB>
                    <a:solidFill>
                      <a:srgbClr val="7030A0"/>
                    </a:solidFill>
                  </a:tcPr>
                </a:tc>
                <a:tc>
                  <a:txBody>
                    <a:bodyPr/>
                    <a:lstStyle/>
                    <a:p>
                      <a:pPr lvl="0">
                        <a:buNone/>
                      </a:pPr>
                      <a:endParaRPr lang="en-US"/>
                    </a:p>
                  </a:txBody>
                  <a:tcPr>
                    <a:lnL w="0">
                      <a:noFill/>
                    </a:lnL>
                    <a:lnR w="0">
                      <a:noFill/>
                    </a:lnR>
                    <a:lnT w="0">
                      <a:noFill/>
                    </a:lnT>
                    <a:lnB w="0">
                      <a:noFill/>
                    </a:lnB>
                    <a:solidFill>
                      <a:srgbClr val="FF0000"/>
                    </a:solidFill>
                  </a:tcPr>
                </a:tc>
                <a:tc>
                  <a:txBody>
                    <a:bodyPr/>
                    <a:lstStyle/>
                    <a:p>
                      <a:pPr lvl="0">
                        <a:buNone/>
                      </a:pPr>
                      <a:endParaRPr lang="en-US"/>
                    </a:p>
                  </a:txBody>
                  <a:tcPr>
                    <a:lnL w="0">
                      <a:noFill/>
                    </a:lnL>
                    <a:lnR w="0">
                      <a:noFill/>
                    </a:lnR>
                    <a:lnT w="0">
                      <a:noFill/>
                    </a:lnT>
                    <a:lnB w="0">
                      <a:noFill/>
                    </a:lnB>
                    <a:solidFill>
                      <a:srgbClr val="FF0000"/>
                    </a:solidFill>
                  </a:tcPr>
                </a:tc>
                <a:extLst>
                  <a:ext uri="{0D108BD9-81ED-4DB2-BD59-A6C34878D82A}">
                    <a16:rowId xmlns:a16="http://schemas.microsoft.com/office/drawing/2014/main" val="3934630504"/>
                  </a:ext>
                </a:extLst>
              </a:tr>
              <a:tr h="452843">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3CC1CC"/>
                    </a:solidFill>
                  </a:tcPr>
                </a:tc>
                <a:tc>
                  <a:txBody>
                    <a:bodyPr/>
                    <a:lstStyle/>
                    <a:p>
                      <a:pPr lvl="0">
                        <a:buNone/>
                      </a:pPr>
                      <a:endParaRPr lang="en-US"/>
                    </a:p>
                  </a:txBody>
                  <a:tcPr>
                    <a:lnL w="0">
                      <a:noFill/>
                    </a:lnL>
                    <a:lnR w="0">
                      <a:noFill/>
                    </a:lnR>
                    <a:lnT w="0">
                      <a:noFill/>
                    </a:lnT>
                    <a:lnB w="0">
                      <a:noFill/>
                    </a:lnB>
                    <a:solidFill>
                      <a:srgbClr val="7030A0"/>
                    </a:solidFill>
                  </a:tcPr>
                </a:tc>
                <a:tc>
                  <a:txBody>
                    <a:bodyPr/>
                    <a:lstStyle/>
                    <a:p>
                      <a:pPr lvl="0">
                        <a:buNone/>
                      </a:pPr>
                      <a:endParaRPr lang="en-US"/>
                    </a:p>
                  </a:txBody>
                  <a:tcPr>
                    <a:lnL w="0">
                      <a:noFill/>
                    </a:lnL>
                    <a:lnR w="0">
                      <a:noFill/>
                    </a:lnR>
                    <a:lnT w="0">
                      <a:noFill/>
                    </a:lnT>
                    <a:lnB w="0">
                      <a:noFill/>
                    </a:lnB>
                    <a:solidFill>
                      <a:srgbClr val="7030A0"/>
                    </a:solidFill>
                  </a:tcPr>
                </a:tc>
                <a:tc>
                  <a:txBody>
                    <a:bodyPr/>
                    <a:lstStyle/>
                    <a:p>
                      <a:pPr lvl="0">
                        <a:buNone/>
                      </a:pPr>
                      <a:endParaRPr lang="en-US"/>
                    </a:p>
                  </a:txBody>
                  <a:tcPr>
                    <a:lnL w="0">
                      <a:noFill/>
                    </a:lnL>
                    <a:lnR w="0">
                      <a:noFill/>
                    </a:lnR>
                    <a:lnT w="0">
                      <a:noFill/>
                    </a:lnT>
                    <a:lnB w="0">
                      <a:noFill/>
                    </a:lnB>
                    <a:solidFill>
                      <a:srgbClr val="FF0000"/>
                    </a:solidFill>
                  </a:tcPr>
                </a:tc>
                <a:tc>
                  <a:txBody>
                    <a:bodyPr/>
                    <a:lstStyle/>
                    <a:p>
                      <a:pPr lvl="0">
                        <a:buNone/>
                      </a:pPr>
                      <a:endParaRPr lang="en-US" dirty="0"/>
                    </a:p>
                  </a:txBody>
                  <a:tcPr>
                    <a:lnL w="0">
                      <a:noFill/>
                    </a:lnL>
                    <a:lnR w="0">
                      <a:noFill/>
                    </a:lnR>
                    <a:lnT w="0">
                      <a:noFill/>
                    </a:lnT>
                    <a:lnB w="0">
                      <a:noFill/>
                    </a:lnB>
                    <a:solidFill>
                      <a:srgbClr val="FF0000"/>
                    </a:solidFill>
                  </a:tcPr>
                </a:tc>
                <a:extLst>
                  <a:ext uri="{0D108BD9-81ED-4DB2-BD59-A6C34878D82A}">
                    <a16:rowId xmlns:a16="http://schemas.microsoft.com/office/drawing/2014/main" val="1491935300"/>
                  </a:ext>
                </a:extLst>
              </a:tr>
            </a:tbl>
          </a:graphicData>
        </a:graphic>
      </p:graphicFrame>
      <p:sp>
        <p:nvSpPr>
          <p:cNvPr id="31" name="TextBox 30">
            <a:extLst>
              <a:ext uri="{FF2B5EF4-FFF2-40B4-BE49-F238E27FC236}">
                <a16:creationId xmlns:a16="http://schemas.microsoft.com/office/drawing/2014/main" id="{715E1BAE-B630-1E99-8E68-35D667791BC0}"/>
              </a:ext>
            </a:extLst>
          </p:cNvPr>
          <p:cNvSpPr txBox="1"/>
          <p:nvPr/>
        </p:nvSpPr>
        <p:spPr>
          <a:xfrm>
            <a:off x="4559299" y="2247900"/>
            <a:ext cx="17018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6000" b="1">
                <a:ea typeface="Calibri"/>
                <a:cs typeface="Calibri"/>
              </a:rPr>
              <a:t>50% </a:t>
            </a:r>
            <a:endParaRPr lang="en-US" b="1">
              <a:ea typeface="Calibri"/>
              <a:cs typeface="Calibri"/>
            </a:endParaRPr>
          </a:p>
        </p:txBody>
      </p:sp>
      <p:sp>
        <p:nvSpPr>
          <p:cNvPr id="33" name="TextBox 32">
            <a:extLst>
              <a:ext uri="{FF2B5EF4-FFF2-40B4-BE49-F238E27FC236}">
                <a16:creationId xmlns:a16="http://schemas.microsoft.com/office/drawing/2014/main" id="{5E82C7CA-E444-A6BD-9DBD-E5BD0867BCD6}"/>
              </a:ext>
            </a:extLst>
          </p:cNvPr>
          <p:cNvSpPr txBox="1"/>
          <p:nvPr/>
        </p:nvSpPr>
        <p:spPr>
          <a:xfrm>
            <a:off x="7772400" y="2286000"/>
            <a:ext cx="4051300"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Percent of English vocabulary that can be spelled accurately by only phoneme-grapheme correspondences</a:t>
            </a:r>
            <a:endParaRPr lang="en-US"/>
          </a:p>
        </p:txBody>
      </p:sp>
      <p:sp>
        <p:nvSpPr>
          <p:cNvPr id="37" name="TextBox 36">
            <a:extLst>
              <a:ext uri="{FF2B5EF4-FFF2-40B4-BE49-F238E27FC236}">
                <a16:creationId xmlns:a16="http://schemas.microsoft.com/office/drawing/2014/main" id="{4BC14937-818A-E5EE-5FEF-5FE353A3E385}"/>
              </a:ext>
            </a:extLst>
          </p:cNvPr>
          <p:cNvSpPr txBox="1"/>
          <p:nvPr/>
        </p:nvSpPr>
        <p:spPr>
          <a:xfrm>
            <a:off x="344531" y="4877832"/>
            <a:ext cx="32893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Percent of English words that can be spelled with only one error</a:t>
            </a:r>
          </a:p>
        </p:txBody>
      </p:sp>
      <p:sp>
        <p:nvSpPr>
          <p:cNvPr id="36" name="TextBox 35">
            <a:extLst>
              <a:ext uri="{FF2B5EF4-FFF2-40B4-BE49-F238E27FC236}">
                <a16:creationId xmlns:a16="http://schemas.microsoft.com/office/drawing/2014/main" id="{3A5A8D34-5690-9097-FAD9-067DBD0EEA20}"/>
              </a:ext>
            </a:extLst>
          </p:cNvPr>
          <p:cNvSpPr txBox="1"/>
          <p:nvPr/>
        </p:nvSpPr>
        <p:spPr>
          <a:xfrm>
            <a:off x="4241799" y="4508500"/>
            <a:ext cx="19431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b="1">
                <a:ea typeface="Calibri"/>
                <a:cs typeface="Calibri"/>
              </a:rPr>
              <a:t>36%</a:t>
            </a:r>
            <a:endParaRPr lang="en-US" sz="6000" b="1"/>
          </a:p>
        </p:txBody>
      </p:sp>
      <p:sp>
        <p:nvSpPr>
          <p:cNvPr id="38" name="TextBox 37">
            <a:extLst>
              <a:ext uri="{FF2B5EF4-FFF2-40B4-BE49-F238E27FC236}">
                <a16:creationId xmlns:a16="http://schemas.microsoft.com/office/drawing/2014/main" id="{0AC9E4B8-96C5-CEA4-C075-9ED8FE88A79D}"/>
              </a:ext>
            </a:extLst>
          </p:cNvPr>
          <p:cNvSpPr txBox="1"/>
          <p:nvPr/>
        </p:nvSpPr>
        <p:spPr>
          <a:xfrm>
            <a:off x="7086599" y="4330700"/>
            <a:ext cx="18034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b="1">
                <a:ea typeface="Calibri"/>
                <a:cs typeface="Calibri"/>
              </a:rPr>
              <a:t>10%</a:t>
            </a:r>
            <a:endParaRPr lang="en-US" sz="6000" b="1"/>
          </a:p>
        </p:txBody>
      </p:sp>
      <p:sp>
        <p:nvSpPr>
          <p:cNvPr id="39" name="TextBox 38">
            <a:extLst>
              <a:ext uri="{FF2B5EF4-FFF2-40B4-BE49-F238E27FC236}">
                <a16:creationId xmlns:a16="http://schemas.microsoft.com/office/drawing/2014/main" id="{C73CE0C3-D087-17B3-C91F-31896938AC4D}"/>
              </a:ext>
            </a:extLst>
          </p:cNvPr>
          <p:cNvSpPr txBox="1"/>
          <p:nvPr/>
        </p:nvSpPr>
        <p:spPr>
          <a:xfrm>
            <a:off x="8763000" y="3937000"/>
            <a:ext cx="2933700"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ea typeface="Calibri"/>
                <a:cs typeface="Calibri"/>
              </a:rPr>
              <a:t>Percent of English words that can be spelled accurately if word origin, word meaning and morphology are considered</a:t>
            </a:r>
            <a:endParaRPr lang="en-US"/>
          </a:p>
        </p:txBody>
      </p:sp>
      <p:sp>
        <p:nvSpPr>
          <p:cNvPr id="40" name="TextBox 39">
            <a:extLst>
              <a:ext uri="{FF2B5EF4-FFF2-40B4-BE49-F238E27FC236}">
                <a16:creationId xmlns:a16="http://schemas.microsoft.com/office/drawing/2014/main" id="{343662A4-CEEF-6EF6-1F3F-A9B3B8220BDD}"/>
              </a:ext>
            </a:extLst>
          </p:cNvPr>
          <p:cNvSpPr txBox="1"/>
          <p:nvPr/>
        </p:nvSpPr>
        <p:spPr>
          <a:xfrm>
            <a:off x="7658100" y="5461000"/>
            <a:ext cx="1574800"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000" b="1">
                <a:ea typeface="Calibri"/>
                <a:cs typeface="Calibri"/>
              </a:rPr>
              <a:t>4%</a:t>
            </a:r>
            <a:endParaRPr lang="en-US" sz="6000" b="1"/>
          </a:p>
        </p:txBody>
      </p:sp>
      <p:sp>
        <p:nvSpPr>
          <p:cNvPr id="41" name="TextBox 40">
            <a:extLst>
              <a:ext uri="{FF2B5EF4-FFF2-40B4-BE49-F238E27FC236}">
                <a16:creationId xmlns:a16="http://schemas.microsoft.com/office/drawing/2014/main" id="{200D0877-BE01-65B4-3052-25027DB51911}"/>
              </a:ext>
            </a:extLst>
          </p:cNvPr>
          <p:cNvSpPr txBox="1"/>
          <p:nvPr/>
        </p:nvSpPr>
        <p:spPr>
          <a:xfrm>
            <a:off x="8763000" y="5765800"/>
            <a:ext cx="26797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PERCENT OF WORDS THAT ARE TRUE ODDITIES</a:t>
            </a:r>
          </a:p>
        </p:txBody>
      </p:sp>
      <p:sp>
        <p:nvSpPr>
          <p:cNvPr id="43" name="Arrow: Right 42">
            <a:extLst>
              <a:ext uri="{FF2B5EF4-FFF2-40B4-BE49-F238E27FC236}">
                <a16:creationId xmlns:a16="http://schemas.microsoft.com/office/drawing/2014/main" id="{AAE51909-31FB-E852-6DC1-E3D6CD8518FF}"/>
              </a:ext>
              <a:ext uri="{C183D7F6-B498-43B3-948B-1728B52AA6E4}">
                <adec:decorative xmlns:adec="http://schemas.microsoft.com/office/drawing/2017/decorative" val="1"/>
              </a:ext>
            </a:extLst>
          </p:cNvPr>
          <p:cNvSpPr/>
          <p:nvPr/>
        </p:nvSpPr>
        <p:spPr>
          <a:xfrm>
            <a:off x="6235699" y="2705100"/>
            <a:ext cx="1524000" cy="1651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2949737-F879-BB51-B19E-A08D0539C93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rot="10800000">
            <a:off x="3670927" y="5313735"/>
            <a:ext cx="1542422" cy="201185"/>
          </a:xfrm>
          <a:prstGeom prst="rect">
            <a:avLst/>
          </a:prstGeom>
        </p:spPr>
      </p:pic>
      <p:pic>
        <p:nvPicPr>
          <p:cNvPr id="4" name="Picture 3">
            <a:extLst>
              <a:ext uri="{FF2B5EF4-FFF2-40B4-BE49-F238E27FC236}">
                <a16:creationId xmlns:a16="http://schemas.microsoft.com/office/drawing/2014/main" id="{F95CECDC-9814-96E5-F96F-5C24F66608C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146388" y="5101904"/>
            <a:ext cx="1542422" cy="201185"/>
          </a:xfrm>
          <a:prstGeom prst="rect">
            <a:avLst/>
          </a:prstGeom>
        </p:spPr>
      </p:pic>
      <p:pic>
        <p:nvPicPr>
          <p:cNvPr id="5" name="Picture 4">
            <a:extLst>
              <a:ext uri="{FF2B5EF4-FFF2-40B4-BE49-F238E27FC236}">
                <a16:creationId xmlns:a16="http://schemas.microsoft.com/office/drawing/2014/main" id="{C70531A1-D60D-B18F-9F47-C90C81D89C2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759699" y="6347904"/>
            <a:ext cx="1542422" cy="201185"/>
          </a:xfrm>
          <a:prstGeom prst="rect">
            <a:avLst/>
          </a:prstGeom>
        </p:spPr>
      </p:pic>
      <p:sp>
        <p:nvSpPr>
          <p:cNvPr id="6" name="TextBox 5">
            <a:extLst>
              <a:ext uri="{FF2B5EF4-FFF2-40B4-BE49-F238E27FC236}">
                <a16:creationId xmlns:a16="http://schemas.microsoft.com/office/drawing/2014/main" id="{2B8A7C62-92AC-DEC7-F236-FCC63506EA87}"/>
              </a:ext>
            </a:extLst>
          </p:cNvPr>
          <p:cNvSpPr txBox="1"/>
          <p:nvPr/>
        </p:nvSpPr>
        <p:spPr>
          <a:xfrm>
            <a:off x="297425" y="6449854"/>
            <a:ext cx="5150875" cy="369332"/>
          </a:xfrm>
          <a:prstGeom prst="rect">
            <a:avLst/>
          </a:prstGeom>
          <a:noFill/>
        </p:spPr>
        <p:txBody>
          <a:bodyPr wrap="square" rtlCol="0">
            <a:spAutoFit/>
          </a:bodyPr>
          <a:lstStyle/>
          <a:p>
            <a:r>
              <a:rPr lang="en-US" i="1"/>
              <a:t>(Hanna et al, 1966, as cited in Moats, 2020)</a:t>
            </a:r>
          </a:p>
        </p:txBody>
      </p:sp>
    </p:spTree>
    <p:extLst>
      <p:ext uri="{BB962C8B-B14F-4D97-AF65-F5344CB8AC3E}">
        <p14:creationId xmlns:p14="http://schemas.microsoft.com/office/powerpoint/2010/main" val="3675952182"/>
      </p:ext>
    </p:extLst>
  </p:cSld>
  <p:clrMapOvr>
    <a:masterClrMapping/>
  </p:clrMapOvr>
</p:sld>
</file>

<file path=ppt/theme/theme1.xml><?xml version="1.0" encoding="utf-8"?>
<a:theme xmlns:a="http://schemas.openxmlformats.org/drawingml/2006/main" name="Custom Design">
  <a:themeElements>
    <a:clrScheme name="CDE New Accent Colors">
      <a:dk1>
        <a:srgbClr val="000000"/>
      </a:dk1>
      <a:lt1>
        <a:srgbClr val="FFFFFF"/>
      </a:lt1>
      <a:dk2>
        <a:srgbClr val="F8B333"/>
      </a:dk2>
      <a:lt2>
        <a:srgbClr val="825474"/>
      </a:lt2>
      <a:accent1>
        <a:srgbClr val="AAA5D2"/>
      </a:accent1>
      <a:accent2>
        <a:srgbClr val="077682"/>
      </a:accent2>
      <a:accent3>
        <a:srgbClr val="3CC1CC"/>
      </a:accent3>
      <a:accent4>
        <a:srgbClr val="48C3E3"/>
      </a:accent4>
      <a:accent5>
        <a:srgbClr val="EC6752"/>
      </a:accent5>
      <a:accent6>
        <a:srgbClr val="7C98AC"/>
      </a:accent6>
      <a:hlink>
        <a:srgbClr val="D33039"/>
      </a:hlink>
      <a:folHlink>
        <a:srgbClr val="A3D283"/>
      </a:folHlink>
    </a:clrScheme>
    <a:fontScheme name="CDE FONTS">
      <a:majorFont>
        <a:latin typeface="Museo Slab 500"/>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879720E89102043ABA3BEB065733CF0" ma:contentTypeVersion="18" ma:contentTypeDescription="Create a new document." ma:contentTypeScope="" ma:versionID="81ae688645a79baf872a88a5bf787519">
  <xsd:schema xmlns:xsd="http://www.w3.org/2001/XMLSchema" xmlns:xs="http://www.w3.org/2001/XMLSchema" xmlns:p="http://schemas.microsoft.com/office/2006/metadata/properties" xmlns:ns2="ca089b0c-06ed-427f-8343-b7314193c483" xmlns:ns3="a8a5022a-f7c3-44ce-84b2-af1b9b0e209b" targetNamespace="http://schemas.microsoft.com/office/2006/metadata/properties" ma:root="true" ma:fieldsID="81f9f04b6f9fbe6d105efda2485d33a3" ns2:_="" ns3:_="">
    <xsd:import namespace="ca089b0c-06ed-427f-8343-b7314193c483"/>
    <xsd:import namespace="a8a5022a-f7c3-44ce-84b2-af1b9b0e209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089b0c-06ed-427f-8343-b7314193c4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c3d99294-4495-451a-babc-f01b43cdf90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8a5022a-f7c3-44ce-84b2-af1b9b0e209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ff193aa-9d37-40de-aa0e-ec6133224a6c}" ma:internalName="TaxCatchAll" ma:showField="CatchAllData" ma:web="a8a5022a-f7c3-44ce-84b2-af1b9b0e209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a8a5022a-f7c3-44ce-84b2-af1b9b0e209b" xsi:nil="true"/>
    <lcf76f155ced4ddcb4097134ff3c332f xmlns="ca089b0c-06ed-427f-8343-b7314193c483">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CBCD1A3-4FBE-4337-A80E-FDACF1AB760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089b0c-06ed-427f-8343-b7314193c483"/>
    <ds:schemaRef ds:uri="a8a5022a-f7c3-44ce-84b2-af1b9b0e209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941041E-B7EE-45A8-AA07-CC807B7ACF7A}">
  <ds:schemaRefs>
    <ds:schemaRef ds:uri="http://purl.org/dc/term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purl.org/dc/dcmitype/"/>
    <ds:schemaRef ds:uri="http://schemas.microsoft.com/office/infopath/2007/PartnerControls"/>
    <ds:schemaRef ds:uri="ca089b0c-06ed-427f-8343-b7314193c483"/>
    <ds:schemaRef ds:uri="a8a5022a-f7c3-44ce-84b2-af1b9b0e209b"/>
    <ds:schemaRef ds:uri="http://www.w3.org/XML/1998/namespace"/>
  </ds:schemaRefs>
</ds:datastoreItem>
</file>

<file path=customXml/itemProps3.xml><?xml version="1.0" encoding="utf-8"?>
<ds:datastoreItem xmlns:ds="http://schemas.openxmlformats.org/officeDocument/2006/customXml" ds:itemID="{C480A893-1AFE-4423-B64E-564AD67E635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43</TotalTime>
  <Words>4722</Words>
  <Application>Microsoft Office PowerPoint</Application>
  <PresentationFormat>Widescreen</PresentationFormat>
  <Paragraphs>470</Paragraphs>
  <Slides>33</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33</vt:i4>
      </vt:variant>
    </vt:vector>
  </HeadingPairs>
  <TitlesOfParts>
    <vt:vector size="42" baseType="lpstr">
      <vt:lpstr>Arial</vt:lpstr>
      <vt:lpstr>Calibri</vt:lpstr>
      <vt:lpstr>Calibri Light</vt:lpstr>
      <vt:lpstr>IBM Plex Mono</vt:lpstr>
      <vt:lpstr>Museo Slab 500</vt:lpstr>
      <vt:lpstr>Times New Roman</vt:lpstr>
      <vt:lpstr>Wingdings</vt:lpstr>
      <vt:lpstr>Work Sans</vt:lpstr>
      <vt:lpstr>Custom Design</vt:lpstr>
      <vt:lpstr>Sight Word Recognition Heart Word Routine</vt:lpstr>
      <vt:lpstr>Preparing for the Session</vt:lpstr>
      <vt:lpstr>Introduction </vt:lpstr>
      <vt:lpstr>Objectives </vt:lpstr>
      <vt:lpstr>Warm-Up </vt:lpstr>
      <vt:lpstr>Key Terminology</vt:lpstr>
      <vt:lpstr>Setting the Foundation</vt:lpstr>
      <vt:lpstr>What is a “Heart Word?”</vt:lpstr>
      <vt:lpstr>English by the Numbers</vt:lpstr>
      <vt:lpstr>Orthographic Mapping </vt:lpstr>
      <vt:lpstr>Supporting Orthographic Mapping with the Heart Word Routine</vt:lpstr>
      <vt:lpstr>Preparing for Instruction </vt:lpstr>
      <vt:lpstr>Features of Effective Instruction </vt:lpstr>
      <vt:lpstr>Heart Word Routine</vt:lpstr>
      <vt:lpstr>Step 1: Introduce the Word</vt:lpstr>
      <vt:lpstr>Step 2: Spell the Word</vt:lpstr>
      <vt:lpstr>Step 3: Identify the “Unfair” Part/s</vt:lpstr>
      <vt:lpstr>Step 4: Practice the Word</vt:lpstr>
      <vt:lpstr>Modeling Instruction</vt:lpstr>
      <vt:lpstr>Model Step 1: Introduce the Word</vt:lpstr>
      <vt:lpstr>Model Step 2: Spell the Word</vt:lpstr>
      <vt:lpstr>Model Step 3: Identify the “Unfair” Part/s</vt:lpstr>
      <vt:lpstr>Model Step 4: Practice the Word</vt:lpstr>
      <vt:lpstr>Practice </vt:lpstr>
      <vt:lpstr>Instructional Routine Look Fors </vt:lpstr>
      <vt:lpstr>Interactive Activity </vt:lpstr>
      <vt:lpstr>Implementation Considerations </vt:lpstr>
      <vt:lpstr>Debrief</vt:lpstr>
      <vt:lpstr>Next Steps </vt:lpstr>
      <vt:lpstr>Looking Ahead</vt:lpstr>
      <vt:lpstr>Change Model</vt:lpstr>
      <vt:lpstr>References </vt:lpstr>
      <vt:lpstr>References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Harris, Mandy</dc:creator>
  <cp:lastModifiedBy>Fickling, Caitlin</cp:lastModifiedBy>
  <cp:revision>3</cp:revision>
  <dcterms:created xsi:type="dcterms:W3CDTF">2022-03-16T17:29:49Z</dcterms:created>
  <dcterms:modified xsi:type="dcterms:W3CDTF">2024-07-12T20:15:13Z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0x010100A879720E89102043ABA3BEB065733CF0</vt:lpwstr>
  </property>
  <property fmtid="{D5CDD505-2E9C-101B-9397-08002B2CF9AE}" pid="3" name="MediaServiceImageTags">
    <vt:lpwstr/>
  </property>
</Properties>
</file>