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65"/>
  </p:notesMasterIdLst>
  <p:sldIdLst>
    <p:sldId id="256" r:id="rId5"/>
    <p:sldId id="303" r:id="rId6"/>
    <p:sldId id="316" r:id="rId7"/>
    <p:sldId id="317" r:id="rId8"/>
    <p:sldId id="306" r:id="rId9"/>
    <p:sldId id="5227" r:id="rId10"/>
    <p:sldId id="5230" r:id="rId11"/>
    <p:sldId id="307" r:id="rId12"/>
    <p:sldId id="315" r:id="rId13"/>
    <p:sldId id="5224" r:id="rId14"/>
    <p:sldId id="5240" r:id="rId15"/>
    <p:sldId id="5213" r:id="rId16"/>
    <p:sldId id="313" r:id="rId17"/>
    <p:sldId id="5228" r:id="rId18"/>
    <p:sldId id="265" r:id="rId19"/>
    <p:sldId id="266" r:id="rId20"/>
    <p:sldId id="267" r:id="rId21"/>
    <p:sldId id="5210" r:id="rId22"/>
    <p:sldId id="5229" r:id="rId23"/>
    <p:sldId id="262" r:id="rId24"/>
    <p:sldId id="263" r:id="rId25"/>
    <p:sldId id="264" r:id="rId26"/>
    <p:sldId id="5238" r:id="rId27"/>
    <p:sldId id="5239" r:id="rId28"/>
    <p:sldId id="311" r:id="rId29"/>
    <p:sldId id="5221" r:id="rId30"/>
    <p:sldId id="5222" r:id="rId31"/>
    <p:sldId id="314" r:id="rId32"/>
    <p:sldId id="318" r:id="rId33"/>
    <p:sldId id="5232" r:id="rId34"/>
    <p:sldId id="312" r:id="rId35"/>
    <p:sldId id="5209" r:id="rId36"/>
    <p:sldId id="5226" r:id="rId37"/>
    <p:sldId id="5233" r:id="rId38"/>
    <p:sldId id="5220" r:id="rId39"/>
    <p:sldId id="5231" r:id="rId40"/>
    <p:sldId id="304" r:id="rId41"/>
    <p:sldId id="319" r:id="rId42"/>
    <p:sldId id="320" r:id="rId43"/>
    <p:sldId id="5197" r:id="rId44"/>
    <p:sldId id="5198" r:id="rId45"/>
    <p:sldId id="5199" r:id="rId46"/>
    <p:sldId id="5167" r:id="rId47"/>
    <p:sldId id="5200" r:id="rId48"/>
    <p:sldId id="5207" r:id="rId49"/>
    <p:sldId id="321" r:id="rId50"/>
    <p:sldId id="5212" r:id="rId51"/>
    <p:sldId id="5214" r:id="rId52"/>
    <p:sldId id="5215" r:id="rId53"/>
    <p:sldId id="5218" r:id="rId54"/>
    <p:sldId id="5219" r:id="rId55"/>
    <p:sldId id="5234" r:id="rId56"/>
    <p:sldId id="5208" r:id="rId57"/>
    <p:sldId id="259" r:id="rId58"/>
    <p:sldId id="5235" r:id="rId59"/>
    <p:sldId id="5237" r:id="rId60"/>
    <p:sldId id="310" r:id="rId61"/>
    <p:sldId id="305" r:id="rId62"/>
    <p:sldId id="309" r:id="rId63"/>
    <p:sldId id="523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46F638-F96D-3EC3-AE1A-ACDB610E87EB}" name="Gudka, Dawna" initials="DG" userId="S::Gudka_d@cde.state.co.us::823cceae-331b-41d6-9a63-34ad6d1db55c" providerId="AD"/>
  <p188:author id="{58A45E3B-8CA0-1402-95AE-7B885E002140}" name="Heitman, Lindsey" initials="HL" userId="S::heitman_l@cde.state.co.us::a9773a47-99d2-4599-9377-6d37e9ec0bd3" providerId="AD"/>
  <p188:author id="{3285D8A2-1985-B87F-815B-0E4A01EF4F1E}" name="Heitman, Lindsey" initials="" userId="S::Heitman_L@cde.state.co.us::a9773a47-99d2-4599-9377-6d37e9ec0bd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894"/>
    <a:srgbClr val="488BC9"/>
    <a:srgbClr val="EF7521"/>
    <a:srgbClr val="2C3384"/>
    <a:srgbClr val="498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CA02C5-B521-4BA6-9FF0-BD4646BAE9B9}" v="1" dt="2025-03-12T15:54:58.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60"/>
  </p:normalViewPr>
  <p:slideViewPr>
    <p:cSldViewPr snapToGrid="0">
      <p:cViewPr varScale="1">
        <p:scale>
          <a:sx n="99" d="100"/>
          <a:sy n="99" d="100"/>
        </p:scale>
        <p:origin x="9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Reagan" userId="27291eb4-8241-4961-9e69-8c66e34cc5b0" providerId="ADAL" clId="{A7CA02C5-B521-4BA6-9FF0-BD4646BAE9B9}"/>
    <pc:docChg chg="custSel modSld">
      <pc:chgData name="Ward, Reagan" userId="27291eb4-8241-4961-9e69-8c66e34cc5b0" providerId="ADAL" clId="{A7CA02C5-B521-4BA6-9FF0-BD4646BAE9B9}" dt="2025-03-12T15:55:07.973" v="8" actId="6549"/>
      <pc:docMkLst>
        <pc:docMk/>
      </pc:docMkLst>
      <pc:sldChg chg="modSp mod">
        <pc:chgData name="Ward, Reagan" userId="27291eb4-8241-4961-9e69-8c66e34cc5b0" providerId="ADAL" clId="{A7CA02C5-B521-4BA6-9FF0-BD4646BAE9B9}" dt="2025-03-12T15:55:07.973" v="8" actId="6549"/>
        <pc:sldMkLst>
          <pc:docMk/>
          <pc:sldMk cId="3902258766" sldId="5213"/>
        </pc:sldMkLst>
        <pc:spChg chg="mod">
          <ac:chgData name="Ward, Reagan" userId="27291eb4-8241-4961-9e69-8c66e34cc5b0" providerId="ADAL" clId="{A7CA02C5-B521-4BA6-9FF0-BD4646BAE9B9}" dt="2025-03-12T15:55:07.973" v="8" actId="6549"/>
          <ac:spMkLst>
            <pc:docMk/>
            <pc:sldMk cId="3902258766" sldId="5213"/>
            <ac:spMk id="4" creationId="{AA486634-920C-F5DC-8162-28951A14AFA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57854-75E1-4EEF-A380-9BD14656103B}" type="doc">
      <dgm:prSet loTypeId="urn:microsoft.com/office/officeart/2005/8/layout/hProcess9" loCatId="process" qsTypeId="urn:microsoft.com/office/officeart/2005/8/quickstyle/simple1" qsCatId="simple" csTypeId="urn:microsoft.com/office/officeart/2005/8/colors/accent1_2" csCatId="accent1" phldr="1"/>
      <dgm:spPr/>
    </dgm:pt>
    <dgm:pt modelId="{DC7E56F4-8B0A-4E45-AD17-EE62330FD944}">
      <dgm:prSet phldrT="[Text]"/>
      <dgm:spPr>
        <a:solidFill>
          <a:srgbClr val="488BC9"/>
        </a:solidFill>
      </dgm:spPr>
      <dgm:t>
        <a:bodyPr/>
        <a:lstStyle/>
        <a:p>
          <a:r>
            <a:rPr lang="en-US" b="1" dirty="0"/>
            <a:t>Student </a:t>
          </a:r>
        </a:p>
        <a:p>
          <a:r>
            <a:rPr lang="en-US" b="1" dirty="0"/>
            <a:t>Demographics Interchange file</a:t>
          </a:r>
        </a:p>
      </dgm:t>
    </dgm:pt>
    <dgm:pt modelId="{12FE4352-22C5-4320-B0BC-DA6761BBBE2E}" type="parTrans" cxnId="{0FCEF106-C7EE-42C2-A9E8-8A3C30C8306D}">
      <dgm:prSet/>
      <dgm:spPr/>
      <dgm:t>
        <a:bodyPr/>
        <a:lstStyle/>
        <a:p>
          <a:endParaRPr lang="en-US"/>
        </a:p>
      </dgm:t>
    </dgm:pt>
    <dgm:pt modelId="{C5CD950A-AE52-4E74-9787-D3589D6E0844}" type="sibTrans" cxnId="{0FCEF106-C7EE-42C2-A9E8-8A3C30C8306D}">
      <dgm:prSet/>
      <dgm:spPr/>
      <dgm:t>
        <a:bodyPr/>
        <a:lstStyle/>
        <a:p>
          <a:endParaRPr lang="en-US"/>
        </a:p>
      </dgm:t>
    </dgm:pt>
    <dgm:pt modelId="{830CBBA5-585C-4A1C-A670-F5E24ECE07B6}">
      <dgm:prSet phldrT="[Text]"/>
      <dgm:spPr>
        <a:solidFill>
          <a:srgbClr val="488BC9"/>
        </a:solidFill>
      </dgm:spPr>
      <dgm:t>
        <a:bodyPr/>
        <a:lstStyle/>
        <a:p>
          <a:r>
            <a:rPr lang="en-US" b="1" dirty="0"/>
            <a:t>Student School Association Interchange file</a:t>
          </a:r>
        </a:p>
      </dgm:t>
    </dgm:pt>
    <dgm:pt modelId="{B67BE57E-2712-4B15-8F10-149CE62C85D0}" type="parTrans" cxnId="{EEC92458-8CEF-42C0-BF6B-81256AFC4E08}">
      <dgm:prSet/>
      <dgm:spPr/>
      <dgm:t>
        <a:bodyPr/>
        <a:lstStyle/>
        <a:p>
          <a:endParaRPr lang="en-US"/>
        </a:p>
      </dgm:t>
    </dgm:pt>
    <dgm:pt modelId="{158F4B7C-818B-46E2-AA98-923130580052}" type="sibTrans" cxnId="{EEC92458-8CEF-42C0-BF6B-81256AFC4E08}">
      <dgm:prSet/>
      <dgm:spPr/>
      <dgm:t>
        <a:bodyPr/>
        <a:lstStyle/>
        <a:p>
          <a:endParaRPr lang="en-US"/>
        </a:p>
      </dgm:t>
    </dgm:pt>
    <dgm:pt modelId="{0E4F71AC-B528-4630-A714-9B1475FEF12D}">
      <dgm:prSet phldrT="[Text]"/>
      <dgm:spPr>
        <a:solidFill>
          <a:srgbClr val="488BC9"/>
        </a:solidFill>
      </dgm:spPr>
      <dgm:t>
        <a:bodyPr/>
        <a:lstStyle/>
        <a:p>
          <a:r>
            <a:rPr lang="en-US" b="1" dirty="0"/>
            <a:t>Discipline Interchange-Discipline Action file</a:t>
          </a:r>
        </a:p>
      </dgm:t>
    </dgm:pt>
    <dgm:pt modelId="{08A696AF-9B39-43F3-AC99-E49F542DE707}" type="parTrans" cxnId="{BCFF9580-7370-4D7D-B770-2F962272DE52}">
      <dgm:prSet/>
      <dgm:spPr/>
      <dgm:t>
        <a:bodyPr/>
        <a:lstStyle/>
        <a:p>
          <a:endParaRPr lang="en-US"/>
        </a:p>
      </dgm:t>
    </dgm:pt>
    <dgm:pt modelId="{32E62460-93DD-4FA3-AFD6-A9CB7230FCFB}" type="sibTrans" cxnId="{BCFF9580-7370-4D7D-B770-2F962272DE52}">
      <dgm:prSet/>
      <dgm:spPr/>
      <dgm:t>
        <a:bodyPr/>
        <a:lstStyle/>
        <a:p>
          <a:endParaRPr lang="en-US"/>
        </a:p>
      </dgm:t>
    </dgm:pt>
    <dgm:pt modelId="{A65BD5E2-CD55-4681-BAFC-7BEFDDA00AAE}">
      <dgm:prSet/>
      <dgm:spPr>
        <a:solidFill>
          <a:srgbClr val="EF7521"/>
        </a:solidFill>
      </dgm:spPr>
      <dgm:t>
        <a:bodyPr/>
        <a:lstStyle/>
        <a:p>
          <a:r>
            <a:rPr lang="en-US" b="1" dirty="0">
              <a:solidFill>
                <a:srgbClr val="004894"/>
              </a:solidFill>
            </a:rPr>
            <a:t>Student Discipline Snapshot</a:t>
          </a:r>
        </a:p>
      </dgm:t>
    </dgm:pt>
    <dgm:pt modelId="{B57C62EA-262D-46D9-850B-1D384DC9582C}" type="parTrans" cxnId="{55431429-35E0-4335-917D-E74865C954A0}">
      <dgm:prSet/>
      <dgm:spPr/>
      <dgm:t>
        <a:bodyPr/>
        <a:lstStyle/>
        <a:p>
          <a:endParaRPr lang="en-US"/>
        </a:p>
      </dgm:t>
    </dgm:pt>
    <dgm:pt modelId="{F5331317-CC79-4BC4-A37D-CC449BDECF04}" type="sibTrans" cxnId="{55431429-35E0-4335-917D-E74865C954A0}">
      <dgm:prSet/>
      <dgm:spPr/>
      <dgm:t>
        <a:bodyPr/>
        <a:lstStyle/>
        <a:p>
          <a:endParaRPr lang="en-US"/>
        </a:p>
      </dgm:t>
    </dgm:pt>
    <dgm:pt modelId="{FD28DEF1-3BFF-4298-8489-A1C9AEAE8435}" type="pres">
      <dgm:prSet presAssocID="{77C57854-75E1-4EEF-A380-9BD14656103B}" presName="CompostProcess" presStyleCnt="0">
        <dgm:presLayoutVars>
          <dgm:dir/>
          <dgm:resizeHandles val="exact"/>
        </dgm:presLayoutVars>
      </dgm:prSet>
      <dgm:spPr/>
    </dgm:pt>
    <dgm:pt modelId="{2407263C-D282-49BD-B571-7AA1D10C4A8C}" type="pres">
      <dgm:prSet presAssocID="{77C57854-75E1-4EEF-A380-9BD14656103B}" presName="arrow" presStyleLbl="bgShp" presStyleIdx="0" presStyleCnt="1" custLinFactY="-11420" custLinFactNeighborX="-8247" custLinFactNeighborY="-100000"/>
      <dgm:spPr/>
    </dgm:pt>
    <dgm:pt modelId="{CBF855D9-8644-40DC-89A3-AF0B301A0FCF}" type="pres">
      <dgm:prSet presAssocID="{77C57854-75E1-4EEF-A380-9BD14656103B}" presName="linearProcess" presStyleCnt="0"/>
      <dgm:spPr/>
    </dgm:pt>
    <dgm:pt modelId="{203989FB-66D3-4D08-99EA-8A0CCE47D379}" type="pres">
      <dgm:prSet presAssocID="{DC7E56F4-8B0A-4E45-AD17-EE62330FD944}" presName="textNode" presStyleLbl="node1" presStyleIdx="0" presStyleCnt="4">
        <dgm:presLayoutVars>
          <dgm:bulletEnabled val="1"/>
        </dgm:presLayoutVars>
      </dgm:prSet>
      <dgm:spPr/>
    </dgm:pt>
    <dgm:pt modelId="{0C7F84B2-519F-4957-9ECA-7B6808C716FE}" type="pres">
      <dgm:prSet presAssocID="{C5CD950A-AE52-4E74-9787-D3589D6E0844}" presName="sibTrans" presStyleCnt="0"/>
      <dgm:spPr/>
    </dgm:pt>
    <dgm:pt modelId="{F6EE0242-5DBB-4E22-BBBA-54F6A2D19596}" type="pres">
      <dgm:prSet presAssocID="{830CBBA5-585C-4A1C-A670-F5E24ECE07B6}" presName="textNode" presStyleLbl="node1" presStyleIdx="1" presStyleCnt="4">
        <dgm:presLayoutVars>
          <dgm:bulletEnabled val="1"/>
        </dgm:presLayoutVars>
      </dgm:prSet>
      <dgm:spPr/>
    </dgm:pt>
    <dgm:pt modelId="{10E9AFAC-FF44-4F19-B186-2385AA16FAE8}" type="pres">
      <dgm:prSet presAssocID="{158F4B7C-818B-46E2-AA98-923130580052}" presName="sibTrans" presStyleCnt="0"/>
      <dgm:spPr/>
    </dgm:pt>
    <dgm:pt modelId="{C801B219-5C87-4DB7-80DE-0513C3F0DF21}" type="pres">
      <dgm:prSet presAssocID="{0E4F71AC-B528-4630-A714-9B1475FEF12D}" presName="textNode" presStyleLbl="node1" presStyleIdx="2" presStyleCnt="4">
        <dgm:presLayoutVars>
          <dgm:bulletEnabled val="1"/>
        </dgm:presLayoutVars>
      </dgm:prSet>
      <dgm:spPr/>
    </dgm:pt>
    <dgm:pt modelId="{0482663F-957D-4024-93E9-DE1A97E4B1C4}" type="pres">
      <dgm:prSet presAssocID="{32E62460-93DD-4FA3-AFD6-A9CB7230FCFB}" presName="sibTrans" presStyleCnt="0"/>
      <dgm:spPr/>
    </dgm:pt>
    <dgm:pt modelId="{DF03D075-A3E0-4205-93DE-69AE22F8E99C}" type="pres">
      <dgm:prSet presAssocID="{A65BD5E2-CD55-4681-BAFC-7BEFDDA00AAE}" presName="textNode" presStyleLbl="node1" presStyleIdx="3" presStyleCnt="4">
        <dgm:presLayoutVars>
          <dgm:bulletEnabled val="1"/>
        </dgm:presLayoutVars>
      </dgm:prSet>
      <dgm:spPr/>
    </dgm:pt>
  </dgm:ptLst>
  <dgm:cxnLst>
    <dgm:cxn modelId="{0FCEF106-C7EE-42C2-A9E8-8A3C30C8306D}" srcId="{77C57854-75E1-4EEF-A380-9BD14656103B}" destId="{DC7E56F4-8B0A-4E45-AD17-EE62330FD944}" srcOrd="0" destOrd="0" parTransId="{12FE4352-22C5-4320-B0BC-DA6761BBBE2E}" sibTransId="{C5CD950A-AE52-4E74-9787-D3589D6E0844}"/>
    <dgm:cxn modelId="{55431429-35E0-4335-917D-E74865C954A0}" srcId="{77C57854-75E1-4EEF-A380-9BD14656103B}" destId="{A65BD5E2-CD55-4681-BAFC-7BEFDDA00AAE}" srcOrd="3" destOrd="0" parTransId="{B57C62EA-262D-46D9-850B-1D384DC9582C}" sibTransId="{F5331317-CC79-4BC4-A37D-CC449BDECF04}"/>
    <dgm:cxn modelId="{D17A5336-B1FB-410D-BC54-DD56004C63DD}" type="presOf" srcId="{DC7E56F4-8B0A-4E45-AD17-EE62330FD944}" destId="{203989FB-66D3-4D08-99EA-8A0CCE47D379}" srcOrd="0" destOrd="0" presId="urn:microsoft.com/office/officeart/2005/8/layout/hProcess9"/>
    <dgm:cxn modelId="{886CE365-B31D-4D76-8889-D6B0ECEC4D52}" type="presOf" srcId="{0E4F71AC-B528-4630-A714-9B1475FEF12D}" destId="{C801B219-5C87-4DB7-80DE-0513C3F0DF21}" srcOrd="0" destOrd="0" presId="urn:microsoft.com/office/officeart/2005/8/layout/hProcess9"/>
    <dgm:cxn modelId="{EEC92458-8CEF-42C0-BF6B-81256AFC4E08}" srcId="{77C57854-75E1-4EEF-A380-9BD14656103B}" destId="{830CBBA5-585C-4A1C-A670-F5E24ECE07B6}" srcOrd="1" destOrd="0" parTransId="{B67BE57E-2712-4B15-8F10-149CE62C85D0}" sibTransId="{158F4B7C-818B-46E2-AA98-923130580052}"/>
    <dgm:cxn modelId="{9866BD7A-B0BF-470B-BED2-DCCCE7C3D0DE}" type="presOf" srcId="{830CBBA5-585C-4A1C-A670-F5E24ECE07B6}" destId="{F6EE0242-5DBB-4E22-BBBA-54F6A2D19596}" srcOrd="0" destOrd="0" presId="urn:microsoft.com/office/officeart/2005/8/layout/hProcess9"/>
    <dgm:cxn modelId="{BCFF9580-7370-4D7D-B770-2F962272DE52}" srcId="{77C57854-75E1-4EEF-A380-9BD14656103B}" destId="{0E4F71AC-B528-4630-A714-9B1475FEF12D}" srcOrd="2" destOrd="0" parTransId="{08A696AF-9B39-43F3-AC99-E49F542DE707}" sibTransId="{32E62460-93DD-4FA3-AFD6-A9CB7230FCFB}"/>
    <dgm:cxn modelId="{E74C3499-1C54-4C91-94F2-14B536412BCD}" type="presOf" srcId="{A65BD5E2-CD55-4681-BAFC-7BEFDDA00AAE}" destId="{DF03D075-A3E0-4205-93DE-69AE22F8E99C}" srcOrd="0" destOrd="0" presId="urn:microsoft.com/office/officeart/2005/8/layout/hProcess9"/>
    <dgm:cxn modelId="{B700A5C7-6BBA-4D46-8050-D33D1A2DE806}" type="presOf" srcId="{77C57854-75E1-4EEF-A380-9BD14656103B}" destId="{FD28DEF1-3BFF-4298-8489-A1C9AEAE8435}" srcOrd="0" destOrd="0" presId="urn:microsoft.com/office/officeart/2005/8/layout/hProcess9"/>
    <dgm:cxn modelId="{918120CF-CAE0-474F-A641-BA5F9ED38D5F}" type="presParOf" srcId="{FD28DEF1-3BFF-4298-8489-A1C9AEAE8435}" destId="{2407263C-D282-49BD-B571-7AA1D10C4A8C}" srcOrd="0" destOrd="0" presId="urn:microsoft.com/office/officeart/2005/8/layout/hProcess9"/>
    <dgm:cxn modelId="{DA7B7266-7135-4A5E-B9BB-A3EE80011E21}" type="presParOf" srcId="{FD28DEF1-3BFF-4298-8489-A1C9AEAE8435}" destId="{CBF855D9-8644-40DC-89A3-AF0B301A0FCF}" srcOrd="1" destOrd="0" presId="urn:microsoft.com/office/officeart/2005/8/layout/hProcess9"/>
    <dgm:cxn modelId="{641B1680-0542-46CE-B862-13F227CFF16A}" type="presParOf" srcId="{CBF855D9-8644-40DC-89A3-AF0B301A0FCF}" destId="{203989FB-66D3-4D08-99EA-8A0CCE47D379}" srcOrd="0" destOrd="0" presId="urn:microsoft.com/office/officeart/2005/8/layout/hProcess9"/>
    <dgm:cxn modelId="{500A1EAB-CD50-46D5-BE91-D31A1A09BED9}" type="presParOf" srcId="{CBF855D9-8644-40DC-89A3-AF0B301A0FCF}" destId="{0C7F84B2-519F-4957-9ECA-7B6808C716FE}" srcOrd="1" destOrd="0" presId="urn:microsoft.com/office/officeart/2005/8/layout/hProcess9"/>
    <dgm:cxn modelId="{005B363D-531B-40C7-AC8A-840985FD68FC}" type="presParOf" srcId="{CBF855D9-8644-40DC-89A3-AF0B301A0FCF}" destId="{F6EE0242-5DBB-4E22-BBBA-54F6A2D19596}" srcOrd="2" destOrd="0" presId="urn:microsoft.com/office/officeart/2005/8/layout/hProcess9"/>
    <dgm:cxn modelId="{98426B6B-5091-4555-A019-0862AAF31318}" type="presParOf" srcId="{CBF855D9-8644-40DC-89A3-AF0B301A0FCF}" destId="{10E9AFAC-FF44-4F19-B186-2385AA16FAE8}" srcOrd="3" destOrd="0" presId="urn:microsoft.com/office/officeart/2005/8/layout/hProcess9"/>
    <dgm:cxn modelId="{F21CD22D-468C-4A5B-BE8E-521EDE340E7F}" type="presParOf" srcId="{CBF855D9-8644-40DC-89A3-AF0B301A0FCF}" destId="{C801B219-5C87-4DB7-80DE-0513C3F0DF21}" srcOrd="4" destOrd="0" presId="urn:microsoft.com/office/officeart/2005/8/layout/hProcess9"/>
    <dgm:cxn modelId="{84BC64CE-A6C4-4DDB-B2F4-E9E67AF871ED}" type="presParOf" srcId="{CBF855D9-8644-40DC-89A3-AF0B301A0FCF}" destId="{0482663F-957D-4024-93E9-DE1A97E4B1C4}" srcOrd="5" destOrd="0" presId="urn:microsoft.com/office/officeart/2005/8/layout/hProcess9"/>
    <dgm:cxn modelId="{C3151CB2-1BDF-4F88-9CCC-0A1E10B76F1C}" type="presParOf" srcId="{CBF855D9-8644-40DC-89A3-AF0B301A0FCF}" destId="{DF03D075-A3E0-4205-93DE-69AE22F8E99C}"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7263C-D282-49BD-B571-7AA1D10C4A8C}">
      <dsp:nvSpPr>
        <dsp:cNvPr id="0" name=""/>
        <dsp:cNvSpPr/>
      </dsp:nvSpPr>
      <dsp:spPr>
        <a:xfrm>
          <a:off x="50455" y="0"/>
          <a:ext cx="8751574" cy="406814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3989FB-66D3-4D08-99EA-8A0CCE47D379}">
      <dsp:nvSpPr>
        <dsp:cNvPr id="0" name=""/>
        <dsp:cNvSpPr/>
      </dsp:nvSpPr>
      <dsp:spPr>
        <a:xfrm>
          <a:off x="5153" y="1220443"/>
          <a:ext cx="2478473" cy="1627258"/>
        </a:xfrm>
        <a:prstGeom prst="roundRect">
          <a:avLst/>
        </a:prstGeom>
        <a:solidFill>
          <a:srgbClr val="488B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Student </a:t>
          </a:r>
        </a:p>
        <a:p>
          <a:pPr marL="0" lvl="0" indent="0" algn="ctr" defTabSz="1022350">
            <a:lnSpc>
              <a:spcPct val="90000"/>
            </a:lnSpc>
            <a:spcBef>
              <a:spcPct val="0"/>
            </a:spcBef>
            <a:spcAft>
              <a:spcPct val="35000"/>
            </a:spcAft>
            <a:buNone/>
          </a:pPr>
          <a:r>
            <a:rPr lang="en-US" sz="2300" b="1" kern="1200" dirty="0"/>
            <a:t>Demographics Interchange file</a:t>
          </a:r>
        </a:p>
      </dsp:txBody>
      <dsp:txXfrm>
        <a:off x="84589" y="1299879"/>
        <a:ext cx="2319601" cy="1468386"/>
      </dsp:txXfrm>
    </dsp:sp>
    <dsp:sp modelId="{F6EE0242-5DBB-4E22-BBBA-54F6A2D19596}">
      <dsp:nvSpPr>
        <dsp:cNvPr id="0" name=""/>
        <dsp:cNvSpPr/>
      </dsp:nvSpPr>
      <dsp:spPr>
        <a:xfrm>
          <a:off x="2607549" y="1220443"/>
          <a:ext cx="2478473" cy="1627258"/>
        </a:xfrm>
        <a:prstGeom prst="roundRect">
          <a:avLst/>
        </a:prstGeom>
        <a:solidFill>
          <a:srgbClr val="488B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Student School Association Interchange file</a:t>
          </a:r>
        </a:p>
      </dsp:txBody>
      <dsp:txXfrm>
        <a:off x="2686985" y="1299879"/>
        <a:ext cx="2319601" cy="1468386"/>
      </dsp:txXfrm>
    </dsp:sp>
    <dsp:sp modelId="{C801B219-5C87-4DB7-80DE-0513C3F0DF21}">
      <dsp:nvSpPr>
        <dsp:cNvPr id="0" name=""/>
        <dsp:cNvSpPr/>
      </dsp:nvSpPr>
      <dsp:spPr>
        <a:xfrm>
          <a:off x="5209946" y="1220443"/>
          <a:ext cx="2478473" cy="1627258"/>
        </a:xfrm>
        <a:prstGeom prst="roundRect">
          <a:avLst/>
        </a:prstGeom>
        <a:solidFill>
          <a:srgbClr val="488B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Discipline Interchange-Discipline Action file</a:t>
          </a:r>
        </a:p>
      </dsp:txBody>
      <dsp:txXfrm>
        <a:off x="5289382" y="1299879"/>
        <a:ext cx="2319601" cy="1468386"/>
      </dsp:txXfrm>
    </dsp:sp>
    <dsp:sp modelId="{DF03D075-A3E0-4205-93DE-69AE22F8E99C}">
      <dsp:nvSpPr>
        <dsp:cNvPr id="0" name=""/>
        <dsp:cNvSpPr/>
      </dsp:nvSpPr>
      <dsp:spPr>
        <a:xfrm>
          <a:off x="7812343" y="1220443"/>
          <a:ext cx="2478473" cy="1627258"/>
        </a:xfrm>
        <a:prstGeom prst="roundRect">
          <a:avLst/>
        </a:prstGeom>
        <a:solidFill>
          <a:srgbClr val="EF75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4894"/>
              </a:solidFill>
            </a:rPr>
            <a:t>Student Discipline Snapshot</a:t>
          </a:r>
        </a:p>
      </dsp:txBody>
      <dsp:txXfrm>
        <a:off x="7891779" y="1299879"/>
        <a:ext cx="2319601" cy="14683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3/12/2025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e.state.co.us/datapipeline/2024-2025disciplineactionfilelayoutanddefinitionspdf" TargetMode="External"/><Relationship Id="rId7" Type="http://schemas.openxmlformats.org/officeDocument/2006/relationships/hyperlink" Target="https://safesupportivelearning.ed.gov/discipline-compendium?state=Colorado&amp;sub_category=Restraint%20and%20Seclusion"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cde.state.co.us/dropoutprevention/disciplinepolicy" TargetMode="External"/><Relationship Id="rId5" Type="http://schemas.openxmlformats.org/officeDocument/2006/relationships/hyperlink" Target="https://www.cde.state.co.us/datapipeline/dis_guide_determinemostseriousincident" TargetMode="External"/><Relationship Id="rId4" Type="http://schemas.openxmlformats.org/officeDocument/2006/relationships/hyperlink" Target="https://www2.ed.gov/about/offices/list/ocr/docs/2023-24-crdc-data-elements.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e.state.co.us/dropoutprevention/hb22-1376stakeholderreport"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cde.state.co.us/dropoutprevention/dpsrhb22-137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my name is Dawna Gudka and I will be your host today for Student Discipline Collection training.</a:t>
            </a:r>
          </a:p>
        </p:txBody>
      </p:sp>
      <p:sp>
        <p:nvSpPr>
          <p:cNvPr id="4" name="Slide Number Placeholder 3"/>
          <p:cNvSpPr>
            <a:spLocks noGrp="1"/>
          </p:cNvSpPr>
          <p:nvPr>
            <p:ph type="sldNum" sz="quarter" idx="5"/>
          </p:nvPr>
        </p:nvSpPr>
        <p:spPr/>
        <p:txBody>
          <a:bodyPr/>
          <a:lstStyle/>
          <a:p>
            <a:fld id="{D8C3E97E-4890-4915-A7C2-F3D207C521C5}" type="slidenum">
              <a:rPr lang="en-US" smtClean="0"/>
              <a:t>1</a:t>
            </a:fld>
            <a:endParaRPr lang="en-US" dirty="0"/>
          </a:p>
        </p:txBody>
      </p:sp>
    </p:spTree>
    <p:extLst>
      <p:ext uri="{BB962C8B-B14F-4D97-AF65-F5344CB8AC3E}">
        <p14:creationId xmlns:p14="http://schemas.microsoft.com/office/powerpoint/2010/main" val="49900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Lexend"/>
                <a:ea typeface="Lexend"/>
                <a:cs typeface="Lexend"/>
                <a:sym typeface="Lexend"/>
              </a:rPr>
              <a:t>House Bill 22-1376 (concerning Supportive Learning Environments for K-12) tasked CDE with development of data reports for discipline, behavior, school climate, and other measures. This aggregated data will be easily accessible through District Profile Reports made for each school district and charter school institute.</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23</a:t>
            </a:fld>
            <a:endParaRPr lang="en-US" dirty="0"/>
          </a:p>
        </p:txBody>
      </p:sp>
    </p:spTree>
    <p:extLst>
      <p:ext uri="{BB962C8B-B14F-4D97-AF65-F5344CB8AC3E}">
        <p14:creationId xmlns:p14="http://schemas.microsoft.com/office/powerpoint/2010/main" val="1097973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agenda</a:t>
            </a:r>
          </a:p>
        </p:txBody>
      </p:sp>
      <p:sp>
        <p:nvSpPr>
          <p:cNvPr id="4" name="Slide Number Placeholder 3"/>
          <p:cNvSpPr>
            <a:spLocks noGrp="1"/>
          </p:cNvSpPr>
          <p:nvPr>
            <p:ph type="sldNum" sz="quarter" idx="5"/>
          </p:nvPr>
        </p:nvSpPr>
        <p:spPr/>
        <p:txBody>
          <a:bodyPr/>
          <a:lstStyle/>
          <a:p>
            <a:fld id="{D8C3E97E-4890-4915-A7C2-F3D207C521C5}" type="slidenum">
              <a:rPr lang="en-US" smtClean="0"/>
              <a:t>2</a:t>
            </a:fld>
            <a:endParaRPr lang="en-US" dirty="0"/>
          </a:p>
        </p:txBody>
      </p:sp>
    </p:spTree>
    <p:extLst>
      <p:ext uri="{BB962C8B-B14F-4D97-AF65-F5344CB8AC3E}">
        <p14:creationId xmlns:p14="http://schemas.microsoft.com/office/powerpoint/2010/main" val="857449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The purpose of a discipline matrix varies depending on the stakeholder. </a:t>
            </a:r>
            <a:endParaRPr dirty="0"/>
          </a:p>
          <a:p>
            <a:pPr marL="158750" lvl="0" indent="0" algn="l" rtl="0">
              <a:lnSpc>
                <a:spcPct val="100000"/>
              </a:lnSpc>
              <a:spcBef>
                <a:spcPts val="0"/>
              </a:spcBef>
              <a:spcAft>
                <a:spcPts val="0"/>
              </a:spcAft>
              <a:buSzPts val="1100"/>
              <a:buNone/>
            </a:pPr>
            <a:endParaRPr dirty="0"/>
          </a:p>
          <a:p>
            <a:pPr marL="158750" marR="0" lvl="0" indent="0" algn="l" rtl="0">
              <a:lnSpc>
                <a:spcPct val="100000"/>
              </a:lnSpc>
              <a:spcBef>
                <a:spcPts val="0"/>
              </a:spcBef>
              <a:spcAft>
                <a:spcPts val="0"/>
              </a:spcAft>
              <a:buClr>
                <a:srgbClr val="000000"/>
              </a:buClr>
              <a:buSzPts val="1100"/>
              <a:buFont typeface="Arial"/>
              <a:buNone/>
            </a:pPr>
            <a:r>
              <a:rPr lang="en-US" dirty="0"/>
              <a:t>For families, it provides at minimum a clear outline of what is considered to be a violation of the conduct code, the levels of offenses based on severity or repeated conduct, and the range of possible disciplinary responses at each offense level. You may want to consider having a </a:t>
            </a:r>
            <a:r>
              <a:rPr lang="en-US" b="1" dirty="0"/>
              <a:t>public</a:t>
            </a:r>
            <a:r>
              <a:rPr lang="en-US" dirty="0"/>
              <a:t> version of your matrix, with links to </a:t>
            </a:r>
            <a:r>
              <a:rPr lang="en-US" b="1" dirty="0"/>
              <a:t>external</a:t>
            </a:r>
            <a:r>
              <a:rPr lang="en-US" dirty="0"/>
              <a:t> resources and supports for families, but the bulk of the information included should be identical to the internal version. This level of transparency helps families understand the expectations and consequences, fostering trust and cooperation. </a:t>
            </a:r>
            <a:endParaRPr dirty="0"/>
          </a:p>
          <a:p>
            <a:pPr marL="158750" marR="0" lvl="0" indent="0" algn="l" rtl="0">
              <a:lnSpc>
                <a:spcPct val="100000"/>
              </a:lnSpc>
              <a:spcBef>
                <a:spcPts val="0"/>
              </a:spcBef>
              <a:spcAft>
                <a:spcPts val="0"/>
              </a:spcAft>
              <a:buClr>
                <a:srgbClr val="000000"/>
              </a:buClr>
              <a:buSzPts val="1100"/>
              <a:buFont typeface="Arial"/>
              <a:buNone/>
            </a:pPr>
            <a:endParaRPr dirty="0"/>
          </a:p>
          <a:p>
            <a:pPr marL="158750" marR="0" lvl="0" indent="0" algn="l" rtl="0">
              <a:lnSpc>
                <a:spcPct val="100000"/>
              </a:lnSpc>
              <a:spcBef>
                <a:spcPts val="0"/>
              </a:spcBef>
              <a:spcAft>
                <a:spcPts val="0"/>
              </a:spcAft>
              <a:buClr>
                <a:srgbClr val="000000"/>
              </a:buClr>
              <a:buSzPts val="1100"/>
              <a:buFont typeface="Arial"/>
              <a:buNone/>
            </a:pPr>
            <a:r>
              <a:rPr lang="en-US" dirty="0"/>
              <a:t>This information should be consistent with what is in your District policies, as well as any other Student or Family Handbook., and it should be shared publicly and made accessible if there are different language preferences or other specific needs in your community.</a:t>
            </a:r>
            <a:endParaRPr dirty="0"/>
          </a:p>
          <a:p>
            <a:pPr marL="15875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For school-based staff, the matrix offers that same clear outline of what is considered to be a violation of the conduct code, the levels of offenses based on severity or repeated conduct, and the range of possible disciplinary responses at each offense level.  And, this should also provide resources and options to consider as alternatives to exclusionary discipline practices, especially for lower-level offenses where that type of response may not be appropriate.  Having these additional resources support the teaching of positive behaviors, ensures that these practices are available to all staff, and can complement any disciplinary action that may be taken.  </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dirty="0"/>
              <a:t>Additionally, your Matrix for school staff can include guidance on when conduct may cross into Title IX or discrimination spaces, when it is appropriate or mandatory to involve law enforcement, and when to initiate a behavior threat assessment to ensure school and student safety.  These elements </a:t>
            </a:r>
            <a:r>
              <a:rPr lang="en-US" b="1" dirty="0"/>
              <a:t>could</a:t>
            </a:r>
            <a:r>
              <a:rPr lang="en-US" dirty="0"/>
              <a:t> also be included in your family version as well, but should absolutely be in any internal version of your Matrix.</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dirty="0"/>
              <a:t>By including this information, you are facilitating consistent, systemic responses that are aligned to you District policies and legal statute.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For district administrators, the matrix serves all of the same purposes as for families and for school;-based staff. </a:t>
            </a:r>
            <a:endParaRPr dirty="0"/>
          </a:p>
          <a:p>
            <a:pPr marL="457200" lvl="0" indent="-22860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dirty="0"/>
              <a:t>And, when this is in place, it ensures that discipline practices are consistent and equitable across all </a:t>
            </a:r>
            <a:r>
              <a:rPr lang="en-US" b="1" dirty="0"/>
              <a:t>district</a:t>
            </a:r>
            <a:r>
              <a:rPr lang="en-US" dirty="0"/>
              <a:t> schools. </a:t>
            </a:r>
            <a:endParaRPr dirty="0"/>
          </a:p>
          <a:p>
            <a:pPr marL="457200" lvl="0" indent="-298450" algn="l" rtl="0">
              <a:lnSpc>
                <a:spcPct val="100000"/>
              </a:lnSpc>
              <a:spcBef>
                <a:spcPts val="0"/>
              </a:spcBef>
              <a:spcAft>
                <a:spcPts val="0"/>
              </a:spcAft>
              <a:buSzPts val="1100"/>
              <a:buChar char="●"/>
            </a:pPr>
            <a:r>
              <a:rPr lang="en-US" dirty="0"/>
              <a:t>It can serve as a valuable coaching and onboarding resource for new administrators, helping them understand and implement district policies effectively. </a:t>
            </a:r>
            <a:endParaRPr dirty="0"/>
          </a:p>
          <a:p>
            <a:pPr marL="457200" lvl="0" indent="-22860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dirty="0"/>
              <a:t>And one of the most important “value adds” at the </a:t>
            </a:r>
            <a:r>
              <a:rPr lang="en-US" u="sng" dirty="0"/>
              <a:t>district</a:t>
            </a:r>
            <a:r>
              <a:rPr lang="en-US" dirty="0"/>
              <a:t> level is what an effective discipline matrix can provide beyond healthy school environments.</a:t>
            </a:r>
            <a:endParaRPr dirty="0"/>
          </a:p>
          <a:p>
            <a:pPr marL="457200" lvl="0" indent="-298450" algn="l" rtl="0">
              <a:lnSpc>
                <a:spcPct val="100000"/>
              </a:lnSpc>
              <a:spcBef>
                <a:spcPts val="0"/>
              </a:spcBef>
              <a:spcAft>
                <a:spcPts val="0"/>
              </a:spcAft>
              <a:buSzPts val="1100"/>
              <a:buChar char="●"/>
            </a:pPr>
            <a:r>
              <a:rPr lang="en-US" dirty="0"/>
              <a:t>It provides data that facilitates accurate reporting to the state and the Office of Civil Rights</a:t>
            </a:r>
            <a:endParaRPr dirty="0"/>
          </a:p>
          <a:p>
            <a:pPr marL="457200" lvl="0" indent="-298450" algn="l" rtl="0">
              <a:lnSpc>
                <a:spcPct val="100000"/>
              </a:lnSpc>
              <a:spcBef>
                <a:spcPts val="0"/>
              </a:spcBef>
              <a:spcAft>
                <a:spcPts val="0"/>
              </a:spcAft>
              <a:buSzPts val="1100"/>
              <a:buChar char="●"/>
            </a:pPr>
            <a:r>
              <a:rPr lang="en-US" dirty="0"/>
              <a:t>It ensures compliance with legal requirements </a:t>
            </a:r>
            <a:endParaRPr dirty="0"/>
          </a:p>
          <a:p>
            <a:pPr marL="457200" lvl="0" indent="-298450" algn="l" rtl="0">
              <a:lnSpc>
                <a:spcPct val="100000"/>
              </a:lnSpc>
              <a:spcBef>
                <a:spcPts val="0"/>
              </a:spcBef>
              <a:spcAft>
                <a:spcPts val="0"/>
              </a:spcAft>
              <a:buSzPts val="1100"/>
              <a:buChar char="●"/>
            </a:pPr>
            <a:r>
              <a:rPr lang="en-US" dirty="0"/>
              <a:t>And it can help to identify areas for improvement regarding student discipline and shine a light on what is truly happening in schools.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their Tier 1 is discipline that is not state reportable, Tier 2 is the first level of state reporting behavior, and Tier 3 is more serious violations </a:t>
            </a:r>
          </a:p>
        </p:txBody>
      </p:sp>
      <p:sp>
        <p:nvSpPr>
          <p:cNvPr id="4" name="Slide Number Placeholder 3"/>
          <p:cNvSpPr>
            <a:spLocks noGrp="1"/>
          </p:cNvSpPr>
          <p:nvPr>
            <p:ph type="sldNum" sz="quarter" idx="5"/>
          </p:nvPr>
        </p:nvSpPr>
        <p:spPr/>
        <p:txBody>
          <a:bodyPr/>
          <a:lstStyle/>
          <a:p>
            <a:fld id="{D8C3E97E-4890-4915-A7C2-F3D207C521C5}" type="slidenum">
              <a:rPr lang="en-US" smtClean="0"/>
              <a:t>18</a:t>
            </a:fld>
            <a:endParaRPr lang="en-US" dirty="0"/>
          </a:p>
        </p:txBody>
      </p:sp>
    </p:spTree>
    <p:extLst>
      <p:ext uri="{BB962C8B-B14F-4D97-AF65-F5344CB8AC3E}">
        <p14:creationId xmlns:p14="http://schemas.microsoft.com/office/powerpoint/2010/main" val="2744551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739d16f34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739d16f34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Lexend"/>
                <a:ea typeface="Lexend"/>
                <a:cs typeface="Lexend"/>
                <a:sym typeface="Lexend"/>
              </a:rPr>
              <a:t>Knowing how each policy may interchange with another will help give you a more global understanding of the collection. However, it is equally important to comprehend the internal process of handling discipline data. Give consideration to both ‘external’ and ‘internal’ policies.</a:t>
            </a:r>
            <a:endParaRPr dirty="0">
              <a:solidFill>
                <a:schemeClr val="dk1"/>
              </a:solidFill>
              <a:latin typeface="Lexend"/>
              <a:ea typeface="Lexend"/>
              <a:cs typeface="Lexend"/>
              <a:sym typeface="Lexend"/>
            </a:endParaRPr>
          </a:p>
          <a:p>
            <a:pPr marL="0" lvl="0" indent="0" algn="l" rtl="0">
              <a:spcBef>
                <a:spcPts val="0"/>
              </a:spcBef>
              <a:spcAft>
                <a:spcPts val="0"/>
              </a:spcAft>
              <a:buNone/>
            </a:pPr>
            <a:endParaRPr dirty="0">
              <a:solidFill>
                <a:schemeClr val="dk1"/>
              </a:solidFill>
              <a:latin typeface="Lexend"/>
              <a:ea typeface="Lexend"/>
              <a:cs typeface="Lexend"/>
              <a:sym typeface="Lexend"/>
            </a:endParaRPr>
          </a:p>
          <a:p>
            <a:pPr marL="0" lvl="0" indent="0" algn="l" rtl="0">
              <a:spcBef>
                <a:spcPts val="0"/>
              </a:spcBef>
              <a:spcAft>
                <a:spcPts val="0"/>
              </a:spcAft>
              <a:buNone/>
            </a:pPr>
            <a:r>
              <a:rPr lang="en">
                <a:solidFill>
                  <a:schemeClr val="dk1"/>
                </a:solidFill>
                <a:latin typeface="Lexend"/>
                <a:ea typeface="Lexend"/>
                <a:cs typeface="Lexend"/>
                <a:sym typeface="Lexend"/>
              </a:rPr>
              <a:t>Ask yourself and find the answers to questions like:</a:t>
            </a:r>
            <a:endParaRPr dirty="0">
              <a:solidFill>
                <a:schemeClr val="dk1"/>
              </a:solidFill>
              <a:latin typeface="Lexend"/>
              <a:ea typeface="Lexend"/>
              <a:cs typeface="Lexend"/>
              <a:sym typeface="Lexend"/>
            </a:endParaRPr>
          </a:p>
          <a:p>
            <a:pPr marL="457200" lvl="0" indent="-298450" algn="l" rtl="0">
              <a:spcBef>
                <a:spcPts val="0"/>
              </a:spcBef>
              <a:spcAft>
                <a:spcPts val="0"/>
              </a:spcAft>
              <a:buSzPts val="1100"/>
              <a:buFont typeface="Lexend"/>
              <a:buChar char="●"/>
            </a:pPr>
            <a:r>
              <a:rPr lang="en">
                <a:solidFill>
                  <a:schemeClr val="dk1"/>
                </a:solidFill>
                <a:latin typeface="Lexend"/>
                <a:ea typeface="Lexend"/>
                <a:cs typeface="Lexend"/>
                <a:sym typeface="Lexend"/>
              </a:rPr>
              <a:t>Which data elements are supposed to be included and what are the definitions? Can I find them in my district procedures?</a:t>
            </a:r>
            <a:endParaRPr dirty="0">
              <a:solidFill>
                <a:schemeClr val="dk1"/>
              </a:solidFill>
              <a:latin typeface="Lexend"/>
              <a:ea typeface="Lexend"/>
              <a:cs typeface="Lexend"/>
              <a:sym typeface="Lexend"/>
            </a:endParaRPr>
          </a:p>
          <a:p>
            <a:pPr marL="914400" lvl="1" indent="-298450" algn="l" rtl="0">
              <a:spcBef>
                <a:spcPts val="0"/>
              </a:spcBef>
              <a:spcAft>
                <a:spcPts val="0"/>
              </a:spcAft>
              <a:buSzPts val="1100"/>
              <a:buFont typeface="Lexend"/>
              <a:buChar char="○"/>
            </a:pPr>
            <a:r>
              <a:rPr lang="en" u="sng">
                <a:solidFill>
                  <a:schemeClr val="hlink"/>
                </a:solidFill>
                <a:latin typeface="Lexend"/>
                <a:ea typeface="Lexend"/>
                <a:cs typeface="Lexend"/>
                <a:sym typeface="Lexend"/>
                <a:hlinkClick r:id="rId3"/>
              </a:rPr>
              <a:t>View 2024-25 Discipline Interchange – Discipline Action File</a:t>
            </a:r>
            <a:r>
              <a:rPr lang="en">
                <a:solidFill>
                  <a:schemeClr val="dk1"/>
                </a:solidFill>
                <a:latin typeface="Lexend"/>
                <a:ea typeface="Lexend"/>
                <a:cs typeface="Lexend"/>
                <a:sym typeface="Lexend"/>
              </a:rPr>
              <a:t> (see page 5-9)</a:t>
            </a:r>
            <a:endParaRPr dirty="0">
              <a:solidFill>
                <a:schemeClr val="dk1"/>
              </a:solidFill>
              <a:latin typeface="Lexend"/>
              <a:ea typeface="Lexend"/>
              <a:cs typeface="Lexend"/>
              <a:sym typeface="Lexend"/>
            </a:endParaRPr>
          </a:p>
          <a:p>
            <a:pPr marL="457200" lvl="0" indent="-298450" algn="l" rtl="0">
              <a:spcBef>
                <a:spcPts val="0"/>
              </a:spcBef>
              <a:spcAft>
                <a:spcPts val="0"/>
              </a:spcAft>
              <a:buClr>
                <a:schemeClr val="dk1"/>
              </a:buClr>
              <a:buSzPts val="1100"/>
              <a:buFont typeface="Lexend"/>
              <a:buChar char="●"/>
            </a:pPr>
            <a:r>
              <a:rPr lang="en">
                <a:solidFill>
                  <a:schemeClr val="dk1"/>
                </a:solidFill>
                <a:latin typeface="Lexend"/>
                <a:ea typeface="Lexend"/>
                <a:cs typeface="Lexend"/>
                <a:sym typeface="Lexend"/>
              </a:rPr>
              <a:t>Does your district have an established process for handling behavior incidents? </a:t>
            </a:r>
            <a:endParaRPr dirty="0">
              <a:solidFill>
                <a:schemeClr val="dk1"/>
              </a:solidFill>
              <a:latin typeface="Lexend"/>
              <a:ea typeface="Lexend"/>
              <a:cs typeface="Lexend"/>
              <a:sym typeface="Lexend"/>
            </a:endParaRPr>
          </a:p>
          <a:p>
            <a:pPr marL="914400" lvl="1" indent="-298450" algn="l" rtl="0">
              <a:spcBef>
                <a:spcPts val="0"/>
              </a:spcBef>
              <a:spcAft>
                <a:spcPts val="0"/>
              </a:spcAft>
              <a:buClr>
                <a:schemeClr val="dk1"/>
              </a:buClr>
              <a:buSzPts val="1100"/>
              <a:buFont typeface="Lexend"/>
              <a:buChar char="○"/>
            </a:pPr>
            <a:r>
              <a:rPr lang="en">
                <a:solidFill>
                  <a:schemeClr val="dk1"/>
                </a:solidFill>
                <a:latin typeface="Lexend"/>
                <a:ea typeface="Lexend"/>
                <a:cs typeface="Lexend"/>
                <a:sym typeface="Lexend"/>
              </a:rPr>
              <a:t>Consult your districts Matrix/Flowchart level based system centered around board policy, that is inclusive of state and federal statute requirements (CDE and </a:t>
            </a:r>
            <a:r>
              <a:rPr lang="en" u="sng">
                <a:solidFill>
                  <a:schemeClr val="hlink"/>
                </a:solidFill>
                <a:latin typeface="Lexend"/>
                <a:ea typeface="Lexend"/>
                <a:cs typeface="Lexend"/>
                <a:sym typeface="Lexend"/>
                <a:hlinkClick r:id="rId4"/>
              </a:rPr>
              <a:t>CRDC guidelines</a:t>
            </a:r>
            <a:r>
              <a:rPr lang="en">
                <a:solidFill>
                  <a:schemeClr val="dk1"/>
                </a:solidFill>
                <a:latin typeface="Lexend"/>
                <a:ea typeface="Lexend"/>
                <a:cs typeface="Lexend"/>
                <a:sym typeface="Lexend"/>
              </a:rPr>
              <a:t>). It should include best practices to help identify and provide appropriate interventions, supports, and consequences to address wrongdoing. While every attempt should be made to maximize the time that students are engaged in the learning process, interventions, supports, and consequences should be enacted that support students and maintain an orderly and safe learning environment. </a:t>
            </a:r>
            <a:endParaRPr dirty="0">
              <a:solidFill>
                <a:schemeClr val="dk1"/>
              </a:solidFill>
              <a:latin typeface="Lexend"/>
              <a:ea typeface="Lexend"/>
              <a:cs typeface="Lexend"/>
              <a:sym typeface="Lexend"/>
            </a:endParaRPr>
          </a:p>
          <a:p>
            <a:pPr marL="457200" lvl="0" indent="0" algn="l" rtl="0">
              <a:spcBef>
                <a:spcPts val="0"/>
              </a:spcBef>
              <a:spcAft>
                <a:spcPts val="0"/>
              </a:spcAft>
              <a:buNone/>
            </a:pPr>
            <a:endParaRPr dirty="0">
              <a:solidFill>
                <a:schemeClr val="dk1"/>
              </a:solidFill>
              <a:latin typeface="Lexend"/>
              <a:ea typeface="Lexend"/>
              <a:cs typeface="Lexend"/>
              <a:sym typeface="Lexend"/>
            </a:endParaRPr>
          </a:p>
          <a:p>
            <a:pPr marL="0" lvl="0" indent="0" algn="l" rtl="0">
              <a:spcBef>
                <a:spcPts val="0"/>
              </a:spcBef>
              <a:spcAft>
                <a:spcPts val="0"/>
              </a:spcAft>
              <a:buNone/>
            </a:pPr>
            <a:r>
              <a:rPr lang="en">
                <a:solidFill>
                  <a:schemeClr val="dk1"/>
                </a:solidFill>
                <a:latin typeface="Lexend"/>
                <a:ea typeface="Lexend"/>
                <a:cs typeface="Lexend"/>
                <a:sym typeface="Lexend"/>
              </a:rPr>
              <a:t>The objectives of disciplining any student must be to help the student develop self-discipline, responsibility, respect for self and others, and socially acceptable behavior. </a:t>
            </a:r>
            <a:endParaRPr dirty="0">
              <a:solidFill>
                <a:schemeClr val="dk1"/>
              </a:solidFill>
              <a:latin typeface="Lexend"/>
              <a:ea typeface="Lexend"/>
              <a:cs typeface="Lexend"/>
              <a:sym typeface="Lexend"/>
            </a:endParaRPr>
          </a:p>
          <a:p>
            <a:pPr marL="0" lvl="0" indent="0" algn="l" rtl="0">
              <a:spcBef>
                <a:spcPts val="0"/>
              </a:spcBef>
              <a:spcAft>
                <a:spcPts val="0"/>
              </a:spcAft>
              <a:buNone/>
            </a:pPr>
            <a:endParaRPr dirty="0">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r>
              <a:rPr lang="en" u="sng">
                <a:solidFill>
                  <a:schemeClr val="dk1"/>
                </a:solidFill>
                <a:latin typeface="Lexend"/>
                <a:ea typeface="Lexend"/>
                <a:cs typeface="Lexend"/>
                <a:sym typeface="Lexend"/>
                <a:hlinkClick r:id="rId5">
                  <a:extLst>
                    <a:ext uri="{A12FA001-AC4F-418D-AE19-62706E023703}">
                      <ahyp:hlinkClr xmlns:ahyp="http://schemas.microsoft.com/office/drawing/2018/hyperlinkcolor" val="tx"/>
                    </a:ext>
                  </a:extLst>
                </a:hlinkClick>
              </a:rPr>
              <a:t>https://www.cde.state.co.us/datapipeline/dis_guide_determinemostseriousincident</a:t>
            </a:r>
            <a:endParaRPr dirty="0">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endParaRPr dirty="0">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r>
              <a:rPr lang="en" u="sng">
                <a:solidFill>
                  <a:schemeClr val="dk1"/>
                </a:solidFill>
                <a:latin typeface="Lexend"/>
                <a:ea typeface="Lexend"/>
                <a:cs typeface="Lexend"/>
                <a:sym typeface="Lexend"/>
                <a:hlinkClick r:id="rId6">
                  <a:extLst>
                    <a:ext uri="{A12FA001-AC4F-418D-AE19-62706E023703}">
                      <ahyp:hlinkClr xmlns:ahyp="http://schemas.microsoft.com/office/drawing/2018/hyperlinkcolor" val="tx"/>
                    </a:ext>
                  </a:extLst>
                </a:hlinkClick>
              </a:rPr>
              <a:t>https://www.cde.state.co.us/dropoutprevention/disciplinepolicy</a:t>
            </a:r>
            <a:r>
              <a:rPr lang="en">
                <a:solidFill>
                  <a:schemeClr val="dk1"/>
                </a:solidFill>
                <a:latin typeface="Lexend"/>
                <a:ea typeface="Lexend"/>
                <a:cs typeface="Lexend"/>
                <a:sym typeface="Lexend"/>
              </a:rPr>
              <a:t>	</a:t>
            </a:r>
            <a:endParaRPr dirty="0">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endParaRPr dirty="0">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r>
              <a:rPr lang="en" u="sng">
                <a:solidFill>
                  <a:schemeClr val="dk1"/>
                </a:solidFill>
                <a:latin typeface="Lexend"/>
                <a:ea typeface="Lexend"/>
                <a:cs typeface="Lexend"/>
                <a:sym typeface="Lexend"/>
                <a:hlinkClick r:id="rId7">
                  <a:extLst>
                    <a:ext uri="{A12FA001-AC4F-418D-AE19-62706E023703}">
                      <ahyp:hlinkClr xmlns:ahyp="http://schemas.microsoft.com/office/drawing/2018/hyperlinkcolor" val="tx"/>
                    </a:ext>
                  </a:extLst>
                </a:hlinkClick>
              </a:rPr>
              <a:t>https://safesupportivelearning.ed.gov/discipline-compendium?state=Colorado&amp;sub_category=Restraint%20and%20Seclusion</a:t>
            </a:r>
            <a:r>
              <a:rPr lang="en">
                <a:solidFill>
                  <a:schemeClr val="dk1"/>
                </a:solidFill>
                <a:latin typeface="Lexend"/>
                <a:ea typeface="Lexend"/>
                <a:cs typeface="Lexend"/>
                <a:sym typeface="Lexend"/>
              </a:rPr>
              <a:t> </a:t>
            </a:r>
            <a:endParaRPr dirty="0">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endParaRPr dirty="0">
              <a:solidFill>
                <a:schemeClr val="dk1"/>
              </a:solidFill>
              <a:latin typeface="Lexend"/>
              <a:ea typeface="Lexend"/>
              <a:cs typeface="Lexend"/>
              <a:sym typeface="Lexend"/>
            </a:endParaRPr>
          </a:p>
          <a:p>
            <a:pPr marL="0" lvl="0" indent="0" algn="l" rtl="0">
              <a:spcBef>
                <a:spcPts val="0"/>
              </a:spcBef>
              <a:spcAft>
                <a:spcPts val="0"/>
              </a:spcAft>
              <a:buNone/>
            </a:pPr>
            <a:endParaRPr dirty="0">
              <a:solidFill>
                <a:schemeClr val="dk1"/>
              </a:solidFill>
              <a:latin typeface="Lexend"/>
              <a:ea typeface="Lexend"/>
              <a:cs typeface="Lexend"/>
              <a:sym typeface="Lexen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73ff22de85_1_1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
                <a:solidFill>
                  <a:schemeClr val="dk1"/>
                </a:solidFill>
                <a:latin typeface="Lexend"/>
                <a:ea typeface="Lexend"/>
                <a:cs typeface="Lexend"/>
                <a:sym typeface="Lexend"/>
              </a:rPr>
              <a:t>The Discipline Action Collection records students who are disciplined, including the type of behavior and disciplinary action taken and is submitted to the Colorado Department of Education (CDE) for specific initiative evaluations. This same data file can also be used to pre-populate the Civil Rights Data Collection (CRDC) discipline sections. </a:t>
            </a:r>
            <a:endParaRPr dirty="0">
              <a:solidFill>
                <a:schemeClr val="dk1"/>
              </a:solidFill>
              <a:latin typeface="Lexend"/>
              <a:ea typeface="Lexend"/>
              <a:cs typeface="Lexend"/>
              <a:sym typeface="Lexend"/>
            </a:endParaRPr>
          </a:p>
          <a:p>
            <a:pPr marL="0" lvl="0" indent="0" algn="l" rtl="0">
              <a:spcBef>
                <a:spcPts val="1500"/>
              </a:spcBef>
              <a:spcAft>
                <a:spcPts val="0"/>
              </a:spcAft>
              <a:buNone/>
            </a:pPr>
            <a:r>
              <a:rPr lang="en">
                <a:solidFill>
                  <a:schemeClr val="dk1"/>
                </a:solidFill>
                <a:latin typeface="Lexend"/>
                <a:ea typeface="Lexend"/>
                <a:cs typeface="Lexend"/>
                <a:sym typeface="Lexend"/>
              </a:rPr>
              <a:t>The overall goal of this CDE discipline collection is to track student level data in order to better support districts/schools who can engage with their students!  This is something that all educators can agree with… keep students in class so they can continue to learn, grow, and thrive. We accomplish this by decreasing the number of behavior incidents such as detrimental behavior, drug or alcohol violations, and threats of physical attack that subsequently result in classroom removals, suspensions, and expulsions which can mean the student is missing regular instructional time.</a:t>
            </a:r>
            <a:endParaRPr dirty="0">
              <a:solidFill>
                <a:schemeClr val="dk1"/>
              </a:solidFill>
              <a:latin typeface="Lexend"/>
              <a:ea typeface="Lexend"/>
              <a:cs typeface="Lexend"/>
              <a:sym typeface="Lexend"/>
            </a:endParaRPr>
          </a:p>
          <a:p>
            <a:pPr marL="0" lvl="0" indent="0" algn="l" rtl="0">
              <a:spcBef>
                <a:spcPts val="0"/>
              </a:spcBef>
              <a:spcAft>
                <a:spcPts val="0"/>
              </a:spcAft>
              <a:buNone/>
            </a:pPr>
            <a:endParaRPr dirty="0">
              <a:solidFill>
                <a:schemeClr val="dk1"/>
              </a:solidFill>
              <a:latin typeface="Lexend"/>
              <a:ea typeface="Lexend"/>
              <a:cs typeface="Lexend"/>
              <a:sym typeface="Lexend"/>
            </a:endParaRPr>
          </a:p>
          <a:p>
            <a:pPr marL="0" lvl="0" indent="0" algn="l" rtl="0">
              <a:spcBef>
                <a:spcPts val="0"/>
              </a:spcBef>
              <a:spcAft>
                <a:spcPts val="0"/>
              </a:spcAft>
              <a:buNone/>
            </a:pPr>
            <a:r>
              <a:rPr lang="en">
                <a:solidFill>
                  <a:schemeClr val="dk1"/>
                </a:solidFill>
                <a:latin typeface="Lexend"/>
                <a:ea typeface="Lexend"/>
                <a:cs typeface="Lexend"/>
                <a:sym typeface="Lexend"/>
              </a:rPr>
              <a:t>CDE uses this data within their Dropout Prevention Office for the Supportive School Discipline Initiative and the School Discipline Task Force to assist with local discipline guidance needs for districts. Not only can this data be used for local district review and reflection, but it is also used federally, from the the Office of Civil Rights. Through the CRDC, they focus on complaints alleging discrimination to determine whether the civil rights laws have been violated and if determined so they will then initiate proactive compliance reviews, and provides policy guidance and technical assistance to schools and school districts. </a:t>
            </a:r>
            <a:endParaRPr dirty="0">
              <a:solidFill>
                <a:schemeClr val="dk1"/>
              </a:solidFill>
              <a:latin typeface="Lexend"/>
              <a:ea typeface="Lexend"/>
              <a:cs typeface="Lexend"/>
              <a:sym typeface="Lexend"/>
            </a:endParaRPr>
          </a:p>
          <a:p>
            <a:pPr marL="0" lvl="0" indent="0" algn="l" rtl="0">
              <a:spcBef>
                <a:spcPts val="800"/>
              </a:spcBef>
              <a:spcAft>
                <a:spcPts val="0"/>
              </a:spcAft>
              <a:buNone/>
            </a:pPr>
            <a:r>
              <a:rPr lang="en">
                <a:solidFill>
                  <a:schemeClr val="dk1"/>
                </a:solidFill>
                <a:latin typeface="Lexend"/>
                <a:ea typeface="Lexend"/>
                <a:cs typeface="Lexend"/>
                <a:sym typeface="Lexend"/>
              </a:rPr>
              <a:t>These collective efforts ensure we are doing everything in our power to keep students safe and protected during their time in our educational care. Note, there are some additional links on the slide to various public release websites that in some way or another utilize this data.</a:t>
            </a:r>
            <a:endParaRPr dirty="0">
              <a:solidFill>
                <a:schemeClr val="dk1"/>
              </a:solidFill>
              <a:latin typeface="Lexend"/>
              <a:ea typeface="Lexend"/>
              <a:cs typeface="Lexend"/>
              <a:sym typeface="Lexend"/>
            </a:endParaRPr>
          </a:p>
          <a:p>
            <a:pPr marL="0" lvl="0" indent="0" algn="l" rtl="0">
              <a:spcBef>
                <a:spcPts val="800"/>
              </a:spcBef>
              <a:spcAft>
                <a:spcPts val="0"/>
              </a:spcAft>
              <a:buNone/>
            </a:pPr>
            <a:endParaRPr dirty="0">
              <a:solidFill>
                <a:schemeClr val="dk1"/>
              </a:solidFill>
              <a:latin typeface="Lexend"/>
              <a:ea typeface="Lexend"/>
              <a:cs typeface="Lexend"/>
              <a:sym typeface="Lexend"/>
            </a:endParaRPr>
          </a:p>
        </p:txBody>
      </p:sp>
      <p:sp>
        <p:nvSpPr>
          <p:cNvPr id="546" name="Google Shape;546;g273ff22de85_1_1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73ff22de8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g273ff22de85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latin typeface="Lexend"/>
                <a:ea typeface="Lexend"/>
                <a:cs typeface="Lexend"/>
                <a:sym typeface="Lexend"/>
              </a:rPr>
              <a:t>When we allow ourselves the ability to have the decisions we make to be better informed, we make better quality decisions with a higher level of confidence. </a:t>
            </a:r>
            <a:endParaRPr dirty="0">
              <a:solidFill>
                <a:schemeClr val="dk1"/>
              </a:solidFill>
              <a:latin typeface="Lexend"/>
              <a:ea typeface="Lexend"/>
              <a:cs typeface="Lexend"/>
              <a:sym typeface="Lexend"/>
            </a:endParaRPr>
          </a:p>
          <a:p>
            <a:pPr marL="0" lvl="0" indent="0" algn="l" rtl="0">
              <a:lnSpc>
                <a:spcPct val="100000"/>
              </a:lnSpc>
              <a:spcBef>
                <a:spcPts val="800"/>
              </a:spcBef>
              <a:spcAft>
                <a:spcPts val="0"/>
              </a:spcAft>
              <a:buSzPts val="1100"/>
              <a:buNone/>
            </a:pPr>
            <a:r>
              <a:rPr lang="en">
                <a:solidFill>
                  <a:schemeClr val="dk1"/>
                </a:solidFill>
                <a:latin typeface="Lexend"/>
                <a:ea typeface="Lexend"/>
                <a:cs typeface="Lexend"/>
                <a:sym typeface="Lexend"/>
              </a:rPr>
              <a:t>A stakeholder group last year completed work around the necessity for data standardization as part of House Bill 22-1376. Through this bill it was determined that CDE needed to implement a global resource option for public viewing of school data that is collected.</a:t>
            </a:r>
            <a:endParaRPr dirty="0">
              <a:solidFill>
                <a:schemeClr val="dk1"/>
              </a:solidFill>
              <a:latin typeface="Lexend"/>
              <a:ea typeface="Lexend"/>
              <a:cs typeface="Lexend"/>
              <a:sym typeface="Lexend"/>
            </a:endParaRPr>
          </a:p>
          <a:p>
            <a:pPr marL="0" lvl="0" indent="0" algn="l" rtl="0">
              <a:lnSpc>
                <a:spcPct val="115000"/>
              </a:lnSpc>
              <a:spcBef>
                <a:spcPts val="800"/>
              </a:spcBef>
              <a:spcAft>
                <a:spcPts val="0"/>
              </a:spcAft>
              <a:buSzPts val="1100"/>
              <a:buNone/>
            </a:pPr>
            <a:r>
              <a:rPr lang="en">
                <a:solidFill>
                  <a:schemeClr val="dk1"/>
                </a:solidFill>
                <a:latin typeface="Lexend"/>
                <a:ea typeface="Lexend"/>
                <a:cs typeface="Lexend"/>
                <a:sym typeface="Lexend"/>
              </a:rPr>
              <a:t>What does this mean? The data you are supplying is what will contribute to the dashboard of data available within the new </a:t>
            </a:r>
            <a:r>
              <a:rPr lang="en" b="1">
                <a:solidFill>
                  <a:schemeClr val="dk1"/>
                </a:solidFill>
                <a:latin typeface="Lexend"/>
                <a:ea typeface="Lexend"/>
                <a:cs typeface="Lexend"/>
                <a:sym typeface="Lexend"/>
              </a:rPr>
              <a:t>District Profile</a:t>
            </a:r>
            <a:r>
              <a:rPr lang="en">
                <a:solidFill>
                  <a:schemeClr val="dk1"/>
                </a:solidFill>
                <a:latin typeface="Lexend"/>
                <a:ea typeface="Lexend"/>
                <a:cs typeface="Lexend"/>
                <a:sym typeface="Lexend"/>
              </a:rPr>
              <a:t>. District profile reports are available to the public, are to be user-friendly, updated annually, and be disaggregated by gender, grade, ethnicity, disability, ELL, free and reduced-price lunch, and homeless statuses. </a:t>
            </a:r>
            <a:endParaRPr dirty="0">
              <a:solidFill>
                <a:schemeClr val="dk1"/>
              </a:solidFill>
              <a:latin typeface="Lexend"/>
              <a:ea typeface="Lexend"/>
              <a:cs typeface="Lexend"/>
              <a:sym typeface="Lexend"/>
            </a:endParaRPr>
          </a:p>
          <a:p>
            <a:pPr marL="0" lvl="0" indent="0" algn="l" rtl="0">
              <a:lnSpc>
                <a:spcPct val="115000"/>
              </a:lnSpc>
              <a:spcBef>
                <a:spcPts val="800"/>
              </a:spcBef>
              <a:spcAft>
                <a:spcPts val="0"/>
              </a:spcAft>
              <a:buSzPts val="1100"/>
              <a:buNone/>
            </a:pPr>
            <a:r>
              <a:rPr lang="en">
                <a:solidFill>
                  <a:schemeClr val="dk1"/>
                </a:solidFill>
                <a:latin typeface="Lexend"/>
                <a:ea typeface="Lexend"/>
                <a:cs typeface="Lexend"/>
                <a:sym typeface="Lexend"/>
              </a:rPr>
              <a:t>Various measures are required to be represented in the district profile reports, which include the following: the number and type of disciplinary incidents and actions taken in response at a student level, chronic absenteeism rates, number of in-school suspensions/out-of-school suspensions/expulsions, count of referrals to law enforcement, school-related arrests, students handcuffed, students physically restrained, and students placed in seclusion. Within the district profile there are also mental health provider ratios, school climate surveys, and any other existing district-level measures that CDE determines relevant and related to school climate.</a:t>
            </a:r>
            <a:endParaRPr dirty="0">
              <a:solidFill>
                <a:schemeClr val="dk1"/>
              </a:solidFill>
              <a:latin typeface="Lexend"/>
              <a:ea typeface="Lexend"/>
              <a:cs typeface="Lexend"/>
              <a:sym typeface="Lexend"/>
            </a:endParaRPr>
          </a:p>
          <a:p>
            <a:pPr marL="457200" lvl="0" indent="-298450" algn="l" rtl="0">
              <a:spcBef>
                <a:spcPts val="800"/>
              </a:spcBef>
              <a:spcAft>
                <a:spcPts val="0"/>
              </a:spcAft>
              <a:buClr>
                <a:schemeClr val="dk1"/>
              </a:buClr>
              <a:buSzPts val="1100"/>
              <a:buFont typeface="Lexend"/>
              <a:buChar char="❏"/>
            </a:pPr>
            <a:r>
              <a:rPr lang="en">
                <a:solidFill>
                  <a:schemeClr val="dk1"/>
                </a:solidFill>
                <a:latin typeface="Lexend"/>
                <a:ea typeface="Lexend"/>
                <a:cs typeface="Lexend"/>
                <a:sym typeface="Lexend"/>
              </a:rPr>
              <a:t>Click </a:t>
            </a:r>
            <a:r>
              <a:rPr lang="en" u="sng">
                <a:solidFill>
                  <a:schemeClr val="dk1"/>
                </a:solidFill>
                <a:latin typeface="Lexend"/>
                <a:ea typeface="Lexend"/>
                <a:cs typeface="Lexend"/>
                <a:sym typeface="Lexend"/>
                <a:hlinkClick r:id="rId3">
                  <a:extLst>
                    <a:ext uri="{A12FA001-AC4F-418D-AE19-62706E023703}">
                      <ahyp:hlinkClr xmlns:ahyp="http://schemas.microsoft.com/office/drawing/2018/hyperlinkcolor" val="tx"/>
                    </a:ext>
                  </a:extLst>
                </a:hlinkClick>
              </a:rPr>
              <a:t>here</a:t>
            </a:r>
            <a:r>
              <a:rPr lang="en">
                <a:solidFill>
                  <a:schemeClr val="dk1"/>
                </a:solidFill>
                <a:latin typeface="Lexend"/>
                <a:ea typeface="Lexend"/>
                <a:cs typeface="Lexend"/>
                <a:sym typeface="Lexend"/>
              </a:rPr>
              <a:t> to view the stakeholder report. </a:t>
            </a:r>
            <a:endParaRPr dirty="0">
              <a:solidFill>
                <a:schemeClr val="dk1"/>
              </a:solidFill>
              <a:latin typeface="Lexend"/>
              <a:ea typeface="Lexend"/>
              <a:cs typeface="Lexend"/>
              <a:sym typeface="Lexend"/>
            </a:endParaRPr>
          </a:p>
          <a:p>
            <a:pPr marL="457200" lvl="0" indent="-298450" algn="l" rtl="0">
              <a:spcBef>
                <a:spcPts val="0"/>
              </a:spcBef>
              <a:spcAft>
                <a:spcPts val="0"/>
              </a:spcAft>
              <a:buClr>
                <a:schemeClr val="dk1"/>
              </a:buClr>
              <a:buSzPts val="1100"/>
              <a:buFont typeface="Lexend"/>
              <a:buChar char="❏"/>
            </a:pPr>
            <a:r>
              <a:rPr lang="en" u="sng">
                <a:solidFill>
                  <a:schemeClr val="dk1"/>
                </a:solidFill>
                <a:latin typeface="Lexend"/>
                <a:ea typeface="Lexend"/>
                <a:cs typeface="Lexend"/>
                <a:sym typeface="Lexend"/>
                <a:hlinkClick r:id="rId4">
                  <a:extLst>
                    <a:ext uri="{A12FA001-AC4F-418D-AE19-62706E023703}">
                      <ahyp:hlinkClr xmlns:ahyp="http://schemas.microsoft.com/office/drawing/2018/hyperlinkcolor" val="tx"/>
                    </a:ext>
                  </a:extLst>
                </a:hlinkClick>
              </a:rPr>
              <a:t>H.B.22-1376</a:t>
            </a:r>
            <a:r>
              <a:rPr lang="en">
                <a:solidFill>
                  <a:schemeClr val="dk1"/>
                </a:solidFill>
                <a:latin typeface="Lexend"/>
                <a:ea typeface="Lexend"/>
                <a:cs typeface="Lexend"/>
                <a:sym typeface="Lexend"/>
              </a:rPr>
              <a:t> details are available.</a:t>
            </a:r>
            <a:endParaRPr dirty="0">
              <a:solidFill>
                <a:schemeClr val="dk1"/>
              </a:solidFill>
              <a:latin typeface="Lexend"/>
              <a:ea typeface="Lexend"/>
              <a:cs typeface="Lexend"/>
              <a:sym typeface="Lexend"/>
            </a:endParaRPr>
          </a:p>
          <a:p>
            <a:pPr marL="0" lvl="0" indent="0" algn="l" rtl="0">
              <a:lnSpc>
                <a:spcPct val="100000"/>
              </a:lnSpc>
              <a:spcBef>
                <a:spcPts val="800"/>
              </a:spcBef>
              <a:spcAft>
                <a:spcPts val="0"/>
              </a:spcAft>
              <a:buSzPts val="1100"/>
              <a:buNone/>
            </a:pPr>
            <a:endParaRPr dirty="0">
              <a:solidFill>
                <a:schemeClr val="dk1"/>
              </a:solidFill>
              <a:latin typeface="Lexend"/>
              <a:ea typeface="Lexend"/>
              <a:cs typeface="Lexend"/>
              <a:sym typeface="Lexen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4675241"/>
            <a:ext cx="12192000" cy="2182761"/>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783952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2" name="Rectangle 1">
            <a:extLst>
              <a:ext uri="{FF2B5EF4-FFF2-40B4-BE49-F238E27FC236}">
                <a16:creationId xmlns:a16="http://schemas.microsoft.com/office/drawing/2014/main" id="{87808D28-DD34-AD62-EC9D-C14DBCA4E7AA}"/>
              </a:ext>
            </a:extLst>
          </p:cNvPr>
          <p:cNvSpPr/>
          <p:nvPr userDrawn="1"/>
        </p:nvSpPr>
        <p:spPr>
          <a:xfrm>
            <a:off x="0" y="1587260"/>
            <a:ext cx="12192000" cy="36576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a:spLocks noGrp="1"/>
          </p:cNvSpPr>
          <p:nvPr>
            <p:ph type="ctrTitle"/>
          </p:nvPr>
        </p:nvSpPr>
        <p:spPr>
          <a:xfrm>
            <a:off x="-1" y="1837765"/>
            <a:ext cx="12192627" cy="3182470"/>
          </a:xfrm>
        </p:spPr>
        <p:txBody>
          <a:bodyPr anchor="ctr" anchorCtr="0">
            <a:normAutofit/>
          </a:bodyPr>
          <a:lstStyle>
            <a:lvl1pPr algn="ctr">
              <a:defRPr sz="4000">
                <a:solidFill>
                  <a:schemeClr val="tx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33420" y="6427021"/>
            <a:ext cx="2743200" cy="365125"/>
          </a:xfrm>
          <a:prstGeom prst="rect">
            <a:avLst/>
          </a:prstGeom>
        </p:spPr>
        <p:txBody>
          <a:bodyPr/>
          <a:lstStyle>
            <a:lvl1pPr algn="l">
              <a:defRPr sz="1600">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427922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27916" y="6427021"/>
            <a:ext cx="2743200" cy="365125"/>
          </a:xfrm>
          <a:prstGeom prst="rect">
            <a:avLst/>
          </a:prstGeom>
        </p:spPr>
        <p:txBody>
          <a:bodyPr/>
          <a:lstStyle>
            <a:lvl1pPr algn="l">
              <a:defRPr sz="1600">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trong Foundation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Tree>
    <p:extLst>
      <p:ext uri="{BB962C8B-B14F-4D97-AF65-F5344CB8AC3E}">
        <p14:creationId xmlns:p14="http://schemas.microsoft.com/office/powerpoint/2010/main" val="1875235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All Means Al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Tree>
    <p:extLst>
      <p:ext uri="{BB962C8B-B14F-4D97-AF65-F5344CB8AC3E}">
        <p14:creationId xmlns:p14="http://schemas.microsoft.com/office/powerpoint/2010/main" val="2265404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ality School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Tree>
    <p:extLst>
      <p:ext uri="{BB962C8B-B14F-4D97-AF65-F5344CB8AC3E}">
        <p14:creationId xmlns:p14="http://schemas.microsoft.com/office/powerpoint/2010/main" val="3219240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More Option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Tree>
    <p:extLst>
      <p:ext uri="{BB962C8B-B14F-4D97-AF65-F5344CB8AC3E}">
        <p14:creationId xmlns:p14="http://schemas.microsoft.com/office/powerpoint/2010/main" val="1571646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Educators Matt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Tree>
    <p:extLst>
      <p:ext uri="{BB962C8B-B14F-4D97-AF65-F5344CB8AC3E}">
        <p14:creationId xmlns:p14="http://schemas.microsoft.com/office/powerpoint/2010/main" val="3299890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Excellenc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6" cy="1103697"/>
          </a:xfrm>
          <a:prstGeom prst="rect">
            <a:avLst/>
          </a:prstGeom>
        </p:spPr>
      </p:pic>
    </p:spTree>
    <p:extLst>
      <p:ext uri="{BB962C8B-B14F-4D97-AF65-F5344CB8AC3E}">
        <p14:creationId xmlns:p14="http://schemas.microsoft.com/office/powerpoint/2010/main" val="2944687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3" name="Content Placeholder 4">
            <a:extLst>
              <a:ext uri="{FF2B5EF4-FFF2-40B4-BE49-F238E27FC236}">
                <a16:creationId xmlns:a16="http://schemas.microsoft.com/office/drawing/2014/main" id="{059B8EF7-49FB-FFBA-165A-F585CDE84A4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4" name="Content Placeholder 4">
            <a:extLst>
              <a:ext uri="{FF2B5EF4-FFF2-40B4-BE49-F238E27FC236}">
                <a16:creationId xmlns:a16="http://schemas.microsoft.com/office/drawing/2014/main" id="{85B59449-F999-17DB-C32F-6083E3F9D01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98303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without image - Blue">
  <p:cSld name="Slide without image - Blue">
    <p:spTree>
      <p:nvGrpSpPr>
        <p:cNvPr id="1" name="Shape 165"/>
        <p:cNvGrpSpPr/>
        <p:nvPr/>
      </p:nvGrpSpPr>
      <p:grpSpPr>
        <a:xfrm>
          <a:off x="0" y="0"/>
          <a:ext cx="0" cy="0"/>
          <a:chOff x="0" y="0"/>
          <a:chExt cx="0" cy="0"/>
        </a:xfrm>
      </p:grpSpPr>
      <p:pic>
        <p:nvPicPr>
          <p:cNvPr id="166" name="Google Shape;166;p18"/>
          <p:cNvPicPr preferRelativeResize="0"/>
          <p:nvPr/>
        </p:nvPicPr>
        <p:blipFill rotWithShape="1">
          <a:blip r:embed="rId2">
            <a:alphaModFix/>
          </a:blip>
          <a:srcRect/>
          <a:stretch/>
        </p:blipFill>
        <p:spPr>
          <a:xfrm>
            <a:off x="1" y="5760928"/>
            <a:ext cx="12192004" cy="1107281"/>
          </a:xfrm>
          <a:prstGeom prst="rect">
            <a:avLst/>
          </a:prstGeom>
          <a:noFill/>
          <a:ln>
            <a:noFill/>
          </a:ln>
        </p:spPr>
      </p:pic>
      <p:cxnSp>
        <p:nvCxnSpPr>
          <p:cNvPr id="167" name="Google Shape;167;p18"/>
          <p:cNvCxnSpPr/>
          <p:nvPr/>
        </p:nvCxnSpPr>
        <p:spPr>
          <a:xfrm>
            <a:off x="0" y="1224467"/>
            <a:ext cx="9972800" cy="0"/>
          </a:xfrm>
          <a:prstGeom prst="straightConnector1">
            <a:avLst/>
          </a:prstGeom>
          <a:noFill/>
          <a:ln w="19050" cap="flat" cmpd="sng">
            <a:solidFill>
              <a:srgbClr val="488BC9"/>
            </a:solidFill>
            <a:prstDash val="solid"/>
            <a:round/>
            <a:headEnd type="none" w="med" len="med"/>
            <a:tailEnd type="none" w="med" len="med"/>
          </a:ln>
        </p:spPr>
      </p:cxnSp>
      <p:sp>
        <p:nvSpPr>
          <p:cNvPr id="168" name="Google Shape;168;p18"/>
          <p:cNvSpPr txBox="1">
            <a:spLocks noGrp="1"/>
          </p:cNvSpPr>
          <p:nvPr>
            <p:ph type="title"/>
          </p:nvPr>
        </p:nvSpPr>
        <p:spPr>
          <a:xfrm>
            <a:off x="415600" y="140133"/>
            <a:ext cx="9557200" cy="9884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667">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sp>
        <p:nvSpPr>
          <p:cNvPr id="169" name="Google Shape;169;p18"/>
          <p:cNvSpPr txBox="1">
            <a:spLocks noGrp="1"/>
          </p:cNvSpPr>
          <p:nvPr>
            <p:ph type="body" idx="1"/>
          </p:nvPr>
        </p:nvSpPr>
        <p:spPr>
          <a:xfrm>
            <a:off x="415600" y="1536633"/>
            <a:ext cx="7037200" cy="40464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dk1"/>
              </a:buClr>
              <a:buSzPts val="1600"/>
              <a:buFont typeface="Roboto"/>
              <a:buChar char="●"/>
              <a:defRPr sz="2133">
                <a:solidFill>
                  <a:schemeClr val="dk1"/>
                </a:solidFill>
                <a:latin typeface="Roboto"/>
                <a:ea typeface="Roboto"/>
                <a:cs typeface="Roboto"/>
                <a:sym typeface="Roboto"/>
              </a:defRPr>
            </a:lvl1pPr>
            <a:lvl2pPr marL="1219170" lvl="1"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828754" lvl="2"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2438339" lvl="3"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3047924" lvl="4"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3657509" lvl="5"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4267093" lvl="6"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4876678" lvl="7"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5486263" lvl="8" indent="-423323"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70" name="Google Shape;170;p18"/>
          <p:cNvSpPr txBox="1">
            <a:spLocks noGrp="1"/>
          </p:cNvSpPr>
          <p:nvPr>
            <p:ph type="title" idx="2"/>
          </p:nvPr>
        </p:nvSpPr>
        <p:spPr>
          <a:xfrm>
            <a:off x="165167" y="5796533"/>
            <a:ext cx="9689600" cy="2088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9pPr>
          </a:lstStyle>
          <a:p>
            <a:endParaRPr/>
          </a:p>
        </p:txBody>
      </p:sp>
      <p:sp>
        <p:nvSpPr>
          <p:cNvPr id="171" name="Google Shape;171;p18"/>
          <p:cNvSpPr txBox="1"/>
          <p:nvPr/>
        </p:nvSpPr>
        <p:spPr>
          <a:xfrm>
            <a:off x="165167" y="6091833"/>
            <a:ext cx="6900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733">
                <a:solidFill>
                  <a:srgbClr val="FFFFFF"/>
                </a:solidFill>
              </a:rPr>
              <a:t> </a:t>
            </a:r>
            <a:fld id="{00000000-1234-1234-1234-123412341234}" type="slidenum">
              <a:rPr lang="en" sz="1733">
                <a:solidFill>
                  <a:srgbClr val="FFFFFF"/>
                </a:solidFill>
              </a:rPr>
              <a:pPr marL="0" lvl="0" indent="0" algn="l" rtl="0">
                <a:spcBef>
                  <a:spcPts val="0"/>
                </a:spcBef>
                <a:spcAft>
                  <a:spcPts val="0"/>
                </a:spcAft>
                <a:buNone/>
              </a:pPr>
              <a:t>‹#›</a:t>
            </a:fld>
            <a:endParaRPr sz="1733" dirty="0">
              <a:solidFill>
                <a:srgbClr val="FFFFFF"/>
              </a:solidFill>
            </a:endParaRPr>
          </a:p>
        </p:txBody>
      </p:sp>
      <p:pic>
        <p:nvPicPr>
          <p:cNvPr id="172" name="Google Shape;172;p18"/>
          <p:cNvPicPr preferRelativeResize="0"/>
          <p:nvPr/>
        </p:nvPicPr>
        <p:blipFill>
          <a:blip r:embed="rId3">
            <a:alphaModFix/>
          </a:blip>
          <a:stretch>
            <a:fillRect/>
          </a:stretch>
        </p:blipFill>
        <p:spPr>
          <a:xfrm>
            <a:off x="10669534" y="6126034"/>
            <a:ext cx="1232567" cy="537865"/>
          </a:xfrm>
          <a:prstGeom prst="rect">
            <a:avLst/>
          </a:prstGeom>
          <a:noFill/>
          <a:ln>
            <a:noFill/>
          </a:ln>
        </p:spPr>
      </p:pic>
      <p:sp>
        <p:nvSpPr>
          <p:cNvPr id="173" name="Google Shape;173;p1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a:buNone/>
              <a:defRPr sz="1733">
                <a:solidFill>
                  <a:schemeClr val="dk1"/>
                </a:solidFill>
                <a:latin typeface="Roboto"/>
                <a:ea typeface="Roboto"/>
                <a:cs typeface="Roboto"/>
                <a:sym typeface="Roboto"/>
              </a:defRPr>
            </a:lvl1pPr>
            <a:lvl2pPr lvl="1">
              <a:buNone/>
              <a:defRPr sz="1733">
                <a:solidFill>
                  <a:schemeClr val="dk1"/>
                </a:solidFill>
                <a:latin typeface="Roboto"/>
                <a:ea typeface="Roboto"/>
                <a:cs typeface="Roboto"/>
                <a:sym typeface="Roboto"/>
              </a:defRPr>
            </a:lvl2pPr>
            <a:lvl3pPr lvl="2">
              <a:buNone/>
              <a:defRPr sz="1733">
                <a:solidFill>
                  <a:schemeClr val="dk1"/>
                </a:solidFill>
                <a:latin typeface="Roboto"/>
                <a:ea typeface="Roboto"/>
                <a:cs typeface="Roboto"/>
                <a:sym typeface="Roboto"/>
              </a:defRPr>
            </a:lvl3pPr>
            <a:lvl4pPr lvl="3">
              <a:buNone/>
              <a:defRPr sz="1733">
                <a:solidFill>
                  <a:schemeClr val="dk1"/>
                </a:solidFill>
                <a:latin typeface="Roboto"/>
                <a:ea typeface="Roboto"/>
                <a:cs typeface="Roboto"/>
                <a:sym typeface="Roboto"/>
              </a:defRPr>
            </a:lvl4pPr>
            <a:lvl5pPr lvl="4">
              <a:buNone/>
              <a:defRPr sz="1733">
                <a:solidFill>
                  <a:schemeClr val="dk1"/>
                </a:solidFill>
                <a:latin typeface="Roboto"/>
                <a:ea typeface="Roboto"/>
                <a:cs typeface="Roboto"/>
                <a:sym typeface="Roboto"/>
              </a:defRPr>
            </a:lvl5pPr>
            <a:lvl6pPr lvl="5">
              <a:buNone/>
              <a:defRPr sz="1733">
                <a:solidFill>
                  <a:schemeClr val="dk1"/>
                </a:solidFill>
                <a:latin typeface="Roboto"/>
                <a:ea typeface="Roboto"/>
                <a:cs typeface="Roboto"/>
                <a:sym typeface="Roboto"/>
              </a:defRPr>
            </a:lvl6pPr>
            <a:lvl7pPr lvl="6">
              <a:buNone/>
              <a:defRPr sz="1733">
                <a:solidFill>
                  <a:schemeClr val="dk1"/>
                </a:solidFill>
                <a:latin typeface="Roboto"/>
                <a:ea typeface="Roboto"/>
                <a:cs typeface="Roboto"/>
                <a:sym typeface="Roboto"/>
              </a:defRPr>
            </a:lvl7pPr>
            <a:lvl8pPr lvl="7">
              <a:buNone/>
              <a:defRPr sz="1733">
                <a:solidFill>
                  <a:schemeClr val="dk1"/>
                </a:solidFill>
                <a:latin typeface="Roboto"/>
                <a:ea typeface="Roboto"/>
                <a:cs typeface="Roboto"/>
                <a:sym typeface="Roboto"/>
              </a:defRPr>
            </a:lvl8pPr>
            <a:lvl9pPr lvl="8">
              <a:buNone/>
              <a:defRPr sz="1733">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6164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without image - Blue 1">
  <p:cSld name="Slide without image - Blue 1">
    <p:spTree>
      <p:nvGrpSpPr>
        <p:cNvPr id="1" name="Shape 360"/>
        <p:cNvGrpSpPr/>
        <p:nvPr/>
      </p:nvGrpSpPr>
      <p:grpSpPr>
        <a:xfrm>
          <a:off x="0" y="0"/>
          <a:ext cx="0" cy="0"/>
          <a:chOff x="0" y="0"/>
          <a:chExt cx="0" cy="0"/>
        </a:xfrm>
      </p:grpSpPr>
      <p:pic>
        <p:nvPicPr>
          <p:cNvPr id="361" name="Google Shape;361;p42"/>
          <p:cNvPicPr preferRelativeResize="0"/>
          <p:nvPr/>
        </p:nvPicPr>
        <p:blipFill rotWithShape="1">
          <a:blip r:embed="rId2">
            <a:alphaModFix/>
          </a:blip>
          <a:srcRect/>
          <a:stretch/>
        </p:blipFill>
        <p:spPr>
          <a:xfrm>
            <a:off x="1" y="5760928"/>
            <a:ext cx="12192004" cy="1107281"/>
          </a:xfrm>
          <a:prstGeom prst="rect">
            <a:avLst/>
          </a:prstGeom>
          <a:noFill/>
          <a:ln>
            <a:noFill/>
          </a:ln>
        </p:spPr>
      </p:pic>
      <p:cxnSp>
        <p:nvCxnSpPr>
          <p:cNvPr id="362" name="Google Shape;362;p42"/>
          <p:cNvCxnSpPr/>
          <p:nvPr/>
        </p:nvCxnSpPr>
        <p:spPr>
          <a:xfrm>
            <a:off x="0" y="1224467"/>
            <a:ext cx="9972800" cy="0"/>
          </a:xfrm>
          <a:prstGeom prst="straightConnector1">
            <a:avLst/>
          </a:prstGeom>
          <a:noFill/>
          <a:ln w="19050" cap="flat" cmpd="sng">
            <a:solidFill>
              <a:srgbClr val="488BC9"/>
            </a:solidFill>
            <a:prstDash val="solid"/>
            <a:round/>
            <a:headEnd type="none" w="sm" len="sm"/>
            <a:tailEnd type="none" w="sm" len="sm"/>
          </a:ln>
        </p:spPr>
      </p:cxnSp>
      <p:sp>
        <p:nvSpPr>
          <p:cNvPr id="363" name="Google Shape;363;p42"/>
          <p:cNvSpPr txBox="1">
            <a:spLocks noGrp="1"/>
          </p:cNvSpPr>
          <p:nvPr>
            <p:ph type="title"/>
          </p:nvPr>
        </p:nvSpPr>
        <p:spPr>
          <a:xfrm>
            <a:off x="415600" y="140133"/>
            <a:ext cx="9557200" cy="9884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dk1"/>
              </a:buClr>
              <a:buSzPts val="2000"/>
              <a:buFont typeface="Roboto"/>
              <a:buNone/>
              <a:defRPr sz="2667">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sp>
        <p:nvSpPr>
          <p:cNvPr id="364" name="Google Shape;364;p42"/>
          <p:cNvSpPr txBox="1">
            <a:spLocks noGrp="1"/>
          </p:cNvSpPr>
          <p:nvPr>
            <p:ph type="body" idx="1"/>
          </p:nvPr>
        </p:nvSpPr>
        <p:spPr>
          <a:xfrm>
            <a:off x="415600" y="1536633"/>
            <a:ext cx="7037200" cy="4046400"/>
          </a:xfrm>
          <a:prstGeom prst="rect">
            <a:avLst/>
          </a:prstGeom>
          <a:noFill/>
          <a:ln>
            <a:noFill/>
          </a:ln>
        </p:spPr>
        <p:txBody>
          <a:bodyPr spcFirstLastPara="1" wrap="square" lIns="91425" tIns="91425" rIns="91425" bIns="91425" anchor="t" anchorCtr="0">
            <a:normAutofit/>
          </a:bodyPr>
          <a:lstStyle>
            <a:lvl1pPr marL="609585" lvl="0" indent="-440256" algn="l" rtl="0">
              <a:lnSpc>
                <a:spcPct val="115000"/>
              </a:lnSpc>
              <a:spcBef>
                <a:spcPts val="0"/>
              </a:spcBef>
              <a:spcAft>
                <a:spcPts val="0"/>
              </a:spcAft>
              <a:buClr>
                <a:schemeClr val="dk1"/>
              </a:buClr>
              <a:buSzPts val="1600"/>
              <a:buFont typeface="Roboto"/>
              <a:buChar char="●"/>
              <a:defRPr sz="2133">
                <a:solidFill>
                  <a:schemeClr val="dk1"/>
                </a:solidFill>
                <a:latin typeface="Roboto"/>
                <a:ea typeface="Roboto"/>
                <a:cs typeface="Roboto"/>
                <a:sym typeface="Roboto"/>
              </a:defRPr>
            </a:lvl1pPr>
            <a:lvl2pPr marL="1219170" lvl="1" indent="-423323"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828754" lvl="2" indent="-423323"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2438339" lvl="3" indent="-423323"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3047924" lvl="4" indent="-423323"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3657509" lvl="5" indent="-423323"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4267093" lvl="6" indent="-423323"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4876678" lvl="7" indent="-423323"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5486263" lvl="8" indent="-423323"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5" name="Google Shape;365;p42"/>
          <p:cNvSpPr txBox="1">
            <a:spLocks noGrp="1"/>
          </p:cNvSpPr>
          <p:nvPr>
            <p:ph type="title" idx="2"/>
          </p:nvPr>
        </p:nvSpPr>
        <p:spPr>
          <a:xfrm>
            <a:off x="165167" y="5796533"/>
            <a:ext cx="9689600" cy="208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9pPr>
          </a:lstStyle>
          <a:p>
            <a:endParaRPr/>
          </a:p>
        </p:txBody>
      </p:sp>
      <p:sp>
        <p:nvSpPr>
          <p:cNvPr id="366" name="Google Shape;366;p42"/>
          <p:cNvSpPr txBox="1"/>
          <p:nvPr/>
        </p:nvSpPr>
        <p:spPr>
          <a:xfrm>
            <a:off x="165167" y="6091833"/>
            <a:ext cx="6900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733" b="0" i="0" u="none" strike="noStrike" cap="none">
                <a:solidFill>
                  <a:srgbClr val="FFFFFF"/>
                </a:solidFill>
                <a:latin typeface="Arial"/>
                <a:ea typeface="Arial"/>
                <a:cs typeface="Arial"/>
                <a:sym typeface="Arial"/>
              </a:rPr>
              <a:t> </a:t>
            </a:r>
            <a:fld id="{00000000-1234-1234-1234-123412341234}" type="slidenum">
              <a:rPr lang="en" sz="1733"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733" b="0" i="0" u="none" strike="noStrike" cap="none" dirty="0">
              <a:solidFill>
                <a:srgbClr val="FFFFFF"/>
              </a:solidFill>
              <a:latin typeface="Arial"/>
              <a:ea typeface="Arial"/>
              <a:cs typeface="Arial"/>
              <a:sym typeface="Arial"/>
            </a:endParaRPr>
          </a:p>
        </p:txBody>
      </p:sp>
      <p:pic>
        <p:nvPicPr>
          <p:cNvPr id="367" name="Google Shape;367;p42"/>
          <p:cNvPicPr preferRelativeResize="0"/>
          <p:nvPr/>
        </p:nvPicPr>
        <p:blipFill rotWithShape="1">
          <a:blip r:embed="rId3">
            <a:alphaModFix/>
          </a:blip>
          <a:srcRect/>
          <a:stretch/>
        </p:blipFill>
        <p:spPr>
          <a:xfrm>
            <a:off x="10669534" y="6126034"/>
            <a:ext cx="1232567" cy="537865"/>
          </a:xfrm>
          <a:prstGeom prst="rect">
            <a:avLst/>
          </a:prstGeom>
          <a:noFill/>
          <a:ln>
            <a:noFill/>
          </a:ln>
        </p:spPr>
      </p:pic>
    </p:spTree>
    <p:extLst>
      <p:ext uri="{BB962C8B-B14F-4D97-AF65-F5344CB8AC3E}">
        <p14:creationId xmlns:p14="http://schemas.microsoft.com/office/powerpoint/2010/main" val="1170575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without image - Orange">
  <p:cSld name="Slide without image - Orange">
    <p:spTree>
      <p:nvGrpSpPr>
        <p:cNvPr id="1" name="Shape 16"/>
        <p:cNvGrpSpPr/>
        <p:nvPr/>
      </p:nvGrpSpPr>
      <p:grpSpPr>
        <a:xfrm>
          <a:off x="0" y="0"/>
          <a:ext cx="0" cy="0"/>
          <a:chOff x="0" y="0"/>
          <a:chExt cx="0" cy="0"/>
        </a:xfrm>
      </p:grpSpPr>
      <p:sp>
        <p:nvSpPr>
          <p:cNvPr id="17" name="Google Shape;17;p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pic>
        <p:nvPicPr>
          <p:cNvPr id="18" name="Google Shape;18;p40"/>
          <p:cNvPicPr preferRelativeResize="0"/>
          <p:nvPr/>
        </p:nvPicPr>
        <p:blipFill rotWithShape="1">
          <a:blip r:embed="rId2">
            <a:alphaModFix/>
          </a:blip>
          <a:srcRect/>
          <a:stretch/>
        </p:blipFill>
        <p:spPr>
          <a:xfrm>
            <a:off x="1" y="5760928"/>
            <a:ext cx="12192004" cy="1107281"/>
          </a:xfrm>
          <a:prstGeom prst="rect">
            <a:avLst/>
          </a:prstGeom>
          <a:noFill/>
          <a:ln>
            <a:noFill/>
          </a:ln>
        </p:spPr>
      </p:pic>
      <p:sp>
        <p:nvSpPr>
          <p:cNvPr id="19" name="Google Shape;19;p40"/>
          <p:cNvSpPr txBox="1"/>
          <p:nvPr/>
        </p:nvSpPr>
        <p:spPr>
          <a:xfrm>
            <a:off x="165167" y="5552133"/>
            <a:ext cx="6484800" cy="208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dirty="0">
              <a:solidFill>
                <a:srgbClr val="999999"/>
              </a:solidFill>
              <a:latin typeface="Roboto"/>
              <a:ea typeface="Roboto"/>
              <a:cs typeface="Roboto"/>
              <a:sym typeface="Roboto"/>
            </a:endParaRPr>
          </a:p>
        </p:txBody>
      </p:sp>
      <p:cxnSp>
        <p:nvCxnSpPr>
          <p:cNvPr id="20" name="Google Shape;20;p40"/>
          <p:cNvCxnSpPr/>
          <p:nvPr/>
        </p:nvCxnSpPr>
        <p:spPr>
          <a:xfrm>
            <a:off x="0" y="1224467"/>
            <a:ext cx="9972800" cy="0"/>
          </a:xfrm>
          <a:prstGeom prst="straightConnector1">
            <a:avLst/>
          </a:prstGeom>
          <a:noFill/>
          <a:ln w="19050" cap="flat" cmpd="sng">
            <a:solidFill>
              <a:srgbClr val="EF7521"/>
            </a:solidFill>
            <a:prstDash val="solid"/>
            <a:round/>
            <a:headEnd type="none" w="sm" len="sm"/>
            <a:tailEnd type="none" w="sm" len="sm"/>
          </a:ln>
        </p:spPr>
      </p:cxnSp>
      <p:sp>
        <p:nvSpPr>
          <p:cNvPr id="21" name="Google Shape;21;p40"/>
          <p:cNvSpPr txBox="1">
            <a:spLocks noGrp="1"/>
          </p:cNvSpPr>
          <p:nvPr>
            <p:ph type="title"/>
          </p:nvPr>
        </p:nvSpPr>
        <p:spPr>
          <a:xfrm>
            <a:off x="415600" y="140133"/>
            <a:ext cx="95572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667">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sp>
        <p:nvSpPr>
          <p:cNvPr id="22" name="Google Shape;22;p40"/>
          <p:cNvSpPr txBox="1">
            <a:spLocks noGrp="1"/>
          </p:cNvSpPr>
          <p:nvPr>
            <p:ph type="body" idx="1"/>
          </p:nvPr>
        </p:nvSpPr>
        <p:spPr>
          <a:xfrm>
            <a:off x="415600" y="1536633"/>
            <a:ext cx="7037200" cy="4046400"/>
          </a:xfrm>
          <a:prstGeom prst="rect">
            <a:avLst/>
          </a:prstGeom>
          <a:noFill/>
          <a:ln>
            <a:noFill/>
          </a:ln>
        </p:spPr>
        <p:txBody>
          <a:bodyPr spcFirstLastPara="1" wrap="square" lIns="91425" tIns="91425" rIns="91425" bIns="91425" anchor="t" anchorCtr="0">
            <a:normAutofit/>
          </a:bodyPr>
          <a:lstStyle>
            <a:lvl1pPr marL="609585" lvl="0" indent="-440256" algn="l">
              <a:lnSpc>
                <a:spcPct val="115000"/>
              </a:lnSpc>
              <a:spcBef>
                <a:spcPts val="0"/>
              </a:spcBef>
              <a:spcAft>
                <a:spcPts val="0"/>
              </a:spcAft>
              <a:buClr>
                <a:schemeClr val="dk1"/>
              </a:buClr>
              <a:buSzPts val="1600"/>
              <a:buFont typeface="Roboto"/>
              <a:buChar char="●"/>
              <a:defRPr sz="2133">
                <a:solidFill>
                  <a:schemeClr val="dk1"/>
                </a:solidFill>
                <a:latin typeface="Roboto"/>
                <a:ea typeface="Roboto"/>
                <a:cs typeface="Roboto"/>
                <a:sym typeface="Roboto"/>
              </a:defRPr>
            </a:lvl1pPr>
            <a:lvl2pPr marL="1219170" lvl="1"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828754" lvl="2"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2438339" lvl="3"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3047924" lvl="4"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3657509" lvl="5"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4267093" lvl="6"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4876678" lvl="7"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5486263" lvl="8"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3" name="Google Shape;23;p40"/>
          <p:cNvSpPr txBox="1">
            <a:spLocks noGrp="1"/>
          </p:cNvSpPr>
          <p:nvPr>
            <p:ph type="title" idx="2"/>
          </p:nvPr>
        </p:nvSpPr>
        <p:spPr>
          <a:xfrm>
            <a:off x="165167" y="5796533"/>
            <a:ext cx="96896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9pPr>
          </a:lstStyle>
          <a:p>
            <a:endParaRPr/>
          </a:p>
        </p:txBody>
      </p:sp>
      <p:sp>
        <p:nvSpPr>
          <p:cNvPr id="24" name="Google Shape;24;p40"/>
          <p:cNvSpPr txBox="1"/>
          <p:nvPr/>
        </p:nvSpPr>
        <p:spPr>
          <a:xfrm>
            <a:off x="165167" y="6091833"/>
            <a:ext cx="6900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733" b="0" i="0" u="none" strike="noStrike" cap="none" dirty="0">
                <a:solidFill>
                  <a:srgbClr val="FFFFFF"/>
                </a:solidFill>
                <a:latin typeface="Arial"/>
                <a:ea typeface="Arial"/>
                <a:cs typeface="Arial"/>
                <a:sym typeface="Arial"/>
              </a:rPr>
              <a:t> </a:t>
            </a:r>
            <a:fld id="{00000000-1234-1234-1234-123412341234}" type="slidenum">
              <a:rPr lang="en-US" sz="1733"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733" b="0" i="0" u="none" strike="noStrike" cap="none" dirty="0">
              <a:solidFill>
                <a:srgbClr val="FFFFFF"/>
              </a:solidFill>
              <a:latin typeface="Arial"/>
              <a:ea typeface="Arial"/>
              <a:cs typeface="Arial"/>
              <a:sym typeface="Arial"/>
            </a:endParaRPr>
          </a:p>
        </p:txBody>
      </p:sp>
      <p:pic>
        <p:nvPicPr>
          <p:cNvPr id="25" name="Google Shape;25;p40"/>
          <p:cNvPicPr preferRelativeResize="0"/>
          <p:nvPr/>
        </p:nvPicPr>
        <p:blipFill rotWithShape="1">
          <a:blip r:embed="rId3">
            <a:alphaModFix/>
          </a:blip>
          <a:srcRect/>
          <a:stretch/>
        </p:blipFill>
        <p:spPr>
          <a:xfrm>
            <a:off x="10669534" y="6126034"/>
            <a:ext cx="1232567" cy="537865"/>
          </a:xfrm>
          <a:prstGeom prst="rect">
            <a:avLst/>
          </a:prstGeom>
          <a:noFill/>
          <a:ln>
            <a:noFill/>
          </a:ln>
        </p:spPr>
      </p:pic>
    </p:spTree>
    <p:extLst>
      <p:ext uri="{BB962C8B-B14F-4D97-AF65-F5344CB8AC3E}">
        <p14:creationId xmlns:p14="http://schemas.microsoft.com/office/powerpoint/2010/main" val="77204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858000"/>
          </a:xfrm>
          <a:solidFill>
            <a:srgbClr val="488BC9"/>
          </a:solidFill>
          <a:ln>
            <a:no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1520031"/>
            <a:ext cx="7066624"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838200" y="1554480"/>
            <a:ext cx="10515600" cy="2057400"/>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838199" y="3664022"/>
            <a:ext cx="10515600" cy="2057400"/>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838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838200" y="1581408"/>
            <a:ext cx="5181600" cy="561839"/>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618295"/>
            <a:ext cx="5181600" cy="551880"/>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2967605"/>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0DAE1-72F2-85FA-36A5-4F076D299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7"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49BED633-71DA-7A28-29F6-99EA784F71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2183644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Rectangle 2">
            <a:extLst>
              <a:ext uri="{FF2B5EF4-FFF2-40B4-BE49-F238E27FC236}">
                <a16:creationId xmlns:a16="http://schemas.microsoft.com/office/drawing/2014/main" id="{9DC6845F-9850-8381-3A98-2CE45E4AD8AC}"/>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600"/>
            <a:ext cx="11736168" cy="5009225"/>
          </a:xfrm>
        </p:spPr>
        <p:txBody>
          <a:bodyPr lIns="0" tIns="0" rIns="0" bIns="0"/>
          <a:lstStyle>
            <a:lvl1pPr marL="0" indent="0">
              <a:buNone/>
              <a:defRPr sz="2400"/>
            </a:lvl1pPr>
            <a:lvl2pPr>
              <a:defRPr sz="2000"/>
            </a:lvl2pPr>
            <a:lvl3pPr>
              <a:defRPr sz="1800"/>
            </a:lvl3pPr>
          </a:lstStyle>
          <a:p>
            <a:pPr lvl="0"/>
            <a:r>
              <a:rPr lang="en-US"/>
              <a:t>Insert Image or Smart Art</a:t>
            </a:r>
          </a:p>
        </p:txBody>
      </p:sp>
      <p:pic>
        <p:nvPicPr>
          <p:cNvPr id="6" name="Picture 5">
            <a:extLst>
              <a:ext uri="{FF2B5EF4-FFF2-40B4-BE49-F238E27FC236}">
                <a16:creationId xmlns:a16="http://schemas.microsoft.com/office/drawing/2014/main" id="{7C2C3F48-008E-F77B-912F-6301136FBD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232" y="5246042"/>
            <a:ext cx="11736168" cy="486318"/>
          </a:xfrm>
        </p:spPr>
        <p:txBody>
          <a:bodyPr>
            <a:normAutofit/>
          </a:bodyPr>
          <a:lstStyle>
            <a:lvl1pPr marL="0" indent="0">
              <a:buNone/>
              <a:defRPr sz="1000" i="1"/>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note</a:t>
            </a:r>
          </a:p>
        </p:txBody>
      </p:sp>
    </p:spTree>
    <p:extLst>
      <p:ext uri="{BB962C8B-B14F-4D97-AF65-F5344CB8AC3E}">
        <p14:creationId xmlns:p14="http://schemas.microsoft.com/office/powerpoint/2010/main" val="1206386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3/12/2025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682" r:id="rId8"/>
    <p:sldLayoutId id="2147483701" r:id="rId9"/>
    <p:sldLayoutId id="2147483698" r:id="rId10"/>
    <p:sldLayoutId id="2147483696" r:id="rId11"/>
    <p:sldLayoutId id="2147483668" r:id="rId12"/>
    <p:sldLayoutId id="2147483690" r:id="rId13"/>
    <p:sldLayoutId id="2147483691" r:id="rId14"/>
    <p:sldLayoutId id="2147483692" r:id="rId15"/>
    <p:sldLayoutId id="2147483693" r:id="rId16"/>
    <p:sldLayoutId id="2147483694" r:id="rId17"/>
    <p:sldLayoutId id="2147483695" r:id="rId18"/>
    <p:sldLayoutId id="2147483703" r:id="rId19"/>
    <p:sldLayoutId id="2147483704" r:id="rId20"/>
    <p:sldLayoutId id="2147483705" r:id="rId21"/>
    <p:sldLayoutId id="2147483706"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de.state.co.us/datapipeline/dis_guide_determinemostseriousincident"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s://www.cde.state.co.us/datapipeline/dis_guide_determinemostseriousinciden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1.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notesSlide" Target="../notesSlides/notesSlide3.xml"/><Relationship Id="rId4"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1.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notesSlide" Target="../notesSlides/notesSlide4.xml"/><Relationship Id="rId4"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notesSlide" Target="../notesSlides/notesSlide5.xml"/><Relationship Id="rId4"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https://www.cde.state.co.us/dropoutprevention/disciplinedata" TargetMode="External"/><Relationship Id="rId7" Type="http://schemas.openxmlformats.org/officeDocument/2006/relationships/hyperlink" Target="https://edx.cde.state.co.us/SchoolView/DataCenter/reports.jspx"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hyperlink" Target="https://www.cde.state.co.us/cdereval/suspend-expel" TargetMode="External"/><Relationship Id="rId5" Type="http://schemas.openxmlformats.org/officeDocument/2006/relationships/hyperlink" Target="https://civilrightsdata.ed.gov/" TargetMode="Externa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s://www.cde.state.co.us/dropoutprevention/hb22-1376stakeholderreport"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hyperlink" Target="https://www.cde.state.co.us/dropoutprevention/dpsrhb22-1376"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9.png"/><Relationship Id="rId5" Type="http://schemas.openxmlformats.org/officeDocument/2006/relationships/hyperlink" Target="https://www.cde.state.co.us/code/districtprofilereports" TargetMode="External"/><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cde.state.co.us/cdereval/suspend-expel" TargetMode="Externa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cde.state.co.us/idm" TargetMode="Externa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cde.state.co.us/datapipeline/2024-2025studentschoolassociationfilelayout" TargetMode="External"/><Relationship Id="rId2" Type="http://schemas.openxmlformats.org/officeDocument/2006/relationships/hyperlink" Target="https://www.cde.state.co.us/datapipeline/2024-2025studentdemographicfilelayout"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hyperlink" Target="http://www.cde.state.co.us/dataprivacyandsecurity" TargetMode="Externa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hyperlink" Target="https://my.syncplicity.com/" TargetMode="External"/><Relationship Id="rId2" Type="http://schemas.openxmlformats.org/officeDocument/2006/relationships/hyperlink" Target="http://www.cde.state.co.us/datapipeline/syncplicity" TargetMode="Externa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8" Type="http://schemas.openxmlformats.org/officeDocument/2006/relationships/hyperlink" Target="https://www.cde.state.co.us/" TargetMode="External"/><Relationship Id="rId3" Type="http://schemas.openxmlformats.org/officeDocument/2006/relationships/hyperlink" Target="https://www.cde.state.co.us/datapipeline/2024-2025disciplineactionfilelayoutanddefinitionspdf" TargetMode="External"/><Relationship Id="rId7" Type="http://schemas.openxmlformats.org/officeDocument/2006/relationships/hyperlink" Target="https://www.cde.state.co.us/datapipeline/datapipelinetownhallpresentations" TargetMode="External"/><Relationship Id="rId2" Type="http://schemas.openxmlformats.org/officeDocument/2006/relationships/hyperlink" Target="https://www.cde.state.co.us/datapipeline/disciplineinterchange" TargetMode="External"/><Relationship Id="rId1" Type="http://schemas.openxmlformats.org/officeDocument/2006/relationships/slideLayout" Target="../slideLayouts/slideLayout19.xml"/><Relationship Id="rId6" Type="http://schemas.openxmlformats.org/officeDocument/2006/relationships/hyperlink" Target="https://www.cde.state.co.us/datapipeline/train_schedule" TargetMode="External"/><Relationship Id="rId5" Type="http://schemas.openxmlformats.org/officeDocument/2006/relationships/hyperlink" Target="https://www.cde.state.co.us/datapipeline" TargetMode="External"/><Relationship Id="rId4" Type="http://schemas.openxmlformats.org/officeDocument/2006/relationships/hyperlink" Target="https://www.cde.state.co.us/datapipeline/studentdisciplinesnapshot" TargetMode="External"/><Relationship Id="rId9" Type="http://schemas.openxmlformats.org/officeDocument/2006/relationships/hyperlink" Target="https://www.cde.state.co.us/datapipeline/org_orgcodes"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52.jfi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cde.state.co.us/datapipeline/discipline_safeschoolsaccreditationact" TargetMode="Externa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5.jfif"/><Relationship Id="rId2" Type="http://schemas.openxmlformats.org/officeDocument/2006/relationships/hyperlink" Target="mailto:Student%20Discipline%20Snapshot%20%3cStudentDiscipline@cde.state.co.us%3e" TargetMode="External"/><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de.state.co.us/datapipeline/disciplineinterchange"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de.state.co.us/datapipeline/2024-2025disciplineactionfilelayoutanddefinitionspdf"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1" y="3353667"/>
            <a:ext cx="10402529" cy="973464"/>
          </a:xfrm>
        </p:spPr>
        <p:txBody>
          <a:bodyPr>
            <a:normAutofit fontScale="90000"/>
          </a:bodyPr>
          <a:lstStyle/>
          <a:p>
            <a:r>
              <a:rPr lang="en-US" dirty="0"/>
              <a:t>Student Discipline Collection Training</a:t>
            </a:r>
            <a:br>
              <a:rPr lang="en-US" dirty="0"/>
            </a:br>
            <a:r>
              <a:rPr lang="en-US" dirty="0"/>
              <a:t>February 28</a:t>
            </a:r>
            <a:r>
              <a:rPr lang="en-US" baseline="30000" dirty="0"/>
              <a:t>th</a:t>
            </a:r>
            <a:r>
              <a:rPr lang="en-US" dirty="0"/>
              <a:t>, 2025</a:t>
            </a:r>
          </a:p>
        </p:txBody>
      </p:sp>
      <p:sp>
        <p:nvSpPr>
          <p:cNvPr id="3" name="Subtitle 2"/>
          <p:cNvSpPr>
            <a:spLocks noGrp="1"/>
          </p:cNvSpPr>
          <p:nvPr>
            <p:ph type="subTitle" idx="1"/>
          </p:nvPr>
        </p:nvSpPr>
        <p:spPr/>
        <p:txBody>
          <a:bodyPr>
            <a:normAutofit fontScale="47500" lnSpcReduction="20000"/>
          </a:bodyPr>
          <a:lstStyle/>
          <a:p>
            <a:r>
              <a:rPr lang="en-US" dirty="0"/>
              <a:t>Dawna Gudka</a:t>
            </a:r>
          </a:p>
          <a:p>
            <a:r>
              <a:rPr lang="en-US" dirty="0"/>
              <a:t>Student Discipline Snapshot Collection lead</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5FABBF-E322-7AFF-194A-3FA2BF41B920}"/>
              </a:ext>
            </a:extLst>
          </p:cNvPr>
          <p:cNvSpPr>
            <a:spLocks noGrp="1"/>
          </p:cNvSpPr>
          <p:nvPr>
            <p:ph type="title"/>
          </p:nvPr>
        </p:nvSpPr>
        <p:spPr/>
        <p:txBody>
          <a:bodyPr/>
          <a:lstStyle/>
          <a:p>
            <a:r>
              <a:rPr lang="en-US" dirty="0"/>
              <a:t>Determining “Most Serious” Incident</a:t>
            </a:r>
          </a:p>
        </p:txBody>
      </p:sp>
      <p:sp>
        <p:nvSpPr>
          <p:cNvPr id="2" name="Slide Number Placeholder 1">
            <a:extLst>
              <a:ext uri="{FF2B5EF4-FFF2-40B4-BE49-F238E27FC236}">
                <a16:creationId xmlns:a16="http://schemas.microsoft.com/office/drawing/2014/main" id="{CA666E10-65C7-BB22-ADC1-B177EBD1CBD3}"/>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
        <p:nvSpPr>
          <p:cNvPr id="4" name="Content Placeholder 3">
            <a:extLst>
              <a:ext uri="{FF2B5EF4-FFF2-40B4-BE49-F238E27FC236}">
                <a16:creationId xmlns:a16="http://schemas.microsoft.com/office/drawing/2014/main" id="{498AED01-3653-E590-31FF-B8EF2CAF8E6F}"/>
              </a:ext>
            </a:extLst>
          </p:cNvPr>
          <p:cNvSpPr>
            <a:spLocks noGrp="1"/>
          </p:cNvSpPr>
          <p:nvPr>
            <p:ph sz="half" idx="1"/>
          </p:nvPr>
        </p:nvSpPr>
        <p:spPr>
          <a:xfrm>
            <a:off x="91440" y="1554480"/>
            <a:ext cx="11795760" cy="2057400"/>
          </a:xfrm>
        </p:spPr>
        <p:txBody>
          <a:bodyPr/>
          <a:lstStyle/>
          <a:p>
            <a:r>
              <a:rPr lang="en-US" dirty="0"/>
              <a:t>Website resource</a:t>
            </a:r>
          </a:p>
          <a:p>
            <a:pPr lvl="1"/>
            <a:r>
              <a:rPr lang="en-US" dirty="0">
                <a:hlinkClick r:id="rId2"/>
              </a:rPr>
              <a:t>Guide for Determining “Most Serious” Incident</a:t>
            </a:r>
            <a:endParaRPr lang="en-US" dirty="0"/>
          </a:p>
          <a:p>
            <a:pPr lvl="2"/>
            <a:r>
              <a:rPr lang="en-US" dirty="0"/>
              <a:t>Important: The guidance applies only when a situation includes more than one behavior violation. Incidents considered only one violation will be reported as that behavior. </a:t>
            </a:r>
          </a:p>
        </p:txBody>
      </p:sp>
    </p:spTree>
    <p:extLst>
      <p:ext uri="{BB962C8B-B14F-4D97-AF65-F5344CB8AC3E}">
        <p14:creationId xmlns:p14="http://schemas.microsoft.com/office/powerpoint/2010/main" val="2365650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B5CD30-FEA7-AD65-F13A-504079E3F2D0}"/>
              </a:ext>
            </a:extLst>
          </p:cNvPr>
          <p:cNvSpPr>
            <a:spLocks noGrp="1"/>
          </p:cNvSpPr>
          <p:nvPr>
            <p:ph type="title"/>
          </p:nvPr>
        </p:nvSpPr>
        <p:spPr/>
        <p:txBody>
          <a:bodyPr/>
          <a:lstStyle/>
          <a:p>
            <a:r>
              <a:rPr lang="en-US" dirty="0"/>
              <a:t>Let's take a deeper look at this guide</a:t>
            </a:r>
          </a:p>
        </p:txBody>
      </p:sp>
      <p:sp>
        <p:nvSpPr>
          <p:cNvPr id="8" name="TextBox 7">
            <a:extLst>
              <a:ext uri="{FF2B5EF4-FFF2-40B4-BE49-F238E27FC236}">
                <a16:creationId xmlns:a16="http://schemas.microsoft.com/office/drawing/2014/main" id="{3430C415-A4A6-DF35-3DEC-D6E3B4F60BA5}"/>
              </a:ext>
            </a:extLst>
          </p:cNvPr>
          <p:cNvSpPr txBox="1"/>
          <p:nvPr/>
        </p:nvSpPr>
        <p:spPr>
          <a:xfrm>
            <a:off x="196645" y="1553497"/>
            <a:ext cx="3116826" cy="2308324"/>
          </a:xfrm>
          <a:prstGeom prst="rect">
            <a:avLst/>
          </a:prstGeom>
          <a:noFill/>
        </p:spPr>
        <p:txBody>
          <a:bodyPr wrap="square" rtlCol="0">
            <a:spAutoFit/>
          </a:bodyPr>
          <a:lstStyle/>
          <a:p>
            <a:pPr marL="0" indent="0">
              <a:buNone/>
            </a:pPr>
            <a:r>
              <a:rPr lang="en-US" b="1" dirty="0"/>
              <a:t>Incident Ranking: Most Severe to Less Severe (a guide)</a:t>
            </a:r>
          </a:p>
          <a:p>
            <a:pPr marL="0" indent="0">
              <a:buNone/>
            </a:pPr>
            <a:r>
              <a:rPr lang="en-US" b="1" dirty="0"/>
              <a:t>This ranking is intended as guidance only. Incidents can vary in seriousness on a case-by-case basis that would deviate</a:t>
            </a:r>
          </a:p>
          <a:p>
            <a:pPr marL="0" indent="0">
              <a:buNone/>
            </a:pPr>
            <a:r>
              <a:rPr lang="en-US" b="1" dirty="0"/>
              <a:t>from the order listed.</a:t>
            </a:r>
          </a:p>
        </p:txBody>
      </p:sp>
      <p:sp>
        <p:nvSpPr>
          <p:cNvPr id="7" name="Content Placeholder 6">
            <a:extLst>
              <a:ext uri="{FF2B5EF4-FFF2-40B4-BE49-F238E27FC236}">
                <a16:creationId xmlns:a16="http://schemas.microsoft.com/office/drawing/2014/main" id="{229AE796-A702-3BC9-FB47-5F65AAE31A0A}"/>
              </a:ext>
            </a:extLst>
          </p:cNvPr>
          <p:cNvSpPr>
            <a:spLocks noGrp="1"/>
          </p:cNvSpPr>
          <p:nvPr>
            <p:ph sz="half" idx="1"/>
          </p:nvPr>
        </p:nvSpPr>
        <p:spPr>
          <a:xfrm>
            <a:off x="3588774" y="1298842"/>
            <a:ext cx="6971072" cy="5160952"/>
          </a:xfrm>
        </p:spPr>
        <p:txBody>
          <a:bodyPr>
            <a:normAutofit fontScale="62500" lnSpcReduction="20000"/>
          </a:bodyPr>
          <a:lstStyle/>
          <a:p>
            <a:pPr marL="0" indent="0">
              <a:buNone/>
            </a:pPr>
            <a:r>
              <a:rPr lang="en-US" dirty="0"/>
              <a:t>1. 1st, 2nd Degree or Vehicular Assaults</a:t>
            </a:r>
          </a:p>
          <a:p>
            <a:pPr marL="0" indent="0">
              <a:buNone/>
            </a:pPr>
            <a:r>
              <a:rPr lang="en-US" dirty="0"/>
              <a:t>2. Rape or Attempted Rape</a:t>
            </a:r>
          </a:p>
          <a:p>
            <a:pPr marL="0" indent="0">
              <a:buNone/>
            </a:pPr>
            <a:r>
              <a:rPr lang="en-US" dirty="0"/>
              <a:t>3. Dangerous Weapons - Unless weapon was used to inflict death or serious bodily injury in which case it would be</a:t>
            </a:r>
          </a:p>
          <a:p>
            <a:pPr marL="0" indent="0">
              <a:buNone/>
            </a:pPr>
            <a:r>
              <a:rPr lang="en-US" dirty="0"/>
              <a:t>reported under the 1st, 2nd Degree or Vehicular Assaults category.</a:t>
            </a:r>
          </a:p>
          <a:p>
            <a:pPr marL="0" indent="0">
              <a:buNone/>
            </a:pPr>
            <a:r>
              <a:rPr lang="en-US" dirty="0"/>
              <a:t>4. Sexual Violence/Battery (other than Rape)</a:t>
            </a:r>
          </a:p>
          <a:p>
            <a:pPr marL="0" indent="0">
              <a:buNone/>
            </a:pPr>
            <a:r>
              <a:rPr lang="en-US" dirty="0"/>
              <a:t>5. 3rd Degree Assaults/Disorderly Conduct</a:t>
            </a:r>
          </a:p>
          <a:p>
            <a:pPr marL="0" indent="0">
              <a:buNone/>
            </a:pPr>
            <a:r>
              <a:rPr lang="en-US" dirty="0"/>
              <a:t>6. Robbery</a:t>
            </a:r>
          </a:p>
          <a:p>
            <a:pPr marL="0" indent="0">
              <a:buNone/>
            </a:pPr>
            <a:r>
              <a:rPr lang="en-US" dirty="0"/>
              <a:t>7. Other Felony (not reported in another descriptive category)</a:t>
            </a:r>
          </a:p>
          <a:p>
            <a:pPr marL="0" indent="0">
              <a:buNone/>
            </a:pPr>
            <a:r>
              <a:rPr lang="en-US" dirty="0"/>
              <a:t>8. Bullying (New code for 2022-2023 Collection)</a:t>
            </a:r>
          </a:p>
          <a:p>
            <a:pPr marL="0" indent="0">
              <a:buNone/>
            </a:pPr>
            <a:r>
              <a:rPr lang="en-US" dirty="0"/>
              <a:t>9. Detrimental Behavior</a:t>
            </a:r>
          </a:p>
          <a:p>
            <a:pPr marL="0" indent="0">
              <a:buNone/>
            </a:pPr>
            <a:r>
              <a:rPr lang="en-US" dirty="0"/>
              <a:t>10. Drug Violations</a:t>
            </a:r>
          </a:p>
          <a:p>
            <a:pPr marL="0" indent="0">
              <a:buNone/>
            </a:pPr>
            <a:r>
              <a:rPr lang="en-US" dirty="0"/>
              <a:t>11. Marijuana Violations</a:t>
            </a:r>
          </a:p>
          <a:p>
            <a:pPr marL="0" indent="0">
              <a:buNone/>
            </a:pPr>
            <a:r>
              <a:rPr lang="en-US" dirty="0"/>
              <a:t>12. Alcohol Violations</a:t>
            </a:r>
          </a:p>
          <a:p>
            <a:pPr marL="0" indent="0">
              <a:buNone/>
            </a:pPr>
            <a:r>
              <a:rPr lang="en-US" dirty="0"/>
              <a:t>13. Destruction of School Property</a:t>
            </a:r>
          </a:p>
          <a:p>
            <a:pPr marL="0" indent="0">
              <a:buNone/>
            </a:pPr>
            <a:r>
              <a:rPr lang="en-US" dirty="0"/>
              <a:t>14. Disobedient/Defiant or Repeated Interference</a:t>
            </a:r>
          </a:p>
          <a:p>
            <a:pPr marL="0" indent="0">
              <a:buNone/>
            </a:pPr>
            <a:r>
              <a:rPr lang="en-US" dirty="0"/>
              <a:t>15. Tobacco Violations</a:t>
            </a:r>
          </a:p>
          <a:p>
            <a:pPr marL="0" indent="0">
              <a:buNone/>
            </a:pPr>
            <a:r>
              <a:rPr lang="en-US" dirty="0"/>
              <a:t>16. Other Violations of Code of Conduct</a:t>
            </a:r>
          </a:p>
        </p:txBody>
      </p:sp>
      <p:sp>
        <p:nvSpPr>
          <p:cNvPr id="2" name="Slide Number Placeholder 1">
            <a:extLst>
              <a:ext uri="{FF2B5EF4-FFF2-40B4-BE49-F238E27FC236}">
                <a16:creationId xmlns:a16="http://schemas.microsoft.com/office/drawing/2014/main" id="{18B9CBD8-E3D4-0631-1599-86198A708DC5}"/>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Tree>
    <p:extLst>
      <p:ext uri="{BB962C8B-B14F-4D97-AF65-F5344CB8AC3E}">
        <p14:creationId xmlns:p14="http://schemas.microsoft.com/office/powerpoint/2010/main" val="3810406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5F7F4-FE5B-99DF-9015-177EEE1E9B91}"/>
              </a:ext>
            </a:extLst>
          </p:cNvPr>
          <p:cNvSpPr>
            <a:spLocks noGrp="1"/>
          </p:cNvSpPr>
          <p:nvPr>
            <p:ph type="title"/>
          </p:nvPr>
        </p:nvSpPr>
        <p:spPr/>
        <p:txBody>
          <a:bodyPr/>
          <a:lstStyle/>
          <a:p>
            <a:r>
              <a:rPr lang="en-US" dirty="0">
                <a:latin typeface="Museo Slab 500"/>
              </a:rPr>
              <a:t>What should I do if more than one behavior occurred during an incident?</a:t>
            </a:r>
          </a:p>
        </p:txBody>
      </p:sp>
      <p:sp>
        <p:nvSpPr>
          <p:cNvPr id="4" name="Content Placeholder 3">
            <a:extLst>
              <a:ext uri="{FF2B5EF4-FFF2-40B4-BE49-F238E27FC236}">
                <a16:creationId xmlns:a16="http://schemas.microsoft.com/office/drawing/2014/main" id="{AA486634-920C-F5DC-8162-28951A14AFAF}"/>
              </a:ext>
            </a:extLst>
          </p:cNvPr>
          <p:cNvSpPr>
            <a:spLocks noGrp="1"/>
          </p:cNvSpPr>
          <p:nvPr>
            <p:ph idx="1"/>
          </p:nvPr>
        </p:nvSpPr>
        <p:spPr/>
        <p:txBody>
          <a:bodyPr vert="horz" lIns="0" tIns="0" rIns="0" bIns="0" rtlCol="0" anchor="t">
            <a:normAutofit/>
          </a:bodyPr>
          <a:lstStyle/>
          <a:p>
            <a:r>
              <a:rPr lang="en-US" dirty="0">
                <a:latin typeface="Trebuchet MS"/>
              </a:rPr>
              <a:t>Select only the most severe behavior</a:t>
            </a:r>
          </a:p>
          <a:p>
            <a:r>
              <a:rPr lang="en-US" dirty="0">
                <a:latin typeface="Trebuchet MS"/>
                <a:hlinkClick r:id="rId2"/>
              </a:rPr>
              <a:t>Link: Guide for Determining "Most Serious" Incident (PDF)</a:t>
            </a:r>
            <a:endParaRPr lang="en-US" dirty="0">
              <a:latin typeface="Trebuchet MS"/>
            </a:endParaRPr>
          </a:p>
          <a:p>
            <a:r>
              <a:rPr lang="en-US" dirty="0">
                <a:latin typeface="Trebuchet MS"/>
              </a:rPr>
              <a:t>Example: If a student scuffled with another student in the parking lot which was considered to be a fight, then pulled out a knife (measuring longer than 3”) and threatened but did not harm the other student and was found to have a six-pack of beer in his car, the student has committed three violations. The school official would weigh the harm and potential harm caused by the student and determine the appropriate action for one or more of the violations. The potential for the knife to cause death would most likely be considered the most dangerous of the behaviors so it would be reported in the dangerous weapons category. (This may also be considered a felony menacing crime reportable as “Other Felony”.)</a:t>
            </a:r>
            <a:endParaRPr lang="en-US" dirty="0"/>
          </a:p>
        </p:txBody>
      </p:sp>
      <p:sp>
        <p:nvSpPr>
          <p:cNvPr id="2" name="Slide Number Placeholder 1">
            <a:extLst>
              <a:ext uri="{FF2B5EF4-FFF2-40B4-BE49-F238E27FC236}">
                <a16:creationId xmlns:a16="http://schemas.microsoft.com/office/drawing/2014/main" id="{8081DB88-5C75-EB04-A856-C6BEEB9FD35B}"/>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3902258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66FE9-4650-45F1-821A-54C8386F86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0147AD-F124-870A-C9DB-0D0A3F69165D}"/>
              </a:ext>
            </a:extLst>
          </p:cNvPr>
          <p:cNvSpPr>
            <a:spLocks noGrp="1"/>
          </p:cNvSpPr>
          <p:nvPr>
            <p:ph type="title"/>
          </p:nvPr>
        </p:nvSpPr>
        <p:spPr>
          <a:xfrm>
            <a:off x="443564" y="205176"/>
            <a:ext cx="11236601" cy="898524"/>
          </a:xfrm>
        </p:spPr>
        <p:txBody>
          <a:bodyPr/>
          <a:lstStyle/>
          <a:p>
            <a:r>
              <a:rPr lang="en-US" dirty="0"/>
              <a:t>Student Discipline-Discipline Action File Layout Recent Change</a:t>
            </a:r>
            <a:br>
              <a:rPr lang="en-US" dirty="0"/>
            </a:br>
            <a:r>
              <a:rPr lang="en-US" dirty="0"/>
              <a:t>Approved by EDAC January 10</a:t>
            </a:r>
            <a:r>
              <a:rPr lang="en-US" baseline="30000" dirty="0"/>
              <a:t>th</a:t>
            </a:r>
            <a:r>
              <a:rPr lang="en-US" dirty="0"/>
              <a:t>, 2025</a:t>
            </a:r>
          </a:p>
        </p:txBody>
      </p:sp>
      <p:sp>
        <p:nvSpPr>
          <p:cNvPr id="3" name="Slide Number Placeholder 2">
            <a:extLst>
              <a:ext uri="{FF2B5EF4-FFF2-40B4-BE49-F238E27FC236}">
                <a16:creationId xmlns:a16="http://schemas.microsoft.com/office/drawing/2014/main" id="{153E5816-6F38-0799-77D5-3B745CE72644}"/>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
        <p:nvSpPr>
          <p:cNvPr id="6" name="Content Placeholder 5">
            <a:extLst>
              <a:ext uri="{FF2B5EF4-FFF2-40B4-BE49-F238E27FC236}">
                <a16:creationId xmlns:a16="http://schemas.microsoft.com/office/drawing/2014/main" id="{5F479969-7661-4CC0-A8A5-326E04148B7E}"/>
              </a:ext>
            </a:extLst>
          </p:cNvPr>
          <p:cNvSpPr>
            <a:spLocks noGrp="1"/>
          </p:cNvSpPr>
          <p:nvPr>
            <p:ph sz="half" idx="1"/>
          </p:nvPr>
        </p:nvSpPr>
        <p:spPr>
          <a:xfrm>
            <a:off x="443565" y="1475117"/>
            <a:ext cx="10910234" cy="4246305"/>
          </a:xfrm>
        </p:spPr>
        <p:txBody>
          <a:bodyPr/>
          <a:lstStyle/>
          <a:p>
            <a:r>
              <a:rPr lang="en-US" dirty="0"/>
              <a:t>Discipline Action File Layout</a:t>
            </a:r>
          </a:p>
          <a:p>
            <a:pPr lvl="1"/>
            <a:r>
              <a:rPr lang="en-US" dirty="0"/>
              <a:t>New Behavior Code of 00</a:t>
            </a:r>
          </a:p>
          <a:p>
            <a:pPr lvl="1"/>
            <a:endParaRPr lang="en-US" dirty="0"/>
          </a:p>
          <a:p>
            <a:pPr lvl="1"/>
            <a:endParaRPr lang="en-US" dirty="0"/>
          </a:p>
          <a:p>
            <a:pPr lvl="1"/>
            <a:endParaRPr lang="en-US" dirty="0"/>
          </a:p>
          <a:p>
            <a:endParaRPr lang="en-US" dirty="0"/>
          </a:p>
        </p:txBody>
      </p:sp>
      <p:pic>
        <p:nvPicPr>
          <p:cNvPr id="5" name="Picture 4" descr="New Behavior code">
            <a:extLst>
              <a:ext uri="{FF2B5EF4-FFF2-40B4-BE49-F238E27FC236}">
                <a16:creationId xmlns:a16="http://schemas.microsoft.com/office/drawing/2014/main" id="{CCCA4669-37AB-D762-69F5-261253AF9C59}"/>
              </a:ext>
            </a:extLst>
          </p:cNvPr>
          <p:cNvPicPr>
            <a:picLocks noChangeAspect="1"/>
          </p:cNvPicPr>
          <p:nvPr/>
        </p:nvPicPr>
        <p:blipFill>
          <a:blip r:embed="rId2"/>
          <a:stretch>
            <a:fillRect/>
          </a:stretch>
        </p:blipFill>
        <p:spPr>
          <a:xfrm>
            <a:off x="619432" y="2377486"/>
            <a:ext cx="10438209" cy="1122798"/>
          </a:xfrm>
          <a:prstGeom prst="rect">
            <a:avLst/>
          </a:prstGeom>
        </p:spPr>
      </p:pic>
    </p:spTree>
    <p:extLst>
      <p:ext uri="{BB962C8B-B14F-4D97-AF65-F5344CB8AC3E}">
        <p14:creationId xmlns:p14="http://schemas.microsoft.com/office/powerpoint/2010/main" val="4285559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FCC49-A8C0-FEA0-DF0A-6B458E71595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2FFBA4D-03E6-6E80-4CCD-277DCAFFEEB9}"/>
              </a:ext>
            </a:extLst>
          </p:cNvPr>
          <p:cNvSpPr>
            <a:spLocks noGrp="1"/>
          </p:cNvSpPr>
          <p:nvPr>
            <p:ph type="ctrTitle"/>
          </p:nvPr>
        </p:nvSpPr>
        <p:spPr/>
        <p:txBody>
          <a:bodyPr/>
          <a:lstStyle/>
          <a:p>
            <a:r>
              <a:rPr lang="en-US" sz="4000" dirty="0">
                <a:latin typeface="+mn-lt"/>
              </a:rPr>
              <a:t>District Provided guidance on </a:t>
            </a:r>
            <a:br>
              <a:rPr lang="en-US" sz="4000" dirty="0">
                <a:latin typeface="+mn-lt"/>
              </a:rPr>
            </a:br>
            <a:r>
              <a:rPr lang="en-US" dirty="0"/>
              <a:t>Discipline Matrix</a:t>
            </a:r>
          </a:p>
        </p:txBody>
      </p:sp>
      <p:sp>
        <p:nvSpPr>
          <p:cNvPr id="4" name="Slide Number Placeholder 3">
            <a:extLst>
              <a:ext uri="{FF2B5EF4-FFF2-40B4-BE49-F238E27FC236}">
                <a16:creationId xmlns:a16="http://schemas.microsoft.com/office/drawing/2014/main" id="{1B51153A-C400-43D5-3402-E351F7E0BB07}"/>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1724049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0"/>
          <p:cNvSpPr txBox="1">
            <a:spLocks noGrp="1"/>
          </p:cNvSpPr>
          <p:nvPr>
            <p:ph type="title"/>
          </p:nvPr>
        </p:nvSpPr>
        <p:spPr>
          <a:xfrm>
            <a:off x="415600" y="140133"/>
            <a:ext cx="11281600" cy="988400"/>
          </a:xfrm>
          <a:prstGeom prst="rect">
            <a:avLst/>
          </a:prstGeom>
          <a:noFill/>
          <a:ln>
            <a:noFill/>
          </a:ln>
        </p:spPr>
        <p:txBody>
          <a:bodyPr spcFirstLastPara="1" vert="horz" wrap="square" lIns="0" tIns="0" rIns="0" bIns="0" rtlCol="0" anchor="ctr" anchorCtr="0">
            <a:noAutofit/>
          </a:bodyPr>
          <a:lstStyle/>
          <a:p>
            <a:r>
              <a:rPr lang="en-US" sz="4267" b="1" dirty="0">
                <a:latin typeface="Arial"/>
                <a:ea typeface="Arial"/>
                <a:cs typeface="Arial"/>
                <a:sym typeface="Arial"/>
              </a:rPr>
              <a:t>Purpose of the Discipline Matrix: Families</a:t>
            </a:r>
            <a:endParaRPr sz="4267" b="1" dirty="0">
              <a:latin typeface="Arial"/>
              <a:ea typeface="Arial"/>
              <a:cs typeface="Arial"/>
              <a:sym typeface="Arial"/>
            </a:endParaRPr>
          </a:p>
        </p:txBody>
      </p:sp>
      <p:sp>
        <p:nvSpPr>
          <p:cNvPr id="160" name="Google Shape;160;p10"/>
          <p:cNvSpPr txBox="1">
            <a:spLocks noGrp="1"/>
          </p:cNvSpPr>
          <p:nvPr>
            <p:ph type="body" idx="1"/>
          </p:nvPr>
        </p:nvSpPr>
        <p:spPr>
          <a:xfrm>
            <a:off x="0" y="1300100"/>
            <a:ext cx="9068800" cy="4046400"/>
          </a:xfrm>
          <a:prstGeom prst="rect">
            <a:avLst/>
          </a:prstGeom>
          <a:noFill/>
          <a:ln>
            <a:noFill/>
          </a:ln>
        </p:spPr>
        <p:txBody>
          <a:bodyPr spcFirstLastPara="1" vert="horz" wrap="square" lIns="121900" tIns="121900" rIns="121900" bIns="121900" rtlCol="0" anchor="t" anchorCtr="0">
            <a:normAutofit/>
          </a:bodyPr>
          <a:lstStyle/>
          <a:p>
            <a:pPr marL="169329" indent="0">
              <a:buNone/>
            </a:pPr>
            <a:r>
              <a:rPr lang="en-US" sz="2667" b="1" dirty="0">
                <a:latin typeface="Arial"/>
                <a:ea typeface="Arial"/>
                <a:cs typeface="Arial"/>
                <a:sym typeface="Arial"/>
              </a:rPr>
              <a:t>Families:</a:t>
            </a:r>
            <a:endParaRPr sz="2667" b="1" dirty="0">
              <a:latin typeface="Arial"/>
              <a:ea typeface="Arial"/>
              <a:cs typeface="Arial"/>
              <a:sym typeface="Arial"/>
            </a:endParaRPr>
          </a:p>
          <a:p>
            <a:pPr lvl="1" indent="-474121">
              <a:buSzPts val="2000"/>
              <a:buFont typeface="Arial"/>
              <a:buChar char="○"/>
            </a:pPr>
            <a:r>
              <a:rPr lang="en-US" sz="2667" dirty="0">
                <a:latin typeface="Arial"/>
                <a:ea typeface="Arial"/>
                <a:cs typeface="Arial"/>
                <a:sym typeface="Arial"/>
              </a:rPr>
              <a:t>Clear outline of conduct code violations</a:t>
            </a:r>
            <a:endParaRPr sz="2667" dirty="0">
              <a:latin typeface="Arial"/>
              <a:ea typeface="Arial"/>
              <a:cs typeface="Arial"/>
              <a:sym typeface="Arial"/>
            </a:endParaRPr>
          </a:p>
          <a:p>
            <a:pPr lvl="1" indent="-474121">
              <a:buSzPts val="2000"/>
              <a:buFont typeface="Arial"/>
              <a:buChar char="○"/>
            </a:pPr>
            <a:r>
              <a:rPr lang="en-US" sz="2667" dirty="0">
                <a:latin typeface="Arial"/>
                <a:ea typeface="Arial"/>
                <a:cs typeface="Arial"/>
                <a:sym typeface="Arial"/>
              </a:rPr>
              <a:t>Levels of offenses/definitions &amp; examples</a:t>
            </a:r>
            <a:endParaRPr sz="2667" dirty="0">
              <a:latin typeface="Arial"/>
              <a:ea typeface="Arial"/>
              <a:cs typeface="Arial"/>
              <a:sym typeface="Arial"/>
            </a:endParaRPr>
          </a:p>
          <a:p>
            <a:pPr lvl="1" indent="-474121">
              <a:buSzPts val="2000"/>
              <a:buFont typeface="Arial"/>
              <a:buChar char="○"/>
            </a:pPr>
            <a:r>
              <a:rPr lang="en-US" sz="2667" dirty="0">
                <a:latin typeface="Arial"/>
                <a:ea typeface="Arial"/>
                <a:cs typeface="Arial"/>
                <a:sym typeface="Arial"/>
              </a:rPr>
              <a:t>Range of disciplinary responses (ie. Suspensions, expulsions)</a:t>
            </a:r>
            <a:endParaRPr sz="2667" dirty="0">
              <a:latin typeface="Arial"/>
              <a:ea typeface="Arial"/>
              <a:cs typeface="Arial"/>
              <a:sym typeface="Arial"/>
            </a:endParaRPr>
          </a:p>
          <a:p>
            <a:pPr lvl="1" indent="-474121">
              <a:buSzPts val="2000"/>
              <a:buFont typeface="Arial"/>
              <a:buChar char="○"/>
            </a:pPr>
            <a:r>
              <a:rPr lang="en-US" sz="2667" dirty="0">
                <a:latin typeface="Arial"/>
                <a:ea typeface="Arial"/>
                <a:cs typeface="Arial"/>
                <a:sym typeface="Arial"/>
              </a:rPr>
              <a:t>Links to District Policy</a:t>
            </a:r>
            <a:endParaRPr sz="2667" dirty="0">
              <a:latin typeface="Arial"/>
              <a:ea typeface="Arial"/>
              <a:cs typeface="Arial"/>
              <a:sym typeface="Arial"/>
            </a:endParaRPr>
          </a:p>
          <a:p>
            <a:pPr lvl="1" indent="-474121">
              <a:buSzPts val="2000"/>
              <a:buFont typeface="Arial"/>
              <a:buChar char="○"/>
            </a:pPr>
            <a:r>
              <a:rPr lang="en-US" sz="2667" dirty="0">
                <a:latin typeface="Arial"/>
                <a:ea typeface="Arial"/>
                <a:cs typeface="Arial"/>
                <a:sym typeface="Arial"/>
              </a:rPr>
              <a:t>External links to resources (ie. Substances/counseling)</a:t>
            </a:r>
            <a:endParaRPr sz="2667" dirty="0">
              <a:latin typeface="Arial"/>
              <a:ea typeface="Arial"/>
              <a:cs typeface="Arial"/>
              <a:sym typeface="Arial"/>
            </a:endParaRPr>
          </a:p>
        </p:txBody>
      </p:sp>
      <p:sp>
        <p:nvSpPr>
          <p:cNvPr id="161" name="Google Shape;161;p10"/>
          <p:cNvSpPr txBox="1">
            <a:spLocks noGrp="1"/>
          </p:cNvSpPr>
          <p:nvPr>
            <p:ph type="title" idx="2"/>
          </p:nvPr>
        </p:nvSpPr>
        <p:spPr>
          <a:prstGeom prst="rect">
            <a:avLst/>
          </a:prstGeom>
          <a:noFill/>
          <a:ln>
            <a:noFill/>
          </a:ln>
        </p:spPr>
        <p:txBody>
          <a:bodyPr spcFirstLastPara="1" vert="horz" wrap="square" lIns="0" tIns="0" rIns="0" bIns="0" rtlCol="0" anchor="b" anchorCtr="0">
            <a:noAutofit/>
          </a:bodyPr>
          <a:lstStyle/>
          <a:p>
            <a:endParaRPr dirty="0"/>
          </a:p>
        </p:txBody>
      </p:sp>
      <p:pic>
        <p:nvPicPr>
          <p:cNvPr id="162" name="Google Shape;162;p10" descr="A group of people sitting at a table"/>
          <p:cNvPicPr preferRelativeResize="0"/>
          <p:nvPr/>
        </p:nvPicPr>
        <p:blipFill rotWithShape="1">
          <a:blip r:embed="rId6">
            <a:alphaModFix/>
          </a:blip>
          <a:srcRect l="13208" t="-1714" r="9905" b="-1"/>
          <a:stretch/>
        </p:blipFill>
        <p:spPr>
          <a:xfrm>
            <a:off x="8289395" y="3429000"/>
            <a:ext cx="3162671" cy="2300467"/>
          </a:xfrm>
          <a:prstGeom prst="rect">
            <a:avLst/>
          </a:prstGeom>
          <a:noFill/>
          <a:ln w="9525" cap="flat" cmpd="sng">
            <a:solidFill>
              <a:schemeClr val="dk1"/>
            </a:solidFill>
            <a:prstDash val="solid"/>
            <a:round/>
            <a:headEnd type="none" w="sm" len="sm"/>
            <a:tailEnd type="none" w="sm" len="sm"/>
          </a:ln>
        </p:spPr>
      </p:pic>
      <p:pic>
        <p:nvPicPr>
          <p:cNvPr id="3" name="Audio 2">
            <a:hlinkClick r:id="" action="ppaction://media"/>
            <a:extLst>
              <a:ext uri="{FF2B5EF4-FFF2-40B4-BE49-F238E27FC236}">
                <a16:creationId xmlns:a16="http://schemas.microsoft.com/office/drawing/2014/main" id="{5BAF0C7B-8CA3-74FD-EA74-1B78BD7AB59F}"/>
              </a:ex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76563" t="-76563" r="-76563" b="-76563"/>
          <a:stretch>
            <a:fillRect/>
          </a:stretch>
        </p:blipFill>
        <p:spPr>
          <a:xfrm>
            <a:off x="10052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6783"/>
    </mc:Choice>
    <mc:Fallback xmlns="">
      <p:transition spd="slow" advTm="5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1"/>
          <p:cNvSpPr txBox="1">
            <a:spLocks noGrp="1"/>
          </p:cNvSpPr>
          <p:nvPr>
            <p:ph type="title"/>
          </p:nvPr>
        </p:nvSpPr>
        <p:spPr>
          <a:xfrm>
            <a:off x="415600" y="140133"/>
            <a:ext cx="11629200" cy="988400"/>
          </a:xfrm>
          <a:prstGeom prst="rect">
            <a:avLst/>
          </a:prstGeom>
          <a:noFill/>
          <a:ln>
            <a:noFill/>
          </a:ln>
        </p:spPr>
        <p:txBody>
          <a:bodyPr spcFirstLastPara="1" vert="horz" wrap="square" lIns="0" tIns="0" rIns="0" bIns="0" rtlCol="0" anchor="ctr" anchorCtr="0">
            <a:noAutofit/>
          </a:bodyPr>
          <a:lstStyle/>
          <a:p>
            <a:r>
              <a:rPr lang="en-US" sz="3600" b="1" dirty="0">
                <a:latin typeface="Arial"/>
                <a:ea typeface="Arial"/>
                <a:cs typeface="Arial"/>
                <a:sym typeface="Arial"/>
              </a:rPr>
              <a:t>Purpose of the Discipline Matrix: School-Based Staff</a:t>
            </a:r>
            <a:endParaRPr sz="3067" dirty="0">
              <a:latin typeface="Arial"/>
              <a:ea typeface="Arial"/>
              <a:cs typeface="Arial"/>
              <a:sym typeface="Arial"/>
            </a:endParaRPr>
          </a:p>
        </p:txBody>
      </p:sp>
      <p:sp>
        <p:nvSpPr>
          <p:cNvPr id="168" name="Google Shape;168;p11"/>
          <p:cNvSpPr txBox="1">
            <a:spLocks noGrp="1"/>
          </p:cNvSpPr>
          <p:nvPr>
            <p:ph type="body" idx="1"/>
          </p:nvPr>
        </p:nvSpPr>
        <p:spPr>
          <a:xfrm>
            <a:off x="3429200" y="1359533"/>
            <a:ext cx="8615600" cy="4206000"/>
          </a:xfrm>
          <a:prstGeom prst="rect">
            <a:avLst/>
          </a:prstGeom>
          <a:noFill/>
          <a:ln>
            <a:noFill/>
          </a:ln>
        </p:spPr>
        <p:txBody>
          <a:bodyPr spcFirstLastPara="1" vert="horz" wrap="square" lIns="121900" tIns="121900" rIns="121900" bIns="121900" rtlCol="0" anchor="t" anchorCtr="0">
            <a:normAutofit fontScale="25000" lnSpcReduction="20000"/>
          </a:bodyPr>
          <a:lstStyle/>
          <a:p>
            <a:pPr marL="169329" indent="0">
              <a:buSzPct val="34224"/>
              <a:buNone/>
            </a:pPr>
            <a:r>
              <a:rPr lang="en-US" sz="7333" b="1" u="sng" dirty="0">
                <a:latin typeface="Arial"/>
                <a:ea typeface="Arial"/>
                <a:cs typeface="Arial"/>
                <a:sym typeface="Arial"/>
              </a:rPr>
              <a:t>School-based Staff</a:t>
            </a:r>
            <a:endParaRPr sz="7333" dirty="0">
              <a:latin typeface="Arial"/>
              <a:ea typeface="Arial"/>
              <a:cs typeface="Arial"/>
              <a:sym typeface="Arial"/>
            </a:endParaRPr>
          </a:p>
          <a:p>
            <a:pPr lvl="1" indent="-421205">
              <a:buSzPct val="100000"/>
              <a:buFont typeface="Arial"/>
              <a:buChar char="○"/>
            </a:pPr>
            <a:r>
              <a:rPr lang="en-US" sz="7333" dirty="0">
                <a:latin typeface="Arial"/>
                <a:ea typeface="Arial"/>
                <a:cs typeface="Arial"/>
                <a:sym typeface="Arial"/>
              </a:rPr>
              <a:t>Clear outline of conduct code violations</a:t>
            </a:r>
            <a:endParaRPr sz="7333" dirty="0">
              <a:latin typeface="Arial"/>
              <a:ea typeface="Arial"/>
              <a:cs typeface="Arial"/>
              <a:sym typeface="Arial"/>
            </a:endParaRPr>
          </a:p>
          <a:p>
            <a:pPr lvl="1" indent="-421205">
              <a:buSzPct val="100000"/>
              <a:buFont typeface="Arial"/>
              <a:buChar char="○"/>
            </a:pPr>
            <a:r>
              <a:rPr lang="en-US" sz="7333" dirty="0">
                <a:latin typeface="Arial"/>
                <a:ea typeface="Arial"/>
                <a:cs typeface="Arial"/>
                <a:sym typeface="Arial"/>
              </a:rPr>
              <a:t>Levels of offenses/definitions &amp; examples</a:t>
            </a:r>
            <a:endParaRPr sz="7333" dirty="0">
              <a:latin typeface="Arial"/>
              <a:ea typeface="Arial"/>
              <a:cs typeface="Arial"/>
              <a:sym typeface="Arial"/>
            </a:endParaRPr>
          </a:p>
          <a:p>
            <a:pPr lvl="1" indent="-421205">
              <a:buSzPct val="100000"/>
              <a:buFont typeface="Arial"/>
              <a:buChar char="○"/>
            </a:pPr>
            <a:r>
              <a:rPr lang="en-US" sz="7333" dirty="0">
                <a:latin typeface="Arial"/>
                <a:ea typeface="Arial"/>
                <a:cs typeface="Arial"/>
                <a:sym typeface="Arial"/>
              </a:rPr>
              <a:t>Range of disciplinary responses (ie. Suspensions, expulsions)</a:t>
            </a:r>
            <a:endParaRPr sz="7333" dirty="0">
              <a:latin typeface="Arial"/>
              <a:ea typeface="Arial"/>
              <a:cs typeface="Arial"/>
              <a:sym typeface="Arial"/>
            </a:endParaRPr>
          </a:p>
          <a:p>
            <a:pPr lvl="1" indent="-421205">
              <a:buSzPct val="100000"/>
              <a:buFont typeface="Arial"/>
              <a:buChar char="○"/>
            </a:pPr>
            <a:r>
              <a:rPr lang="en-US" sz="7333" dirty="0">
                <a:latin typeface="Arial"/>
                <a:ea typeface="Arial"/>
                <a:cs typeface="Arial"/>
                <a:sym typeface="Arial"/>
              </a:rPr>
              <a:t>Links to District Policy</a:t>
            </a:r>
            <a:endParaRPr sz="7333" dirty="0">
              <a:latin typeface="Arial"/>
              <a:ea typeface="Arial"/>
              <a:cs typeface="Arial"/>
              <a:sym typeface="Arial"/>
            </a:endParaRPr>
          </a:p>
          <a:p>
            <a:pPr lvl="1" indent="-304792">
              <a:buSzPct val="29946"/>
              <a:buNone/>
            </a:pPr>
            <a:endParaRPr sz="7333" dirty="0">
              <a:latin typeface="Arial"/>
              <a:ea typeface="Arial"/>
              <a:cs typeface="Arial"/>
              <a:sym typeface="Arial"/>
            </a:endParaRPr>
          </a:p>
          <a:p>
            <a:pPr marL="795847" lvl="1" indent="0">
              <a:buSzPct val="29946"/>
              <a:buNone/>
            </a:pPr>
            <a:r>
              <a:rPr lang="en-US" sz="7333" b="1" dirty="0">
                <a:latin typeface="Arial"/>
                <a:ea typeface="Arial"/>
                <a:cs typeface="Arial"/>
                <a:sym typeface="Arial"/>
              </a:rPr>
              <a:t>AND:</a:t>
            </a:r>
            <a:endParaRPr sz="7333" dirty="0">
              <a:latin typeface="Arial"/>
              <a:ea typeface="Arial"/>
              <a:cs typeface="Arial"/>
              <a:sym typeface="Arial"/>
            </a:endParaRPr>
          </a:p>
          <a:p>
            <a:pPr lvl="1" indent="-421205">
              <a:buSzPct val="100000"/>
              <a:buFont typeface="Arial"/>
              <a:buChar char="○"/>
            </a:pPr>
            <a:r>
              <a:rPr lang="en-US" sz="7333" dirty="0">
                <a:latin typeface="Arial"/>
                <a:ea typeface="Arial"/>
                <a:cs typeface="Arial"/>
                <a:sym typeface="Arial"/>
              </a:rPr>
              <a:t>Resources/alternatives to exclusionary practices</a:t>
            </a:r>
            <a:endParaRPr sz="7333" dirty="0">
              <a:latin typeface="Arial"/>
              <a:ea typeface="Arial"/>
              <a:cs typeface="Arial"/>
              <a:sym typeface="Arial"/>
            </a:endParaRPr>
          </a:p>
          <a:p>
            <a:pPr lvl="1" indent="-421205">
              <a:buSzPct val="100000"/>
              <a:buFont typeface="Arial"/>
              <a:buChar char="○"/>
            </a:pPr>
            <a:r>
              <a:rPr lang="en-US" sz="7333" dirty="0">
                <a:latin typeface="Arial"/>
                <a:ea typeface="Arial"/>
                <a:cs typeface="Arial"/>
                <a:sym typeface="Arial"/>
              </a:rPr>
              <a:t>Guidance on when appropriate or mandatory to involve Law Enforcement</a:t>
            </a:r>
            <a:endParaRPr sz="7333" dirty="0">
              <a:latin typeface="Arial"/>
              <a:ea typeface="Arial"/>
              <a:cs typeface="Arial"/>
              <a:sym typeface="Arial"/>
            </a:endParaRPr>
          </a:p>
          <a:p>
            <a:pPr lvl="1" indent="-421205">
              <a:buSzPct val="100000"/>
              <a:buFont typeface="Arial"/>
              <a:buChar char="○"/>
            </a:pPr>
            <a:r>
              <a:rPr lang="en-US" sz="7333" dirty="0">
                <a:latin typeface="Arial"/>
                <a:ea typeface="Arial"/>
                <a:cs typeface="Arial"/>
                <a:sym typeface="Arial"/>
              </a:rPr>
              <a:t>Guidance on when an offense may cross into Title IX/Discrimination space</a:t>
            </a:r>
            <a:endParaRPr sz="7333" dirty="0">
              <a:latin typeface="Arial"/>
              <a:ea typeface="Arial"/>
              <a:cs typeface="Arial"/>
              <a:sym typeface="Arial"/>
            </a:endParaRPr>
          </a:p>
          <a:p>
            <a:pPr lvl="1" indent="-421205">
              <a:buSzPct val="100000"/>
              <a:buFont typeface="Arial"/>
              <a:buChar char="○"/>
            </a:pPr>
            <a:r>
              <a:rPr lang="en-US" sz="7333" dirty="0">
                <a:latin typeface="Arial"/>
                <a:ea typeface="Arial"/>
                <a:cs typeface="Arial"/>
                <a:sym typeface="Arial"/>
              </a:rPr>
              <a:t>When a Behavior Threat Assessment should be considered</a:t>
            </a:r>
            <a:endParaRPr sz="7333" dirty="0">
              <a:latin typeface="Arial"/>
              <a:ea typeface="Arial"/>
              <a:cs typeface="Arial"/>
              <a:sym typeface="Arial"/>
            </a:endParaRPr>
          </a:p>
          <a:p>
            <a:pPr marL="304792" indent="0">
              <a:buSzPct val="117647"/>
              <a:buNone/>
            </a:pPr>
            <a:endParaRPr dirty="0"/>
          </a:p>
        </p:txBody>
      </p:sp>
      <p:sp>
        <p:nvSpPr>
          <p:cNvPr id="169" name="Google Shape;169;p11"/>
          <p:cNvSpPr txBox="1">
            <a:spLocks noGrp="1"/>
          </p:cNvSpPr>
          <p:nvPr>
            <p:ph type="title" idx="2"/>
          </p:nvPr>
        </p:nvSpPr>
        <p:spPr>
          <a:prstGeom prst="rect">
            <a:avLst/>
          </a:prstGeom>
          <a:noFill/>
          <a:ln>
            <a:noFill/>
          </a:ln>
        </p:spPr>
        <p:txBody>
          <a:bodyPr spcFirstLastPara="1" vert="horz" wrap="square" lIns="0" tIns="0" rIns="0" bIns="0" rtlCol="0" anchor="b" anchorCtr="0">
            <a:noAutofit/>
          </a:bodyPr>
          <a:lstStyle/>
          <a:p>
            <a:endParaRPr dirty="0"/>
          </a:p>
        </p:txBody>
      </p:sp>
      <p:pic>
        <p:nvPicPr>
          <p:cNvPr id="170" name="Google Shape;170;p1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0" y="2349829"/>
            <a:ext cx="4235013" cy="2420008"/>
          </a:xfrm>
          <a:prstGeom prst="rect">
            <a:avLst/>
          </a:prstGeom>
          <a:noFill/>
          <a:ln w="9525" cap="flat" cmpd="sng">
            <a:solidFill>
              <a:schemeClr val="dk1"/>
            </a:solidFill>
            <a:prstDash val="solid"/>
            <a:round/>
            <a:headEnd type="none" w="sm" len="sm"/>
            <a:tailEnd type="none" w="sm" len="sm"/>
          </a:ln>
        </p:spPr>
      </p:pic>
      <p:pic>
        <p:nvPicPr>
          <p:cNvPr id="3" name="Audio 2">
            <a:hlinkClick r:id="" action="ppaction://media"/>
            <a:extLst>
              <a:ext uri="{FF2B5EF4-FFF2-40B4-BE49-F238E27FC236}">
                <a16:creationId xmlns:a16="http://schemas.microsoft.com/office/drawing/2014/main" id="{E9FB8AD5-04E7-E967-E988-40AC2A46F710}"/>
              </a:ex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76563" t="-76563" r="-76563" b="-76563"/>
          <a:stretch>
            <a:fillRect/>
          </a:stretch>
        </p:blipFill>
        <p:spPr>
          <a:xfrm>
            <a:off x="10052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5281"/>
    </mc:Choice>
    <mc:Fallback xmlns="">
      <p:transition spd="slow" advTm="75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a:spLocks noGrp="1"/>
          </p:cNvSpPr>
          <p:nvPr>
            <p:ph type="title"/>
          </p:nvPr>
        </p:nvSpPr>
        <p:spPr>
          <a:xfrm>
            <a:off x="415599" y="140133"/>
            <a:ext cx="11629255" cy="988400"/>
          </a:xfrm>
          <a:prstGeom prst="rect">
            <a:avLst/>
          </a:prstGeom>
          <a:noFill/>
          <a:ln>
            <a:noFill/>
          </a:ln>
        </p:spPr>
        <p:txBody>
          <a:bodyPr spcFirstLastPara="1" vert="horz" wrap="square" lIns="0" tIns="0" rIns="0" bIns="0" rtlCol="0" anchor="ctr" anchorCtr="0">
            <a:noAutofit/>
          </a:bodyPr>
          <a:lstStyle/>
          <a:p>
            <a:r>
              <a:rPr lang="en-US" sz="3333" b="1" dirty="0">
                <a:latin typeface="Arial"/>
                <a:ea typeface="Arial"/>
                <a:cs typeface="Arial"/>
                <a:sym typeface="Arial"/>
              </a:rPr>
              <a:t>Purpose of the Discipline Matrix: District Administrators</a:t>
            </a:r>
            <a:endParaRPr sz="2800" dirty="0">
              <a:latin typeface="Arial"/>
              <a:ea typeface="Arial"/>
              <a:cs typeface="Arial"/>
              <a:sym typeface="Arial"/>
            </a:endParaRPr>
          </a:p>
        </p:txBody>
      </p:sp>
      <p:sp>
        <p:nvSpPr>
          <p:cNvPr id="176" name="Google Shape;176;p12"/>
          <p:cNvSpPr txBox="1">
            <a:spLocks noGrp="1"/>
          </p:cNvSpPr>
          <p:nvPr>
            <p:ph type="body" idx="1"/>
          </p:nvPr>
        </p:nvSpPr>
        <p:spPr>
          <a:xfrm>
            <a:off x="415600" y="1536633"/>
            <a:ext cx="11440069" cy="4046400"/>
          </a:xfrm>
          <a:prstGeom prst="rect">
            <a:avLst/>
          </a:prstGeom>
          <a:noFill/>
          <a:ln>
            <a:noFill/>
          </a:ln>
        </p:spPr>
        <p:txBody>
          <a:bodyPr spcFirstLastPara="1" vert="horz" wrap="square" lIns="121900" tIns="121900" rIns="121900" bIns="121900" rtlCol="0" anchor="t" anchorCtr="0">
            <a:normAutofit fontScale="77500" lnSpcReduction="20000"/>
          </a:bodyPr>
          <a:lstStyle/>
          <a:p>
            <a:pPr marL="0" indent="0">
              <a:buSzPct val="63021"/>
              <a:buNone/>
            </a:pPr>
            <a:r>
              <a:rPr lang="en-US" sz="3659" dirty="0">
                <a:latin typeface="Arial"/>
                <a:ea typeface="Arial"/>
                <a:cs typeface="Arial"/>
                <a:sym typeface="Arial"/>
              </a:rPr>
              <a:t>District Administrators:</a:t>
            </a:r>
            <a:endParaRPr sz="3659" dirty="0">
              <a:latin typeface="Arial"/>
              <a:ea typeface="Arial"/>
              <a:cs typeface="Arial"/>
              <a:sym typeface="Arial"/>
            </a:endParaRPr>
          </a:p>
          <a:p>
            <a:pPr lvl="1" indent="-467456">
              <a:buSzPct val="100000"/>
              <a:buFont typeface="Arial"/>
              <a:buChar char="○"/>
            </a:pPr>
            <a:r>
              <a:rPr lang="en-US" sz="3659" dirty="0">
                <a:latin typeface="Arial"/>
                <a:ea typeface="Arial"/>
                <a:cs typeface="Arial"/>
                <a:sym typeface="Arial"/>
              </a:rPr>
              <a:t>All of the same as for families and school-based staff</a:t>
            </a:r>
            <a:endParaRPr sz="3659" dirty="0">
              <a:latin typeface="Arial"/>
              <a:ea typeface="Arial"/>
              <a:cs typeface="Arial"/>
              <a:sym typeface="Arial"/>
            </a:endParaRPr>
          </a:p>
          <a:p>
            <a:pPr marL="0" lvl="1" indent="0">
              <a:buSzPct val="55143"/>
              <a:buNone/>
            </a:pPr>
            <a:endParaRPr sz="3659" dirty="0">
              <a:latin typeface="Arial"/>
              <a:ea typeface="Arial"/>
              <a:cs typeface="Arial"/>
              <a:sym typeface="Arial"/>
            </a:endParaRPr>
          </a:p>
          <a:p>
            <a:pPr marL="0" lvl="1" indent="0">
              <a:buSzPct val="55143"/>
              <a:buNone/>
            </a:pPr>
            <a:r>
              <a:rPr lang="en-US" sz="3659" dirty="0">
                <a:latin typeface="Arial"/>
                <a:ea typeface="Arial"/>
                <a:cs typeface="Arial"/>
                <a:sym typeface="Arial"/>
              </a:rPr>
              <a:t>AND</a:t>
            </a:r>
            <a:endParaRPr sz="3659" dirty="0">
              <a:latin typeface="Arial"/>
              <a:ea typeface="Arial"/>
              <a:cs typeface="Arial"/>
              <a:sym typeface="Arial"/>
            </a:endParaRPr>
          </a:p>
          <a:p>
            <a:pPr lvl="1" indent="-467456">
              <a:buSzPct val="100000"/>
              <a:buFont typeface="Arial"/>
              <a:buChar char="○"/>
            </a:pPr>
            <a:r>
              <a:rPr lang="en-US" sz="3659" dirty="0">
                <a:latin typeface="Arial"/>
                <a:ea typeface="Arial"/>
                <a:cs typeface="Arial"/>
                <a:sym typeface="Arial"/>
              </a:rPr>
              <a:t>Coaching and onboarding resource for new administrators</a:t>
            </a:r>
            <a:endParaRPr sz="3659" dirty="0">
              <a:latin typeface="Arial"/>
              <a:ea typeface="Arial"/>
              <a:cs typeface="Arial"/>
              <a:sym typeface="Arial"/>
            </a:endParaRPr>
          </a:p>
          <a:p>
            <a:pPr lvl="1" indent="-467456">
              <a:buSzPct val="100000"/>
              <a:buFont typeface="Arial"/>
              <a:buChar char="○"/>
            </a:pPr>
            <a:r>
              <a:rPr lang="en-US" sz="3659" dirty="0">
                <a:latin typeface="Arial"/>
                <a:ea typeface="Arial"/>
                <a:cs typeface="Arial"/>
                <a:sym typeface="Arial"/>
              </a:rPr>
              <a:t>It provides data that facilitates accurate reporting to the state and the Office of Civil Rights</a:t>
            </a:r>
            <a:endParaRPr sz="3659" dirty="0">
              <a:latin typeface="Arial"/>
              <a:ea typeface="Arial"/>
              <a:cs typeface="Arial"/>
              <a:sym typeface="Arial"/>
            </a:endParaRPr>
          </a:p>
          <a:p>
            <a:pPr lvl="1" indent="-467456">
              <a:buSzPct val="100000"/>
              <a:buFont typeface="Arial"/>
              <a:buChar char="○"/>
            </a:pPr>
            <a:r>
              <a:rPr lang="en-US" sz="3659" dirty="0">
                <a:latin typeface="Arial"/>
                <a:ea typeface="Arial"/>
                <a:cs typeface="Arial"/>
                <a:sym typeface="Arial"/>
              </a:rPr>
              <a:t>It ensures compliance with legal requirements </a:t>
            </a:r>
            <a:endParaRPr sz="3659" dirty="0">
              <a:latin typeface="Arial"/>
              <a:ea typeface="Arial"/>
              <a:cs typeface="Arial"/>
              <a:sym typeface="Arial"/>
            </a:endParaRPr>
          </a:p>
          <a:p>
            <a:pPr lvl="1" indent="-467456">
              <a:buSzPct val="100000"/>
              <a:buFont typeface="Arial"/>
              <a:buChar char="○"/>
            </a:pPr>
            <a:r>
              <a:rPr lang="en-US" sz="3659" dirty="0">
                <a:latin typeface="Arial"/>
                <a:ea typeface="Arial"/>
                <a:cs typeface="Arial"/>
                <a:sym typeface="Arial"/>
              </a:rPr>
              <a:t>identify areas for improvement regarding student discipline</a:t>
            </a:r>
            <a:endParaRPr sz="3659" dirty="0">
              <a:latin typeface="Arial"/>
              <a:ea typeface="Arial"/>
              <a:cs typeface="Arial"/>
              <a:sym typeface="Arial"/>
            </a:endParaRPr>
          </a:p>
          <a:p>
            <a:pPr marL="0" indent="0">
              <a:buSzPct val="86486"/>
              <a:buNone/>
            </a:pPr>
            <a:endParaRPr sz="2667" b="1" u="sng" dirty="0"/>
          </a:p>
        </p:txBody>
      </p:sp>
      <p:sp>
        <p:nvSpPr>
          <p:cNvPr id="177" name="Google Shape;177;p12"/>
          <p:cNvSpPr txBox="1">
            <a:spLocks noGrp="1"/>
          </p:cNvSpPr>
          <p:nvPr>
            <p:ph type="title" idx="2"/>
          </p:nvPr>
        </p:nvSpPr>
        <p:spPr>
          <a:prstGeom prst="rect">
            <a:avLst/>
          </a:prstGeom>
          <a:noFill/>
          <a:ln>
            <a:noFill/>
          </a:ln>
        </p:spPr>
        <p:txBody>
          <a:bodyPr spcFirstLastPara="1" vert="horz" wrap="square" lIns="0" tIns="0" rIns="0" bIns="0" rtlCol="0" anchor="b" anchorCtr="0">
            <a:noAutofit/>
          </a:bodyPr>
          <a:lstStyle/>
          <a:p>
            <a:endParaRPr dirty="0"/>
          </a:p>
        </p:txBody>
      </p:sp>
      <p:pic>
        <p:nvPicPr>
          <p:cNvPr id="3" name="Audio 2">
            <a:hlinkClick r:id="" action="ppaction://media"/>
            <a:extLst>
              <a:ext uri="{FF2B5EF4-FFF2-40B4-BE49-F238E27FC236}">
                <a16:creationId xmlns:a16="http://schemas.microsoft.com/office/drawing/2014/main" id="{47C13FD5-C873-18AE-B631-C89E3078788E}"/>
              </a:ex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76563" t="-76563" r="-76563" b="-76563"/>
          <a:stretch>
            <a:fillRect/>
          </a:stretch>
        </p:blipFill>
        <p:spPr>
          <a:xfrm>
            <a:off x="10052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8898"/>
    </mc:Choice>
    <mc:Fallback xmlns="">
      <p:transition spd="slow" advTm="48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1DC37-60DE-4881-2D25-2A3217A13C50}"/>
              </a:ext>
            </a:extLst>
          </p:cNvPr>
          <p:cNvSpPr>
            <a:spLocks noGrp="1"/>
          </p:cNvSpPr>
          <p:nvPr>
            <p:ph type="title"/>
          </p:nvPr>
        </p:nvSpPr>
        <p:spPr/>
        <p:txBody>
          <a:bodyPr/>
          <a:lstStyle/>
          <a:p>
            <a:r>
              <a:rPr lang="en-US" dirty="0">
                <a:latin typeface="Museo Slab 500"/>
              </a:rPr>
              <a:t>Example of a Discipline Matrix</a:t>
            </a:r>
          </a:p>
        </p:txBody>
      </p:sp>
      <p:sp>
        <p:nvSpPr>
          <p:cNvPr id="2" name="Slide Number Placeholder 1">
            <a:extLst>
              <a:ext uri="{FF2B5EF4-FFF2-40B4-BE49-F238E27FC236}">
                <a16:creationId xmlns:a16="http://schemas.microsoft.com/office/drawing/2014/main" id="{F158DDEA-48B8-009F-1717-2339F448F5E6}"/>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
        <p:nvSpPr>
          <p:cNvPr id="4" name="Content Placeholder 3">
            <a:extLst>
              <a:ext uri="{FF2B5EF4-FFF2-40B4-BE49-F238E27FC236}">
                <a16:creationId xmlns:a16="http://schemas.microsoft.com/office/drawing/2014/main" id="{5F4179DD-A236-E7CA-BBE5-5AF602F396F2}"/>
              </a:ext>
            </a:extLst>
          </p:cNvPr>
          <p:cNvSpPr>
            <a:spLocks noGrp="1"/>
          </p:cNvSpPr>
          <p:nvPr>
            <p:ph sz="half" idx="1"/>
          </p:nvPr>
        </p:nvSpPr>
        <p:spPr>
          <a:xfrm>
            <a:off x="235974" y="1554480"/>
            <a:ext cx="3382297" cy="2565236"/>
          </a:xfrm>
        </p:spPr>
        <p:txBody>
          <a:bodyPr vert="horz" lIns="91440" tIns="45720" rIns="91440" bIns="45720" rtlCol="0" anchor="t">
            <a:normAutofit lnSpcReduction="10000"/>
          </a:bodyPr>
          <a:lstStyle/>
          <a:p>
            <a:r>
              <a:rPr lang="en-US" dirty="0">
                <a:latin typeface="Trebuchet MS"/>
              </a:rPr>
              <a:t>The Discipline Action file lists all state reportable behaviors</a:t>
            </a:r>
          </a:p>
          <a:p>
            <a:r>
              <a:rPr lang="en-US" dirty="0"/>
              <a:t>Use your Districts Discipline Matrix to determine the violation and discipline action  </a:t>
            </a:r>
          </a:p>
        </p:txBody>
      </p:sp>
      <p:pic>
        <p:nvPicPr>
          <p:cNvPr id="12" name="Picture 11" descr="example of discipline matrix">
            <a:extLst>
              <a:ext uri="{FF2B5EF4-FFF2-40B4-BE49-F238E27FC236}">
                <a16:creationId xmlns:a16="http://schemas.microsoft.com/office/drawing/2014/main" id="{4157B896-656F-7224-7662-266FCBF615D4}"/>
              </a:ext>
            </a:extLst>
          </p:cNvPr>
          <p:cNvPicPr>
            <a:picLocks noChangeAspect="1"/>
          </p:cNvPicPr>
          <p:nvPr/>
        </p:nvPicPr>
        <p:blipFill>
          <a:blip r:embed="rId3"/>
          <a:stretch>
            <a:fillRect/>
          </a:stretch>
        </p:blipFill>
        <p:spPr>
          <a:xfrm>
            <a:off x="3940340" y="662700"/>
            <a:ext cx="7064352" cy="5532599"/>
          </a:xfrm>
          <a:prstGeom prst="rect">
            <a:avLst/>
          </a:prstGeom>
        </p:spPr>
      </p:pic>
    </p:spTree>
    <p:extLst>
      <p:ext uri="{BB962C8B-B14F-4D97-AF65-F5344CB8AC3E}">
        <p14:creationId xmlns:p14="http://schemas.microsoft.com/office/powerpoint/2010/main" val="481810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90268-ED65-33B2-2FB2-19E23C382DD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B5F8B4-0005-9037-3F37-F0E48E023663}"/>
              </a:ext>
            </a:extLst>
          </p:cNvPr>
          <p:cNvSpPr>
            <a:spLocks noGrp="1"/>
          </p:cNvSpPr>
          <p:nvPr>
            <p:ph type="ctrTitle"/>
          </p:nvPr>
        </p:nvSpPr>
        <p:spPr/>
        <p:txBody>
          <a:bodyPr/>
          <a:lstStyle/>
          <a:p>
            <a:r>
              <a:rPr lang="en-US" sz="4000" dirty="0">
                <a:latin typeface="+mn-lt"/>
              </a:rPr>
              <a:t>District Provided guidance on </a:t>
            </a:r>
            <a:br>
              <a:rPr lang="en-US" sz="4000" dirty="0">
                <a:latin typeface="+mn-lt"/>
              </a:rPr>
            </a:br>
            <a:r>
              <a:rPr lang="en-US" dirty="0"/>
              <a:t>Policy</a:t>
            </a:r>
          </a:p>
        </p:txBody>
      </p:sp>
      <p:sp>
        <p:nvSpPr>
          <p:cNvPr id="4" name="Slide Number Placeholder 3">
            <a:extLst>
              <a:ext uri="{FF2B5EF4-FFF2-40B4-BE49-F238E27FC236}">
                <a16:creationId xmlns:a16="http://schemas.microsoft.com/office/drawing/2014/main" id="{8E2B8735-41F8-96AB-5DE2-BF77B66421BE}"/>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368618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AF13-4125-84B0-D88E-7AF498F423E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EB67BC1-852D-2522-64F5-D0421A0644F9}"/>
              </a:ext>
            </a:extLst>
          </p:cNvPr>
          <p:cNvSpPr>
            <a:spLocks noGrp="1"/>
          </p:cNvSpPr>
          <p:nvPr>
            <p:ph idx="1"/>
          </p:nvPr>
        </p:nvSpPr>
        <p:spPr>
          <a:xfrm>
            <a:off x="838200" y="1554479"/>
            <a:ext cx="10515600" cy="4706361"/>
          </a:xfrm>
        </p:spPr>
        <p:txBody>
          <a:bodyPr>
            <a:normAutofit fontScale="92500" lnSpcReduction="20000"/>
          </a:bodyPr>
          <a:lstStyle/>
          <a:p>
            <a:r>
              <a:rPr lang="en-US" sz="2800" dirty="0">
                <a:latin typeface="+mn-lt"/>
              </a:rPr>
              <a:t>Student Interchange Files</a:t>
            </a:r>
          </a:p>
          <a:p>
            <a:r>
              <a:rPr lang="en-US" sz="2800" dirty="0">
                <a:latin typeface="+mn-lt"/>
              </a:rPr>
              <a:t>Discipline Action Files</a:t>
            </a:r>
          </a:p>
          <a:p>
            <a:r>
              <a:rPr lang="en-US" sz="2800" dirty="0">
                <a:latin typeface="+mn-lt"/>
              </a:rPr>
              <a:t>District Provided guidance on:</a:t>
            </a:r>
          </a:p>
          <a:p>
            <a:pPr lvl="1"/>
            <a:r>
              <a:rPr lang="en-US" sz="2400" dirty="0">
                <a:latin typeface="+mn-lt"/>
              </a:rPr>
              <a:t>Discipline Matrix</a:t>
            </a:r>
          </a:p>
          <a:p>
            <a:pPr lvl="1"/>
            <a:r>
              <a:rPr lang="en-US" sz="2400" dirty="0">
                <a:latin typeface="+mn-lt"/>
              </a:rPr>
              <a:t>Policy</a:t>
            </a:r>
          </a:p>
          <a:p>
            <a:r>
              <a:rPr lang="en-US" sz="2800" dirty="0">
                <a:latin typeface="+mn-lt"/>
              </a:rPr>
              <a:t>Examples of Restraint and Seclusion record in Discipline Action file</a:t>
            </a:r>
          </a:p>
          <a:p>
            <a:r>
              <a:rPr lang="en-US" sz="2800" dirty="0">
                <a:latin typeface="+mn-lt"/>
              </a:rPr>
              <a:t>Behavior Incident Examples</a:t>
            </a:r>
          </a:p>
          <a:p>
            <a:r>
              <a:rPr lang="en-US" sz="2800" dirty="0">
                <a:latin typeface="+mn-lt"/>
              </a:rPr>
              <a:t>Data Pipeline Process</a:t>
            </a:r>
          </a:p>
          <a:p>
            <a:r>
              <a:rPr lang="en-US" sz="2800" dirty="0">
                <a:latin typeface="+mn-lt"/>
              </a:rPr>
              <a:t>Frequently Asked Questions</a:t>
            </a:r>
          </a:p>
          <a:p>
            <a:r>
              <a:rPr lang="en-US" sz="2800" dirty="0">
                <a:latin typeface="+mn-lt"/>
              </a:rPr>
              <a:t>Additional Information/Collection Resources</a:t>
            </a:r>
          </a:p>
          <a:p>
            <a:r>
              <a:rPr lang="en-US" sz="2800" dirty="0">
                <a:latin typeface="+mn-lt"/>
              </a:rPr>
              <a:t>Questions</a:t>
            </a:r>
          </a:p>
          <a:p>
            <a:r>
              <a:rPr lang="en-US" sz="2800" dirty="0">
                <a:latin typeface="+mn-lt"/>
              </a:rPr>
              <a:t>School Accreditation Report</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0646558-F26C-CA56-789B-E67219887BB5}"/>
              </a:ext>
            </a:extLst>
          </p:cNvPr>
          <p:cNvSpPr>
            <a:spLocks noGrp="1"/>
          </p:cNvSpPr>
          <p:nvPr>
            <p:ph type="sldNum" sz="quarter" idx="12"/>
          </p:nvPr>
        </p:nvSpPr>
        <p:spPr/>
        <p:txBody>
          <a:bodyPr/>
          <a:lstStyle/>
          <a:p>
            <a:fld id="{C479D5F6-EDCB-402A-AC08-4943A1820E8F}" type="slidenum">
              <a:rPr lang="en-US" smtClean="0"/>
              <a:pPr/>
              <a:t>2</a:t>
            </a:fld>
            <a:endParaRPr lang="en-US" dirty="0"/>
          </a:p>
        </p:txBody>
      </p:sp>
      <p:pic>
        <p:nvPicPr>
          <p:cNvPr id="7" name="Picture 6" descr="Student Discipline image">
            <a:extLst>
              <a:ext uri="{FF2B5EF4-FFF2-40B4-BE49-F238E27FC236}">
                <a16:creationId xmlns:a16="http://schemas.microsoft.com/office/drawing/2014/main" id="{84AFAA00-2071-2EC6-9603-C4EB6393F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975" y="477205"/>
            <a:ext cx="3341278" cy="1877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7539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0">
            <a:extLst>
              <a:ext uri="{C183D7F6-B498-43B3-948B-1728B52AA6E4}">
                <adec:decorative xmlns:adec="http://schemas.microsoft.com/office/drawing/2017/decorative" val="1"/>
              </a:ext>
            </a:extLst>
          </p:cNvPr>
          <p:cNvSpPr txBox="1">
            <a:spLocks noGrp="1"/>
          </p:cNvSpPr>
          <p:nvPr>
            <p:ph type="title"/>
          </p:nvPr>
        </p:nvSpPr>
        <p:spPr>
          <a:xfrm>
            <a:off x="415600" y="140133"/>
            <a:ext cx="9548800" cy="988400"/>
          </a:xfrm>
          <a:prstGeom prst="rect">
            <a:avLst/>
          </a:prstGeom>
        </p:spPr>
        <p:txBody>
          <a:bodyPr spcFirstLastPara="1" vert="horz" wrap="square" lIns="0" tIns="0" rIns="0" bIns="0" rtlCol="0" anchor="ctr" anchorCtr="0">
            <a:noAutofit/>
          </a:bodyPr>
          <a:lstStyle/>
          <a:p>
            <a:r>
              <a:rPr lang="en" b="1">
                <a:latin typeface="Lexend"/>
                <a:ea typeface="Lexend"/>
                <a:cs typeface="Lexend"/>
                <a:sym typeface="Lexend"/>
              </a:rPr>
              <a:t>Essential Check #1: What is the </a:t>
            </a:r>
            <a:r>
              <a:rPr lang="en" b="1">
                <a:solidFill>
                  <a:srgbClr val="D20204"/>
                </a:solidFill>
                <a:latin typeface="Lexend"/>
                <a:ea typeface="Lexend"/>
                <a:cs typeface="Lexend"/>
                <a:sym typeface="Lexend"/>
              </a:rPr>
              <a:t>Policy</a:t>
            </a:r>
            <a:r>
              <a:rPr lang="en" b="1">
                <a:latin typeface="Lexend"/>
                <a:ea typeface="Lexend"/>
                <a:cs typeface="Lexend"/>
                <a:sym typeface="Lexend"/>
              </a:rPr>
              <a:t>?</a:t>
            </a:r>
            <a:endParaRPr b="1" dirty="0">
              <a:latin typeface="Lexend"/>
              <a:ea typeface="Lexend"/>
              <a:cs typeface="Lexend"/>
              <a:sym typeface="Lexend"/>
            </a:endParaRPr>
          </a:p>
        </p:txBody>
      </p:sp>
      <p:sp>
        <p:nvSpPr>
          <p:cNvPr id="539" name="Google Shape;539;p70">
            <a:extLst>
              <a:ext uri="{C183D7F6-B498-43B3-948B-1728B52AA6E4}">
                <adec:decorative xmlns:adec="http://schemas.microsoft.com/office/drawing/2017/decorative" val="1"/>
              </a:ext>
            </a:extLst>
          </p:cNvPr>
          <p:cNvSpPr txBox="1">
            <a:spLocks noGrp="1"/>
          </p:cNvSpPr>
          <p:nvPr>
            <p:ph type="body" idx="1"/>
          </p:nvPr>
        </p:nvSpPr>
        <p:spPr>
          <a:xfrm>
            <a:off x="267433" y="1333433"/>
            <a:ext cx="9374400" cy="1363600"/>
          </a:xfrm>
          <a:prstGeom prst="rect">
            <a:avLst/>
          </a:prstGeom>
        </p:spPr>
        <p:txBody>
          <a:bodyPr spcFirstLastPara="1" vert="horz" wrap="square" lIns="121900" tIns="121900" rIns="121900" bIns="121900" rtlCol="0" anchor="t" anchorCtr="0">
            <a:noAutofit/>
          </a:bodyPr>
          <a:lstStyle/>
          <a:p>
            <a:pPr indent="-448722">
              <a:lnSpc>
                <a:spcPct val="150000"/>
              </a:lnSpc>
              <a:buSzPts val="1700"/>
              <a:buFont typeface="Lexend"/>
              <a:buChar char="➢"/>
            </a:pPr>
            <a:r>
              <a:rPr lang="en" sz="2267">
                <a:latin typeface="Lexend"/>
                <a:ea typeface="Lexend"/>
                <a:cs typeface="Lexend"/>
                <a:sym typeface="Lexend"/>
              </a:rPr>
              <a:t>Federal and State Legislature </a:t>
            </a:r>
            <a:endParaRPr sz="2267" dirty="0">
              <a:latin typeface="Lexend"/>
              <a:ea typeface="Lexend"/>
              <a:cs typeface="Lexend"/>
              <a:sym typeface="Lexend"/>
            </a:endParaRPr>
          </a:p>
          <a:p>
            <a:pPr indent="-448722">
              <a:lnSpc>
                <a:spcPct val="150000"/>
              </a:lnSpc>
              <a:buSzPts val="1700"/>
              <a:buFont typeface="Lexend"/>
              <a:buChar char="➢"/>
            </a:pPr>
            <a:r>
              <a:rPr lang="en" sz="2267">
                <a:latin typeface="Lexend"/>
                <a:ea typeface="Lexend"/>
                <a:cs typeface="Lexend"/>
                <a:sym typeface="Lexend"/>
              </a:rPr>
              <a:t>Local school board policies </a:t>
            </a:r>
            <a:endParaRPr sz="2267" dirty="0">
              <a:latin typeface="Lexend"/>
              <a:ea typeface="Lexend"/>
              <a:cs typeface="Lexend"/>
              <a:sym typeface="Lexend"/>
            </a:endParaRPr>
          </a:p>
        </p:txBody>
      </p:sp>
      <p:pic>
        <p:nvPicPr>
          <p:cNvPr id="540" name="Google Shape;540;p7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280033" y="1499833"/>
            <a:ext cx="2550115" cy="4261600"/>
          </a:xfrm>
          <a:prstGeom prst="rect">
            <a:avLst/>
          </a:prstGeom>
          <a:noFill/>
          <a:ln>
            <a:noFill/>
          </a:ln>
        </p:spPr>
      </p:pic>
      <p:pic>
        <p:nvPicPr>
          <p:cNvPr id="541" name="Google Shape;541;p7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98967" y="3429000"/>
            <a:ext cx="1957333" cy="1957333"/>
          </a:xfrm>
          <a:prstGeom prst="rect">
            <a:avLst/>
          </a:prstGeom>
          <a:noFill/>
          <a:ln>
            <a:noFill/>
          </a:ln>
        </p:spPr>
      </p:pic>
      <p:sp>
        <p:nvSpPr>
          <p:cNvPr id="542" name="Google Shape;542;p70">
            <a:extLst>
              <a:ext uri="{C183D7F6-B498-43B3-948B-1728B52AA6E4}">
                <adec:decorative xmlns:adec="http://schemas.microsoft.com/office/drawing/2017/decorative" val="1"/>
              </a:ext>
            </a:extLst>
          </p:cNvPr>
          <p:cNvSpPr txBox="1"/>
          <p:nvPr/>
        </p:nvSpPr>
        <p:spPr>
          <a:xfrm>
            <a:off x="745667" y="2747200"/>
            <a:ext cx="6638000" cy="1363600"/>
          </a:xfrm>
          <a:prstGeom prst="rect">
            <a:avLst/>
          </a:prstGeom>
          <a:noFill/>
          <a:ln>
            <a:noFill/>
          </a:ln>
        </p:spPr>
        <p:txBody>
          <a:bodyPr spcFirstLastPara="1" wrap="square" lIns="121900" tIns="121900" rIns="121900" bIns="121900" anchor="t" anchorCtr="0">
            <a:noAutofit/>
          </a:bodyPr>
          <a:lstStyle/>
          <a:p>
            <a:r>
              <a:rPr lang="en" sz="2133" b="1">
                <a:latin typeface="Lexend"/>
                <a:ea typeface="Lexend"/>
                <a:cs typeface="Lexend"/>
                <a:sym typeface="Lexend"/>
              </a:rPr>
              <a:t>Find your district matrix/flowchart</a:t>
            </a:r>
            <a:endParaRPr sz="2133" b="1" dirty="0">
              <a:latin typeface="Lexend"/>
              <a:ea typeface="Lexend"/>
              <a:cs typeface="Lexend"/>
              <a:sym typeface="Lexend"/>
            </a:endParaRPr>
          </a:p>
        </p:txBody>
      </p:sp>
      <p:pic>
        <p:nvPicPr>
          <p:cNvPr id="543" name="Google Shape;543;p7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007301" y="3428995"/>
            <a:ext cx="5821735" cy="17758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1">
            <a:extLst>
              <a:ext uri="{C183D7F6-B498-43B3-948B-1728B52AA6E4}">
                <adec:decorative xmlns:adec="http://schemas.microsoft.com/office/drawing/2017/decorative" val="1"/>
              </a:ext>
            </a:extLst>
          </p:cNvPr>
          <p:cNvSpPr txBox="1">
            <a:spLocks noGrp="1"/>
          </p:cNvSpPr>
          <p:nvPr>
            <p:ph type="title"/>
          </p:nvPr>
        </p:nvSpPr>
        <p:spPr>
          <a:xfrm>
            <a:off x="484800" y="241733"/>
            <a:ext cx="11222400" cy="988400"/>
          </a:xfrm>
          <a:prstGeom prst="rect">
            <a:avLst/>
          </a:prstGeom>
          <a:noFill/>
          <a:ln>
            <a:noFill/>
          </a:ln>
        </p:spPr>
        <p:txBody>
          <a:bodyPr spcFirstLastPara="1" vert="horz" wrap="square" lIns="0" tIns="0" rIns="0" bIns="0" rtlCol="0" anchor="ctr" anchorCtr="0">
            <a:noAutofit/>
          </a:bodyPr>
          <a:lstStyle/>
          <a:p>
            <a:pPr algn="ctr">
              <a:lnSpc>
                <a:spcPct val="100000"/>
              </a:lnSpc>
            </a:pPr>
            <a:r>
              <a:rPr lang="en" b="1">
                <a:latin typeface="Lexend"/>
                <a:ea typeface="Lexend"/>
                <a:cs typeface="Lexend"/>
                <a:sym typeface="Lexend"/>
              </a:rPr>
              <a:t>Where Does the Discipline Data Go?</a:t>
            </a:r>
            <a:endParaRPr b="1" dirty="0">
              <a:latin typeface="Lexend"/>
              <a:ea typeface="Lexend"/>
              <a:cs typeface="Lexend"/>
              <a:sym typeface="Lexend"/>
            </a:endParaRPr>
          </a:p>
        </p:txBody>
      </p:sp>
      <p:sp>
        <p:nvSpPr>
          <p:cNvPr id="549" name="Google Shape;549;p71"/>
          <p:cNvSpPr txBox="1">
            <a:spLocks noGrp="1"/>
          </p:cNvSpPr>
          <p:nvPr>
            <p:ph type="body" idx="1"/>
          </p:nvPr>
        </p:nvSpPr>
        <p:spPr>
          <a:xfrm>
            <a:off x="3740700" y="2061400"/>
            <a:ext cx="7034000" cy="4173200"/>
          </a:xfrm>
          <a:prstGeom prst="rect">
            <a:avLst/>
          </a:prstGeom>
          <a:noFill/>
          <a:ln>
            <a:noFill/>
          </a:ln>
        </p:spPr>
        <p:txBody>
          <a:bodyPr spcFirstLastPara="1" vert="horz" wrap="square" lIns="121900" tIns="121900" rIns="121900" bIns="121900" rtlCol="0" anchor="t" anchorCtr="0">
            <a:noAutofit/>
          </a:bodyPr>
          <a:lstStyle/>
          <a:p>
            <a:pPr marL="0" indent="0">
              <a:lnSpc>
                <a:spcPct val="105000"/>
              </a:lnSpc>
              <a:buSzPts val="852"/>
              <a:buNone/>
            </a:pPr>
            <a:r>
              <a:rPr lang="en" sz="1867" b="1">
                <a:latin typeface="Lexend"/>
                <a:ea typeface="Lexend"/>
                <a:cs typeface="Lexend"/>
                <a:sym typeface="Lexend"/>
              </a:rPr>
              <a:t>Colorado Department of Education</a:t>
            </a:r>
            <a:endParaRPr sz="1867" dirty="0">
              <a:latin typeface="Lexend"/>
              <a:ea typeface="Lexend"/>
              <a:cs typeface="Lexend"/>
              <a:sym typeface="Lexend"/>
            </a:endParaRPr>
          </a:p>
          <a:p>
            <a:pPr marL="0" indent="0">
              <a:lnSpc>
                <a:spcPct val="105000"/>
              </a:lnSpc>
              <a:spcBef>
                <a:spcPts val="1600"/>
              </a:spcBef>
              <a:buSzPts val="852"/>
              <a:buNone/>
            </a:pPr>
            <a:r>
              <a:rPr lang="en" sz="1867">
                <a:latin typeface="Lexend"/>
                <a:ea typeface="Lexend"/>
                <a:cs typeface="Lexend"/>
                <a:sym typeface="Lexend"/>
              </a:rPr>
              <a:t>“Student Discipline Collection”</a:t>
            </a:r>
            <a:endParaRPr sz="1867" dirty="0">
              <a:latin typeface="Lexend"/>
              <a:ea typeface="Lexend"/>
              <a:cs typeface="Lexend"/>
              <a:sym typeface="Lexend"/>
            </a:endParaRPr>
          </a:p>
          <a:p>
            <a:pPr indent="-423323">
              <a:lnSpc>
                <a:spcPct val="105000"/>
              </a:lnSpc>
              <a:spcBef>
                <a:spcPts val="1600"/>
              </a:spcBef>
              <a:buSzPts val="1400"/>
              <a:buFont typeface="Lexend"/>
              <a:buChar char="●"/>
            </a:pPr>
            <a:r>
              <a:rPr lang="en" sz="1867">
                <a:latin typeface="Lexend"/>
                <a:ea typeface="Lexend"/>
                <a:cs typeface="Lexend"/>
                <a:sym typeface="Lexend"/>
              </a:rPr>
              <a:t>State Collection</a:t>
            </a:r>
            <a:endParaRPr sz="1867" dirty="0">
              <a:latin typeface="Lexend"/>
              <a:ea typeface="Lexend"/>
              <a:cs typeface="Lexend"/>
              <a:sym typeface="Lexend"/>
            </a:endParaRPr>
          </a:p>
          <a:p>
            <a:pPr indent="-423323">
              <a:lnSpc>
                <a:spcPct val="105000"/>
              </a:lnSpc>
              <a:buSzPts val="1400"/>
              <a:buFont typeface="Lexend"/>
              <a:buChar char="●"/>
            </a:pPr>
            <a:r>
              <a:rPr lang="en" sz="1867">
                <a:latin typeface="Lexend"/>
                <a:ea typeface="Lexend"/>
                <a:cs typeface="Lexend"/>
                <a:sym typeface="Lexend"/>
              </a:rPr>
              <a:t>Student Level</a:t>
            </a:r>
            <a:endParaRPr sz="1867" dirty="0">
              <a:latin typeface="Lexend"/>
              <a:ea typeface="Lexend"/>
              <a:cs typeface="Lexend"/>
              <a:sym typeface="Lexend"/>
            </a:endParaRPr>
          </a:p>
          <a:p>
            <a:pPr marL="0" indent="0">
              <a:spcBef>
                <a:spcPts val="1600"/>
              </a:spcBef>
              <a:buSzPts val="852"/>
              <a:buNone/>
            </a:pPr>
            <a:endParaRPr sz="1067" b="1" dirty="0">
              <a:latin typeface="Lexend"/>
              <a:ea typeface="Lexend"/>
              <a:cs typeface="Lexend"/>
              <a:sym typeface="Lexend"/>
            </a:endParaRPr>
          </a:p>
          <a:p>
            <a:pPr marL="0" indent="0">
              <a:lnSpc>
                <a:spcPct val="105000"/>
              </a:lnSpc>
              <a:buSzPts val="852"/>
              <a:buNone/>
            </a:pPr>
            <a:r>
              <a:rPr lang="en" sz="1867" b="1">
                <a:latin typeface="Lexend"/>
                <a:ea typeface="Lexend"/>
                <a:cs typeface="Lexend"/>
                <a:sym typeface="Lexend"/>
              </a:rPr>
              <a:t>Office of Civil Rights</a:t>
            </a:r>
            <a:r>
              <a:rPr lang="en" sz="1867">
                <a:latin typeface="Lexend"/>
                <a:ea typeface="Lexend"/>
                <a:cs typeface="Lexend"/>
                <a:sym typeface="Lexend"/>
              </a:rPr>
              <a:t> (OCR)</a:t>
            </a:r>
            <a:endParaRPr sz="1867" dirty="0">
              <a:latin typeface="Lexend"/>
              <a:ea typeface="Lexend"/>
              <a:cs typeface="Lexend"/>
              <a:sym typeface="Lexend"/>
            </a:endParaRPr>
          </a:p>
          <a:p>
            <a:pPr marL="0" indent="0">
              <a:lnSpc>
                <a:spcPct val="105000"/>
              </a:lnSpc>
              <a:spcBef>
                <a:spcPts val="1600"/>
              </a:spcBef>
              <a:buSzPts val="852"/>
              <a:buNone/>
            </a:pPr>
            <a:r>
              <a:rPr lang="en" sz="1867">
                <a:latin typeface="Lexend"/>
                <a:ea typeface="Lexend"/>
                <a:cs typeface="Lexend"/>
                <a:sym typeface="Lexend"/>
              </a:rPr>
              <a:t>“Civil Rights Data Collection (CRDC)”</a:t>
            </a:r>
            <a:endParaRPr sz="1867" dirty="0">
              <a:latin typeface="Lexend"/>
              <a:ea typeface="Lexend"/>
              <a:cs typeface="Lexend"/>
              <a:sym typeface="Lexend"/>
            </a:endParaRPr>
          </a:p>
          <a:p>
            <a:pPr indent="-423323">
              <a:lnSpc>
                <a:spcPct val="105000"/>
              </a:lnSpc>
              <a:spcBef>
                <a:spcPts val="1600"/>
              </a:spcBef>
              <a:buSzPts val="1400"/>
              <a:buFont typeface="Lexend"/>
              <a:buChar char="●"/>
            </a:pPr>
            <a:r>
              <a:rPr lang="en" sz="1867">
                <a:latin typeface="Lexend"/>
                <a:ea typeface="Lexend"/>
                <a:cs typeface="Lexend"/>
                <a:sym typeface="Lexend"/>
              </a:rPr>
              <a:t>Federal Collection</a:t>
            </a:r>
            <a:endParaRPr sz="1867" dirty="0">
              <a:latin typeface="Lexend"/>
              <a:ea typeface="Lexend"/>
              <a:cs typeface="Lexend"/>
              <a:sym typeface="Lexend"/>
            </a:endParaRPr>
          </a:p>
          <a:p>
            <a:pPr indent="-423323">
              <a:lnSpc>
                <a:spcPct val="105000"/>
              </a:lnSpc>
              <a:buSzPts val="1400"/>
              <a:buFont typeface="Lexend"/>
              <a:buChar char="●"/>
            </a:pPr>
            <a:r>
              <a:rPr lang="en" sz="1867">
                <a:latin typeface="Lexend"/>
                <a:ea typeface="Lexend"/>
                <a:cs typeface="Lexend"/>
                <a:sym typeface="Lexend"/>
              </a:rPr>
              <a:t>School Level with student level demographic data</a:t>
            </a:r>
            <a:endParaRPr sz="1867" dirty="0">
              <a:latin typeface="Lexend"/>
              <a:ea typeface="Lexend"/>
              <a:cs typeface="Lexend"/>
              <a:sym typeface="Lexend"/>
            </a:endParaRPr>
          </a:p>
        </p:txBody>
      </p:sp>
      <p:sp>
        <p:nvSpPr>
          <p:cNvPr id="550" name="Google Shape;550;p71"/>
          <p:cNvSpPr txBox="1">
            <a:spLocks noGrp="1"/>
          </p:cNvSpPr>
          <p:nvPr>
            <p:ph type="title" idx="2"/>
          </p:nvPr>
        </p:nvSpPr>
        <p:spPr>
          <a:xfrm>
            <a:off x="165167" y="5898133"/>
            <a:ext cx="9689600" cy="208800"/>
          </a:xfrm>
          <a:prstGeom prst="rect">
            <a:avLst/>
          </a:prstGeom>
          <a:noFill/>
          <a:ln>
            <a:noFill/>
          </a:ln>
        </p:spPr>
        <p:txBody>
          <a:bodyPr spcFirstLastPara="1" vert="horz" wrap="square" lIns="0" tIns="0" rIns="0" bIns="0" rtlCol="0" anchor="b" anchorCtr="0">
            <a:noAutofit/>
          </a:bodyPr>
          <a:lstStyle/>
          <a:p>
            <a:pPr>
              <a:lnSpc>
                <a:spcPct val="100000"/>
              </a:lnSpc>
            </a:pPr>
            <a:r>
              <a:rPr lang="en"/>
              <a:t>*  Website: </a:t>
            </a:r>
            <a:r>
              <a:rPr lang="en" sz="1200" u="sng">
                <a:solidFill>
                  <a:srgbClr val="0000FF"/>
                </a:solidFill>
                <a:latin typeface="Lexend"/>
                <a:ea typeface="Lexend"/>
                <a:cs typeface="Lexend"/>
                <a:sym typeface="Lexend"/>
                <a:hlinkClick r:id="rId3">
                  <a:extLst>
                    <a:ext uri="{A12FA001-AC4F-418D-AE19-62706E023703}">
                      <ahyp:hlinkClr xmlns:ahyp="http://schemas.microsoft.com/office/drawing/2018/hyperlinkcolor" val="tx"/>
                    </a:ext>
                  </a:extLst>
                </a:hlinkClick>
              </a:rPr>
              <a:t>Discipline, Behavior, and School Climate</a:t>
            </a:r>
            <a:endParaRPr sz="1200" dirty="0">
              <a:solidFill>
                <a:srgbClr val="0000FF"/>
              </a:solidFill>
              <a:latin typeface="Lexend"/>
              <a:ea typeface="Lexend"/>
              <a:cs typeface="Lexend"/>
              <a:sym typeface="Lexend"/>
            </a:endParaRPr>
          </a:p>
        </p:txBody>
      </p:sp>
      <p:cxnSp>
        <p:nvCxnSpPr>
          <p:cNvPr id="551" name="Google Shape;551;p71">
            <a:extLst>
              <a:ext uri="{C183D7F6-B498-43B3-948B-1728B52AA6E4}">
                <adec:decorative xmlns:adec="http://schemas.microsoft.com/office/drawing/2017/decorative" val="1"/>
              </a:ext>
            </a:extLst>
          </p:cNvPr>
          <p:cNvCxnSpPr/>
          <p:nvPr/>
        </p:nvCxnSpPr>
        <p:spPr>
          <a:xfrm rot="10800000" flipH="1">
            <a:off x="3913617" y="3942800"/>
            <a:ext cx="5532000" cy="11600"/>
          </a:xfrm>
          <a:prstGeom prst="straightConnector1">
            <a:avLst/>
          </a:prstGeom>
          <a:noFill/>
          <a:ln w="19050" cap="flat" cmpd="sng">
            <a:solidFill>
              <a:srgbClr val="233A44"/>
            </a:solidFill>
            <a:prstDash val="solid"/>
            <a:round/>
            <a:headEnd type="none" w="med" len="med"/>
            <a:tailEnd type="none" w="med" len="med"/>
          </a:ln>
        </p:spPr>
      </p:cxnSp>
      <p:sp>
        <p:nvSpPr>
          <p:cNvPr id="552" name="Google Shape;552;p71">
            <a:extLst>
              <a:ext uri="{C183D7F6-B498-43B3-948B-1728B52AA6E4}">
                <adec:decorative xmlns:adec="http://schemas.microsoft.com/office/drawing/2017/decorative" val="1"/>
              </a:ext>
            </a:extLst>
          </p:cNvPr>
          <p:cNvSpPr txBox="1"/>
          <p:nvPr/>
        </p:nvSpPr>
        <p:spPr>
          <a:xfrm>
            <a:off x="397000" y="1314100"/>
            <a:ext cx="11398000" cy="988400"/>
          </a:xfrm>
          <a:prstGeom prst="rect">
            <a:avLst/>
          </a:prstGeom>
          <a:noFill/>
          <a:ln>
            <a:noFill/>
          </a:ln>
        </p:spPr>
        <p:txBody>
          <a:bodyPr spcFirstLastPara="1" wrap="square" lIns="121900" tIns="121900" rIns="121900" bIns="121900" anchor="t" anchorCtr="0">
            <a:noAutofit/>
          </a:bodyPr>
          <a:lstStyle/>
          <a:p>
            <a:pPr marL="76198" algn="ctr"/>
            <a:r>
              <a:rPr lang="en" sz="2400">
                <a:solidFill>
                  <a:srgbClr val="333333"/>
                </a:solidFill>
                <a:latin typeface="Lexend"/>
                <a:ea typeface="Lexend"/>
                <a:cs typeface="Lexend"/>
                <a:sym typeface="Lexend"/>
              </a:rPr>
              <a:t>The Discipline collection is an annual collection of incidents that resulted in a student missing regular learning opportunities.</a:t>
            </a:r>
            <a:endParaRPr sz="2400" dirty="0">
              <a:solidFill>
                <a:srgbClr val="333333"/>
              </a:solidFill>
              <a:latin typeface="Lexend"/>
              <a:ea typeface="Lexend"/>
              <a:cs typeface="Lexend"/>
              <a:sym typeface="Lexend"/>
            </a:endParaRPr>
          </a:p>
          <a:p>
            <a:endParaRPr sz="2400" dirty="0">
              <a:solidFill>
                <a:srgbClr val="333333"/>
              </a:solidFill>
              <a:latin typeface="Lexend"/>
              <a:ea typeface="Lexend"/>
              <a:cs typeface="Lexend"/>
              <a:sym typeface="Lexend"/>
            </a:endParaRPr>
          </a:p>
          <a:p>
            <a:pPr marL="609585">
              <a:lnSpc>
                <a:spcPct val="115000"/>
              </a:lnSpc>
            </a:pPr>
            <a:endParaRPr sz="2400" dirty="0">
              <a:solidFill>
                <a:srgbClr val="0000FF"/>
              </a:solidFill>
              <a:latin typeface="Lexend"/>
              <a:ea typeface="Lexend"/>
              <a:cs typeface="Lexend"/>
              <a:sym typeface="Lexend"/>
            </a:endParaRPr>
          </a:p>
          <a:p>
            <a:endParaRPr sz="2400" dirty="0">
              <a:solidFill>
                <a:schemeClr val="dk1"/>
              </a:solidFill>
              <a:latin typeface="Lexend"/>
              <a:ea typeface="Lexend"/>
              <a:cs typeface="Lexend"/>
              <a:sym typeface="Lexend"/>
            </a:endParaRPr>
          </a:p>
        </p:txBody>
      </p:sp>
      <p:pic>
        <p:nvPicPr>
          <p:cNvPr id="553" name="Google Shape;553;p71" descr="Teacher and students"/>
          <p:cNvPicPr preferRelativeResize="0"/>
          <p:nvPr/>
        </p:nvPicPr>
        <p:blipFill rotWithShape="1">
          <a:blip r:embed="rId4">
            <a:alphaModFix/>
          </a:blip>
          <a:srcRect/>
          <a:stretch/>
        </p:blipFill>
        <p:spPr>
          <a:xfrm>
            <a:off x="232816" y="2166383"/>
            <a:ext cx="3252117" cy="3252117"/>
          </a:xfrm>
          <a:prstGeom prst="rect">
            <a:avLst/>
          </a:prstGeom>
          <a:noFill/>
          <a:ln w="28575" cap="flat" cmpd="sng">
            <a:solidFill>
              <a:srgbClr val="7FAED9"/>
            </a:solidFill>
            <a:prstDash val="solid"/>
            <a:round/>
            <a:headEnd type="none" w="sm" len="sm"/>
            <a:tailEnd type="none" w="sm" len="sm"/>
          </a:ln>
        </p:spPr>
      </p:pic>
      <p:sp>
        <p:nvSpPr>
          <p:cNvPr id="554" name="Google Shape;554;p71"/>
          <p:cNvSpPr txBox="1"/>
          <p:nvPr/>
        </p:nvSpPr>
        <p:spPr>
          <a:xfrm>
            <a:off x="9111997" y="1876667"/>
            <a:ext cx="2526000" cy="1435600"/>
          </a:xfrm>
          <a:prstGeom prst="rect">
            <a:avLst/>
          </a:prstGeom>
          <a:noFill/>
          <a:ln>
            <a:noFill/>
          </a:ln>
        </p:spPr>
        <p:txBody>
          <a:bodyPr spcFirstLastPara="1" wrap="square" lIns="121900" tIns="121900" rIns="121900" bIns="121900" anchor="t" anchorCtr="0">
            <a:noAutofit/>
          </a:bodyPr>
          <a:lstStyle/>
          <a:p>
            <a:pPr marL="533387" indent="-347125">
              <a:lnSpc>
                <a:spcPct val="150000"/>
              </a:lnSpc>
              <a:buClr>
                <a:schemeClr val="dk1"/>
              </a:buClr>
              <a:buSzPts val="1400"/>
              <a:buFont typeface="Lexend"/>
              <a:buChar char="✓"/>
            </a:pPr>
            <a:r>
              <a:rPr lang="en" sz="2400" u="sng">
                <a:solidFill>
                  <a:srgbClr val="0000FF"/>
                </a:solidFill>
                <a:latin typeface="Lexend"/>
                <a:ea typeface="Lexend"/>
                <a:cs typeface="Lexend"/>
                <a:sym typeface="Lexend"/>
                <a:hlinkClick r:id="rId5">
                  <a:extLst>
                    <a:ext uri="{A12FA001-AC4F-418D-AE19-62706E023703}">
                      <ahyp:hlinkClr xmlns:ahyp="http://schemas.microsoft.com/office/drawing/2018/hyperlinkcolor" val="tx"/>
                    </a:ext>
                  </a:extLst>
                </a:hlinkClick>
              </a:rPr>
              <a:t>CRDC</a:t>
            </a:r>
            <a:endParaRPr sz="2400" dirty="0"/>
          </a:p>
          <a:p>
            <a:pPr marL="533387" indent="-347125">
              <a:lnSpc>
                <a:spcPct val="150000"/>
              </a:lnSpc>
              <a:buClr>
                <a:schemeClr val="dk1"/>
              </a:buClr>
              <a:buSzPts val="1400"/>
              <a:buFont typeface="Lexend"/>
              <a:buChar char="✓"/>
            </a:pPr>
            <a:r>
              <a:rPr lang="en" sz="2400" u="sng">
                <a:solidFill>
                  <a:srgbClr val="0000FF"/>
                </a:solidFill>
                <a:highlight>
                  <a:srgbClr val="FFFFFF"/>
                </a:highlight>
                <a:latin typeface="Lexend"/>
                <a:ea typeface="Lexend"/>
                <a:cs typeface="Lexend"/>
                <a:sym typeface="Lexend"/>
                <a:hlinkClick r:id="rId6">
                  <a:extLst>
                    <a:ext uri="{A12FA001-AC4F-418D-AE19-62706E023703}">
                      <ahyp:hlinkClr xmlns:ahyp="http://schemas.microsoft.com/office/drawing/2018/hyperlinkcolor" val="tx"/>
                    </a:ext>
                  </a:extLst>
                </a:hlinkClick>
              </a:rPr>
              <a:t>CDE Statistics</a:t>
            </a:r>
            <a:endParaRPr sz="2400" dirty="0">
              <a:solidFill>
                <a:srgbClr val="0000FF"/>
              </a:solidFill>
              <a:highlight>
                <a:srgbClr val="FFFFFF"/>
              </a:highlight>
              <a:latin typeface="Lexend"/>
              <a:ea typeface="Lexend"/>
              <a:cs typeface="Lexend"/>
              <a:sym typeface="Lexend"/>
            </a:endParaRPr>
          </a:p>
          <a:p>
            <a:pPr marL="533387" indent="-347125">
              <a:lnSpc>
                <a:spcPct val="150000"/>
              </a:lnSpc>
              <a:buClr>
                <a:schemeClr val="dk1"/>
              </a:buClr>
              <a:buSzPts val="1400"/>
              <a:buFont typeface="Lexend"/>
              <a:buChar char="✓"/>
            </a:pPr>
            <a:r>
              <a:rPr lang="en" sz="2400" u="sng">
                <a:solidFill>
                  <a:srgbClr val="0000FF"/>
                </a:solidFill>
                <a:highlight>
                  <a:srgbClr val="FFFFFF"/>
                </a:highlight>
                <a:latin typeface="Lexend"/>
                <a:ea typeface="Lexend"/>
                <a:cs typeface="Lexend"/>
                <a:sym typeface="Lexend"/>
                <a:hlinkClick r:id="rId7">
                  <a:extLst>
                    <a:ext uri="{A12FA001-AC4F-418D-AE19-62706E023703}">
                      <ahyp:hlinkClr xmlns:ahyp="http://schemas.microsoft.com/office/drawing/2018/hyperlinkcolor" val="tx"/>
                    </a:ext>
                  </a:extLst>
                </a:hlinkClick>
              </a:rPr>
              <a:t>School View</a:t>
            </a:r>
            <a:endParaRPr sz="2400" dirty="0">
              <a:solidFill>
                <a:srgbClr val="0000FF"/>
              </a:solidFill>
              <a:latin typeface="Lexend"/>
              <a:ea typeface="Lexend"/>
              <a:cs typeface="Lexend"/>
              <a:sym typeface="Lexe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2"/>
          <p:cNvSpPr txBox="1">
            <a:spLocks noGrp="1"/>
          </p:cNvSpPr>
          <p:nvPr>
            <p:ph type="title"/>
          </p:nvPr>
        </p:nvSpPr>
        <p:spPr>
          <a:xfrm>
            <a:off x="415600" y="241733"/>
            <a:ext cx="5680400" cy="988400"/>
          </a:xfrm>
          <a:prstGeom prst="rect">
            <a:avLst/>
          </a:prstGeom>
          <a:noFill/>
          <a:ln>
            <a:noFill/>
          </a:ln>
        </p:spPr>
        <p:txBody>
          <a:bodyPr spcFirstLastPara="1" vert="horz" wrap="square" lIns="0" tIns="0" rIns="0" bIns="0" rtlCol="0" anchor="ctr" anchorCtr="0">
            <a:noAutofit/>
          </a:bodyPr>
          <a:lstStyle/>
          <a:p>
            <a:pPr algn="ctr"/>
            <a:r>
              <a:rPr lang="en" b="1">
                <a:latin typeface="Lexend"/>
                <a:ea typeface="Lexend"/>
                <a:cs typeface="Lexend"/>
                <a:sym typeface="Lexend"/>
              </a:rPr>
              <a:t>District Profile Reports</a:t>
            </a:r>
            <a:endParaRPr b="1" dirty="0">
              <a:latin typeface="Lexend"/>
              <a:ea typeface="Lexend"/>
              <a:cs typeface="Lexend"/>
              <a:sym typeface="Lexend"/>
            </a:endParaRPr>
          </a:p>
        </p:txBody>
      </p:sp>
      <p:sp>
        <p:nvSpPr>
          <p:cNvPr id="561" name="Google Shape;561;p72"/>
          <p:cNvSpPr txBox="1">
            <a:spLocks noGrp="1"/>
          </p:cNvSpPr>
          <p:nvPr>
            <p:ph type="body" idx="1"/>
          </p:nvPr>
        </p:nvSpPr>
        <p:spPr>
          <a:xfrm>
            <a:off x="185533" y="1256767"/>
            <a:ext cx="6485600" cy="4352400"/>
          </a:xfrm>
          <a:prstGeom prst="rect">
            <a:avLst/>
          </a:prstGeom>
          <a:noFill/>
          <a:ln>
            <a:noFill/>
          </a:ln>
        </p:spPr>
        <p:txBody>
          <a:bodyPr spcFirstLastPara="1" vert="horz" wrap="square" lIns="121900" tIns="121900" rIns="121900" bIns="121900" rtlCol="0" anchor="t" anchorCtr="0">
            <a:noAutofit/>
          </a:bodyPr>
          <a:lstStyle/>
          <a:p>
            <a:pPr marL="0" indent="0">
              <a:lnSpc>
                <a:spcPct val="150000"/>
              </a:lnSpc>
              <a:spcBef>
                <a:spcPts val="1600"/>
              </a:spcBef>
              <a:buSzPts val="1100"/>
              <a:buNone/>
            </a:pPr>
            <a:r>
              <a:rPr lang="en" sz="1867" dirty="0">
                <a:latin typeface="Lexend"/>
                <a:ea typeface="Lexend"/>
                <a:cs typeface="Lexend"/>
                <a:sym typeface="Lexend"/>
              </a:rPr>
              <a:t>Data driven decision making should not be viewed as a challenge to the positions of power, but rather a tool to engage schools and the community. </a:t>
            </a:r>
            <a:endParaRPr sz="1867" dirty="0">
              <a:latin typeface="Lexend"/>
              <a:ea typeface="Lexend"/>
              <a:cs typeface="Lexend"/>
              <a:sym typeface="Lexend"/>
            </a:endParaRPr>
          </a:p>
          <a:p>
            <a:pPr marL="0" indent="0">
              <a:lnSpc>
                <a:spcPct val="150000"/>
              </a:lnSpc>
              <a:spcBef>
                <a:spcPts val="1600"/>
              </a:spcBef>
              <a:buSzPts val="1100"/>
              <a:buNone/>
            </a:pPr>
            <a:r>
              <a:rPr lang="en" sz="1867" dirty="0">
                <a:latin typeface="Lexend"/>
                <a:ea typeface="Lexend"/>
                <a:cs typeface="Lexend"/>
                <a:sym typeface="Lexend"/>
              </a:rPr>
              <a:t>House Bill 22-1376 (concerning Supportive Learning Environments for K-12) tasked CDE with development of data reports for discipline, behavior, school climate, and other measures. This aggregated data will be easily accessible through District Profile Reports made for each school district and charter school institute.</a:t>
            </a:r>
            <a:endParaRPr sz="1867" dirty="0">
              <a:latin typeface="Lexend"/>
              <a:ea typeface="Lexend"/>
              <a:cs typeface="Lexend"/>
              <a:sym typeface="Lexend"/>
            </a:endParaRPr>
          </a:p>
          <a:p>
            <a:pPr marL="0" indent="0">
              <a:lnSpc>
                <a:spcPct val="150000"/>
              </a:lnSpc>
              <a:spcBef>
                <a:spcPts val="1600"/>
              </a:spcBef>
              <a:spcAft>
                <a:spcPts val="1600"/>
              </a:spcAft>
              <a:buSzPts val="1100"/>
              <a:buNone/>
            </a:pPr>
            <a:endParaRPr sz="1867" dirty="0">
              <a:latin typeface="Lexend"/>
              <a:ea typeface="Lexend"/>
              <a:cs typeface="Lexend"/>
              <a:sym typeface="Lexend"/>
            </a:endParaRPr>
          </a:p>
        </p:txBody>
      </p:sp>
      <p:sp>
        <p:nvSpPr>
          <p:cNvPr id="562" name="Google Shape;562;p72"/>
          <p:cNvSpPr txBox="1">
            <a:spLocks noGrp="1"/>
          </p:cNvSpPr>
          <p:nvPr>
            <p:ph type="title" idx="2"/>
          </p:nvPr>
        </p:nvSpPr>
        <p:spPr>
          <a:xfrm>
            <a:off x="165167" y="5898133"/>
            <a:ext cx="9689600" cy="208800"/>
          </a:xfrm>
          <a:prstGeom prst="rect">
            <a:avLst/>
          </a:prstGeom>
          <a:noFill/>
          <a:ln>
            <a:noFill/>
          </a:ln>
        </p:spPr>
        <p:txBody>
          <a:bodyPr spcFirstLastPara="1" vert="horz" wrap="square" lIns="0" tIns="0" rIns="0" bIns="0" rtlCol="0" anchor="b" anchorCtr="0">
            <a:noAutofit/>
          </a:bodyPr>
          <a:lstStyle/>
          <a:p>
            <a:r>
              <a:rPr lang="en"/>
              <a:t>*  Websites: </a:t>
            </a:r>
            <a:r>
              <a:rPr lang="en" sz="1200" u="sng">
                <a:solidFill>
                  <a:srgbClr val="0000FF"/>
                </a:solidFill>
                <a:latin typeface="Lexend"/>
                <a:ea typeface="Lexend"/>
                <a:cs typeface="Lexend"/>
                <a:sym typeface="Lexend"/>
                <a:hlinkClick r:id="rId3">
                  <a:extLst>
                    <a:ext uri="{A12FA001-AC4F-418D-AE19-62706E023703}">
                      <ahyp:hlinkClr xmlns:ahyp="http://schemas.microsoft.com/office/drawing/2018/hyperlinkcolor" val="tx"/>
                    </a:ext>
                  </a:extLst>
                </a:hlinkClick>
              </a:rPr>
              <a:t>Stakeholder Report</a:t>
            </a:r>
            <a:r>
              <a:rPr lang="en" sz="1200">
                <a:latin typeface="Lexend"/>
                <a:ea typeface="Lexend"/>
                <a:cs typeface="Lexend"/>
                <a:sym typeface="Lexend"/>
              </a:rPr>
              <a:t> &amp; </a:t>
            </a:r>
            <a:r>
              <a:rPr lang="en" sz="1200" u="sng">
                <a:solidFill>
                  <a:srgbClr val="0000FF"/>
                </a:solidFill>
                <a:latin typeface="Lexend"/>
                <a:ea typeface="Lexend"/>
                <a:cs typeface="Lexend"/>
                <a:sym typeface="Lexend"/>
                <a:hlinkClick r:id="rId4">
                  <a:extLst>
                    <a:ext uri="{A12FA001-AC4F-418D-AE19-62706E023703}">
                      <ahyp:hlinkClr xmlns:ahyp="http://schemas.microsoft.com/office/drawing/2018/hyperlinkcolor" val="tx"/>
                    </a:ext>
                  </a:extLst>
                </a:hlinkClick>
              </a:rPr>
              <a:t>HB 22-1376 Summary</a:t>
            </a:r>
            <a:r>
              <a:rPr lang="en" sz="1200">
                <a:latin typeface="Lexend"/>
                <a:ea typeface="Lexend"/>
                <a:cs typeface="Lexend"/>
                <a:sym typeface="Lexend"/>
              </a:rPr>
              <a:t> </a:t>
            </a:r>
            <a:endParaRPr sz="1200" dirty="0">
              <a:solidFill>
                <a:srgbClr val="0000FF"/>
              </a:solidFill>
              <a:latin typeface="Lexend"/>
              <a:ea typeface="Lexend"/>
              <a:cs typeface="Lexend"/>
              <a:sym typeface="Lexend"/>
            </a:endParaRPr>
          </a:p>
        </p:txBody>
      </p:sp>
      <p:pic>
        <p:nvPicPr>
          <p:cNvPr id="560" name="Google Shape;560;p72">
            <a:extLst>
              <a:ext uri="{C183D7F6-B498-43B3-948B-1728B52AA6E4}">
                <adec:decorative xmlns:adec="http://schemas.microsoft.com/office/drawing/2017/decorative" val="1"/>
              </a:ext>
            </a:extLst>
          </p:cNvPr>
          <p:cNvPicPr preferRelativeResize="0"/>
          <p:nvPr/>
        </p:nvPicPr>
        <p:blipFill rotWithShape="1">
          <a:blip r:embed="rId5">
            <a:alphaModFix/>
          </a:blip>
          <a:srcRect l="30487"/>
          <a:stretch/>
        </p:blipFill>
        <p:spPr>
          <a:xfrm>
            <a:off x="6671147" y="762017"/>
            <a:ext cx="5520684" cy="4467348"/>
          </a:xfrm>
          <a:prstGeom prst="rect">
            <a:avLst/>
          </a:prstGeom>
          <a:noFill/>
          <a:ln w="19050" cap="flat" cmpd="sng">
            <a:solidFill>
              <a:srgbClr val="5B97CF"/>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C456-977E-F053-257E-97FBB63E4A88}"/>
              </a:ext>
            </a:extLst>
          </p:cNvPr>
          <p:cNvSpPr>
            <a:spLocks noGrp="1"/>
          </p:cNvSpPr>
          <p:nvPr>
            <p:ph type="title"/>
          </p:nvPr>
        </p:nvSpPr>
        <p:spPr/>
        <p:txBody>
          <a:bodyPr/>
          <a:lstStyle/>
          <a:p>
            <a:r>
              <a:rPr lang="en-US" dirty="0">
                <a:hlinkClick r:id="rId5"/>
              </a:rPr>
              <a:t>Published District Profile Reports</a:t>
            </a:r>
            <a:endParaRPr lang="en-US" dirty="0"/>
          </a:p>
        </p:txBody>
      </p:sp>
      <p:sp>
        <p:nvSpPr>
          <p:cNvPr id="3" name="Text Placeholder 2">
            <a:extLst>
              <a:ext uri="{FF2B5EF4-FFF2-40B4-BE49-F238E27FC236}">
                <a16:creationId xmlns:a16="http://schemas.microsoft.com/office/drawing/2014/main" id="{8EEBB1F0-B983-264F-A69D-2905A6C59D03}"/>
              </a:ext>
            </a:extLst>
          </p:cNvPr>
          <p:cNvSpPr>
            <a:spLocks noGrp="1"/>
          </p:cNvSpPr>
          <p:nvPr>
            <p:ph type="body" idx="1"/>
          </p:nvPr>
        </p:nvSpPr>
        <p:spPr/>
        <p:txBody>
          <a:bodyPr/>
          <a:lstStyle/>
          <a:p>
            <a:endParaRPr lang="en-US" dirty="0"/>
          </a:p>
        </p:txBody>
      </p:sp>
      <p:sp>
        <p:nvSpPr>
          <p:cNvPr id="4" name="Title 3">
            <a:extLst>
              <a:ext uri="{FF2B5EF4-FFF2-40B4-BE49-F238E27FC236}">
                <a16:creationId xmlns:a16="http://schemas.microsoft.com/office/drawing/2014/main" id="{9A4FC4B8-3D5E-4D26-B415-63FA3CAE1B63}"/>
              </a:ext>
            </a:extLst>
          </p:cNvPr>
          <p:cNvSpPr>
            <a:spLocks noGrp="1"/>
          </p:cNvSpPr>
          <p:nvPr>
            <p:ph type="title" idx="2"/>
          </p:nvPr>
        </p:nvSpPr>
        <p:spPr/>
        <p:txBody>
          <a:bodyPr/>
          <a:lstStyle/>
          <a:p>
            <a:endParaRPr lang="en-US" dirty="0"/>
          </a:p>
        </p:txBody>
      </p:sp>
      <p:pic>
        <p:nvPicPr>
          <p:cNvPr id="8" name="Video 7" descr="District Profile reports video">
            <a:hlinkClick r:id="" action="ppaction://media"/>
            <a:extLst>
              <a:ext uri="{FF2B5EF4-FFF2-40B4-BE49-F238E27FC236}">
                <a16:creationId xmlns:a16="http://schemas.microsoft.com/office/drawing/2014/main" id="{E68B8D63-FF58-C20D-E5E8-85CA24183AA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985204"/>
            <a:ext cx="12192000" cy="5020130"/>
          </a:xfrm>
          <a:prstGeom prst="rect">
            <a:avLst/>
          </a:prstGeom>
        </p:spPr>
      </p:pic>
    </p:spTree>
    <p:extLst>
      <p:ext uri="{BB962C8B-B14F-4D97-AF65-F5344CB8AC3E}">
        <p14:creationId xmlns:p14="http://schemas.microsoft.com/office/powerpoint/2010/main" val="140954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FCC0F-0728-3114-F972-124BE5580CBE}"/>
              </a:ext>
            </a:extLst>
          </p:cNvPr>
          <p:cNvSpPr>
            <a:spLocks noGrp="1"/>
          </p:cNvSpPr>
          <p:nvPr>
            <p:ph type="title"/>
          </p:nvPr>
        </p:nvSpPr>
        <p:spPr/>
        <p:txBody>
          <a:bodyPr/>
          <a:lstStyle/>
          <a:p>
            <a:r>
              <a:rPr lang="en-US" dirty="0"/>
              <a:t>Published Discipline Data Reports on website</a:t>
            </a:r>
          </a:p>
        </p:txBody>
      </p:sp>
      <p:sp>
        <p:nvSpPr>
          <p:cNvPr id="3" name="Text Placeholder 2">
            <a:extLst>
              <a:ext uri="{FF2B5EF4-FFF2-40B4-BE49-F238E27FC236}">
                <a16:creationId xmlns:a16="http://schemas.microsoft.com/office/drawing/2014/main" id="{CB8FF3FD-ABA0-8749-C112-8A5B777CDEE8}"/>
              </a:ext>
            </a:extLst>
          </p:cNvPr>
          <p:cNvSpPr>
            <a:spLocks noGrp="1"/>
          </p:cNvSpPr>
          <p:nvPr>
            <p:ph type="body" idx="1"/>
          </p:nvPr>
        </p:nvSpPr>
        <p:spPr/>
        <p:txBody>
          <a:bodyPr/>
          <a:lstStyle/>
          <a:p>
            <a:r>
              <a:rPr lang="en-US" dirty="0">
                <a:hlinkClick r:id="rId2"/>
              </a:rPr>
              <a:t>2023-2024 Suspension/Expulsion Statistics</a:t>
            </a:r>
            <a:endParaRPr lang="en-US" dirty="0"/>
          </a:p>
          <a:p>
            <a:endParaRPr lang="en-US" dirty="0"/>
          </a:p>
        </p:txBody>
      </p:sp>
      <p:sp>
        <p:nvSpPr>
          <p:cNvPr id="4" name="Title 3">
            <a:extLst>
              <a:ext uri="{FF2B5EF4-FFF2-40B4-BE49-F238E27FC236}">
                <a16:creationId xmlns:a16="http://schemas.microsoft.com/office/drawing/2014/main" id="{F709452A-A0B0-BD48-E351-1A0AD4212002}"/>
              </a:ext>
            </a:extLst>
          </p:cNvPr>
          <p:cNvSpPr>
            <a:spLocks noGrp="1"/>
          </p:cNvSpPr>
          <p:nvPr>
            <p:ph type="title" idx="2"/>
          </p:nvPr>
        </p:nvSpPr>
        <p:spPr/>
        <p:txBody>
          <a:bodyPr/>
          <a:lstStyle/>
          <a:p>
            <a:endParaRPr lang="en-US" dirty="0"/>
          </a:p>
        </p:txBody>
      </p:sp>
      <p:pic>
        <p:nvPicPr>
          <p:cNvPr id="6" name="Picture 5" descr="Published Discipline Data page">
            <a:extLst>
              <a:ext uri="{FF2B5EF4-FFF2-40B4-BE49-F238E27FC236}">
                <a16:creationId xmlns:a16="http://schemas.microsoft.com/office/drawing/2014/main" id="{6152BB25-9305-4B57-F5F2-BDCF3A68912D}"/>
              </a:ext>
            </a:extLst>
          </p:cNvPr>
          <p:cNvPicPr>
            <a:picLocks noChangeAspect="1"/>
          </p:cNvPicPr>
          <p:nvPr/>
        </p:nvPicPr>
        <p:blipFill>
          <a:blip r:embed="rId3"/>
          <a:stretch>
            <a:fillRect/>
          </a:stretch>
        </p:blipFill>
        <p:spPr>
          <a:xfrm>
            <a:off x="7332541" y="360713"/>
            <a:ext cx="4275190" cy="5540220"/>
          </a:xfrm>
          <a:prstGeom prst="rect">
            <a:avLst/>
          </a:prstGeom>
        </p:spPr>
      </p:pic>
    </p:spTree>
    <p:extLst>
      <p:ext uri="{BB962C8B-B14F-4D97-AF65-F5344CB8AC3E}">
        <p14:creationId xmlns:p14="http://schemas.microsoft.com/office/powerpoint/2010/main" val="147609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36AC-AB01-1829-72B7-0A0BF9F3D5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F003D9-AF81-A098-C541-1159F974CEAB}"/>
              </a:ext>
            </a:extLst>
          </p:cNvPr>
          <p:cNvSpPr>
            <a:spLocks noGrp="1"/>
          </p:cNvSpPr>
          <p:nvPr>
            <p:ph type="ctrTitle"/>
          </p:nvPr>
        </p:nvSpPr>
        <p:spPr/>
        <p:txBody>
          <a:bodyPr/>
          <a:lstStyle/>
          <a:p>
            <a:r>
              <a:rPr lang="en-US" dirty="0"/>
              <a:t>Restraint</a:t>
            </a:r>
            <a:br>
              <a:rPr lang="en-US" dirty="0"/>
            </a:br>
            <a:r>
              <a:rPr lang="en-US" dirty="0"/>
              <a:t>or </a:t>
            </a:r>
            <a:br>
              <a:rPr lang="en-US" dirty="0"/>
            </a:br>
            <a:r>
              <a:rPr lang="en-US" dirty="0"/>
              <a:t>Placed in Seclusion</a:t>
            </a:r>
            <a:br>
              <a:rPr lang="en-US" dirty="0"/>
            </a:br>
            <a:r>
              <a:rPr lang="en-US" dirty="0"/>
              <a:t>Examples of record in Discipline Action file</a:t>
            </a:r>
          </a:p>
        </p:txBody>
      </p:sp>
      <p:sp>
        <p:nvSpPr>
          <p:cNvPr id="4" name="Slide Number Placeholder 3">
            <a:extLst>
              <a:ext uri="{FF2B5EF4-FFF2-40B4-BE49-F238E27FC236}">
                <a16:creationId xmlns:a16="http://schemas.microsoft.com/office/drawing/2014/main" id="{C614D7FE-CD5D-2878-7EFB-11EBDC36DD51}"/>
              </a:ext>
            </a:extLst>
          </p:cNvPr>
          <p:cNvSpPr>
            <a:spLocks noGrp="1"/>
          </p:cNvSpPr>
          <p:nvPr>
            <p:ph type="sldNum" sz="quarter" idx="12"/>
          </p:nvPr>
        </p:nvSpPr>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279397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2D4DFD-13E3-60F2-F316-B8A7C0FA99C6}"/>
              </a:ext>
            </a:extLst>
          </p:cNvPr>
          <p:cNvSpPr>
            <a:spLocks noGrp="1"/>
          </p:cNvSpPr>
          <p:nvPr>
            <p:ph type="title"/>
          </p:nvPr>
        </p:nvSpPr>
        <p:spPr>
          <a:xfrm>
            <a:off x="443564" y="205176"/>
            <a:ext cx="11562507" cy="898524"/>
          </a:xfrm>
        </p:spPr>
        <p:txBody>
          <a:bodyPr/>
          <a:lstStyle/>
          <a:p>
            <a:r>
              <a:rPr lang="en-US" dirty="0"/>
              <a:t>Reporting Physical restraint should be included in the Discipline Interchange File</a:t>
            </a:r>
          </a:p>
        </p:txBody>
      </p:sp>
      <p:sp>
        <p:nvSpPr>
          <p:cNvPr id="2" name="Slide Number Placeholder 1">
            <a:extLst>
              <a:ext uri="{FF2B5EF4-FFF2-40B4-BE49-F238E27FC236}">
                <a16:creationId xmlns:a16="http://schemas.microsoft.com/office/drawing/2014/main" id="{46CA139F-D983-C15E-0169-EA664D08D8FC}"/>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
        <p:nvSpPr>
          <p:cNvPr id="4" name="Content Placeholder 3">
            <a:extLst>
              <a:ext uri="{FF2B5EF4-FFF2-40B4-BE49-F238E27FC236}">
                <a16:creationId xmlns:a16="http://schemas.microsoft.com/office/drawing/2014/main" id="{C8041ED7-2538-F4F0-0597-869DDD110057}"/>
              </a:ext>
            </a:extLst>
          </p:cNvPr>
          <p:cNvSpPr>
            <a:spLocks noGrp="1"/>
          </p:cNvSpPr>
          <p:nvPr>
            <p:ph sz="half" idx="1"/>
          </p:nvPr>
        </p:nvSpPr>
        <p:spPr>
          <a:xfrm>
            <a:off x="443564" y="1298448"/>
            <a:ext cx="10035460" cy="5057902"/>
          </a:xfrm>
        </p:spPr>
        <p:txBody>
          <a:bodyPr>
            <a:normAutofit fontScale="85000" lnSpcReduction="20000"/>
          </a:bodyPr>
          <a:lstStyle/>
          <a:p>
            <a:r>
              <a:rPr lang="en-US" dirty="0"/>
              <a:t>The following data fields must be zero-fille for these records:</a:t>
            </a:r>
          </a:p>
          <a:p>
            <a:pPr lvl="1"/>
            <a:r>
              <a:rPr lang="en-US" dirty="0"/>
              <a:t>Behavior Type (00)</a:t>
            </a:r>
          </a:p>
          <a:p>
            <a:pPr lvl="1"/>
            <a:r>
              <a:rPr lang="en-US" dirty="0"/>
              <a:t>Weapon Type (00) </a:t>
            </a:r>
          </a:p>
          <a:p>
            <a:pPr lvl="1"/>
            <a:r>
              <a:rPr lang="en-US" dirty="0"/>
              <a:t>Discipline Action Identifier (0000000000)</a:t>
            </a:r>
          </a:p>
          <a:p>
            <a:pPr lvl="1"/>
            <a:r>
              <a:rPr lang="en-US" dirty="0"/>
              <a:t>Discipline Action Type (00)</a:t>
            </a:r>
          </a:p>
          <a:p>
            <a:pPr lvl="1"/>
            <a:r>
              <a:rPr lang="en-US" dirty="0"/>
              <a:t>Referral to Law Enforcement (0 for No)</a:t>
            </a:r>
          </a:p>
          <a:p>
            <a:pPr lvl="1"/>
            <a:r>
              <a:rPr lang="en-US" dirty="0"/>
              <a:t>Handcuffed Status (0 for No)</a:t>
            </a:r>
          </a:p>
          <a:p>
            <a:pPr lvl="1"/>
            <a:r>
              <a:rPr lang="en-US" dirty="0"/>
              <a:t>School Related Arrest (0 for No)</a:t>
            </a:r>
          </a:p>
          <a:p>
            <a:pPr lvl="1"/>
            <a:r>
              <a:rPr lang="en-US" dirty="0"/>
              <a:t>Mechanically Restrained (for CRDC reporting purposes only) (0 for No)</a:t>
            </a:r>
          </a:p>
          <a:p>
            <a:pPr lvl="1"/>
            <a:r>
              <a:rPr lang="en-US" dirty="0"/>
              <a:t>Received Education Services During Expulsion (0 for No)</a:t>
            </a:r>
          </a:p>
          <a:p>
            <a:pPr lvl="1"/>
            <a:r>
              <a:rPr lang="en-US" dirty="0"/>
              <a:t>Transferred to Alternative School (0 for No)</a:t>
            </a:r>
          </a:p>
          <a:p>
            <a:pPr lvl="1"/>
            <a:r>
              <a:rPr lang="en-US" dirty="0"/>
              <a:t>Discipline Action Length (0000)</a:t>
            </a:r>
          </a:p>
          <a:p>
            <a:pPr lvl="1"/>
            <a:r>
              <a:rPr lang="en-US" dirty="0"/>
              <a:t>Discipline Start Date (00000000)</a:t>
            </a:r>
          </a:p>
          <a:p>
            <a:pPr lvl="1"/>
            <a:r>
              <a:rPr lang="en-US" dirty="0"/>
              <a:t>Special Education Removal Type (00 N/A)</a:t>
            </a:r>
          </a:p>
          <a:p>
            <a:pPr lvl="1"/>
            <a:r>
              <a:rPr lang="en-US" dirty="0"/>
              <a:t>Special Education Removal Reason (00 N/A)</a:t>
            </a:r>
          </a:p>
          <a:p>
            <a:pPr marL="457200" lvl="1" indent="0">
              <a:buNone/>
            </a:pPr>
            <a:endParaRPr lang="en-US" dirty="0"/>
          </a:p>
          <a:p>
            <a:pPr marL="457200" lvl="1" indent="0">
              <a:buNone/>
            </a:pPr>
            <a:r>
              <a:rPr lang="en-US" dirty="0"/>
              <a:t>When the incident involved the student being restrained and placed in seclusion you would only have 1 record.  </a:t>
            </a:r>
          </a:p>
          <a:p>
            <a:pPr marL="457200" lvl="1" indent="0">
              <a:buNone/>
            </a:pPr>
            <a:r>
              <a:rPr lang="en-US" dirty="0"/>
              <a:t>	Except for mechanically restrained,  mechanically restraints are for CRDC reporting only.</a:t>
            </a:r>
          </a:p>
          <a:p>
            <a:pPr lvl="1"/>
            <a:endParaRPr lang="en-US" dirty="0"/>
          </a:p>
        </p:txBody>
      </p:sp>
    </p:spTree>
    <p:extLst>
      <p:ext uri="{BB962C8B-B14F-4D97-AF65-F5344CB8AC3E}">
        <p14:creationId xmlns:p14="http://schemas.microsoft.com/office/powerpoint/2010/main" val="1503180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08582-B826-72C7-1727-942788BCEC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155A25-513F-1639-D8EB-4FBE6C170913}"/>
              </a:ext>
            </a:extLst>
          </p:cNvPr>
          <p:cNvSpPr>
            <a:spLocks noGrp="1"/>
          </p:cNvSpPr>
          <p:nvPr>
            <p:ph type="title"/>
          </p:nvPr>
        </p:nvSpPr>
        <p:spPr>
          <a:xfrm>
            <a:off x="443564" y="205176"/>
            <a:ext cx="11562507" cy="898524"/>
          </a:xfrm>
        </p:spPr>
        <p:txBody>
          <a:bodyPr/>
          <a:lstStyle/>
          <a:p>
            <a:r>
              <a:rPr lang="en-US" dirty="0"/>
              <a:t>Reporting Student Placed in Seclusion should be included in the Discipline Interchange File</a:t>
            </a:r>
          </a:p>
        </p:txBody>
      </p:sp>
      <p:sp>
        <p:nvSpPr>
          <p:cNvPr id="2" name="Slide Number Placeholder 1">
            <a:extLst>
              <a:ext uri="{FF2B5EF4-FFF2-40B4-BE49-F238E27FC236}">
                <a16:creationId xmlns:a16="http://schemas.microsoft.com/office/drawing/2014/main" id="{6274BC8A-64FB-DC6C-9BDD-DDCB5A378ECD}"/>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
        <p:nvSpPr>
          <p:cNvPr id="4" name="Content Placeholder 3">
            <a:extLst>
              <a:ext uri="{FF2B5EF4-FFF2-40B4-BE49-F238E27FC236}">
                <a16:creationId xmlns:a16="http://schemas.microsoft.com/office/drawing/2014/main" id="{B5E97AB8-FE16-E0EF-B2BD-0F41279BFBD1}"/>
              </a:ext>
            </a:extLst>
          </p:cNvPr>
          <p:cNvSpPr>
            <a:spLocks noGrp="1"/>
          </p:cNvSpPr>
          <p:nvPr>
            <p:ph sz="half" idx="1"/>
          </p:nvPr>
        </p:nvSpPr>
        <p:spPr>
          <a:xfrm>
            <a:off x="576072" y="1289304"/>
            <a:ext cx="10451592" cy="5294376"/>
          </a:xfrm>
        </p:spPr>
        <p:txBody>
          <a:bodyPr>
            <a:normAutofit fontScale="92500" lnSpcReduction="20000"/>
          </a:bodyPr>
          <a:lstStyle/>
          <a:p>
            <a:r>
              <a:rPr lang="en-US" dirty="0"/>
              <a:t>The following data fields must be zero-fille for these records:</a:t>
            </a:r>
          </a:p>
          <a:p>
            <a:pPr lvl="1"/>
            <a:r>
              <a:rPr lang="en-US" dirty="0"/>
              <a:t>Behavior Type (00)</a:t>
            </a:r>
          </a:p>
          <a:p>
            <a:pPr lvl="1"/>
            <a:r>
              <a:rPr lang="en-US" dirty="0"/>
              <a:t>Weapon Type (00)</a:t>
            </a:r>
          </a:p>
          <a:p>
            <a:pPr lvl="1"/>
            <a:r>
              <a:rPr lang="en-US" dirty="0"/>
              <a:t>Discipline Action Identifier (0000000000)</a:t>
            </a:r>
          </a:p>
          <a:p>
            <a:pPr lvl="1"/>
            <a:r>
              <a:rPr lang="en-US" dirty="0"/>
              <a:t>Discipline Action Type (00)</a:t>
            </a:r>
          </a:p>
          <a:p>
            <a:pPr lvl="1"/>
            <a:r>
              <a:rPr lang="en-US" dirty="0"/>
              <a:t>Referral to Law Enforcement (0 for No)</a:t>
            </a:r>
          </a:p>
          <a:p>
            <a:pPr lvl="1"/>
            <a:r>
              <a:rPr lang="en-US" dirty="0"/>
              <a:t>Handcuffed Status (0 for No)</a:t>
            </a:r>
          </a:p>
          <a:p>
            <a:pPr lvl="1"/>
            <a:r>
              <a:rPr lang="en-US" dirty="0"/>
              <a:t>School Related Arrest (0 for No)</a:t>
            </a:r>
          </a:p>
          <a:p>
            <a:pPr lvl="1"/>
            <a:r>
              <a:rPr lang="en-US" dirty="0"/>
              <a:t>Mechanically Restrained (for CRDC reporting purposes only) (0 for No)</a:t>
            </a:r>
          </a:p>
          <a:p>
            <a:pPr lvl="1"/>
            <a:r>
              <a:rPr lang="en-US" dirty="0"/>
              <a:t>Received Education Services During Expulsion (0 for No)</a:t>
            </a:r>
          </a:p>
          <a:p>
            <a:pPr lvl="1"/>
            <a:r>
              <a:rPr lang="en-US" dirty="0"/>
              <a:t>Transferred to Alternative School (0 for No)</a:t>
            </a:r>
          </a:p>
          <a:p>
            <a:pPr lvl="1"/>
            <a:r>
              <a:rPr lang="en-US" dirty="0"/>
              <a:t>Discipline Action Length (0000)</a:t>
            </a:r>
          </a:p>
          <a:p>
            <a:pPr lvl="1"/>
            <a:r>
              <a:rPr lang="en-US" dirty="0"/>
              <a:t>Discipline Start Date (00000000)</a:t>
            </a:r>
          </a:p>
          <a:p>
            <a:pPr lvl="1"/>
            <a:r>
              <a:rPr lang="en-US" dirty="0"/>
              <a:t>Special Education Removal Type (0 for No)</a:t>
            </a:r>
          </a:p>
          <a:p>
            <a:pPr lvl="1"/>
            <a:r>
              <a:rPr lang="en-US" dirty="0"/>
              <a:t>Special Education Removal Reason (0 for No)</a:t>
            </a:r>
          </a:p>
          <a:p>
            <a:pPr marL="457200" lvl="1" indent="0">
              <a:buNone/>
            </a:pPr>
            <a:endParaRPr lang="en-US" dirty="0"/>
          </a:p>
          <a:p>
            <a:pPr marL="457200" lvl="1" indent="0">
              <a:buNone/>
            </a:pPr>
            <a:r>
              <a:rPr lang="en-US" dirty="0"/>
              <a:t>When the incident involved the student being restrained and placed in seclusion you would only have 1 record.  </a:t>
            </a:r>
          </a:p>
          <a:p>
            <a:pPr marL="457200" lvl="1" indent="0">
              <a:buNone/>
            </a:pPr>
            <a:r>
              <a:rPr lang="en-US" dirty="0"/>
              <a:t>	Except for mechanically restrained,  mechanically restraints are for CRDC reporting only.</a:t>
            </a:r>
          </a:p>
          <a:p>
            <a:pPr marL="457200" lvl="1" indent="0">
              <a:buNone/>
            </a:pPr>
            <a:endParaRPr lang="en-US" dirty="0"/>
          </a:p>
          <a:p>
            <a:pPr lvl="1"/>
            <a:endParaRPr lang="en-US" dirty="0"/>
          </a:p>
        </p:txBody>
      </p:sp>
    </p:spTree>
    <p:extLst>
      <p:ext uri="{BB962C8B-B14F-4D97-AF65-F5344CB8AC3E}">
        <p14:creationId xmlns:p14="http://schemas.microsoft.com/office/powerpoint/2010/main" val="924487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42283-1F1E-8CD4-2EB0-3C65A3F491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936519-4F30-38B3-D6C8-6B38EF5E28CB}"/>
              </a:ext>
            </a:extLst>
          </p:cNvPr>
          <p:cNvSpPr>
            <a:spLocks noGrp="1"/>
          </p:cNvSpPr>
          <p:nvPr>
            <p:ph type="title"/>
          </p:nvPr>
        </p:nvSpPr>
        <p:spPr>
          <a:xfrm>
            <a:off x="443564" y="205176"/>
            <a:ext cx="11236601" cy="898524"/>
          </a:xfrm>
        </p:spPr>
        <p:txBody>
          <a:bodyPr/>
          <a:lstStyle/>
          <a:p>
            <a:r>
              <a:rPr lang="en-US" dirty="0"/>
              <a:t>Student Discipline-Discipline Action File </a:t>
            </a:r>
            <a:br>
              <a:rPr lang="en-US" dirty="0"/>
            </a:br>
            <a:r>
              <a:rPr lang="en-US" dirty="0"/>
              <a:t>Example of Student Physically Restrained</a:t>
            </a:r>
          </a:p>
        </p:txBody>
      </p:sp>
      <p:sp>
        <p:nvSpPr>
          <p:cNvPr id="6" name="Content Placeholder 5">
            <a:extLst>
              <a:ext uri="{FF2B5EF4-FFF2-40B4-BE49-F238E27FC236}">
                <a16:creationId xmlns:a16="http://schemas.microsoft.com/office/drawing/2014/main" id="{0918EA69-F46F-3510-2722-BEE8AF4CE6E3}"/>
              </a:ext>
            </a:extLst>
          </p:cNvPr>
          <p:cNvSpPr>
            <a:spLocks noGrp="1"/>
          </p:cNvSpPr>
          <p:nvPr>
            <p:ph sz="half" idx="1"/>
          </p:nvPr>
        </p:nvSpPr>
        <p:spPr>
          <a:xfrm>
            <a:off x="206478" y="1225591"/>
            <a:ext cx="11636594" cy="4899906"/>
          </a:xfrm>
        </p:spPr>
        <p:txBody>
          <a:bodyPr/>
          <a:lstStyle/>
          <a:p>
            <a:pPr lvl="1"/>
            <a:r>
              <a:rPr lang="en-US" dirty="0"/>
              <a:t>Example of Student Physically Restrained </a:t>
            </a:r>
          </a:p>
          <a:p>
            <a:pPr lvl="1"/>
            <a:r>
              <a:rPr lang="en-US" dirty="0"/>
              <a:t>Discipline Action File</a:t>
            </a:r>
          </a:p>
          <a:p>
            <a:pPr lvl="1"/>
            <a:r>
              <a:rPr lang="en-US" dirty="0"/>
              <a:t>Behavior 00 (Column G, Behavior code)</a:t>
            </a:r>
          </a:p>
          <a:p>
            <a:pPr marL="457200" lvl="1" indent="0">
              <a:buNone/>
            </a:pPr>
            <a:endParaRPr lang="en-US" dirty="0"/>
          </a:p>
          <a:p>
            <a:pPr lvl="1"/>
            <a:endParaRPr lang="en-US" dirty="0"/>
          </a:p>
          <a:p>
            <a:pPr lvl="1"/>
            <a:r>
              <a:rPr lang="en-US" dirty="0"/>
              <a:t>Discipline 00 (Column P, Discipline Action Type)</a:t>
            </a:r>
          </a:p>
          <a:p>
            <a:pPr lvl="1"/>
            <a:endParaRPr lang="en-US" dirty="0"/>
          </a:p>
          <a:p>
            <a:pPr lvl="1"/>
            <a:endParaRPr lang="en-US" dirty="0"/>
          </a:p>
          <a:p>
            <a:pPr lvl="1"/>
            <a:r>
              <a:rPr lang="en-US" dirty="0"/>
              <a:t>Physically Restrained 1 indicating yes (Column T, Physically Restrained)</a:t>
            </a:r>
          </a:p>
          <a:p>
            <a:pPr lvl="1"/>
            <a:r>
              <a:rPr lang="en-US" dirty="0"/>
              <a:t>Discipline Action Length should be zero filled</a:t>
            </a:r>
          </a:p>
          <a:p>
            <a:pPr marL="457200" lvl="1" indent="0">
              <a:buNone/>
            </a:pPr>
            <a:endParaRPr lang="en-US" dirty="0"/>
          </a:p>
          <a:p>
            <a:pPr lvl="1"/>
            <a:r>
              <a:rPr lang="en-US" dirty="0"/>
              <a:t>Discipline Action record</a:t>
            </a:r>
          </a:p>
          <a:p>
            <a:pPr marL="457200" lvl="1" indent="0">
              <a:buNone/>
            </a:pPr>
            <a:endParaRPr lang="en-US" dirty="0"/>
          </a:p>
          <a:p>
            <a:pPr marL="457200" lvl="1" indent="0">
              <a:buNone/>
            </a:pPr>
            <a:endParaRPr lang="en-US" dirty="0"/>
          </a:p>
          <a:p>
            <a:endParaRPr lang="en-US" dirty="0"/>
          </a:p>
        </p:txBody>
      </p:sp>
      <p:pic>
        <p:nvPicPr>
          <p:cNvPr id="2" name="Picture 1" descr="behavior code 00">
            <a:extLst>
              <a:ext uri="{FF2B5EF4-FFF2-40B4-BE49-F238E27FC236}">
                <a16:creationId xmlns:a16="http://schemas.microsoft.com/office/drawing/2014/main" id="{AEBA76A3-871E-AB94-D554-14CCEFD9BBBE}"/>
              </a:ext>
            </a:extLst>
          </p:cNvPr>
          <p:cNvPicPr>
            <a:picLocks noChangeAspect="1"/>
          </p:cNvPicPr>
          <p:nvPr/>
        </p:nvPicPr>
        <p:blipFill>
          <a:blip r:embed="rId2"/>
          <a:stretch>
            <a:fillRect/>
          </a:stretch>
        </p:blipFill>
        <p:spPr>
          <a:xfrm>
            <a:off x="1083640" y="2225351"/>
            <a:ext cx="7557357" cy="602032"/>
          </a:xfrm>
          <a:prstGeom prst="rect">
            <a:avLst/>
          </a:prstGeom>
        </p:spPr>
      </p:pic>
      <p:pic>
        <p:nvPicPr>
          <p:cNvPr id="9" name="Picture 8" descr="00 Discipline Action type">
            <a:extLst>
              <a:ext uri="{FF2B5EF4-FFF2-40B4-BE49-F238E27FC236}">
                <a16:creationId xmlns:a16="http://schemas.microsoft.com/office/drawing/2014/main" id="{D07F1C26-DB39-762C-0473-E2D4076ED964}"/>
              </a:ext>
            </a:extLst>
          </p:cNvPr>
          <p:cNvPicPr>
            <a:picLocks noChangeAspect="1"/>
          </p:cNvPicPr>
          <p:nvPr/>
        </p:nvPicPr>
        <p:blipFill>
          <a:blip r:embed="rId3"/>
          <a:stretch>
            <a:fillRect/>
          </a:stretch>
        </p:blipFill>
        <p:spPr>
          <a:xfrm>
            <a:off x="1024645" y="3291473"/>
            <a:ext cx="7835774" cy="457240"/>
          </a:xfrm>
          <a:prstGeom prst="rect">
            <a:avLst/>
          </a:prstGeom>
        </p:spPr>
      </p:pic>
      <p:pic>
        <p:nvPicPr>
          <p:cNvPr id="11" name="Picture 10" descr="No 0 or Yes 1 ">
            <a:extLst>
              <a:ext uri="{FF2B5EF4-FFF2-40B4-BE49-F238E27FC236}">
                <a16:creationId xmlns:a16="http://schemas.microsoft.com/office/drawing/2014/main" id="{40AEF612-5E64-F5AF-E873-3EB4764ED0D7}"/>
              </a:ext>
            </a:extLst>
          </p:cNvPr>
          <p:cNvPicPr>
            <a:picLocks noChangeAspect="1"/>
          </p:cNvPicPr>
          <p:nvPr/>
        </p:nvPicPr>
        <p:blipFill>
          <a:blip r:embed="rId4"/>
          <a:stretch>
            <a:fillRect/>
          </a:stretch>
        </p:blipFill>
        <p:spPr>
          <a:xfrm>
            <a:off x="9411672" y="3908708"/>
            <a:ext cx="1371719" cy="609653"/>
          </a:xfrm>
          <a:prstGeom prst="rect">
            <a:avLst/>
          </a:prstGeom>
        </p:spPr>
      </p:pic>
      <p:pic>
        <p:nvPicPr>
          <p:cNvPr id="8" name="Picture 7" descr="example of record in discipline action file">
            <a:extLst>
              <a:ext uri="{FF2B5EF4-FFF2-40B4-BE49-F238E27FC236}">
                <a16:creationId xmlns:a16="http://schemas.microsoft.com/office/drawing/2014/main" id="{B3990644-4F46-8836-2377-AAA420CCC7C9}"/>
              </a:ext>
            </a:extLst>
          </p:cNvPr>
          <p:cNvPicPr>
            <a:picLocks noChangeAspect="1"/>
          </p:cNvPicPr>
          <p:nvPr/>
        </p:nvPicPr>
        <p:blipFill>
          <a:blip r:embed="rId5"/>
          <a:stretch>
            <a:fillRect/>
          </a:stretch>
        </p:blipFill>
        <p:spPr>
          <a:xfrm>
            <a:off x="140849" y="5331393"/>
            <a:ext cx="11099507" cy="602032"/>
          </a:xfrm>
          <a:prstGeom prst="rect">
            <a:avLst/>
          </a:prstGeom>
        </p:spPr>
      </p:pic>
      <p:sp>
        <p:nvSpPr>
          <p:cNvPr id="3" name="Slide Number Placeholder 2">
            <a:extLst>
              <a:ext uri="{FF2B5EF4-FFF2-40B4-BE49-F238E27FC236}">
                <a16:creationId xmlns:a16="http://schemas.microsoft.com/office/drawing/2014/main" id="{B2CC1042-8D3B-6E7D-E22F-B428B00F1BAF}"/>
              </a:ext>
            </a:extLst>
          </p:cNvPr>
          <p:cNvSpPr>
            <a:spLocks noGrp="1"/>
          </p:cNvSpPr>
          <p:nvPr>
            <p:ph type="sldNum" sz="quarter" idx="12"/>
          </p:nvPr>
        </p:nvSpPr>
        <p:spPr/>
        <p:txBody>
          <a:bodyPr/>
          <a:lstStyle/>
          <a:p>
            <a:fld id="{C479D5F6-EDCB-402A-AC08-4943A1820E8F}" type="slidenum">
              <a:rPr lang="en-US" smtClean="0"/>
              <a:pPr/>
              <a:t>28</a:t>
            </a:fld>
            <a:endParaRPr lang="en-US" dirty="0"/>
          </a:p>
        </p:txBody>
      </p:sp>
    </p:spTree>
    <p:extLst>
      <p:ext uri="{BB962C8B-B14F-4D97-AF65-F5344CB8AC3E}">
        <p14:creationId xmlns:p14="http://schemas.microsoft.com/office/powerpoint/2010/main" val="733451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3F54B-FE12-F679-47A7-245EBCBFDD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7ECE86-3243-3CA8-5C0B-4195358F8A53}"/>
              </a:ext>
            </a:extLst>
          </p:cNvPr>
          <p:cNvSpPr>
            <a:spLocks noGrp="1"/>
          </p:cNvSpPr>
          <p:nvPr>
            <p:ph type="title"/>
          </p:nvPr>
        </p:nvSpPr>
        <p:spPr>
          <a:xfrm>
            <a:off x="443564" y="205176"/>
            <a:ext cx="11236601" cy="898524"/>
          </a:xfrm>
        </p:spPr>
        <p:txBody>
          <a:bodyPr/>
          <a:lstStyle/>
          <a:p>
            <a:r>
              <a:rPr lang="en-US" dirty="0"/>
              <a:t>Student Discipline-Discipline Action File </a:t>
            </a:r>
            <a:br>
              <a:rPr lang="en-US" dirty="0"/>
            </a:br>
            <a:r>
              <a:rPr lang="en-US" dirty="0"/>
              <a:t>Example of Student Placed in Seclusion</a:t>
            </a:r>
          </a:p>
        </p:txBody>
      </p:sp>
      <p:sp>
        <p:nvSpPr>
          <p:cNvPr id="6" name="Content Placeholder 5">
            <a:extLst>
              <a:ext uri="{FF2B5EF4-FFF2-40B4-BE49-F238E27FC236}">
                <a16:creationId xmlns:a16="http://schemas.microsoft.com/office/drawing/2014/main" id="{AA84E9D9-1DB6-599B-00CD-791C4B4C3E17}"/>
              </a:ext>
            </a:extLst>
          </p:cNvPr>
          <p:cNvSpPr>
            <a:spLocks noGrp="1"/>
          </p:cNvSpPr>
          <p:nvPr>
            <p:ph sz="half" idx="1"/>
          </p:nvPr>
        </p:nvSpPr>
        <p:spPr>
          <a:xfrm>
            <a:off x="206478" y="1225591"/>
            <a:ext cx="11636594" cy="4899906"/>
          </a:xfrm>
        </p:spPr>
        <p:txBody>
          <a:bodyPr/>
          <a:lstStyle/>
          <a:p>
            <a:pPr lvl="1"/>
            <a:r>
              <a:rPr lang="en-US" dirty="0"/>
              <a:t>Example of Student Placed in Seclusion </a:t>
            </a:r>
          </a:p>
          <a:p>
            <a:pPr lvl="1"/>
            <a:r>
              <a:rPr lang="en-US" dirty="0"/>
              <a:t>Discipline Action File</a:t>
            </a:r>
          </a:p>
          <a:p>
            <a:pPr lvl="1"/>
            <a:r>
              <a:rPr lang="en-US" dirty="0"/>
              <a:t>Behavior 00 (</a:t>
            </a:r>
            <a:r>
              <a:rPr lang="en-US" b="1" dirty="0"/>
              <a:t>Column G</a:t>
            </a:r>
            <a:r>
              <a:rPr lang="en-US" dirty="0"/>
              <a:t>, Behavior code)</a:t>
            </a:r>
          </a:p>
          <a:p>
            <a:pPr marL="457200" lvl="1" indent="0">
              <a:buNone/>
            </a:pPr>
            <a:endParaRPr lang="en-US" dirty="0"/>
          </a:p>
          <a:p>
            <a:pPr lvl="1"/>
            <a:endParaRPr lang="en-US" dirty="0"/>
          </a:p>
          <a:p>
            <a:pPr lvl="1"/>
            <a:r>
              <a:rPr lang="en-US" dirty="0"/>
              <a:t>Discipline 00 (</a:t>
            </a:r>
            <a:r>
              <a:rPr lang="en-US" b="1" dirty="0"/>
              <a:t>Column P</a:t>
            </a:r>
            <a:r>
              <a:rPr lang="en-US" dirty="0"/>
              <a:t>, Discipline Action Type)</a:t>
            </a:r>
          </a:p>
          <a:p>
            <a:pPr lvl="1"/>
            <a:endParaRPr lang="en-US" dirty="0"/>
          </a:p>
          <a:p>
            <a:pPr lvl="1"/>
            <a:endParaRPr lang="en-US" dirty="0"/>
          </a:p>
          <a:p>
            <a:pPr lvl="1"/>
            <a:r>
              <a:rPr lang="en-US" dirty="0"/>
              <a:t>Placed in Seclusion 1 indicating yes(</a:t>
            </a:r>
            <a:r>
              <a:rPr lang="en-US" b="1" dirty="0"/>
              <a:t>Column V</a:t>
            </a:r>
            <a:r>
              <a:rPr lang="en-US" dirty="0"/>
              <a:t>, Placed in Seclusion)</a:t>
            </a:r>
          </a:p>
          <a:p>
            <a:pPr lvl="1"/>
            <a:endParaRPr lang="en-US" dirty="0"/>
          </a:p>
          <a:p>
            <a:pPr lvl="1"/>
            <a:r>
              <a:rPr lang="en-US" dirty="0"/>
              <a:t>Discipline Action Length should be zero filled</a:t>
            </a:r>
          </a:p>
          <a:p>
            <a:pPr lvl="1"/>
            <a:endParaRPr lang="en-US" dirty="0"/>
          </a:p>
          <a:p>
            <a:pPr lvl="1"/>
            <a:r>
              <a:rPr lang="en-US" dirty="0"/>
              <a:t>Discipline Action record</a:t>
            </a:r>
          </a:p>
          <a:p>
            <a:pPr marL="457200" lvl="1" indent="0">
              <a:buNone/>
            </a:pPr>
            <a:endParaRPr lang="en-US" dirty="0"/>
          </a:p>
          <a:p>
            <a:pPr marL="457200" lvl="1" indent="0">
              <a:buNone/>
            </a:pPr>
            <a:endParaRPr lang="en-US" dirty="0"/>
          </a:p>
          <a:p>
            <a:endParaRPr lang="en-US" dirty="0"/>
          </a:p>
        </p:txBody>
      </p:sp>
      <p:pic>
        <p:nvPicPr>
          <p:cNvPr id="2" name="Picture 1" descr="Behavior code 00">
            <a:extLst>
              <a:ext uri="{FF2B5EF4-FFF2-40B4-BE49-F238E27FC236}">
                <a16:creationId xmlns:a16="http://schemas.microsoft.com/office/drawing/2014/main" id="{D8A7371C-54A8-3A85-89CB-B2427B0391A7}"/>
              </a:ext>
            </a:extLst>
          </p:cNvPr>
          <p:cNvPicPr>
            <a:picLocks noChangeAspect="1"/>
          </p:cNvPicPr>
          <p:nvPr/>
        </p:nvPicPr>
        <p:blipFill>
          <a:blip r:embed="rId2"/>
          <a:stretch>
            <a:fillRect/>
          </a:stretch>
        </p:blipFill>
        <p:spPr>
          <a:xfrm>
            <a:off x="1083640" y="2225351"/>
            <a:ext cx="7557357" cy="602032"/>
          </a:xfrm>
          <a:prstGeom prst="rect">
            <a:avLst/>
          </a:prstGeom>
        </p:spPr>
      </p:pic>
      <p:pic>
        <p:nvPicPr>
          <p:cNvPr id="9" name="Picture 8" descr="Discipline Action type 00">
            <a:extLst>
              <a:ext uri="{FF2B5EF4-FFF2-40B4-BE49-F238E27FC236}">
                <a16:creationId xmlns:a16="http://schemas.microsoft.com/office/drawing/2014/main" id="{4467C20B-B437-2010-4349-C329691BD4F6}"/>
              </a:ext>
            </a:extLst>
          </p:cNvPr>
          <p:cNvPicPr>
            <a:picLocks noChangeAspect="1"/>
          </p:cNvPicPr>
          <p:nvPr/>
        </p:nvPicPr>
        <p:blipFill>
          <a:blip r:embed="rId3"/>
          <a:stretch>
            <a:fillRect/>
          </a:stretch>
        </p:blipFill>
        <p:spPr>
          <a:xfrm>
            <a:off x="1024645" y="3291473"/>
            <a:ext cx="7835774" cy="457240"/>
          </a:xfrm>
          <a:prstGeom prst="rect">
            <a:avLst/>
          </a:prstGeom>
        </p:spPr>
      </p:pic>
      <p:pic>
        <p:nvPicPr>
          <p:cNvPr id="11" name="Picture 10" descr="0 No or 1 Yes">
            <a:extLst>
              <a:ext uri="{FF2B5EF4-FFF2-40B4-BE49-F238E27FC236}">
                <a16:creationId xmlns:a16="http://schemas.microsoft.com/office/drawing/2014/main" id="{23A55EEC-0BC6-14D8-396D-02C3AE29F2CE}"/>
              </a:ext>
            </a:extLst>
          </p:cNvPr>
          <p:cNvPicPr>
            <a:picLocks noChangeAspect="1"/>
          </p:cNvPicPr>
          <p:nvPr/>
        </p:nvPicPr>
        <p:blipFill>
          <a:blip r:embed="rId4"/>
          <a:stretch>
            <a:fillRect/>
          </a:stretch>
        </p:blipFill>
        <p:spPr>
          <a:xfrm>
            <a:off x="8839841" y="3828731"/>
            <a:ext cx="1371719" cy="609653"/>
          </a:xfrm>
          <a:prstGeom prst="rect">
            <a:avLst/>
          </a:prstGeom>
        </p:spPr>
      </p:pic>
      <p:pic>
        <p:nvPicPr>
          <p:cNvPr id="7" name="Picture 6" descr="Discipline action record">
            <a:extLst>
              <a:ext uri="{FF2B5EF4-FFF2-40B4-BE49-F238E27FC236}">
                <a16:creationId xmlns:a16="http://schemas.microsoft.com/office/drawing/2014/main" id="{C1B1EF79-A6A4-4E4B-2333-0C5AB0F63D02}"/>
              </a:ext>
            </a:extLst>
          </p:cNvPr>
          <p:cNvPicPr>
            <a:picLocks noChangeAspect="1"/>
          </p:cNvPicPr>
          <p:nvPr/>
        </p:nvPicPr>
        <p:blipFill>
          <a:blip r:embed="rId5"/>
          <a:srcRect l="7377" t="1420"/>
          <a:stretch/>
        </p:blipFill>
        <p:spPr>
          <a:xfrm>
            <a:off x="206478" y="5668257"/>
            <a:ext cx="11292625" cy="457240"/>
          </a:xfrm>
          <a:prstGeom prst="rect">
            <a:avLst/>
          </a:prstGeom>
        </p:spPr>
      </p:pic>
      <p:sp>
        <p:nvSpPr>
          <p:cNvPr id="3" name="Slide Number Placeholder 2">
            <a:extLst>
              <a:ext uri="{FF2B5EF4-FFF2-40B4-BE49-F238E27FC236}">
                <a16:creationId xmlns:a16="http://schemas.microsoft.com/office/drawing/2014/main" id="{3EB0E211-4DC6-D636-D9AC-01F9AF23C5DA}"/>
              </a:ext>
            </a:extLst>
          </p:cNvPr>
          <p:cNvSpPr>
            <a:spLocks noGrp="1"/>
          </p:cNvSpPr>
          <p:nvPr>
            <p:ph type="sldNum" sz="quarter"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2292985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1E128-DE95-CEF7-4FA0-8A61EE639D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F52B1C-3B7D-1F9E-087C-465A2781E438}"/>
              </a:ext>
            </a:extLst>
          </p:cNvPr>
          <p:cNvSpPr>
            <a:spLocks noGrp="1"/>
          </p:cNvSpPr>
          <p:nvPr>
            <p:ph type="ctrTitle"/>
          </p:nvPr>
        </p:nvSpPr>
        <p:spPr/>
        <p:txBody>
          <a:bodyPr>
            <a:normAutofit fontScale="90000"/>
          </a:bodyPr>
          <a:lstStyle/>
          <a:p>
            <a:r>
              <a:rPr lang="en-US" b="1" dirty="0"/>
              <a:t>Student Interchange files</a:t>
            </a:r>
            <a:br>
              <a:rPr lang="en-US" dirty="0"/>
            </a:br>
            <a:br>
              <a:rPr lang="en-US" dirty="0"/>
            </a:br>
            <a:r>
              <a:rPr lang="en-US" dirty="0"/>
              <a:t>Student Demographics</a:t>
            </a:r>
            <a:br>
              <a:rPr lang="en-US" dirty="0"/>
            </a:br>
            <a:r>
              <a:rPr lang="en-US" dirty="0"/>
              <a:t>Student School Association</a:t>
            </a:r>
            <a:br>
              <a:rPr lang="en-US" dirty="0"/>
            </a:br>
            <a:endParaRPr lang="en-US" dirty="0"/>
          </a:p>
        </p:txBody>
      </p:sp>
      <p:sp>
        <p:nvSpPr>
          <p:cNvPr id="4" name="Slide Number Placeholder 3">
            <a:extLst>
              <a:ext uri="{FF2B5EF4-FFF2-40B4-BE49-F238E27FC236}">
                <a16:creationId xmlns:a16="http://schemas.microsoft.com/office/drawing/2014/main" id="{286ED2E5-28D0-AAE0-DC61-E8180E713367}"/>
              </a:ext>
            </a:extLst>
          </p:cNvPr>
          <p:cNvSpPr>
            <a:spLocks noGrp="1"/>
          </p:cNvSpPr>
          <p:nvPr>
            <p:ph type="sldNum" sz="quarter"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4009873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14C6A-BA97-CBD9-CF6D-ED6C68F97B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7A6774F-1FCF-49B6-887D-E08FED3B84B1}"/>
              </a:ext>
            </a:extLst>
          </p:cNvPr>
          <p:cNvSpPr>
            <a:spLocks noGrp="1"/>
          </p:cNvSpPr>
          <p:nvPr>
            <p:ph type="ctrTitle"/>
          </p:nvPr>
        </p:nvSpPr>
        <p:spPr/>
        <p:txBody>
          <a:bodyPr/>
          <a:lstStyle/>
          <a:p>
            <a:r>
              <a:rPr lang="en-US" dirty="0"/>
              <a:t>Behavior Incident and Discipline Action taken</a:t>
            </a:r>
            <a:br>
              <a:rPr lang="en-US" dirty="0"/>
            </a:br>
            <a:r>
              <a:rPr lang="en-US" dirty="0"/>
              <a:t>Examples of record in Discipline Action file</a:t>
            </a:r>
          </a:p>
        </p:txBody>
      </p:sp>
      <p:sp>
        <p:nvSpPr>
          <p:cNvPr id="4" name="Slide Number Placeholder 3">
            <a:extLst>
              <a:ext uri="{FF2B5EF4-FFF2-40B4-BE49-F238E27FC236}">
                <a16:creationId xmlns:a16="http://schemas.microsoft.com/office/drawing/2014/main" id="{4E56107E-54E7-A1A6-F8D0-24E6F3CDC025}"/>
              </a:ext>
            </a:extLst>
          </p:cNvPr>
          <p:cNvSpPr>
            <a:spLocks noGrp="1"/>
          </p:cNvSpPr>
          <p:nvPr>
            <p:ph type="sldNum" sz="quarter" idx="12"/>
          </p:nvPr>
        </p:nvSpPr>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2711774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52876-C762-93FE-5D8E-098FEE3507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FB657A-AF21-6237-C7BB-D2F9671BB840}"/>
              </a:ext>
            </a:extLst>
          </p:cNvPr>
          <p:cNvSpPr>
            <a:spLocks noGrp="1"/>
          </p:cNvSpPr>
          <p:nvPr>
            <p:ph type="title"/>
          </p:nvPr>
        </p:nvSpPr>
        <p:spPr>
          <a:xfrm>
            <a:off x="177282" y="205176"/>
            <a:ext cx="12111133" cy="898524"/>
          </a:xfrm>
        </p:spPr>
        <p:txBody>
          <a:bodyPr>
            <a:normAutofit fontScale="90000"/>
          </a:bodyPr>
          <a:lstStyle/>
          <a:p>
            <a:r>
              <a:rPr lang="en-US" dirty="0"/>
              <a:t>Student Discipline-Discipline Action File</a:t>
            </a:r>
            <a:br>
              <a:rPr lang="en-US" dirty="0"/>
            </a:br>
            <a:r>
              <a:rPr lang="en-US" dirty="0"/>
              <a:t>Example of reporting incident involving a state reportable behavior and discipline action </a:t>
            </a:r>
            <a:br>
              <a:rPr lang="en-US" dirty="0"/>
            </a:br>
            <a:r>
              <a:rPr lang="en-US" dirty="0"/>
              <a:t>1 Student involved in incident</a:t>
            </a:r>
          </a:p>
        </p:txBody>
      </p:sp>
      <p:pic>
        <p:nvPicPr>
          <p:cNvPr id="7" name="Content Placeholder 6" descr="A cartoon of a person smoking">
            <a:extLst>
              <a:ext uri="{FF2B5EF4-FFF2-40B4-BE49-F238E27FC236}">
                <a16:creationId xmlns:a16="http://schemas.microsoft.com/office/drawing/2014/main" id="{DCDE69AA-818E-EC3C-D6C9-40117862DE6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2873" y="1358787"/>
            <a:ext cx="1241191" cy="1338878"/>
          </a:xfrm>
        </p:spPr>
      </p:pic>
      <p:sp>
        <p:nvSpPr>
          <p:cNvPr id="6" name="Content Placeholder 5">
            <a:extLst>
              <a:ext uri="{FF2B5EF4-FFF2-40B4-BE49-F238E27FC236}">
                <a16:creationId xmlns:a16="http://schemas.microsoft.com/office/drawing/2014/main" id="{55B33AF5-7FC4-44AD-341D-654D5607AC7A}"/>
              </a:ext>
            </a:extLst>
          </p:cNvPr>
          <p:cNvSpPr>
            <a:spLocks noGrp="1"/>
          </p:cNvSpPr>
          <p:nvPr>
            <p:ph sz="half" idx="2"/>
          </p:nvPr>
        </p:nvSpPr>
        <p:spPr>
          <a:xfrm>
            <a:off x="2074605" y="1514168"/>
            <a:ext cx="9279193" cy="4207254"/>
          </a:xfrm>
        </p:spPr>
        <p:txBody>
          <a:bodyPr/>
          <a:lstStyle/>
          <a:p>
            <a:r>
              <a:rPr lang="en-US" dirty="0"/>
              <a:t>One student was caught smoking in the school</a:t>
            </a:r>
          </a:p>
          <a:p>
            <a:r>
              <a:rPr lang="en-US" dirty="0"/>
              <a:t>1 student and 1 unique incident ID, the incident date</a:t>
            </a:r>
          </a:p>
          <a:p>
            <a:r>
              <a:rPr lang="en-US" dirty="0"/>
              <a:t>Behavior of (03) Tobacco violation</a:t>
            </a:r>
          </a:p>
          <a:p>
            <a:r>
              <a:rPr lang="en-US" dirty="0"/>
              <a:t>Student received 1 day, discipline action length 0010</a:t>
            </a:r>
          </a:p>
          <a:p>
            <a:r>
              <a:rPr lang="en-US" dirty="0"/>
              <a:t>Discipline Action Type (11) In school suspension</a:t>
            </a:r>
          </a:p>
          <a:p>
            <a:endParaRPr lang="en-US" dirty="0"/>
          </a:p>
          <a:p>
            <a:endParaRPr lang="en-US" dirty="0"/>
          </a:p>
          <a:p>
            <a:endParaRPr lang="en-US" dirty="0"/>
          </a:p>
        </p:txBody>
      </p:sp>
      <p:pic>
        <p:nvPicPr>
          <p:cNvPr id="9" name="Picture 8" descr="Record of example">
            <a:extLst>
              <a:ext uri="{FF2B5EF4-FFF2-40B4-BE49-F238E27FC236}">
                <a16:creationId xmlns:a16="http://schemas.microsoft.com/office/drawing/2014/main" id="{0B2336BE-7D97-766F-03B9-FDFE063B3C5D}"/>
              </a:ext>
            </a:extLst>
          </p:cNvPr>
          <p:cNvPicPr>
            <a:picLocks noChangeAspect="1"/>
          </p:cNvPicPr>
          <p:nvPr/>
        </p:nvPicPr>
        <p:blipFill>
          <a:blip r:embed="rId3"/>
          <a:stretch>
            <a:fillRect/>
          </a:stretch>
        </p:blipFill>
        <p:spPr>
          <a:xfrm>
            <a:off x="177282" y="5336060"/>
            <a:ext cx="12192000" cy="426453"/>
          </a:xfrm>
          <a:prstGeom prst="rect">
            <a:avLst/>
          </a:prstGeom>
        </p:spPr>
      </p:pic>
      <p:sp>
        <p:nvSpPr>
          <p:cNvPr id="3" name="Slide Number Placeholder 2">
            <a:extLst>
              <a:ext uri="{FF2B5EF4-FFF2-40B4-BE49-F238E27FC236}">
                <a16:creationId xmlns:a16="http://schemas.microsoft.com/office/drawing/2014/main" id="{3D7AD73E-0B31-6C27-A076-65B77564F0D8}"/>
              </a:ext>
            </a:extLst>
          </p:cNvPr>
          <p:cNvSpPr>
            <a:spLocks noGrp="1"/>
          </p:cNvSpPr>
          <p:nvPr>
            <p:ph type="sldNum" sz="quarter" idx="12"/>
          </p:nvPr>
        </p:nvSpPr>
        <p:spPr/>
        <p:txBody>
          <a:bodyPr/>
          <a:lstStyle/>
          <a:p>
            <a:fld id="{C479D5F6-EDCB-402A-AC08-4943A1820E8F}" type="slidenum">
              <a:rPr lang="en-US" smtClean="0"/>
              <a:pPr/>
              <a:t>31</a:t>
            </a:fld>
            <a:endParaRPr lang="en-US" dirty="0"/>
          </a:p>
        </p:txBody>
      </p:sp>
    </p:spTree>
    <p:extLst>
      <p:ext uri="{BB962C8B-B14F-4D97-AF65-F5344CB8AC3E}">
        <p14:creationId xmlns:p14="http://schemas.microsoft.com/office/powerpoint/2010/main" val="2901530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E673E-1095-D36F-7DEB-153DCF9937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30D5FC-F2E8-F4FD-EC70-FCEF98064D1C}"/>
              </a:ext>
            </a:extLst>
          </p:cNvPr>
          <p:cNvSpPr>
            <a:spLocks noGrp="1"/>
          </p:cNvSpPr>
          <p:nvPr>
            <p:ph type="title"/>
          </p:nvPr>
        </p:nvSpPr>
        <p:spPr>
          <a:xfrm>
            <a:off x="177282" y="205176"/>
            <a:ext cx="12111133" cy="898524"/>
          </a:xfrm>
        </p:spPr>
        <p:txBody>
          <a:bodyPr>
            <a:normAutofit fontScale="90000"/>
          </a:bodyPr>
          <a:lstStyle/>
          <a:p>
            <a:r>
              <a:rPr lang="en-US" dirty="0"/>
              <a:t>Student Discipline-Discipline Action File</a:t>
            </a:r>
            <a:br>
              <a:rPr lang="en-US" dirty="0"/>
            </a:br>
            <a:r>
              <a:rPr lang="en-US" dirty="0"/>
              <a:t>Example of reporting incident involving a state reportable behavior and discipline action </a:t>
            </a:r>
            <a:br>
              <a:rPr lang="en-US" dirty="0"/>
            </a:br>
            <a:r>
              <a:rPr lang="en-US" dirty="0"/>
              <a:t>3 Student involved in incident</a:t>
            </a:r>
          </a:p>
        </p:txBody>
      </p:sp>
      <p:pic>
        <p:nvPicPr>
          <p:cNvPr id="10" name="Content Placeholder 9" descr="A child punching another child in a classroom">
            <a:extLst>
              <a:ext uri="{FF2B5EF4-FFF2-40B4-BE49-F238E27FC236}">
                <a16:creationId xmlns:a16="http://schemas.microsoft.com/office/drawing/2014/main" id="{3BF42287-9445-D8F7-49DA-C55B04DCBE1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7282" y="1367714"/>
            <a:ext cx="1800225" cy="2057400"/>
          </a:xfrm>
        </p:spPr>
      </p:pic>
      <p:sp>
        <p:nvSpPr>
          <p:cNvPr id="6" name="Content Placeholder 5">
            <a:extLst>
              <a:ext uri="{FF2B5EF4-FFF2-40B4-BE49-F238E27FC236}">
                <a16:creationId xmlns:a16="http://schemas.microsoft.com/office/drawing/2014/main" id="{6421B078-9198-D62D-A7B0-8B1897D9D842}"/>
              </a:ext>
            </a:extLst>
          </p:cNvPr>
          <p:cNvSpPr>
            <a:spLocks noGrp="1"/>
          </p:cNvSpPr>
          <p:nvPr>
            <p:ph sz="half" idx="2"/>
          </p:nvPr>
        </p:nvSpPr>
        <p:spPr>
          <a:xfrm>
            <a:off x="2074605" y="1514168"/>
            <a:ext cx="9279193" cy="2964526"/>
          </a:xfrm>
        </p:spPr>
        <p:txBody>
          <a:bodyPr/>
          <a:lstStyle/>
          <a:p>
            <a:r>
              <a:rPr lang="en-US" dirty="0"/>
              <a:t>Three students were caught fighting in the school</a:t>
            </a:r>
          </a:p>
          <a:p>
            <a:r>
              <a:rPr lang="en-US" dirty="0"/>
              <a:t>After investigation 2 students received 2 days of out of school suspension, and 1 student received 4 days of out of school suspension</a:t>
            </a:r>
          </a:p>
          <a:p>
            <a:r>
              <a:rPr lang="en-US" dirty="0"/>
              <a:t>3 students and 1 unique incident ID, the incident date</a:t>
            </a:r>
          </a:p>
          <a:p>
            <a:r>
              <a:rPr lang="en-US" dirty="0"/>
              <a:t>Behavior of (09) Detrimental Behavior  </a:t>
            </a:r>
          </a:p>
          <a:p>
            <a:r>
              <a:rPr lang="en-US" dirty="0"/>
              <a:t>Discipline Action (12) Out of School Suspension</a:t>
            </a:r>
          </a:p>
          <a:p>
            <a:endParaRPr lang="en-US" dirty="0"/>
          </a:p>
          <a:p>
            <a:pPr marL="0" indent="0">
              <a:buNone/>
            </a:pPr>
            <a:endParaRPr lang="en-US" dirty="0"/>
          </a:p>
          <a:p>
            <a:endParaRPr lang="en-US" dirty="0"/>
          </a:p>
          <a:p>
            <a:endParaRPr lang="en-US" dirty="0"/>
          </a:p>
          <a:p>
            <a:endParaRPr lang="en-US" dirty="0"/>
          </a:p>
        </p:txBody>
      </p:sp>
      <p:pic>
        <p:nvPicPr>
          <p:cNvPr id="12" name="Picture 11" descr="record example">
            <a:extLst>
              <a:ext uri="{FF2B5EF4-FFF2-40B4-BE49-F238E27FC236}">
                <a16:creationId xmlns:a16="http://schemas.microsoft.com/office/drawing/2014/main" id="{36C977EE-B239-2528-3CBC-1329FC2D1CA8}"/>
              </a:ext>
            </a:extLst>
          </p:cNvPr>
          <p:cNvPicPr>
            <a:picLocks noChangeAspect="1"/>
          </p:cNvPicPr>
          <p:nvPr/>
        </p:nvPicPr>
        <p:blipFill>
          <a:blip r:embed="rId3"/>
          <a:stretch>
            <a:fillRect/>
          </a:stretch>
        </p:blipFill>
        <p:spPr>
          <a:xfrm>
            <a:off x="80867" y="4583557"/>
            <a:ext cx="12111133" cy="611209"/>
          </a:xfrm>
          <a:prstGeom prst="rect">
            <a:avLst/>
          </a:prstGeom>
        </p:spPr>
      </p:pic>
      <p:sp>
        <p:nvSpPr>
          <p:cNvPr id="3" name="Slide Number Placeholder 2">
            <a:extLst>
              <a:ext uri="{FF2B5EF4-FFF2-40B4-BE49-F238E27FC236}">
                <a16:creationId xmlns:a16="http://schemas.microsoft.com/office/drawing/2014/main" id="{1E2116AE-24B9-A5AE-602C-986B63F4D89D}"/>
              </a:ext>
            </a:extLst>
          </p:cNvPr>
          <p:cNvSpPr>
            <a:spLocks noGrp="1"/>
          </p:cNvSpPr>
          <p:nvPr>
            <p:ph type="sldNum" sz="quarter" idx="12"/>
          </p:nvPr>
        </p:nvSpPr>
        <p:spPr/>
        <p:txBody>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3375917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1AEE7-4B5D-EC4B-602C-362807BA03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E6B9D7-7C74-A799-7E28-FD89C574E8FA}"/>
              </a:ext>
            </a:extLst>
          </p:cNvPr>
          <p:cNvSpPr>
            <a:spLocks noGrp="1"/>
          </p:cNvSpPr>
          <p:nvPr>
            <p:ph type="title"/>
          </p:nvPr>
        </p:nvSpPr>
        <p:spPr>
          <a:xfrm>
            <a:off x="177282" y="205176"/>
            <a:ext cx="12111133" cy="898524"/>
          </a:xfrm>
        </p:spPr>
        <p:txBody>
          <a:bodyPr>
            <a:normAutofit fontScale="90000"/>
          </a:bodyPr>
          <a:lstStyle/>
          <a:p>
            <a:r>
              <a:rPr lang="en-US" dirty="0"/>
              <a:t>Student Discipline-Discipline Action File</a:t>
            </a:r>
            <a:br>
              <a:rPr lang="en-US" dirty="0"/>
            </a:br>
            <a:r>
              <a:rPr lang="en-US" dirty="0"/>
              <a:t>Example when multiple behaviors are violated in the same incident</a:t>
            </a:r>
            <a:br>
              <a:rPr lang="en-US" dirty="0"/>
            </a:br>
            <a:endParaRPr lang="en-US" dirty="0"/>
          </a:p>
        </p:txBody>
      </p:sp>
      <p:pic>
        <p:nvPicPr>
          <p:cNvPr id="10" name="Content Placeholder 9" descr="A child punching another child in a classroom">
            <a:extLst>
              <a:ext uri="{FF2B5EF4-FFF2-40B4-BE49-F238E27FC236}">
                <a16:creationId xmlns:a16="http://schemas.microsoft.com/office/drawing/2014/main" id="{D6D3B29D-D740-78DD-8052-5BC237C8BC5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7282" y="1367714"/>
            <a:ext cx="1800225" cy="2057400"/>
          </a:xfrm>
        </p:spPr>
      </p:pic>
      <p:sp>
        <p:nvSpPr>
          <p:cNvPr id="6" name="Content Placeholder 5">
            <a:extLst>
              <a:ext uri="{FF2B5EF4-FFF2-40B4-BE49-F238E27FC236}">
                <a16:creationId xmlns:a16="http://schemas.microsoft.com/office/drawing/2014/main" id="{FC8D7F03-89C5-6B69-6515-0D4926C12E2A}"/>
              </a:ext>
            </a:extLst>
          </p:cNvPr>
          <p:cNvSpPr>
            <a:spLocks noGrp="1"/>
          </p:cNvSpPr>
          <p:nvPr>
            <p:ph sz="half" idx="2"/>
          </p:nvPr>
        </p:nvSpPr>
        <p:spPr>
          <a:xfrm>
            <a:off x="2074605" y="1276656"/>
            <a:ext cx="10041195" cy="2057400"/>
          </a:xfrm>
        </p:spPr>
        <p:txBody>
          <a:bodyPr>
            <a:normAutofit fontScale="92500" lnSpcReduction="20000"/>
          </a:bodyPr>
          <a:lstStyle/>
          <a:p>
            <a:r>
              <a:rPr lang="en-US" dirty="0"/>
              <a:t>5 students were involved in a fight in the parking lot</a:t>
            </a:r>
          </a:p>
          <a:p>
            <a:pPr lvl="1"/>
            <a:r>
              <a:rPr lang="en-US" dirty="0"/>
              <a:t>After the investigation to determine what happened school admin determined:</a:t>
            </a:r>
          </a:p>
          <a:p>
            <a:pPr lvl="2"/>
            <a:r>
              <a:rPr lang="en-US" dirty="0"/>
              <a:t>(Student A) 1 student was being bullied</a:t>
            </a:r>
          </a:p>
          <a:p>
            <a:pPr lvl="2"/>
            <a:r>
              <a:rPr lang="en-US" dirty="0"/>
              <a:t>(Student B &amp;C) students defended the student being bullied and confronted the 2 students and pushing them to the ground</a:t>
            </a:r>
          </a:p>
          <a:p>
            <a:pPr lvl="2"/>
            <a:r>
              <a:rPr lang="en-US" dirty="0"/>
              <a:t>(Student D) student got into his vehicle and tried to run over the 2 students (Students B&amp; C) that pushed him to the ground.</a:t>
            </a:r>
          </a:p>
          <a:p>
            <a:pPr lvl="2"/>
            <a:r>
              <a:rPr lang="en-US" dirty="0"/>
              <a:t>(Student E) This student got into her vehicle and was found to be smoking in her vehicle</a:t>
            </a:r>
          </a:p>
          <a:p>
            <a:pPr lvl="2"/>
            <a:endParaRPr lang="en-US" dirty="0"/>
          </a:p>
          <a:p>
            <a:pPr marL="914400" lvl="2" indent="0">
              <a:buNone/>
            </a:pPr>
            <a:endParaRPr lang="en-US" dirty="0"/>
          </a:p>
          <a:p>
            <a:pPr lvl="2"/>
            <a:endParaRPr lang="en-US" dirty="0"/>
          </a:p>
          <a:p>
            <a:pPr marL="0" indent="0">
              <a:buNone/>
            </a:pPr>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AC3B9179-BA3A-4D6C-C0E3-846C38EEDA81}"/>
              </a:ext>
            </a:extLst>
          </p:cNvPr>
          <p:cNvSpPr txBox="1"/>
          <p:nvPr/>
        </p:nvSpPr>
        <p:spPr>
          <a:xfrm>
            <a:off x="225489" y="3598070"/>
            <a:ext cx="12014718" cy="3139321"/>
          </a:xfrm>
          <a:prstGeom prst="rect">
            <a:avLst/>
          </a:prstGeom>
          <a:noFill/>
        </p:spPr>
        <p:txBody>
          <a:bodyPr wrap="square" rtlCol="0">
            <a:spAutoFit/>
          </a:bodyPr>
          <a:lstStyle/>
          <a:p>
            <a:pPr marL="342900" indent="-342900">
              <a:buFont typeface="+mj-lt"/>
              <a:buAutoNum type="arabicPeriod"/>
            </a:pPr>
            <a:r>
              <a:rPr lang="en-US" dirty="0"/>
              <a:t>Student A : was being bullied was not disciplined, therefore no record needed in the discipline action file for this student</a:t>
            </a:r>
          </a:p>
          <a:p>
            <a:pPr marL="342900" indent="-342900">
              <a:buFont typeface="+mj-lt"/>
              <a:buAutoNum type="arabicPeriod"/>
            </a:pPr>
            <a:r>
              <a:rPr lang="en-US" dirty="0"/>
              <a:t>Student B that pushed the two students that were bullying received 3 days in school suspension</a:t>
            </a:r>
          </a:p>
          <a:p>
            <a:pPr marL="342900" indent="-342900">
              <a:buFont typeface="+mj-lt"/>
              <a:buAutoNum type="arabicPeriod"/>
            </a:pPr>
            <a:r>
              <a:rPr lang="en-US" dirty="0"/>
              <a:t>Student C that pushed the two that were bullying received 5 days in school suspension since student also was caught with a tobacco product.</a:t>
            </a:r>
          </a:p>
          <a:p>
            <a:pPr marL="342900" indent="-342900">
              <a:buFont typeface="+mj-lt"/>
              <a:buAutoNum type="arabicPeriod"/>
            </a:pPr>
            <a:r>
              <a:rPr lang="en-US" dirty="0"/>
              <a:t>Student D got into his car and tried running over the students that pushed him to the ground received 10 days out of school suspension</a:t>
            </a:r>
          </a:p>
          <a:p>
            <a:pPr marL="342900" indent="-342900">
              <a:buFont typeface="+mj-lt"/>
              <a:buAutoNum type="arabicPeriod"/>
            </a:pPr>
            <a:r>
              <a:rPr lang="en-US" dirty="0"/>
              <a:t>Student E was found smoking received 5 days out of school suspension.</a:t>
            </a:r>
          </a:p>
          <a:p>
            <a:pPr algn="ctr"/>
            <a:r>
              <a:rPr lang="en-US" b="1" dirty="0"/>
              <a:t>The Behavior incident was recorded as 1</a:t>
            </a:r>
            <a:r>
              <a:rPr lang="en-US" b="1" baseline="30000" dirty="0"/>
              <a:t>st</a:t>
            </a:r>
            <a:r>
              <a:rPr lang="en-US" b="1" dirty="0"/>
              <a:t>, 2</a:t>
            </a:r>
            <a:r>
              <a:rPr lang="en-US" b="1" baseline="30000" dirty="0"/>
              <a:t>nd</a:t>
            </a:r>
            <a:r>
              <a:rPr lang="en-US" b="1" dirty="0"/>
              <a:t>, Degree or Vehicular Assault after determining the “most serious behavior”</a:t>
            </a:r>
          </a:p>
          <a:p>
            <a:pPr algn="ctr"/>
            <a:r>
              <a:rPr lang="en-US" b="1" dirty="0"/>
              <a:t>All students will have the same incident identifier, and same incident date, but all students will have different discipline actions according to the discipline action taken.</a:t>
            </a:r>
          </a:p>
          <a:p>
            <a:endParaRPr lang="en-US" dirty="0"/>
          </a:p>
        </p:txBody>
      </p:sp>
      <p:sp>
        <p:nvSpPr>
          <p:cNvPr id="3" name="Slide Number Placeholder 2">
            <a:extLst>
              <a:ext uri="{FF2B5EF4-FFF2-40B4-BE49-F238E27FC236}">
                <a16:creationId xmlns:a16="http://schemas.microsoft.com/office/drawing/2014/main" id="{3A637BD0-D672-161D-695B-E3EF02712FFC}"/>
              </a:ext>
            </a:extLst>
          </p:cNvPr>
          <p:cNvSpPr>
            <a:spLocks noGrp="1"/>
          </p:cNvSpPr>
          <p:nvPr>
            <p:ph type="sldNum" sz="quarter" idx="12"/>
          </p:nvPr>
        </p:nvSpPr>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1589768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8C7AD7-BEF1-E5C2-E468-68D20EAF7762}"/>
              </a:ext>
            </a:extLst>
          </p:cNvPr>
          <p:cNvSpPr>
            <a:spLocks noGrp="1"/>
          </p:cNvSpPr>
          <p:nvPr>
            <p:ph type="title"/>
          </p:nvPr>
        </p:nvSpPr>
        <p:spPr/>
        <p:txBody>
          <a:bodyPr/>
          <a:lstStyle/>
          <a:p>
            <a:r>
              <a:rPr lang="en-US" dirty="0"/>
              <a:t>Students vaping</a:t>
            </a:r>
            <a:br>
              <a:rPr lang="en-US" dirty="0"/>
            </a:br>
            <a:endParaRPr lang="en-US" dirty="0"/>
          </a:p>
        </p:txBody>
      </p:sp>
      <p:sp>
        <p:nvSpPr>
          <p:cNvPr id="4" name="Content Placeholder 3">
            <a:extLst>
              <a:ext uri="{FF2B5EF4-FFF2-40B4-BE49-F238E27FC236}">
                <a16:creationId xmlns:a16="http://schemas.microsoft.com/office/drawing/2014/main" id="{914EDE13-D405-F039-C7D4-80EF1E71D8CA}"/>
              </a:ext>
            </a:extLst>
          </p:cNvPr>
          <p:cNvSpPr>
            <a:spLocks noGrp="1"/>
          </p:cNvSpPr>
          <p:nvPr>
            <p:ph sz="half" idx="1"/>
          </p:nvPr>
        </p:nvSpPr>
        <p:spPr/>
        <p:txBody>
          <a:bodyPr/>
          <a:lstStyle/>
          <a:p>
            <a:r>
              <a:rPr lang="en-US" dirty="0">
                <a:latin typeface="Trebuchet MS"/>
              </a:rPr>
              <a:t>Example: Two students were found vaping in the bathroom and they both received an out of school suspension.</a:t>
            </a:r>
            <a:endParaRPr lang="en-US" dirty="0"/>
          </a:p>
          <a:p>
            <a:pPr lvl="1">
              <a:buFont typeface="Courier New" panose="020B0604020202020204" pitchFamily="34" charset="0"/>
              <a:buChar char="o"/>
            </a:pPr>
            <a:r>
              <a:rPr lang="en-US" dirty="0">
                <a:latin typeface="Trebuchet MS"/>
              </a:rPr>
              <a:t>Incident: Students vaping and the consequence of OSS</a:t>
            </a:r>
          </a:p>
          <a:p>
            <a:pPr lvl="1">
              <a:spcBef>
                <a:spcPts val="1000"/>
              </a:spcBef>
              <a:buFont typeface="Arial" panose="020B0604020202020204" pitchFamily="34" charset="0"/>
              <a:buChar char="o"/>
            </a:pPr>
            <a:r>
              <a:rPr lang="en-US" dirty="0">
                <a:latin typeface="Trebuchet MS"/>
              </a:rPr>
              <a:t>Behavior: Tobacco violation for vaping (03 Behavior Type)</a:t>
            </a:r>
          </a:p>
          <a:p>
            <a:pPr lvl="1">
              <a:buFont typeface="Courier New" panose="020B0604020202020204" pitchFamily="34" charset="0"/>
              <a:buChar char="o"/>
            </a:pPr>
            <a:r>
              <a:rPr lang="en-US" dirty="0">
                <a:latin typeface="Trebuchet MS"/>
              </a:rPr>
              <a:t>Discipline Action: Out of school suspension (12 Discipline Action Type)</a:t>
            </a:r>
            <a:endParaRPr lang="en-US" dirty="0"/>
          </a:p>
        </p:txBody>
      </p:sp>
      <p:sp>
        <p:nvSpPr>
          <p:cNvPr id="5" name="Content Placeholder 4">
            <a:extLst>
              <a:ext uri="{FF2B5EF4-FFF2-40B4-BE49-F238E27FC236}">
                <a16:creationId xmlns:a16="http://schemas.microsoft.com/office/drawing/2014/main" id="{1BE2E940-5456-131A-9E48-9AB0F180DD4A}"/>
              </a:ext>
            </a:extLst>
          </p:cNvPr>
          <p:cNvSpPr>
            <a:spLocks noGrp="1"/>
          </p:cNvSpPr>
          <p:nvPr>
            <p:ph sz="half" idx="2"/>
          </p:nvPr>
        </p:nvSpPr>
        <p:spPr/>
        <p:txBody>
          <a:bodyPr>
            <a:normAutofit fontScale="85000" lnSpcReduction="20000"/>
          </a:bodyPr>
          <a:lstStyle/>
          <a:p>
            <a:r>
              <a:rPr lang="en-US" dirty="0"/>
              <a:t>Incident Identifier same for both students</a:t>
            </a:r>
          </a:p>
          <a:p>
            <a:r>
              <a:rPr lang="en-US" dirty="0"/>
              <a:t>Incident date same for both students</a:t>
            </a:r>
          </a:p>
          <a:p>
            <a:r>
              <a:rPr lang="en-US" dirty="0"/>
              <a:t>1 record for Student A</a:t>
            </a:r>
          </a:p>
          <a:p>
            <a:r>
              <a:rPr lang="en-US" dirty="0"/>
              <a:t>1 record for Student B</a:t>
            </a:r>
          </a:p>
          <a:p>
            <a:r>
              <a:rPr lang="en-US" dirty="0">
                <a:latin typeface="Trebuchet MS"/>
              </a:rPr>
              <a:t>Behavior: Tobacco violation for vaping (03 Behavior Type)</a:t>
            </a:r>
          </a:p>
          <a:p>
            <a:r>
              <a:rPr lang="en-US" dirty="0">
                <a:latin typeface="Trebuchet MS"/>
              </a:rPr>
              <a:t>Discipline Action: Out of school suspension (12 Discipline Action Type)</a:t>
            </a:r>
            <a:endParaRPr lang="en-US" dirty="0"/>
          </a:p>
        </p:txBody>
      </p:sp>
      <p:pic>
        <p:nvPicPr>
          <p:cNvPr id="7" name="Picture 6" descr="A person smoking a cigarette">
            <a:extLst>
              <a:ext uri="{FF2B5EF4-FFF2-40B4-BE49-F238E27FC236}">
                <a16:creationId xmlns:a16="http://schemas.microsoft.com/office/drawing/2014/main" id="{85E5D9B0-E84C-3396-690B-0BEB78AB5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9314" y="3357809"/>
            <a:ext cx="2251788" cy="1735753"/>
          </a:xfrm>
          <a:prstGeom prst="rect">
            <a:avLst/>
          </a:prstGeom>
        </p:spPr>
      </p:pic>
      <p:sp>
        <p:nvSpPr>
          <p:cNvPr id="2" name="Slide Number Placeholder 1">
            <a:extLst>
              <a:ext uri="{FF2B5EF4-FFF2-40B4-BE49-F238E27FC236}">
                <a16:creationId xmlns:a16="http://schemas.microsoft.com/office/drawing/2014/main" id="{0A9D4CA2-E888-7D1B-813D-3C574303FD5E}"/>
              </a:ext>
            </a:extLst>
          </p:cNvPr>
          <p:cNvSpPr>
            <a:spLocks noGrp="1"/>
          </p:cNvSpPr>
          <p:nvPr>
            <p:ph type="sldNum" sz="quarter" idx="12"/>
          </p:nvPr>
        </p:nvSpPr>
        <p:spPr/>
        <p:txBody>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753044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A80FC-3323-D602-0DF1-DF4AE02C98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081A21-B325-157A-3504-D2321E494D56}"/>
              </a:ext>
            </a:extLst>
          </p:cNvPr>
          <p:cNvSpPr>
            <a:spLocks noGrp="1"/>
          </p:cNvSpPr>
          <p:nvPr>
            <p:ph type="title"/>
          </p:nvPr>
        </p:nvSpPr>
        <p:spPr>
          <a:xfrm>
            <a:off x="177282" y="205176"/>
            <a:ext cx="12111133" cy="898524"/>
          </a:xfrm>
        </p:spPr>
        <p:txBody>
          <a:bodyPr>
            <a:normAutofit/>
          </a:bodyPr>
          <a:lstStyle/>
          <a:p>
            <a:r>
              <a:rPr lang="en-US" dirty="0"/>
              <a:t>Example when a Behavior Incident involves a discipline action and restraint, or student placed in seclusion.</a:t>
            </a:r>
          </a:p>
        </p:txBody>
      </p:sp>
      <p:pic>
        <p:nvPicPr>
          <p:cNvPr id="6" name="Picture 5" descr="A close-up of a trash can">
            <a:extLst>
              <a:ext uri="{FF2B5EF4-FFF2-40B4-BE49-F238E27FC236}">
                <a16:creationId xmlns:a16="http://schemas.microsoft.com/office/drawing/2014/main" id="{5E42B2D8-1C18-E4E1-431D-0A56076DF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20" y="1286580"/>
            <a:ext cx="1294979" cy="1713357"/>
          </a:xfrm>
          <a:prstGeom prst="rect">
            <a:avLst/>
          </a:prstGeom>
        </p:spPr>
      </p:pic>
      <p:sp>
        <p:nvSpPr>
          <p:cNvPr id="5" name="Content Placeholder 4">
            <a:extLst>
              <a:ext uri="{FF2B5EF4-FFF2-40B4-BE49-F238E27FC236}">
                <a16:creationId xmlns:a16="http://schemas.microsoft.com/office/drawing/2014/main" id="{F33876D4-742C-2BA5-32C1-BB2E20903FAA}"/>
              </a:ext>
            </a:extLst>
          </p:cNvPr>
          <p:cNvSpPr>
            <a:spLocks noGrp="1"/>
          </p:cNvSpPr>
          <p:nvPr>
            <p:ph sz="half" idx="1"/>
          </p:nvPr>
        </p:nvSpPr>
        <p:spPr>
          <a:xfrm>
            <a:off x="1371599" y="1453896"/>
            <a:ext cx="9982199" cy="4267526"/>
          </a:xfrm>
        </p:spPr>
        <p:txBody>
          <a:bodyPr/>
          <a:lstStyle/>
          <a:p>
            <a:r>
              <a:rPr lang="en-US" dirty="0"/>
              <a:t>Example 1 student was found smashing metal trash cans in the locker-room.  </a:t>
            </a:r>
          </a:p>
          <a:p>
            <a:r>
              <a:rPr lang="en-US" dirty="0"/>
              <a:t>The student continued smashing the metal trash cans and would not stop when asked to.  This student was restrained. </a:t>
            </a:r>
          </a:p>
          <a:p>
            <a:r>
              <a:rPr lang="en-US" dirty="0"/>
              <a:t>Two records needed to properly report this file in the Discipline Action Interchange file</a:t>
            </a:r>
          </a:p>
          <a:p>
            <a:r>
              <a:rPr lang="en-US" dirty="0"/>
              <a:t>1</a:t>
            </a:r>
            <a:r>
              <a:rPr lang="en-US" baseline="30000" dirty="0"/>
              <a:t>st</a:t>
            </a:r>
            <a:r>
              <a:rPr lang="en-US" dirty="0"/>
              <a:t> record with the behavior of 00 to indicate the restraint </a:t>
            </a:r>
          </a:p>
          <a:p>
            <a:r>
              <a:rPr lang="en-US" dirty="0"/>
              <a:t>2</a:t>
            </a:r>
            <a:r>
              <a:rPr lang="en-US" baseline="30000" dirty="0"/>
              <a:t>nd</a:t>
            </a:r>
            <a:r>
              <a:rPr lang="en-US" dirty="0"/>
              <a:t> record with the behavior of Destruction of School Property (Behavior code 10) and the discipline action type of out of school suspension (Discipline Action Type code 12).</a:t>
            </a:r>
          </a:p>
          <a:p>
            <a:endParaRPr lang="en-US" dirty="0"/>
          </a:p>
          <a:p>
            <a:endParaRPr lang="en-US" dirty="0"/>
          </a:p>
        </p:txBody>
      </p:sp>
      <p:sp>
        <p:nvSpPr>
          <p:cNvPr id="3" name="Slide Number Placeholder 2">
            <a:extLst>
              <a:ext uri="{FF2B5EF4-FFF2-40B4-BE49-F238E27FC236}">
                <a16:creationId xmlns:a16="http://schemas.microsoft.com/office/drawing/2014/main" id="{AE102933-6FC6-00FC-07F4-9531FA2FC8B4}"/>
              </a:ext>
            </a:extLst>
          </p:cNvPr>
          <p:cNvSpPr>
            <a:spLocks noGrp="1"/>
          </p:cNvSpPr>
          <p:nvPr>
            <p:ph type="sldNum" sz="quarter" idx="12"/>
          </p:nvPr>
        </p:nvSpPr>
        <p:spPr/>
        <p:txBody>
          <a:bodyPr/>
          <a:lstStyle/>
          <a:p>
            <a:fld id="{C479D5F6-EDCB-402A-AC08-4943A1820E8F}" type="slidenum">
              <a:rPr lang="en-US" smtClean="0"/>
              <a:pPr/>
              <a:t>35</a:t>
            </a:fld>
            <a:endParaRPr lang="en-US" dirty="0"/>
          </a:p>
        </p:txBody>
      </p:sp>
    </p:spTree>
    <p:extLst>
      <p:ext uri="{BB962C8B-B14F-4D97-AF65-F5344CB8AC3E}">
        <p14:creationId xmlns:p14="http://schemas.microsoft.com/office/powerpoint/2010/main" val="2149395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E4922-8488-F71F-680B-7C36DB085D2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C7BB4C4-D959-90FF-97B1-7491859A5813}"/>
              </a:ext>
            </a:extLst>
          </p:cNvPr>
          <p:cNvSpPr>
            <a:spLocks noGrp="1"/>
          </p:cNvSpPr>
          <p:nvPr>
            <p:ph type="ctrTitle"/>
          </p:nvPr>
        </p:nvSpPr>
        <p:spPr/>
        <p:txBody>
          <a:bodyPr/>
          <a:lstStyle/>
          <a:p>
            <a:r>
              <a:rPr lang="en-US" dirty="0"/>
              <a:t>Data Pipeline Process</a:t>
            </a:r>
          </a:p>
        </p:txBody>
      </p:sp>
      <p:sp>
        <p:nvSpPr>
          <p:cNvPr id="4" name="Slide Number Placeholder 3">
            <a:extLst>
              <a:ext uri="{FF2B5EF4-FFF2-40B4-BE49-F238E27FC236}">
                <a16:creationId xmlns:a16="http://schemas.microsoft.com/office/drawing/2014/main" id="{51ABCC2D-2CCF-3999-4DED-88E8824ABBD1}"/>
              </a:ext>
            </a:extLst>
          </p:cNvPr>
          <p:cNvSpPr>
            <a:spLocks noGrp="1"/>
          </p:cNvSpPr>
          <p:nvPr>
            <p:ph type="sldNum" sz="quarter" idx="12"/>
          </p:nvPr>
        </p:nvSpPr>
        <p:spPr/>
        <p:txBody>
          <a:bodyPr/>
          <a:lstStyle/>
          <a:p>
            <a:fld id="{C479D5F6-EDCB-402A-AC08-4943A1820E8F}" type="slidenum">
              <a:rPr lang="en-US" smtClean="0"/>
              <a:pPr/>
              <a:t>36</a:t>
            </a:fld>
            <a:endParaRPr lang="en-US" dirty="0"/>
          </a:p>
        </p:txBody>
      </p:sp>
    </p:spTree>
    <p:extLst>
      <p:ext uri="{BB962C8B-B14F-4D97-AF65-F5344CB8AC3E}">
        <p14:creationId xmlns:p14="http://schemas.microsoft.com/office/powerpoint/2010/main" val="1325698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8553DC-1456-BA32-C6A7-1CDFC9D60DCE}"/>
              </a:ext>
            </a:extLst>
          </p:cNvPr>
          <p:cNvSpPr>
            <a:spLocks noGrp="1"/>
          </p:cNvSpPr>
          <p:nvPr>
            <p:ph type="title"/>
          </p:nvPr>
        </p:nvSpPr>
        <p:spPr/>
        <p:txBody>
          <a:bodyPr>
            <a:normAutofit fontScale="90000"/>
          </a:bodyPr>
          <a:lstStyle/>
          <a:p>
            <a:r>
              <a:rPr lang="en-US" dirty="0"/>
              <a:t>Data Pipeline</a:t>
            </a:r>
            <a:br>
              <a:rPr lang="en-US" dirty="0"/>
            </a:br>
            <a:r>
              <a:rPr lang="en-US" dirty="0"/>
              <a:t>Roles in the Identity Management (IdM) </a:t>
            </a:r>
          </a:p>
        </p:txBody>
      </p:sp>
      <p:sp>
        <p:nvSpPr>
          <p:cNvPr id="4" name="Slide Number Placeholder 3">
            <a:extLst>
              <a:ext uri="{FF2B5EF4-FFF2-40B4-BE49-F238E27FC236}">
                <a16:creationId xmlns:a16="http://schemas.microsoft.com/office/drawing/2014/main" id="{DECDED21-D640-A5F6-76A2-8F0A351E2C3C}"/>
              </a:ext>
            </a:extLst>
          </p:cNvPr>
          <p:cNvSpPr>
            <a:spLocks noGrp="1"/>
          </p:cNvSpPr>
          <p:nvPr>
            <p:ph type="sldNum" sz="quarter" idx="12"/>
          </p:nvPr>
        </p:nvSpPr>
        <p:spPr/>
        <p:txBody>
          <a:bodyPr/>
          <a:lstStyle/>
          <a:p>
            <a:fld id="{C479D5F6-EDCB-402A-AC08-4943A1820E8F}" type="slidenum">
              <a:rPr lang="en-US" smtClean="0"/>
              <a:pPr/>
              <a:t>37</a:t>
            </a:fld>
            <a:endParaRPr lang="en-US" dirty="0"/>
          </a:p>
        </p:txBody>
      </p:sp>
      <p:sp>
        <p:nvSpPr>
          <p:cNvPr id="3" name="TextBox 2">
            <a:extLst>
              <a:ext uri="{FF2B5EF4-FFF2-40B4-BE49-F238E27FC236}">
                <a16:creationId xmlns:a16="http://schemas.microsoft.com/office/drawing/2014/main" id="{B836363B-46F3-CB8B-0241-0FD9BAC63C52}"/>
              </a:ext>
            </a:extLst>
          </p:cNvPr>
          <p:cNvSpPr txBox="1"/>
          <p:nvPr/>
        </p:nvSpPr>
        <p:spPr>
          <a:xfrm>
            <a:off x="485273" y="1484634"/>
            <a:ext cx="5181600" cy="4801314"/>
          </a:xfrm>
          <a:prstGeom prst="rect">
            <a:avLst/>
          </a:prstGeom>
          <a:noFill/>
        </p:spPr>
        <p:txBody>
          <a:bodyPr wrap="square" rtlCol="0">
            <a:spAutoFit/>
          </a:bodyPr>
          <a:lstStyle/>
          <a:p>
            <a:pPr algn="ctr"/>
            <a:r>
              <a:rPr lang="en-US" b="1" dirty="0">
                <a:hlinkClick r:id="rId2"/>
              </a:rPr>
              <a:t>Identity Management (IdM)</a:t>
            </a:r>
            <a:endParaRPr lang="en-US" b="1" dirty="0"/>
          </a:p>
          <a:p>
            <a:r>
              <a:rPr lang="en-US" b="1" dirty="0"/>
              <a:t>Student Interchange Roles</a:t>
            </a:r>
          </a:p>
          <a:p>
            <a:r>
              <a:rPr lang="en-US" dirty="0"/>
              <a:t>STD-VIEWER</a:t>
            </a:r>
          </a:p>
          <a:p>
            <a:r>
              <a:rPr lang="en-US" dirty="0"/>
              <a:t>STD-LEAUSER</a:t>
            </a:r>
          </a:p>
          <a:p>
            <a:endParaRPr lang="en-US" dirty="0"/>
          </a:p>
          <a:p>
            <a:r>
              <a:rPr lang="en-US" b="1" dirty="0"/>
              <a:t>Discipline Interchange Roles</a:t>
            </a:r>
          </a:p>
          <a:p>
            <a:r>
              <a:rPr lang="en-US" dirty="0"/>
              <a:t>DIS-LEAVIEWER</a:t>
            </a:r>
          </a:p>
          <a:p>
            <a:r>
              <a:rPr lang="en-US" dirty="0"/>
              <a:t>DIS-LEAUSER</a:t>
            </a:r>
          </a:p>
          <a:p>
            <a:endParaRPr lang="en-US" dirty="0"/>
          </a:p>
          <a:p>
            <a:r>
              <a:rPr lang="en-US" b="1" dirty="0"/>
              <a:t>Discipline Snapshot Roles</a:t>
            </a:r>
          </a:p>
          <a:p>
            <a:r>
              <a:rPr lang="en-US" dirty="0"/>
              <a:t>STU-LEAVIEWER</a:t>
            </a:r>
          </a:p>
          <a:p>
            <a:r>
              <a:rPr lang="en-US" dirty="0"/>
              <a:t>STU-LEAUSER</a:t>
            </a:r>
          </a:p>
          <a:p>
            <a:r>
              <a:rPr lang="en-US" dirty="0"/>
              <a:t>STU-LEAAPPROVER</a:t>
            </a:r>
          </a:p>
          <a:p>
            <a:endParaRPr lang="en-US" dirty="0"/>
          </a:p>
          <a:p>
            <a:r>
              <a:rPr lang="en-US" dirty="0"/>
              <a:t>*Note: can only have 1 role under each role category </a:t>
            </a:r>
          </a:p>
          <a:p>
            <a:r>
              <a:rPr lang="en-US" dirty="0"/>
              <a:t>   or you will get locked out of Data Pipeline</a:t>
            </a:r>
          </a:p>
          <a:p>
            <a:endParaRPr lang="en-US" dirty="0"/>
          </a:p>
        </p:txBody>
      </p:sp>
      <p:pic>
        <p:nvPicPr>
          <p:cNvPr id="7" name="Picture 6" descr="IdM website for log in and guides">
            <a:extLst>
              <a:ext uri="{FF2B5EF4-FFF2-40B4-BE49-F238E27FC236}">
                <a16:creationId xmlns:a16="http://schemas.microsoft.com/office/drawing/2014/main" id="{949C21D2-D91A-38E9-F606-E877A31AA62C}"/>
              </a:ext>
            </a:extLst>
          </p:cNvPr>
          <p:cNvPicPr>
            <a:picLocks noChangeAspect="1"/>
          </p:cNvPicPr>
          <p:nvPr/>
        </p:nvPicPr>
        <p:blipFill>
          <a:blip r:embed="rId3"/>
          <a:stretch>
            <a:fillRect/>
          </a:stretch>
        </p:blipFill>
        <p:spPr>
          <a:xfrm>
            <a:off x="6096000" y="1783836"/>
            <a:ext cx="5537200" cy="3665276"/>
          </a:xfrm>
          <a:prstGeom prst="rect">
            <a:avLst/>
          </a:prstGeom>
        </p:spPr>
      </p:pic>
    </p:spTree>
    <p:extLst>
      <p:ext uri="{BB962C8B-B14F-4D97-AF65-F5344CB8AC3E}">
        <p14:creationId xmlns:p14="http://schemas.microsoft.com/office/powerpoint/2010/main" val="555650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AE092-C680-75C4-8CC6-12F6B1AE08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3A1392-707A-1ED9-4A9A-93EB56F99D29}"/>
              </a:ext>
            </a:extLst>
          </p:cNvPr>
          <p:cNvSpPr>
            <a:spLocks noGrp="1"/>
          </p:cNvSpPr>
          <p:nvPr>
            <p:ph type="title"/>
          </p:nvPr>
        </p:nvSpPr>
        <p:spPr>
          <a:xfrm>
            <a:off x="443564" y="205176"/>
            <a:ext cx="11630247" cy="898524"/>
          </a:xfrm>
        </p:spPr>
        <p:txBody>
          <a:bodyPr>
            <a:normAutofit fontScale="90000"/>
          </a:bodyPr>
          <a:lstStyle/>
          <a:p>
            <a:r>
              <a:rPr lang="en-US" dirty="0"/>
              <a:t>How the Interchange files work together to create the Student Discipline Snapshot</a:t>
            </a:r>
            <a:br>
              <a:rPr lang="en-US" dirty="0"/>
            </a:br>
            <a:endParaRPr lang="en-US" dirty="0"/>
          </a:p>
        </p:txBody>
      </p:sp>
      <p:graphicFrame>
        <p:nvGraphicFramePr>
          <p:cNvPr id="2" name="Content Placeholder 1" descr="Flow chart of collection process">
            <a:extLst>
              <a:ext uri="{FF2B5EF4-FFF2-40B4-BE49-F238E27FC236}">
                <a16:creationId xmlns:a16="http://schemas.microsoft.com/office/drawing/2014/main" id="{B67C2563-DCAC-42DB-4A7D-29AF9C285FC0}"/>
              </a:ext>
            </a:extLst>
          </p:cNvPr>
          <p:cNvGraphicFramePr>
            <a:graphicFrameLocks noGrp="1"/>
          </p:cNvGraphicFramePr>
          <p:nvPr>
            <p:ph sz="half" idx="1"/>
            <p:extLst>
              <p:ext uri="{D42A27DB-BD31-4B8C-83A1-F6EECF244321}">
                <p14:modId xmlns:p14="http://schemas.microsoft.com/office/powerpoint/2010/main" val="3503718635"/>
              </p:ext>
            </p:extLst>
          </p:nvPr>
        </p:nvGraphicFramePr>
        <p:xfrm>
          <a:off x="443565" y="1614197"/>
          <a:ext cx="10295970" cy="4068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7DA456D1-00D3-9428-6863-7D264534BACF}"/>
              </a:ext>
            </a:extLst>
          </p:cNvPr>
          <p:cNvSpPr>
            <a:spLocks noGrp="1"/>
          </p:cNvSpPr>
          <p:nvPr>
            <p:ph type="sldNum" sz="quarter" idx="12"/>
          </p:nvPr>
        </p:nvSpPr>
        <p:spPr/>
        <p:txBody>
          <a:bodyPr/>
          <a:lstStyle/>
          <a:p>
            <a:fld id="{C479D5F6-EDCB-402A-AC08-4943A1820E8F}" type="slidenum">
              <a:rPr lang="en-US" smtClean="0"/>
              <a:pPr/>
              <a:t>38</a:t>
            </a:fld>
            <a:endParaRPr lang="en-US" dirty="0"/>
          </a:p>
        </p:txBody>
      </p:sp>
    </p:spTree>
    <p:extLst>
      <p:ext uri="{BB962C8B-B14F-4D97-AF65-F5344CB8AC3E}">
        <p14:creationId xmlns:p14="http://schemas.microsoft.com/office/powerpoint/2010/main" val="3130124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770AA-DD19-0772-8C09-F73F2684D3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B89DC5-903B-A1E1-B6F8-E34949A927AF}"/>
              </a:ext>
            </a:extLst>
          </p:cNvPr>
          <p:cNvSpPr>
            <a:spLocks noGrp="1"/>
          </p:cNvSpPr>
          <p:nvPr>
            <p:ph type="title"/>
          </p:nvPr>
        </p:nvSpPr>
        <p:spPr>
          <a:xfrm>
            <a:off x="443564" y="205176"/>
            <a:ext cx="11816859" cy="898524"/>
          </a:xfrm>
        </p:spPr>
        <p:txBody>
          <a:bodyPr>
            <a:normAutofit fontScale="90000"/>
          </a:bodyPr>
          <a:lstStyle/>
          <a:p>
            <a:r>
              <a:rPr lang="en-US" dirty="0"/>
              <a:t>Data Pipeline Process</a:t>
            </a:r>
            <a:br>
              <a:rPr lang="en-US" dirty="0"/>
            </a:br>
            <a:r>
              <a:rPr lang="en-US" dirty="0"/>
              <a:t>If there is NO incidents to report, the Discipline Action is not uploaded into Data Pipeline</a:t>
            </a:r>
          </a:p>
        </p:txBody>
      </p:sp>
      <p:pic>
        <p:nvPicPr>
          <p:cNvPr id="2" name="Picture 2" descr="No discipline data to report">
            <a:extLst>
              <a:ext uri="{FF2B5EF4-FFF2-40B4-BE49-F238E27FC236}">
                <a16:creationId xmlns:a16="http://schemas.microsoft.com/office/drawing/2014/main" id="{C5F2F750-3904-9F61-AC8A-7BFEE7A1D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873" y="1519642"/>
            <a:ext cx="11259359" cy="42106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C021F3-C35D-0138-D2D5-22A2819D40AE}"/>
              </a:ext>
            </a:extLst>
          </p:cNvPr>
          <p:cNvSpPr txBox="1"/>
          <p:nvPr/>
        </p:nvSpPr>
        <p:spPr>
          <a:xfrm>
            <a:off x="2203806" y="5727388"/>
            <a:ext cx="7541231" cy="369332"/>
          </a:xfrm>
          <a:prstGeom prst="rect">
            <a:avLst/>
          </a:prstGeom>
          <a:noFill/>
        </p:spPr>
        <p:txBody>
          <a:bodyPr wrap="square" rtlCol="0">
            <a:spAutoFit/>
          </a:bodyPr>
          <a:lstStyle/>
          <a:p>
            <a:r>
              <a:rPr lang="en-US" dirty="0">
                <a:highlight>
                  <a:srgbClr val="FFFF00"/>
                </a:highlight>
              </a:rPr>
              <a:t>THIS IS ONLY NEEDED IF YOUR DISTRICT HAS NO DISCIPLINE DATA TO REPORT</a:t>
            </a:r>
          </a:p>
        </p:txBody>
      </p:sp>
      <p:sp>
        <p:nvSpPr>
          <p:cNvPr id="3" name="Slide Number Placeholder 2">
            <a:extLst>
              <a:ext uri="{FF2B5EF4-FFF2-40B4-BE49-F238E27FC236}">
                <a16:creationId xmlns:a16="http://schemas.microsoft.com/office/drawing/2014/main" id="{619EE464-0A80-1CD3-C2AE-825B5CDE516C}"/>
              </a:ext>
            </a:extLst>
          </p:cNvPr>
          <p:cNvSpPr>
            <a:spLocks noGrp="1"/>
          </p:cNvSpPr>
          <p:nvPr>
            <p:ph type="sldNum" sz="quarter" idx="12"/>
          </p:nvPr>
        </p:nvSpPr>
        <p:spPr/>
        <p:txBody>
          <a:bodyPr/>
          <a:lstStyle/>
          <a:p>
            <a:fld id="{C479D5F6-EDCB-402A-AC08-4943A1820E8F}" type="slidenum">
              <a:rPr lang="en-US" smtClean="0"/>
              <a:pPr/>
              <a:t>39</a:t>
            </a:fld>
            <a:endParaRPr lang="en-US" dirty="0"/>
          </a:p>
        </p:txBody>
      </p:sp>
    </p:spTree>
    <p:extLst>
      <p:ext uri="{BB962C8B-B14F-4D97-AF65-F5344CB8AC3E}">
        <p14:creationId xmlns:p14="http://schemas.microsoft.com/office/powerpoint/2010/main" val="2920149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10C31-2961-B729-0CA8-A5E0D47E29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13730D-E62B-8257-2497-18DE6BF3770E}"/>
              </a:ext>
            </a:extLst>
          </p:cNvPr>
          <p:cNvSpPr>
            <a:spLocks noGrp="1"/>
          </p:cNvSpPr>
          <p:nvPr>
            <p:ph type="title"/>
          </p:nvPr>
        </p:nvSpPr>
        <p:spPr/>
        <p:txBody>
          <a:bodyPr/>
          <a:lstStyle/>
          <a:p>
            <a:r>
              <a:rPr lang="en-US" dirty="0"/>
              <a:t>Student Interchange files</a:t>
            </a:r>
          </a:p>
        </p:txBody>
      </p:sp>
      <p:sp>
        <p:nvSpPr>
          <p:cNvPr id="4" name="Content Placeholder 3">
            <a:extLst>
              <a:ext uri="{FF2B5EF4-FFF2-40B4-BE49-F238E27FC236}">
                <a16:creationId xmlns:a16="http://schemas.microsoft.com/office/drawing/2014/main" id="{D8415ADC-0692-E8F4-4699-5A0AFD21BF4D}"/>
              </a:ext>
            </a:extLst>
          </p:cNvPr>
          <p:cNvSpPr>
            <a:spLocks noGrp="1"/>
          </p:cNvSpPr>
          <p:nvPr>
            <p:ph sz="half" idx="1"/>
          </p:nvPr>
        </p:nvSpPr>
        <p:spPr/>
        <p:txBody>
          <a:bodyPr/>
          <a:lstStyle/>
          <a:p>
            <a:r>
              <a:rPr lang="en-US" dirty="0">
                <a:hlinkClick r:id="rId2"/>
              </a:rPr>
              <a:t>Student Demographics File Layout</a:t>
            </a:r>
            <a:r>
              <a:rPr lang="en-US" dirty="0"/>
              <a:t>-The purpose of the Student Demographic (DEM) file is to capture and verify the attributes of a student while they attended your Local Education Agency (LEA) in the current school year.</a:t>
            </a:r>
          </a:p>
        </p:txBody>
      </p:sp>
      <p:sp>
        <p:nvSpPr>
          <p:cNvPr id="5" name="Content Placeholder 4">
            <a:extLst>
              <a:ext uri="{FF2B5EF4-FFF2-40B4-BE49-F238E27FC236}">
                <a16:creationId xmlns:a16="http://schemas.microsoft.com/office/drawing/2014/main" id="{4F51CBDF-1281-32D7-2CF3-A372A98867A5}"/>
              </a:ext>
            </a:extLst>
          </p:cNvPr>
          <p:cNvSpPr>
            <a:spLocks noGrp="1"/>
          </p:cNvSpPr>
          <p:nvPr>
            <p:ph sz="half" idx="2"/>
          </p:nvPr>
        </p:nvSpPr>
        <p:spPr/>
        <p:txBody>
          <a:bodyPr/>
          <a:lstStyle/>
          <a:p>
            <a:r>
              <a:rPr lang="en-US" dirty="0">
                <a:hlinkClick r:id="rId3"/>
              </a:rPr>
              <a:t>Student School Association File Layout</a:t>
            </a:r>
            <a:r>
              <a:rPr lang="en-US" dirty="0"/>
              <a:t>-The purpose of the Student School Association (SSA) file is to capture the school(s) in which a student attends in your Local Education Agency (LEA) district throughout the current school year for funding and accountability purposes.</a:t>
            </a:r>
          </a:p>
        </p:txBody>
      </p:sp>
      <p:sp>
        <p:nvSpPr>
          <p:cNvPr id="2" name="Slide Number Placeholder 1">
            <a:extLst>
              <a:ext uri="{FF2B5EF4-FFF2-40B4-BE49-F238E27FC236}">
                <a16:creationId xmlns:a16="http://schemas.microsoft.com/office/drawing/2014/main" id="{6A08FB8F-FA01-426E-3AFB-4A8C93E1E31A}"/>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326405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Interchange files need to be uploaded into Data Pipeline</a:t>
            </a:r>
            <a:br>
              <a:rPr lang="en-US" dirty="0"/>
            </a:br>
            <a:r>
              <a:rPr lang="en-US" dirty="0"/>
              <a:t>Student Profile Demographics and School Association file</a:t>
            </a:r>
            <a:br>
              <a:rPr lang="en-US" dirty="0"/>
            </a:br>
            <a:br>
              <a:rPr lang="en-US" dirty="0"/>
            </a:br>
            <a:endParaRPr lang="en-US" dirty="0"/>
          </a:p>
        </p:txBody>
      </p:sp>
      <p:pic>
        <p:nvPicPr>
          <p:cNvPr id="11" name="Picture 10" descr="Student demographics">
            <a:extLst>
              <a:ext uri="{FF2B5EF4-FFF2-40B4-BE49-F238E27FC236}">
                <a16:creationId xmlns:a16="http://schemas.microsoft.com/office/drawing/2014/main" id="{AE0140C0-E5EB-8000-49AD-AC4AAFB37D1F}"/>
              </a:ext>
            </a:extLst>
          </p:cNvPr>
          <p:cNvPicPr>
            <a:picLocks noChangeAspect="1"/>
          </p:cNvPicPr>
          <p:nvPr/>
        </p:nvPicPr>
        <p:blipFill>
          <a:blip r:embed="rId2"/>
          <a:stretch>
            <a:fillRect/>
          </a:stretch>
        </p:blipFill>
        <p:spPr>
          <a:xfrm>
            <a:off x="443564" y="1609917"/>
            <a:ext cx="5496220" cy="4173503"/>
          </a:xfrm>
          <a:prstGeom prst="rect">
            <a:avLst/>
          </a:prstGeom>
        </p:spPr>
      </p:pic>
      <p:pic>
        <p:nvPicPr>
          <p:cNvPr id="5" name="Picture 4" descr="Student school association file upload">
            <a:extLst>
              <a:ext uri="{FF2B5EF4-FFF2-40B4-BE49-F238E27FC236}">
                <a16:creationId xmlns:a16="http://schemas.microsoft.com/office/drawing/2014/main" id="{07FE2C05-385F-86A4-D4EE-FD370FD1CEF9}"/>
              </a:ext>
            </a:extLst>
          </p:cNvPr>
          <p:cNvPicPr>
            <a:picLocks noChangeAspect="1"/>
          </p:cNvPicPr>
          <p:nvPr/>
        </p:nvPicPr>
        <p:blipFill>
          <a:blip r:embed="rId3"/>
          <a:stretch>
            <a:fillRect/>
          </a:stretch>
        </p:blipFill>
        <p:spPr>
          <a:xfrm>
            <a:off x="6463042" y="1609917"/>
            <a:ext cx="4703629" cy="3638166"/>
          </a:xfrm>
          <a:prstGeom prst="rect">
            <a:avLst/>
          </a:prstGeom>
        </p:spPr>
      </p:pic>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40</a:t>
            </a:fld>
            <a:endParaRPr lang="en-US" dirty="0"/>
          </a:p>
        </p:txBody>
      </p:sp>
    </p:spTree>
    <p:extLst>
      <p:ext uri="{BB962C8B-B14F-4D97-AF65-F5344CB8AC3E}">
        <p14:creationId xmlns:p14="http://schemas.microsoft.com/office/powerpoint/2010/main" val="1213727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Interchange files need to be uploaded into Data Pipeline</a:t>
            </a:r>
            <a:br>
              <a:rPr lang="en-US" dirty="0"/>
            </a:br>
            <a:r>
              <a:rPr lang="en-US" dirty="0"/>
              <a:t>Discipline Interchange file</a:t>
            </a:r>
            <a:br>
              <a:rPr lang="en-US" dirty="0"/>
            </a:b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41</a:t>
            </a:fld>
            <a:endParaRPr lang="en-US" dirty="0"/>
          </a:p>
        </p:txBody>
      </p:sp>
      <p:pic>
        <p:nvPicPr>
          <p:cNvPr id="6" name="Picture 5" descr="Discipline action file upload">
            <a:extLst>
              <a:ext uri="{FF2B5EF4-FFF2-40B4-BE49-F238E27FC236}">
                <a16:creationId xmlns:a16="http://schemas.microsoft.com/office/drawing/2014/main" id="{DBCD2D7E-7AB5-CABD-5369-F679F81B256F}"/>
              </a:ext>
            </a:extLst>
          </p:cNvPr>
          <p:cNvPicPr>
            <a:picLocks noChangeAspect="1"/>
          </p:cNvPicPr>
          <p:nvPr/>
        </p:nvPicPr>
        <p:blipFill>
          <a:blip r:embed="rId2"/>
          <a:stretch>
            <a:fillRect/>
          </a:stretch>
        </p:blipFill>
        <p:spPr>
          <a:xfrm>
            <a:off x="1926699" y="1288612"/>
            <a:ext cx="6942422" cy="5067739"/>
          </a:xfrm>
          <a:prstGeom prst="rect">
            <a:avLst/>
          </a:prstGeom>
        </p:spPr>
      </p:pic>
    </p:spTree>
    <p:extLst>
      <p:ext uri="{BB962C8B-B14F-4D97-AF65-F5344CB8AC3E}">
        <p14:creationId xmlns:p14="http://schemas.microsoft.com/office/powerpoint/2010/main" val="2700960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Discipline Action Interchange file</a:t>
            </a:r>
            <a:br>
              <a:rPr lang="en-US" dirty="0"/>
            </a:br>
            <a:r>
              <a:rPr lang="en-US" dirty="0"/>
              <a:t>Checking for Student Discipline Interchange errors</a:t>
            </a:r>
            <a:br>
              <a:rPr lang="en-US" dirty="0"/>
            </a:br>
            <a:br>
              <a:rPr lang="en-US" dirty="0"/>
            </a:br>
            <a:endParaRPr lang="en-US" dirty="0"/>
          </a:p>
        </p:txBody>
      </p:sp>
      <p:pic>
        <p:nvPicPr>
          <p:cNvPr id="5" name="Picture 4" descr="Data Pipeline checking for Discipline action interchange errors">
            <a:extLst>
              <a:ext uri="{FF2B5EF4-FFF2-40B4-BE49-F238E27FC236}">
                <a16:creationId xmlns:a16="http://schemas.microsoft.com/office/drawing/2014/main" id="{1EA893D1-F544-F5C0-70F3-F266DCE60069}"/>
              </a:ext>
            </a:extLst>
          </p:cNvPr>
          <p:cNvPicPr>
            <a:picLocks noChangeAspect="1"/>
          </p:cNvPicPr>
          <p:nvPr/>
        </p:nvPicPr>
        <p:blipFill>
          <a:blip r:embed="rId2"/>
          <a:stretch>
            <a:fillRect/>
          </a:stretch>
        </p:blipFill>
        <p:spPr>
          <a:xfrm>
            <a:off x="513072" y="1645646"/>
            <a:ext cx="9839925" cy="2743473"/>
          </a:xfrm>
          <a:prstGeom prst="rect">
            <a:avLst/>
          </a:prstGeom>
        </p:spPr>
      </p:pic>
      <p:sp>
        <p:nvSpPr>
          <p:cNvPr id="6" name="TextBox 5">
            <a:extLst>
              <a:ext uri="{FF2B5EF4-FFF2-40B4-BE49-F238E27FC236}">
                <a16:creationId xmlns:a16="http://schemas.microsoft.com/office/drawing/2014/main" id="{8FF90989-EAA4-CC1A-AA3B-6B71A20EA954}"/>
              </a:ext>
            </a:extLst>
          </p:cNvPr>
          <p:cNvSpPr txBox="1"/>
          <p:nvPr/>
        </p:nvSpPr>
        <p:spPr>
          <a:xfrm>
            <a:off x="4683760" y="4815840"/>
            <a:ext cx="5059680" cy="369332"/>
          </a:xfrm>
          <a:prstGeom prst="rect">
            <a:avLst/>
          </a:prstGeom>
          <a:noFill/>
        </p:spPr>
        <p:txBody>
          <a:bodyPr wrap="square" rtlCol="0">
            <a:spAutoFit/>
          </a:bodyPr>
          <a:lstStyle/>
          <a:p>
            <a:r>
              <a:rPr lang="en-US" dirty="0"/>
              <a:t>Then click on View Details to see the errors in Detail</a:t>
            </a:r>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3675251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1E84-9242-0669-0347-C6B73134E5B1}"/>
              </a:ext>
            </a:extLst>
          </p:cNvPr>
          <p:cNvSpPr>
            <a:spLocks noGrp="1"/>
          </p:cNvSpPr>
          <p:nvPr>
            <p:ph type="title"/>
          </p:nvPr>
        </p:nvSpPr>
        <p:spPr/>
        <p:txBody>
          <a:bodyPr/>
          <a:lstStyle/>
          <a:p>
            <a:r>
              <a:rPr lang="en-US" dirty="0"/>
              <a:t>Creating a Student Discipline Snapshot</a:t>
            </a:r>
          </a:p>
        </p:txBody>
      </p:sp>
      <p:sp>
        <p:nvSpPr>
          <p:cNvPr id="3" name="TextBox 2">
            <a:extLst>
              <a:ext uri="{FF2B5EF4-FFF2-40B4-BE49-F238E27FC236}">
                <a16:creationId xmlns:a16="http://schemas.microsoft.com/office/drawing/2014/main" id="{F7B8B521-578C-E8FC-44DC-59A09B5557A7}"/>
              </a:ext>
            </a:extLst>
          </p:cNvPr>
          <p:cNvSpPr txBox="1"/>
          <p:nvPr/>
        </p:nvSpPr>
        <p:spPr>
          <a:xfrm>
            <a:off x="731520" y="1595120"/>
            <a:ext cx="10444480" cy="646331"/>
          </a:xfrm>
          <a:prstGeom prst="rect">
            <a:avLst/>
          </a:prstGeom>
          <a:noFill/>
        </p:spPr>
        <p:txBody>
          <a:bodyPr wrap="square" rtlCol="0">
            <a:spAutoFit/>
          </a:bodyPr>
          <a:lstStyle/>
          <a:p>
            <a:r>
              <a:rPr lang="en-US" dirty="0"/>
              <a:t>Creating a snapshot in Data Pipeline-by clicking on the create snapshot button Data Pipeline merges all 3 interchange files together pulling in the Snapshot records</a:t>
            </a:r>
          </a:p>
        </p:txBody>
      </p:sp>
      <p:pic>
        <p:nvPicPr>
          <p:cNvPr id="7" name="Picture 6" descr="creating a Student Discipline Snapshot">
            <a:extLst>
              <a:ext uri="{FF2B5EF4-FFF2-40B4-BE49-F238E27FC236}">
                <a16:creationId xmlns:a16="http://schemas.microsoft.com/office/drawing/2014/main" id="{F581959A-7969-650A-0772-62099ADB14ED}"/>
              </a:ext>
            </a:extLst>
          </p:cNvPr>
          <p:cNvPicPr>
            <a:picLocks noChangeAspect="1"/>
          </p:cNvPicPr>
          <p:nvPr/>
        </p:nvPicPr>
        <p:blipFill>
          <a:blip r:embed="rId2"/>
          <a:stretch>
            <a:fillRect/>
          </a:stretch>
        </p:blipFill>
        <p:spPr>
          <a:xfrm>
            <a:off x="443565" y="2359838"/>
            <a:ext cx="9543446" cy="2256712"/>
          </a:xfrm>
          <a:prstGeom prst="rect">
            <a:avLst/>
          </a:prstGeom>
        </p:spPr>
      </p:pic>
      <p:pic>
        <p:nvPicPr>
          <p:cNvPr id="9" name="Picture 8" descr="Create the snapshot">
            <a:extLst>
              <a:ext uri="{FF2B5EF4-FFF2-40B4-BE49-F238E27FC236}">
                <a16:creationId xmlns:a16="http://schemas.microsoft.com/office/drawing/2014/main" id="{8B8AF3A6-61B2-41CF-D74A-2ECB3C428C30}"/>
              </a:ext>
            </a:extLst>
          </p:cNvPr>
          <p:cNvPicPr>
            <a:picLocks noChangeAspect="1"/>
          </p:cNvPicPr>
          <p:nvPr/>
        </p:nvPicPr>
        <p:blipFill>
          <a:blip r:embed="rId3"/>
          <a:stretch>
            <a:fillRect/>
          </a:stretch>
        </p:blipFill>
        <p:spPr>
          <a:xfrm>
            <a:off x="1564323" y="4491402"/>
            <a:ext cx="8334589" cy="1972871"/>
          </a:xfrm>
          <a:prstGeom prst="rect">
            <a:avLst/>
          </a:prstGeom>
        </p:spPr>
      </p:pic>
      <p:sp>
        <p:nvSpPr>
          <p:cNvPr id="4" name="Slide Number Placeholder 3">
            <a:extLst>
              <a:ext uri="{FF2B5EF4-FFF2-40B4-BE49-F238E27FC236}">
                <a16:creationId xmlns:a16="http://schemas.microsoft.com/office/drawing/2014/main" id="{C0B24A79-2F38-AAC2-6C14-222257EF787A}"/>
              </a:ext>
            </a:extLst>
          </p:cNvPr>
          <p:cNvSpPr>
            <a:spLocks noGrp="1"/>
          </p:cNvSpPr>
          <p:nvPr>
            <p:ph type="sldNum" sz="quarter" idx="12"/>
          </p:nvPr>
        </p:nvSpPr>
        <p:spPr/>
        <p:txBody>
          <a:bodyPr/>
          <a:lstStyle/>
          <a:p>
            <a:fld id="{C479D5F6-EDCB-402A-AC08-4943A1820E8F}" type="slidenum">
              <a:rPr lang="en-US" smtClean="0"/>
              <a:pPr/>
              <a:t>43</a:t>
            </a:fld>
            <a:endParaRPr lang="en-US" dirty="0"/>
          </a:p>
        </p:txBody>
      </p:sp>
    </p:spTree>
    <p:extLst>
      <p:ext uri="{BB962C8B-B14F-4D97-AF65-F5344CB8AC3E}">
        <p14:creationId xmlns:p14="http://schemas.microsoft.com/office/powerpoint/2010/main" val="1450785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Interchange files </a:t>
            </a:r>
            <a:br>
              <a:rPr lang="en-US" dirty="0"/>
            </a:br>
            <a:r>
              <a:rPr lang="en-US" dirty="0"/>
              <a:t>Checking status of snapshot</a:t>
            </a:r>
            <a:br>
              <a:rPr lang="en-US" dirty="0"/>
            </a:b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44</a:t>
            </a:fld>
            <a:endParaRPr lang="en-US" dirty="0"/>
          </a:p>
        </p:txBody>
      </p:sp>
      <p:pic>
        <p:nvPicPr>
          <p:cNvPr id="5" name="Picture 4" descr="Checking status dashboard for snapshot results">
            <a:extLst>
              <a:ext uri="{FF2B5EF4-FFF2-40B4-BE49-F238E27FC236}">
                <a16:creationId xmlns:a16="http://schemas.microsoft.com/office/drawing/2014/main" id="{75C32E59-70B4-84EC-5068-5362EB3932E6}"/>
              </a:ext>
            </a:extLst>
          </p:cNvPr>
          <p:cNvPicPr>
            <a:picLocks noChangeAspect="1"/>
          </p:cNvPicPr>
          <p:nvPr/>
        </p:nvPicPr>
        <p:blipFill>
          <a:blip r:embed="rId2"/>
          <a:stretch>
            <a:fillRect/>
          </a:stretch>
        </p:blipFill>
        <p:spPr>
          <a:xfrm>
            <a:off x="291801" y="1968425"/>
            <a:ext cx="11608397" cy="2921150"/>
          </a:xfrm>
          <a:prstGeom prst="rect">
            <a:avLst/>
          </a:prstGeom>
        </p:spPr>
      </p:pic>
    </p:spTree>
    <p:extLst>
      <p:ext uri="{BB962C8B-B14F-4D97-AF65-F5344CB8AC3E}">
        <p14:creationId xmlns:p14="http://schemas.microsoft.com/office/powerpoint/2010/main" val="14865193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Data Pipeline</a:t>
            </a:r>
            <a:br>
              <a:rPr lang="en-US" dirty="0"/>
            </a:br>
            <a:r>
              <a:rPr lang="en-US" dirty="0"/>
              <a:t>Checking for Student Snapshot errors</a:t>
            </a:r>
            <a:br>
              <a:rPr lang="en-US" dirty="0"/>
            </a:br>
            <a:br>
              <a:rPr lang="en-US" dirty="0"/>
            </a:br>
            <a:endParaRPr lang="en-US" dirty="0"/>
          </a:p>
        </p:txBody>
      </p:sp>
      <p:pic>
        <p:nvPicPr>
          <p:cNvPr id="5" name="Picture 4" descr="Checking for snapshot errors">
            <a:extLst>
              <a:ext uri="{FF2B5EF4-FFF2-40B4-BE49-F238E27FC236}">
                <a16:creationId xmlns:a16="http://schemas.microsoft.com/office/drawing/2014/main" id="{E98C2165-3159-5218-AD71-3C5468C686D6}"/>
              </a:ext>
            </a:extLst>
          </p:cNvPr>
          <p:cNvPicPr>
            <a:picLocks noChangeAspect="1"/>
          </p:cNvPicPr>
          <p:nvPr/>
        </p:nvPicPr>
        <p:blipFill>
          <a:blip r:embed="rId2"/>
          <a:stretch>
            <a:fillRect/>
          </a:stretch>
        </p:blipFill>
        <p:spPr>
          <a:xfrm>
            <a:off x="597908" y="1899920"/>
            <a:ext cx="9733759" cy="2707065"/>
          </a:xfrm>
          <a:prstGeom prst="rect">
            <a:avLst/>
          </a:prstGeom>
        </p:spPr>
      </p:pic>
      <p:sp>
        <p:nvSpPr>
          <p:cNvPr id="6" name="TextBox 5">
            <a:extLst>
              <a:ext uri="{FF2B5EF4-FFF2-40B4-BE49-F238E27FC236}">
                <a16:creationId xmlns:a16="http://schemas.microsoft.com/office/drawing/2014/main" id="{4F7B0B28-26DA-B6E9-7D17-A76F225FBB23}"/>
              </a:ext>
            </a:extLst>
          </p:cNvPr>
          <p:cNvSpPr txBox="1"/>
          <p:nvPr/>
        </p:nvSpPr>
        <p:spPr>
          <a:xfrm>
            <a:off x="4683760" y="4815840"/>
            <a:ext cx="5059680" cy="369332"/>
          </a:xfrm>
          <a:prstGeom prst="rect">
            <a:avLst/>
          </a:prstGeom>
          <a:noFill/>
        </p:spPr>
        <p:txBody>
          <a:bodyPr wrap="square" rtlCol="0">
            <a:spAutoFit/>
          </a:bodyPr>
          <a:lstStyle/>
          <a:p>
            <a:r>
              <a:rPr lang="en-US" dirty="0"/>
              <a:t>Then click on View Details to see the errors in Detail</a:t>
            </a:r>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45</a:t>
            </a:fld>
            <a:endParaRPr lang="en-US" dirty="0"/>
          </a:p>
        </p:txBody>
      </p:sp>
    </p:spTree>
    <p:extLst>
      <p:ext uri="{BB962C8B-B14F-4D97-AF65-F5344CB8AC3E}">
        <p14:creationId xmlns:p14="http://schemas.microsoft.com/office/powerpoint/2010/main" val="1740619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CCBBF-9F3B-7F15-989B-786BC9CAF541}"/>
              </a:ext>
            </a:extLst>
          </p:cNvPr>
          <p:cNvSpPr>
            <a:spLocks noGrp="1"/>
          </p:cNvSpPr>
          <p:nvPr>
            <p:ph type="ctrTitle"/>
          </p:nvPr>
        </p:nvSpPr>
        <p:spPr/>
        <p:txBody>
          <a:bodyPr/>
          <a:lstStyle/>
          <a:p>
            <a:r>
              <a:rPr lang="en-US" dirty="0">
                <a:latin typeface="Museo Slab 500"/>
              </a:rPr>
              <a:t>Frequently Asked Questions</a:t>
            </a:r>
            <a:endParaRPr lang="en-US" dirty="0"/>
          </a:p>
        </p:txBody>
      </p:sp>
      <p:sp>
        <p:nvSpPr>
          <p:cNvPr id="2" name="Slide Number Placeholder 1">
            <a:extLst>
              <a:ext uri="{FF2B5EF4-FFF2-40B4-BE49-F238E27FC236}">
                <a16:creationId xmlns:a16="http://schemas.microsoft.com/office/drawing/2014/main" id="{78B9A861-F907-480E-A7CA-4D78DEBFEB04}"/>
              </a:ext>
            </a:extLst>
          </p:cNvPr>
          <p:cNvSpPr>
            <a:spLocks noGrp="1"/>
          </p:cNvSpPr>
          <p:nvPr>
            <p:ph type="sldNum" sz="quarter" idx="12"/>
          </p:nvPr>
        </p:nvSpPr>
        <p:spPr/>
        <p:txBody>
          <a:bodyPr/>
          <a:lstStyle/>
          <a:p>
            <a:fld id="{C479D5F6-EDCB-402A-AC08-4943A1820E8F}" type="slidenum">
              <a:rPr lang="en-US" smtClean="0"/>
              <a:pPr/>
              <a:t>46</a:t>
            </a:fld>
            <a:endParaRPr lang="en-US" dirty="0"/>
          </a:p>
        </p:txBody>
      </p:sp>
    </p:spTree>
    <p:extLst>
      <p:ext uri="{BB962C8B-B14F-4D97-AF65-F5344CB8AC3E}">
        <p14:creationId xmlns:p14="http://schemas.microsoft.com/office/powerpoint/2010/main" val="1883002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5F7F4-FE5B-99DF-9015-177EEE1E9B91}"/>
              </a:ext>
            </a:extLst>
          </p:cNvPr>
          <p:cNvSpPr>
            <a:spLocks noGrp="1"/>
          </p:cNvSpPr>
          <p:nvPr>
            <p:ph type="title"/>
          </p:nvPr>
        </p:nvSpPr>
        <p:spPr/>
        <p:txBody>
          <a:bodyPr/>
          <a:lstStyle/>
          <a:p>
            <a:r>
              <a:rPr lang="en-US" dirty="0">
                <a:latin typeface="Museo Slab 500"/>
              </a:rPr>
              <a:t>Collection Terms</a:t>
            </a:r>
            <a:endParaRPr lang="en-US" dirty="0"/>
          </a:p>
        </p:txBody>
      </p:sp>
      <p:sp>
        <p:nvSpPr>
          <p:cNvPr id="4" name="Content Placeholder 3">
            <a:extLst>
              <a:ext uri="{FF2B5EF4-FFF2-40B4-BE49-F238E27FC236}">
                <a16:creationId xmlns:a16="http://schemas.microsoft.com/office/drawing/2014/main" id="{AA486634-920C-F5DC-8162-28951A14AFAF}"/>
              </a:ext>
            </a:extLst>
          </p:cNvPr>
          <p:cNvSpPr>
            <a:spLocks noGrp="1"/>
          </p:cNvSpPr>
          <p:nvPr>
            <p:ph idx="1"/>
          </p:nvPr>
        </p:nvSpPr>
        <p:spPr/>
        <p:txBody>
          <a:bodyPr vert="horz" lIns="0" tIns="0" rIns="0" bIns="0" rtlCol="0" anchor="t">
            <a:normAutofit/>
          </a:bodyPr>
          <a:lstStyle/>
          <a:p>
            <a:r>
              <a:rPr lang="en-US" b="1" dirty="0">
                <a:latin typeface="Trebuchet MS"/>
              </a:rPr>
              <a:t>Discipline incident</a:t>
            </a:r>
            <a:r>
              <a:rPr lang="en-US" dirty="0">
                <a:latin typeface="Trebuchet MS"/>
              </a:rPr>
              <a:t>: The discipline event that occurred, including both the behavior and the discipline action</a:t>
            </a:r>
            <a:endParaRPr lang="en-US" dirty="0"/>
          </a:p>
          <a:p>
            <a:r>
              <a:rPr lang="en-US" b="1" dirty="0">
                <a:latin typeface="Trebuchet MS"/>
              </a:rPr>
              <a:t>Behavior</a:t>
            </a:r>
            <a:r>
              <a:rPr lang="en-US" dirty="0">
                <a:latin typeface="Trebuchet MS"/>
              </a:rPr>
              <a:t>: The act that the student engaged in that resulted in them receiving a discipline action</a:t>
            </a:r>
          </a:p>
          <a:p>
            <a:r>
              <a:rPr lang="en-US" b="1" dirty="0">
                <a:latin typeface="Trebuchet MS"/>
              </a:rPr>
              <a:t>Discipline Action</a:t>
            </a:r>
            <a:r>
              <a:rPr lang="en-US" dirty="0">
                <a:latin typeface="Trebuchet MS"/>
              </a:rPr>
              <a:t>: The consequence for the student's behavior</a:t>
            </a:r>
          </a:p>
          <a:p>
            <a:endParaRPr lang="en-US" dirty="0">
              <a:latin typeface="Trebuchet MS"/>
            </a:endParaRPr>
          </a:p>
        </p:txBody>
      </p:sp>
      <p:sp>
        <p:nvSpPr>
          <p:cNvPr id="2" name="Slide Number Placeholder 1">
            <a:extLst>
              <a:ext uri="{FF2B5EF4-FFF2-40B4-BE49-F238E27FC236}">
                <a16:creationId xmlns:a16="http://schemas.microsoft.com/office/drawing/2014/main" id="{8081DB88-5C75-EB04-A856-C6BEEB9FD35B}"/>
              </a:ext>
            </a:extLst>
          </p:cNvPr>
          <p:cNvSpPr>
            <a:spLocks noGrp="1"/>
          </p:cNvSpPr>
          <p:nvPr>
            <p:ph type="sldNum" sz="quarter" idx="12"/>
          </p:nvPr>
        </p:nvSpPr>
        <p:spPr/>
        <p:txBody>
          <a:bodyPr/>
          <a:lstStyle/>
          <a:p>
            <a:fld id="{C479D5F6-EDCB-402A-AC08-4943A1820E8F}" type="slidenum">
              <a:rPr lang="en-US" smtClean="0"/>
              <a:pPr/>
              <a:t>47</a:t>
            </a:fld>
            <a:endParaRPr lang="en-US" dirty="0"/>
          </a:p>
        </p:txBody>
      </p:sp>
    </p:spTree>
    <p:extLst>
      <p:ext uri="{BB962C8B-B14F-4D97-AF65-F5344CB8AC3E}">
        <p14:creationId xmlns:p14="http://schemas.microsoft.com/office/powerpoint/2010/main" val="3040454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5F7F4-FE5B-99DF-9015-177EEE1E9B91}"/>
              </a:ext>
            </a:extLst>
          </p:cNvPr>
          <p:cNvSpPr>
            <a:spLocks noGrp="1"/>
          </p:cNvSpPr>
          <p:nvPr>
            <p:ph type="title"/>
          </p:nvPr>
        </p:nvSpPr>
        <p:spPr/>
        <p:txBody>
          <a:bodyPr/>
          <a:lstStyle/>
          <a:p>
            <a:r>
              <a:rPr lang="en-US" dirty="0">
                <a:latin typeface="Museo Slab 500"/>
              </a:rPr>
              <a:t>How do I know which behaviors should be reported?</a:t>
            </a:r>
            <a:endParaRPr lang="en-US" dirty="0"/>
          </a:p>
        </p:txBody>
      </p:sp>
      <p:sp>
        <p:nvSpPr>
          <p:cNvPr id="4" name="Content Placeholder 3">
            <a:extLst>
              <a:ext uri="{FF2B5EF4-FFF2-40B4-BE49-F238E27FC236}">
                <a16:creationId xmlns:a16="http://schemas.microsoft.com/office/drawing/2014/main" id="{AA486634-920C-F5DC-8162-28951A14AFAF}"/>
              </a:ext>
            </a:extLst>
          </p:cNvPr>
          <p:cNvSpPr>
            <a:spLocks noGrp="1"/>
          </p:cNvSpPr>
          <p:nvPr>
            <p:ph idx="1"/>
          </p:nvPr>
        </p:nvSpPr>
        <p:spPr/>
        <p:txBody>
          <a:bodyPr vert="horz" lIns="0" tIns="0" rIns="0" bIns="0" rtlCol="0" anchor="t">
            <a:normAutofit/>
          </a:bodyPr>
          <a:lstStyle/>
          <a:p>
            <a:r>
              <a:rPr lang="en-US" dirty="0">
                <a:latin typeface="Trebuchet MS"/>
              </a:rPr>
              <a:t>Go back to your discipline matrix to see which behaviors are state reportable</a:t>
            </a:r>
            <a:endParaRPr lang="en-US" dirty="0"/>
          </a:p>
          <a:p>
            <a:r>
              <a:rPr lang="en-US" dirty="0">
                <a:latin typeface="Trebuchet MS"/>
              </a:rPr>
              <a:t>Usually found in the district handbook</a:t>
            </a:r>
            <a:endParaRPr lang="en-US" dirty="0"/>
          </a:p>
        </p:txBody>
      </p:sp>
      <p:sp>
        <p:nvSpPr>
          <p:cNvPr id="2" name="Slide Number Placeholder 1">
            <a:extLst>
              <a:ext uri="{FF2B5EF4-FFF2-40B4-BE49-F238E27FC236}">
                <a16:creationId xmlns:a16="http://schemas.microsoft.com/office/drawing/2014/main" id="{8081DB88-5C75-EB04-A856-C6BEEB9FD35B}"/>
              </a:ext>
            </a:extLst>
          </p:cNvPr>
          <p:cNvSpPr>
            <a:spLocks noGrp="1"/>
          </p:cNvSpPr>
          <p:nvPr>
            <p:ph type="sldNum" sz="quarter" idx="12"/>
          </p:nvPr>
        </p:nvSpPr>
        <p:spPr/>
        <p:txBody>
          <a:bodyPr/>
          <a:lstStyle/>
          <a:p>
            <a:fld id="{C479D5F6-EDCB-402A-AC08-4943A1820E8F}" type="slidenum">
              <a:rPr lang="en-US" smtClean="0"/>
              <a:pPr/>
              <a:t>48</a:t>
            </a:fld>
            <a:endParaRPr lang="en-US" dirty="0"/>
          </a:p>
        </p:txBody>
      </p:sp>
    </p:spTree>
    <p:extLst>
      <p:ext uri="{BB962C8B-B14F-4D97-AF65-F5344CB8AC3E}">
        <p14:creationId xmlns:p14="http://schemas.microsoft.com/office/powerpoint/2010/main" val="2597657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5F7F4-FE5B-99DF-9015-177EEE1E9B91}"/>
              </a:ext>
            </a:extLst>
          </p:cNvPr>
          <p:cNvSpPr>
            <a:spLocks noGrp="1"/>
          </p:cNvSpPr>
          <p:nvPr>
            <p:ph type="title"/>
          </p:nvPr>
        </p:nvSpPr>
        <p:spPr/>
        <p:txBody>
          <a:bodyPr/>
          <a:lstStyle/>
          <a:p>
            <a:r>
              <a:rPr lang="en-US" dirty="0">
                <a:latin typeface="Museo Slab 500"/>
              </a:rPr>
              <a:t>How should I report behavior that happened off campus?</a:t>
            </a:r>
            <a:endParaRPr lang="en-US" dirty="0"/>
          </a:p>
        </p:txBody>
      </p:sp>
      <p:sp>
        <p:nvSpPr>
          <p:cNvPr id="4" name="Content Placeholder 3">
            <a:extLst>
              <a:ext uri="{FF2B5EF4-FFF2-40B4-BE49-F238E27FC236}">
                <a16:creationId xmlns:a16="http://schemas.microsoft.com/office/drawing/2014/main" id="{AA486634-920C-F5DC-8162-28951A14AFAF}"/>
              </a:ext>
            </a:extLst>
          </p:cNvPr>
          <p:cNvSpPr>
            <a:spLocks noGrp="1"/>
          </p:cNvSpPr>
          <p:nvPr>
            <p:ph idx="1"/>
          </p:nvPr>
        </p:nvSpPr>
        <p:spPr/>
        <p:txBody>
          <a:bodyPr vert="horz" lIns="0" tIns="0" rIns="0" bIns="0" rtlCol="0" anchor="t">
            <a:noAutofit/>
          </a:bodyPr>
          <a:lstStyle/>
          <a:p>
            <a:r>
              <a:rPr lang="en-US" sz="1800" dirty="0">
                <a:solidFill>
                  <a:srgbClr val="242424"/>
                </a:solidFill>
                <a:latin typeface="Trebuchet MS"/>
                <a:ea typeface="Calibri"/>
                <a:cs typeface="Calibri"/>
              </a:rPr>
              <a:t>A district can suspend for off-campus conduct and should first consider whether off-campus conduct is something that can be subject to discipline. The grounds for suspension and expulsion are in C.R.S. 22-33-106(1).</a:t>
            </a:r>
            <a:endParaRPr lang="en-US" sz="1800" dirty="0">
              <a:latin typeface="Trebuchet MS"/>
            </a:endParaRPr>
          </a:p>
          <a:p>
            <a:r>
              <a:rPr lang="en-US" sz="1800" dirty="0">
                <a:solidFill>
                  <a:srgbClr val="242424"/>
                </a:solidFill>
                <a:latin typeface="Trebuchet MS"/>
                <a:ea typeface="Calibri"/>
                <a:cs typeface="Calibri"/>
              </a:rPr>
              <a:t>The ground that is commonly used for off-campus conduct is this:</a:t>
            </a:r>
            <a:endParaRPr lang="en-US" sz="1800" dirty="0">
              <a:latin typeface="Trebuchet MS"/>
            </a:endParaRPr>
          </a:p>
          <a:p>
            <a:pPr lvl="1"/>
            <a:r>
              <a:rPr lang="en-US" sz="1800" dirty="0">
                <a:solidFill>
                  <a:srgbClr val="242424"/>
                </a:solidFill>
                <a:latin typeface="Trebuchet MS"/>
                <a:ea typeface="Calibri"/>
                <a:cs typeface="Calibri"/>
              </a:rPr>
              <a:t>“Behavior on or off school property that is detrimental to the welfare or safety of other pupils or of school personnel, including behavior that creates a threat of physical harm to the child or to other children; except that, if the child who creates the threat is a child with a disability pursuant to section 22-20-103(5), the child may not be expelled if the actions creating the threat are a manifestation of the child's disability.” C.R.S. 22-33-106(1)(c).</a:t>
            </a:r>
            <a:endParaRPr lang="en-US" sz="1800" dirty="0">
              <a:latin typeface="Trebuchet MS"/>
            </a:endParaRPr>
          </a:p>
          <a:p>
            <a:r>
              <a:rPr lang="en-US" sz="1800" dirty="0">
                <a:solidFill>
                  <a:srgbClr val="242424"/>
                </a:solidFill>
                <a:latin typeface="Trebuchet MS"/>
                <a:ea typeface="Calibri"/>
                <a:cs typeface="Calibri"/>
              </a:rPr>
              <a:t>In short: suspension or expulsion for off-campus conduct is permitted by law; however, there must be a nexus to the school. It must be detrimental to the welfare or safety of </a:t>
            </a:r>
            <a:r>
              <a:rPr lang="en-US" sz="1800" i="1" dirty="0">
                <a:solidFill>
                  <a:srgbClr val="242424"/>
                </a:solidFill>
                <a:latin typeface="Trebuchet MS"/>
                <a:ea typeface="Calibri"/>
                <a:cs typeface="Calibri"/>
              </a:rPr>
              <a:t>other</a:t>
            </a:r>
            <a:r>
              <a:rPr lang="en-US" sz="1800" dirty="0">
                <a:solidFill>
                  <a:srgbClr val="242424"/>
                </a:solidFill>
                <a:latin typeface="Trebuchet MS"/>
                <a:ea typeface="Calibri"/>
                <a:cs typeface="Calibri"/>
              </a:rPr>
              <a:t> pupils or of the school personnel. It cannot just be punishment for what the student did if it doesn’t impact other students or school personnel. </a:t>
            </a:r>
            <a:endParaRPr lang="en-US" sz="1800" dirty="0">
              <a:latin typeface="Trebuchet MS"/>
            </a:endParaRPr>
          </a:p>
          <a:p>
            <a:r>
              <a:rPr lang="en-US" sz="1800" dirty="0">
                <a:solidFill>
                  <a:srgbClr val="242424"/>
                </a:solidFill>
                <a:latin typeface="Trebuchet MS"/>
                <a:ea typeface="Calibri"/>
                <a:cs typeface="Calibri"/>
              </a:rPr>
              <a:t>If a student is disciplined for off-campus bullying that has a nexus to school, that can be reported in the bullying category.</a:t>
            </a:r>
            <a:endParaRPr lang="en-US" sz="1800" dirty="0">
              <a:latin typeface="Trebuchet MS"/>
            </a:endParaRPr>
          </a:p>
          <a:p>
            <a:r>
              <a:rPr lang="en-US" sz="1800" dirty="0">
                <a:solidFill>
                  <a:srgbClr val="242424"/>
                </a:solidFill>
                <a:latin typeface="Trebuchet MS"/>
                <a:ea typeface="Calibri"/>
                <a:cs typeface="Calibri"/>
              </a:rPr>
              <a:t>All other off-campus behavior subject to discipline should be coded as “other violation of code of conduct – 12”</a:t>
            </a:r>
            <a:endParaRPr lang="en-US" sz="1800" dirty="0">
              <a:latin typeface="Trebuchet MS"/>
            </a:endParaRPr>
          </a:p>
        </p:txBody>
      </p:sp>
      <p:sp>
        <p:nvSpPr>
          <p:cNvPr id="2" name="Slide Number Placeholder 1">
            <a:extLst>
              <a:ext uri="{FF2B5EF4-FFF2-40B4-BE49-F238E27FC236}">
                <a16:creationId xmlns:a16="http://schemas.microsoft.com/office/drawing/2014/main" id="{8081DB88-5C75-EB04-A856-C6BEEB9FD35B}"/>
              </a:ext>
            </a:extLst>
          </p:cNvPr>
          <p:cNvSpPr>
            <a:spLocks noGrp="1"/>
          </p:cNvSpPr>
          <p:nvPr>
            <p:ph type="sldNum" sz="quarter" idx="12"/>
          </p:nvPr>
        </p:nvSpPr>
        <p:spPr/>
        <p:txBody>
          <a:bodyPr/>
          <a:lstStyle/>
          <a:p>
            <a:fld id="{C479D5F6-EDCB-402A-AC08-4943A1820E8F}" type="slidenum">
              <a:rPr lang="en-US" smtClean="0"/>
              <a:pPr/>
              <a:t>49</a:t>
            </a:fld>
            <a:endParaRPr lang="en-US" dirty="0"/>
          </a:p>
        </p:txBody>
      </p:sp>
    </p:spTree>
    <p:extLst>
      <p:ext uri="{BB962C8B-B14F-4D97-AF65-F5344CB8AC3E}">
        <p14:creationId xmlns:p14="http://schemas.microsoft.com/office/powerpoint/2010/main" val="1836977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9025E7-A9AE-455F-3817-E12AF26CE48D}"/>
              </a:ext>
            </a:extLst>
          </p:cNvPr>
          <p:cNvSpPr>
            <a:spLocks noGrp="1"/>
          </p:cNvSpPr>
          <p:nvPr>
            <p:ph type="ctrTitle"/>
          </p:nvPr>
        </p:nvSpPr>
        <p:spPr/>
        <p:txBody>
          <a:bodyPr/>
          <a:lstStyle/>
          <a:p>
            <a:r>
              <a:rPr lang="en-US" b="1" dirty="0"/>
              <a:t>Discipline Interchange file</a:t>
            </a:r>
            <a:br>
              <a:rPr lang="en-US" dirty="0"/>
            </a:br>
            <a:r>
              <a:rPr lang="en-US" dirty="0"/>
              <a:t>Discipline Action</a:t>
            </a:r>
          </a:p>
        </p:txBody>
      </p:sp>
      <p:sp>
        <p:nvSpPr>
          <p:cNvPr id="4" name="Slide Number Placeholder 3">
            <a:extLst>
              <a:ext uri="{FF2B5EF4-FFF2-40B4-BE49-F238E27FC236}">
                <a16:creationId xmlns:a16="http://schemas.microsoft.com/office/drawing/2014/main" id="{17271DD2-50C0-16C8-6485-A8FC252F98DC}"/>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2451545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1209-A434-6013-4E64-5B8DAFB7A216}"/>
              </a:ext>
            </a:extLst>
          </p:cNvPr>
          <p:cNvSpPr>
            <a:spLocks noGrp="1"/>
          </p:cNvSpPr>
          <p:nvPr>
            <p:ph type="title"/>
          </p:nvPr>
        </p:nvSpPr>
        <p:spPr/>
        <p:txBody>
          <a:bodyPr/>
          <a:lstStyle/>
          <a:p>
            <a:r>
              <a:rPr lang="en-US" dirty="0">
                <a:latin typeface="Museo Slab 500"/>
              </a:rPr>
              <a:t>What should I report if multiple incidents happened on the same day?</a:t>
            </a:r>
            <a:endParaRPr lang="en-US" dirty="0"/>
          </a:p>
        </p:txBody>
      </p:sp>
      <p:sp>
        <p:nvSpPr>
          <p:cNvPr id="3" name="Content Placeholder 2">
            <a:extLst>
              <a:ext uri="{FF2B5EF4-FFF2-40B4-BE49-F238E27FC236}">
                <a16:creationId xmlns:a16="http://schemas.microsoft.com/office/drawing/2014/main" id="{109068A9-1310-5D02-3AB3-2DD72AAA5FAA}"/>
              </a:ext>
            </a:extLst>
          </p:cNvPr>
          <p:cNvSpPr>
            <a:spLocks noGrp="1"/>
          </p:cNvSpPr>
          <p:nvPr>
            <p:ph idx="1"/>
          </p:nvPr>
        </p:nvSpPr>
        <p:spPr/>
        <p:txBody>
          <a:bodyPr vert="horz" lIns="0" tIns="0" rIns="0" bIns="0" rtlCol="0" anchor="t">
            <a:normAutofit/>
          </a:bodyPr>
          <a:lstStyle/>
          <a:p>
            <a:r>
              <a:rPr lang="en-US" dirty="0">
                <a:latin typeface="Trebuchet MS"/>
              </a:rPr>
              <a:t>Report each instance that occurred</a:t>
            </a:r>
          </a:p>
          <a:p>
            <a:r>
              <a:rPr lang="en-US" dirty="0">
                <a:latin typeface="Trebuchet MS"/>
              </a:rPr>
              <a:t>Make sure each are a unique incident and have their own incident identifier</a:t>
            </a:r>
          </a:p>
          <a:p>
            <a:r>
              <a:rPr lang="en-US" dirty="0">
                <a:latin typeface="Trebuchet MS"/>
              </a:rPr>
              <a:t>May be worth bringing this up with the administrator if the student is receiving several incidents in one day</a:t>
            </a:r>
          </a:p>
          <a:p>
            <a:r>
              <a:rPr lang="en-US" dirty="0">
                <a:latin typeface="Trebuchet MS"/>
              </a:rPr>
              <a:t>Example: A student got kicked out of every class period.</a:t>
            </a:r>
            <a:endParaRPr lang="en-US" dirty="0"/>
          </a:p>
          <a:p>
            <a:pPr lvl="1">
              <a:buFont typeface="Courier New" panose="020B0604020202020204" pitchFamily="34" charset="0"/>
              <a:buChar char="o"/>
            </a:pPr>
            <a:r>
              <a:rPr lang="en-US" dirty="0">
                <a:latin typeface="Trebuchet MS"/>
              </a:rPr>
              <a:t>Here is how this would be reported: Classroom removal</a:t>
            </a:r>
          </a:p>
          <a:p>
            <a:pPr lvl="1">
              <a:buFont typeface="Courier New" panose="020B0604020202020204" pitchFamily="34" charset="0"/>
              <a:buChar char="o"/>
            </a:pPr>
            <a:endParaRPr lang="en-US" dirty="0"/>
          </a:p>
        </p:txBody>
      </p:sp>
      <p:sp>
        <p:nvSpPr>
          <p:cNvPr id="4" name="Slide Number Placeholder 3">
            <a:extLst>
              <a:ext uri="{FF2B5EF4-FFF2-40B4-BE49-F238E27FC236}">
                <a16:creationId xmlns:a16="http://schemas.microsoft.com/office/drawing/2014/main" id="{396F105E-8884-70C9-B703-005792D6CE61}"/>
              </a:ext>
            </a:extLst>
          </p:cNvPr>
          <p:cNvSpPr>
            <a:spLocks noGrp="1"/>
          </p:cNvSpPr>
          <p:nvPr>
            <p:ph type="sldNum" sz="quarter" idx="12"/>
          </p:nvPr>
        </p:nvSpPr>
        <p:spPr/>
        <p:txBody>
          <a:bodyPr/>
          <a:lstStyle/>
          <a:p>
            <a:fld id="{C479D5F6-EDCB-402A-AC08-4943A1820E8F}" type="slidenum">
              <a:rPr lang="en-US" smtClean="0"/>
              <a:pPr/>
              <a:t>50</a:t>
            </a:fld>
            <a:endParaRPr lang="en-US" dirty="0"/>
          </a:p>
        </p:txBody>
      </p:sp>
    </p:spTree>
    <p:extLst>
      <p:ext uri="{BB962C8B-B14F-4D97-AF65-F5344CB8AC3E}">
        <p14:creationId xmlns:p14="http://schemas.microsoft.com/office/powerpoint/2010/main" val="2917588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CFF54-2B8C-CD9D-6811-33CA4D9FB73F}"/>
              </a:ext>
            </a:extLst>
          </p:cNvPr>
          <p:cNvSpPr>
            <a:spLocks noGrp="1"/>
          </p:cNvSpPr>
          <p:nvPr>
            <p:ph type="title"/>
          </p:nvPr>
        </p:nvSpPr>
        <p:spPr/>
        <p:txBody>
          <a:bodyPr/>
          <a:lstStyle/>
          <a:p>
            <a:r>
              <a:rPr lang="en-US" dirty="0">
                <a:latin typeface="Museo Slab 500"/>
              </a:rPr>
              <a:t>How should I code if a seclusion and restraint happened during the same situation?</a:t>
            </a:r>
            <a:endParaRPr lang="en-US" dirty="0"/>
          </a:p>
        </p:txBody>
      </p:sp>
      <p:sp>
        <p:nvSpPr>
          <p:cNvPr id="3" name="Content Placeholder 2">
            <a:extLst>
              <a:ext uri="{FF2B5EF4-FFF2-40B4-BE49-F238E27FC236}">
                <a16:creationId xmlns:a16="http://schemas.microsoft.com/office/drawing/2014/main" id="{EC8F81AE-1274-D9B6-A0D9-B65D1020080A}"/>
              </a:ext>
            </a:extLst>
          </p:cNvPr>
          <p:cNvSpPr>
            <a:spLocks noGrp="1"/>
          </p:cNvSpPr>
          <p:nvPr>
            <p:ph idx="1"/>
          </p:nvPr>
        </p:nvSpPr>
        <p:spPr/>
        <p:txBody>
          <a:bodyPr vert="horz" lIns="0" tIns="0" rIns="0" bIns="0" rtlCol="0" anchor="t">
            <a:normAutofit/>
          </a:bodyPr>
          <a:lstStyle/>
          <a:p>
            <a:r>
              <a:rPr lang="en-US" dirty="0">
                <a:latin typeface="Trebuchet MS"/>
              </a:rPr>
              <a:t>Both can be selected within the same incident line</a:t>
            </a:r>
          </a:p>
          <a:p>
            <a:r>
              <a:rPr lang="en-US" dirty="0">
                <a:latin typeface="Trebuchet MS"/>
              </a:rPr>
              <a:t>Example: During a crisis situation and the last resort option, a student was physically restrained. The physical restraint became too dangerous and the student was then placed in seclusion.</a:t>
            </a:r>
          </a:p>
          <a:p>
            <a:pPr lvl="1">
              <a:buFont typeface="Courier New" panose="020B0604020202020204" pitchFamily="34" charset="0"/>
              <a:buChar char="o"/>
            </a:pPr>
            <a:r>
              <a:rPr lang="en-US" dirty="0">
                <a:latin typeface="Trebuchet MS"/>
              </a:rPr>
              <a:t>Since both a physical restraint and a seclusion happened during the same situation, they both can be selected in the same incident line.</a:t>
            </a:r>
            <a:endParaRPr lang="en-US" dirty="0"/>
          </a:p>
        </p:txBody>
      </p:sp>
      <p:sp>
        <p:nvSpPr>
          <p:cNvPr id="4" name="Slide Number Placeholder 3">
            <a:extLst>
              <a:ext uri="{FF2B5EF4-FFF2-40B4-BE49-F238E27FC236}">
                <a16:creationId xmlns:a16="http://schemas.microsoft.com/office/drawing/2014/main" id="{8BA32D4C-45B8-7B7F-F337-13463E0207AA}"/>
              </a:ext>
            </a:extLst>
          </p:cNvPr>
          <p:cNvSpPr>
            <a:spLocks noGrp="1"/>
          </p:cNvSpPr>
          <p:nvPr>
            <p:ph type="sldNum" sz="quarter" idx="12"/>
          </p:nvPr>
        </p:nvSpPr>
        <p:spPr/>
        <p:txBody>
          <a:bodyPr/>
          <a:lstStyle/>
          <a:p>
            <a:fld id="{C479D5F6-EDCB-402A-AC08-4943A1820E8F}" type="slidenum">
              <a:rPr lang="en-US" smtClean="0"/>
              <a:pPr/>
              <a:t>51</a:t>
            </a:fld>
            <a:endParaRPr lang="en-US" dirty="0"/>
          </a:p>
        </p:txBody>
      </p:sp>
    </p:spTree>
    <p:extLst>
      <p:ext uri="{BB962C8B-B14F-4D97-AF65-F5344CB8AC3E}">
        <p14:creationId xmlns:p14="http://schemas.microsoft.com/office/powerpoint/2010/main" val="3965751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98B2C-2A12-2804-DFD5-29CE1C5A5ED7}"/>
              </a:ext>
            </a:extLst>
          </p:cNvPr>
          <p:cNvSpPr>
            <a:spLocks noGrp="1"/>
          </p:cNvSpPr>
          <p:nvPr>
            <p:ph type="ctrTitle"/>
          </p:nvPr>
        </p:nvSpPr>
        <p:spPr/>
        <p:txBody>
          <a:bodyPr/>
          <a:lstStyle/>
          <a:p>
            <a:r>
              <a:rPr lang="en-US" dirty="0"/>
              <a:t>Additional Information</a:t>
            </a:r>
            <a:br>
              <a:rPr lang="en-US" dirty="0"/>
            </a:br>
            <a:r>
              <a:rPr lang="en-US" dirty="0"/>
              <a:t>Collection Resources</a:t>
            </a:r>
          </a:p>
        </p:txBody>
      </p:sp>
      <p:sp>
        <p:nvSpPr>
          <p:cNvPr id="3" name="Slide Number Placeholder 2">
            <a:extLst>
              <a:ext uri="{FF2B5EF4-FFF2-40B4-BE49-F238E27FC236}">
                <a16:creationId xmlns:a16="http://schemas.microsoft.com/office/drawing/2014/main" id="{11032031-AB5F-3825-805D-EF0DD5201C74}"/>
              </a:ext>
            </a:extLst>
          </p:cNvPr>
          <p:cNvSpPr>
            <a:spLocks noGrp="1"/>
          </p:cNvSpPr>
          <p:nvPr>
            <p:ph type="sldNum" sz="quarter" idx="12"/>
          </p:nvPr>
        </p:nvSpPr>
        <p:spPr/>
        <p:txBody>
          <a:bodyPr/>
          <a:lstStyle/>
          <a:p>
            <a:fld id="{C479D5F6-EDCB-402A-AC08-4943A1820E8F}" type="slidenum">
              <a:rPr lang="en-US" smtClean="0"/>
              <a:pPr/>
              <a:t>52</a:t>
            </a:fld>
            <a:endParaRPr lang="en-US" dirty="0"/>
          </a:p>
        </p:txBody>
      </p:sp>
    </p:spTree>
    <p:extLst>
      <p:ext uri="{BB962C8B-B14F-4D97-AF65-F5344CB8AC3E}">
        <p14:creationId xmlns:p14="http://schemas.microsoft.com/office/powerpoint/2010/main" val="454795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7959-9377-C30C-0155-48D2568ECA74}"/>
              </a:ext>
            </a:extLst>
          </p:cNvPr>
          <p:cNvSpPr>
            <a:spLocks noGrp="1"/>
          </p:cNvSpPr>
          <p:nvPr>
            <p:ph type="title"/>
          </p:nvPr>
        </p:nvSpPr>
        <p:spPr/>
        <p:txBody>
          <a:bodyPr>
            <a:normAutofit fontScale="90000"/>
          </a:bodyPr>
          <a:lstStyle/>
          <a:p>
            <a:r>
              <a:rPr lang="en-US" dirty="0"/>
              <a:t>What is PII?</a:t>
            </a:r>
            <a:br>
              <a:rPr lang="en-US" dirty="0"/>
            </a:br>
            <a:r>
              <a:rPr lang="en-US" dirty="0"/>
              <a:t>Personally Identifiable Information (PII)</a:t>
            </a:r>
          </a:p>
        </p:txBody>
      </p:sp>
      <p:sp>
        <p:nvSpPr>
          <p:cNvPr id="5" name="Content Placeholder 2">
            <a:extLst>
              <a:ext uri="{FF2B5EF4-FFF2-40B4-BE49-F238E27FC236}">
                <a16:creationId xmlns:a16="http://schemas.microsoft.com/office/drawing/2014/main" id="{CED190C1-FFF1-45F6-231C-885B857E96F6}"/>
              </a:ext>
            </a:extLst>
          </p:cNvPr>
          <p:cNvSpPr>
            <a:spLocks noGrp="1"/>
          </p:cNvSpPr>
          <p:nvPr>
            <p:ph idx="1"/>
          </p:nvPr>
        </p:nvSpPr>
        <p:spPr/>
        <p:txBody>
          <a:bodyPr vert="horz" lIns="91440" tIns="45720" rIns="91440" bIns="45720" rtlCol="0">
            <a:normAutofit/>
          </a:bodyPr>
          <a:lstStyle/>
          <a:p>
            <a:r>
              <a:rPr lang="en-US" sz="1700" dirty="0"/>
              <a:t>Student Personally Identifiable Information (PII) is defined by state and federal laws as information that, alone or in combination, personally identifies an individual</a:t>
            </a:r>
          </a:p>
          <a:p>
            <a:pPr lvl="1"/>
            <a:r>
              <a:rPr lang="en-US" sz="1700" dirty="0"/>
              <a:t>This includes direct identifiers </a:t>
            </a:r>
            <a:br>
              <a:rPr lang="en-US" sz="1700" dirty="0"/>
            </a:br>
            <a:r>
              <a:rPr lang="en-US" sz="1700" dirty="0"/>
              <a:t>(i.e. student and staff names, SASID, EDID, etc.)</a:t>
            </a:r>
          </a:p>
          <a:p>
            <a:pPr lvl="1"/>
            <a:r>
              <a:rPr lang="en-US" sz="1700" dirty="0"/>
              <a:t>Includes information that when combined is identifiable</a:t>
            </a:r>
          </a:p>
          <a:p>
            <a:r>
              <a:rPr lang="en-US" sz="1700" dirty="0"/>
              <a:t>Colorado’s Student Data Transparency and Security Act outlines requirements for how Student PII is collected, used and shared</a:t>
            </a:r>
          </a:p>
          <a:p>
            <a:r>
              <a:rPr lang="en-US" sz="1700" dirty="0"/>
              <a:t>CDE has prepared guidance on how to comply with this and other privacy laws which can be found </a:t>
            </a:r>
            <a:r>
              <a:rPr lang="en-US" sz="1700" dirty="0">
                <a:hlinkClick r:id="rId2">
                  <a:extLst>
                    <a:ext uri="{A12FA001-AC4F-418D-AE19-62706E023703}">
                      <ahyp:hlinkClr xmlns:ahyp="http://schemas.microsoft.com/office/drawing/2018/hyperlinkcolor" val="tx"/>
                    </a:ext>
                  </a:extLst>
                </a:hlinkClick>
              </a:rPr>
              <a:t>here.</a:t>
            </a:r>
            <a:endParaRPr lang="en-US" sz="1700" dirty="0"/>
          </a:p>
        </p:txBody>
      </p:sp>
      <p:sp>
        <p:nvSpPr>
          <p:cNvPr id="4" name="Slide Number Placeholder 3">
            <a:extLst>
              <a:ext uri="{FF2B5EF4-FFF2-40B4-BE49-F238E27FC236}">
                <a16:creationId xmlns:a16="http://schemas.microsoft.com/office/drawing/2014/main" id="{D9DDA4AE-F2A2-2FAC-4C76-659AE65B15C9}"/>
              </a:ext>
            </a:extLst>
          </p:cNvPr>
          <p:cNvSpPr>
            <a:spLocks noGrp="1"/>
          </p:cNvSpPr>
          <p:nvPr>
            <p:ph type="sldNum" sz="quarter" idx="12"/>
          </p:nvPr>
        </p:nvSpPr>
        <p:spPr/>
        <p:txBody>
          <a:bodyPr/>
          <a:lstStyle/>
          <a:p>
            <a:fld id="{C479D5F6-EDCB-402A-AC08-4943A1820E8F}" type="slidenum">
              <a:rPr lang="en-US" smtClean="0"/>
              <a:pPr/>
              <a:t>53</a:t>
            </a:fld>
            <a:endParaRPr lang="en-US" dirty="0"/>
          </a:p>
        </p:txBody>
      </p:sp>
    </p:spTree>
    <p:extLst>
      <p:ext uri="{BB962C8B-B14F-4D97-AF65-F5344CB8AC3E}">
        <p14:creationId xmlns:p14="http://schemas.microsoft.com/office/powerpoint/2010/main" val="3634472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4A7614-299E-AB4A-CD2D-32DF13EEB058}"/>
              </a:ext>
            </a:extLst>
          </p:cNvPr>
          <p:cNvSpPr>
            <a:spLocks noGrp="1"/>
          </p:cNvSpPr>
          <p:nvPr>
            <p:ph type="title"/>
          </p:nvPr>
        </p:nvSpPr>
        <p:spPr/>
        <p:txBody>
          <a:bodyPr/>
          <a:lstStyle/>
          <a:p>
            <a:r>
              <a:rPr lang="en-US" dirty="0"/>
              <a:t>Sharing Data</a:t>
            </a:r>
          </a:p>
        </p:txBody>
      </p:sp>
      <p:sp>
        <p:nvSpPr>
          <p:cNvPr id="7" name="Content Placeholder 6">
            <a:extLst>
              <a:ext uri="{FF2B5EF4-FFF2-40B4-BE49-F238E27FC236}">
                <a16:creationId xmlns:a16="http://schemas.microsoft.com/office/drawing/2014/main" id="{3B491E1C-3AFC-F81C-ED72-4E15BDB5486A}"/>
              </a:ext>
            </a:extLst>
          </p:cNvPr>
          <p:cNvSpPr>
            <a:spLocks noGrp="1"/>
          </p:cNvSpPr>
          <p:nvPr>
            <p:ph idx="1"/>
          </p:nvPr>
        </p:nvSpPr>
        <p:spPr/>
        <p:txBody>
          <a:bodyPr>
            <a:normAutofit fontScale="92500" lnSpcReduction="10000"/>
          </a:bodyPr>
          <a:lstStyle/>
          <a:p>
            <a:r>
              <a:rPr lang="en-US" dirty="0"/>
              <a:t>Use secure methods to transfer any PII to CDE</a:t>
            </a:r>
          </a:p>
          <a:p>
            <a:pPr lvl="1"/>
            <a:r>
              <a:rPr lang="en-US" dirty="0"/>
              <a:t>Contact Data Collection leads with questions about how to transmit PII securely</a:t>
            </a:r>
          </a:p>
          <a:p>
            <a:pPr lvl="2"/>
            <a:r>
              <a:rPr lang="en-US" sz="2600" b="1" dirty="0"/>
              <a:t>Each Data Collection leads maintains their own Syncplicity folders for specific collections, reach out to the collection lead for access</a:t>
            </a:r>
          </a:p>
          <a:p>
            <a:pPr lvl="1"/>
            <a:r>
              <a:rPr lang="en-US" dirty="0"/>
              <a:t>Use </a:t>
            </a:r>
            <a:r>
              <a:rPr lang="en-US" dirty="0">
                <a:hlinkClick r:id="rId2"/>
              </a:rPr>
              <a:t>Syncplicity</a:t>
            </a:r>
            <a:r>
              <a:rPr lang="en-US" dirty="0"/>
              <a:t> to encrypt emails to CDE</a:t>
            </a:r>
          </a:p>
          <a:p>
            <a:r>
              <a:rPr lang="en-US" dirty="0"/>
              <a:t>Avoid sending PII via unencrypted email or to unsecured faxes when sharing data between or within districts</a:t>
            </a:r>
          </a:p>
          <a:p>
            <a:pPr lvl="1"/>
            <a:r>
              <a:rPr lang="en-US" dirty="0"/>
              <a:t>Use </a:t>
            </a:r>
            <a:r>
              <a:rPr lang="en-US" dirty="0">
                <a:hlinkClick r:id="rId2"/>
              </a:rPr>
              <a:t>Syncplicity</a:t>
            </a:r>
            <a:r>
              <a:rPr lang="en-US" dirty="0"/>
              <a:t> to encrypt emails to CDE</a:t>
            </a:r>
          </a:p>
          <a:p>
            <a:r>
              <a:rPr lang="en-US" dirty="0"/>
              <a:t>Check local policies for restrictions, requirements, etc. regarding PII</a:t>
            </a:r>
          </a:p>
          <a:p>
            <a:pPr lvl="1"/>
            <a:r>
              <a:rPr lang="en-US" dirty="0"/>
              <a:t>Do not use PII in trainings, presentations, etc.</a:t>
            </a:r>
          </a:p>
          <a:p>
            <a:pPr lvl="1"/>
            <a:r>
              <a:rPr lang="en-US" dirty="0"/>
              <a:t>Do not share PII with unauthorized individuals</a:t>
            </a:r>
          </a:p>
          <a:p>
            <a:pPr lvl="1"/>
            <a:r>
              <a:rPr lang="en-US" dirty="0"/>
              <a:t>Do not share passwords</a:t>
            </a:r>
          </a:p>
          <a:p>
            <a:pPr lvl="1"/>
            <a:r>
              <a:rPr lang="en-US" dirty="0"/>
              <a:t>Follow local policies when transmitting PII to any third party</a:t>
            </a:r>
          </a:p>
          <a:p>
            <a:endParaRPr lang="en-US" dirty="0"/>
          </a:p>
        </p:txBody>
      </p:sp>
      <p:sp>
        <p:nvSpPr>
          <p:cNvPr id="4" name="Slide Number Placeholder 3">
            <a:extLst>
              <a:ext uri="{FF2B5EF4-FFF2-40B4-BE49-F238E27FC236}">
                <a16:creationId xmlns:a16="http://schemas.microsoft.com/office/drawing/2014/main" id="{069C5CE0-1FD1-A7F3-A063-725AA0E02A71}"/>
              </a:ext>
            </a:extLst>
          </p:cNvPr>
          <p:cNvSpPr>
            <a:spLocks noGrp="1"/>
          </p:cNvSpPr>
          <p:nvPr>
            <p:ph type="sldNum" sz="quarter" idx="12"/>
          </p:nvPr>
        </p:nvSpPr>
        <p:spPr>
          <a:xfrm>
            <a:off x="332873" y="6356350"/>
            <a:ext cx="830909" cy="365125"/>
          </a:xfrm>
        </p:spPr>
        <p:txBody>
          <a:bodyPr/>
          <a:lstStyle/>
          <a:p>
            <a:fld id="{C479D5F6-EDCB-402A-AC08-4943A1820E8F}" type="slidenum">
              <a:rPr lang="en-US" smtClean="0"/>
              <a:pPr/>
              <a:t>54</a:t>
            </a:fld>
            <a:endParaRPr lang="en-US" dirty="0"/>
          </a:p>
        </p:txBody>
      </p:sp>
      <p:pic>
        <p:nvPicPr>
          <p:cNvPr id="8" name="Picture 2" descr="https://my.syncplicity.com/">
            <a:hlinkClick r:id="rId3"/>
            <a:extLst>
              <a:ext uri="{FF2B5EF4-FFF2-40B4-BE49-F238E27FC236}">
                <a16:creationId xmlns:a16="http://schemas.microsoft.com/office/drawing/2014/main" id="{78B849ED-8EA7-D452-E680-360275A578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793" y="156191"/>
            <a:ext cx="1839433" cy="8981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815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1D35E-044E-1CF1-AC96-7E0BE60BB0FC}"/>
              </a:ext>
            </a:extLst>
          </p:cNvPr>
          <p:cNvSpPr>
            <a:spLocks noGrp="1"/>
          </p:cNvSpPr>
          <p:nvPr>
            <p:ph type="title"/>
          </p:nvPr>
        </p:nvSpPr>
        <p:spPr/>
        <p:txBody>
          <a:bodyPr/>
          <a:lstStyle/>
          <a:p>
            <a:r>
              <a:rPr lang="en-US" dirty="0"/>
              <a:t>Collection Resources</a:t>
            </a:r>
          </a:p>
        </p:txBody>
      </p:sp>
      <p:sp>
        <p:nvSpPr>
          <p:cNvPr id="3" name="Content Placeholder 2">
            <a:extLst>
              <a:ext uri="{FF2B5EF4-FFF2-40B4-BE49-F238E27FC236}">
                <a16:creationId xmlns:a16="http://schemas.microsoft.com/office/drawing/2014/main" id="{8216BC4A-0897-1580-A3FF-E58FD1616E9F}"/>
              </a:ext>
            </a:extLst>
          </p:cNvPr>
          <p:cNvSpPr>
            <a:spLocks noGrp="1"/>
          </p:cNvSpPr>
          <p:nvPr>
            <p:ph idx="1"/>
          </p:nvPr>
        </p:nvSpPr>
        <p:spPr/>
        <p:txBody>
          <a:bodyPr>
            <a:normAutofit lnSpcReduction="10000"/>
          </a:bodyPr>
          <a:lstStyle/>
          <a:p>
            <a:r>
              <a:rPr lang="en-US" dirty="0">
                <a:hlinkClick r:id="rId2"/>
              </a:rPr>
              <a:t>Student Interchange website</a:t>
            </a:r>
          </a:p>
          <a:p>
            <a:pPr lvl="1"/>
            <a:r>
              <a:rPr lang="en-US" dirty="0">
                <a:hlinkClick r:id="rId2"/>
              </a:rPr>
              <a:t>Student Demographics File Layout</a:t>
            </a:r>
          </a:p>
          <a:p>
            <a:pPr lvl="1"/>
            <a:r>
              <a:rPr lang="en-US" dirty="0">
                <a:hlinkClick r:id="rId2"/>
              </a:rPr>
              <a:t>School Association File Layout</a:t>
            </a:r>
          </a:p>
          <a:p>
            <a:r>
              <a:rPr lang="en-US" dirty="0">
                <a:hlinkClick r:id="rId2"/>
              </a:rPr>
              <a:t>Discipline Interchange website</a:t>
            </a:r>
            <a:endParaRPr lang="en-US" dirty="0"/>
          </a:p>
          <a:p>
            <a:pPr lvl="1"/>
            <a:r>
              <a:rPr lang="en-US" dirty="0">
                <a:hlinkClick r:id="rId3"/>
              </a:rPr>
              <a:t>Discipline Action File Layout</a:t>
            </a:r>
            <a:endParaRPr lang="en-US" dirty="0"/>
          </a:p>
          <a:p>
            <a:r>
              <a:rPr lang="en-US" dirty="0">
                <a:hlinkClick r:id="rId4"/>
              </a:rPr>
              <a:t>Discipline Snapshot website</a:t>
            </a:r>
            <a:endParaRPr lang="en-US" dirty="0"/>
          </a:p>
          <a:p>
            <a:r>
              <a:rPr lang="en-US" dirty="0">
                <a:hlinkClick r:id="rId5"/>
              </a:rPr>
              <a:t>Data Pipeline Home Page</a:t>
            </a:r>
            <a:endParaRPr lang="en-US" dirty="0"/>
          </a:p>
          <a:p>
            <a:r>
              <a:rPr lang="en-US" dirty="0"/>
              <a:t>Town Hall</a:t>
            </a:r>
          </a:p>
          <a:p>
            <a:pPr lvl="1"/>
            <a:r>
              <a:rPr lang="en-US" dirty="0">
                <a:hlinkClick r:id="rId6"/>
              </a:rPr>
              <a:t>Upcoming Town Hall</a:t>
            </a:r>
            <a:endParaRPr lang="en-US" dirty="0"/>
          </a:p>
          <a:p>
            <a:pPr lvl="1"/>
            <a:r>
              <a:rPr lang="en-US" dirty="0">
                <a:hlinkClick r:id="rId7"/>
              </a:rPr>
              <a:t>Archived Town Hall Presentations</a:t>
            </a:r>
            <a:endParaRPr lang="en-US" dirty="0"/>
          </a:p>
          <a:p>
            <a:r>
              <a:rPr lang="en-US" dirty="0">
                <a:hlinkClick r:id="rId8"/>
              </a:rPr>
              <a:t>CDE Website</a:t>
            </a:r>
            <a:endParaRPr lang="en-US" dirty="0">
              <a:hlinkClick r:id="rId9"/>
            </a:endParaRPr>
          </a:p>
          <a:p>
            <a:r>
              <a:rPr lang="en-US" dirty="0">
                <a:hlinkClick r:id="rId9"/>
              </a:rPr>
              <a:t>Frequently Requested Codes</a:t>
            </a: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96CBDD86-B3F0-E20A-9B1F-AAA587A0E98F}"/>
              </a:ext>
            </a:extLst>
          </p:cNvPr>
          <p:cNvSpPr>
            <a:spLocks noGrp="1"/>
          </p:cNvSpPr>
          <p:nvPr>
            <p:ph type="sldNum" sz="quarter" idx="12"/>
          </p:nvPr>
        </p:nvSpPr>
        <p:spPr/>
        <p:txBody>
          <a:bodyPr/>
          <a:lstStyle/>
          <a:p>
            <a:fld id="{C479D5F6-EDCB-402A-AC08-4943A1820E8F}" type="slidenum">
              <a:rPr lang="en-US" smtClean="0"/>
              <a:pPr/>
              <a:t>55</a:t>
            </a:fld>
            <a:endParaRPr lang="en-US" dirty="0"/>
          </a:p>
        </p:txBody>
      </p:sp>
      <p:sp>
        <p:nvSpPr>
          <p:cNvPr id="5" name="Content Placeholder 4">
            <a:extLst>
              <a:ext uri="{FF2B5EF4-FFF2-40B4-BE49-F238E27FC236}">
                <a16:creationId xmlns:a16="http://schemas.microsoft.com/office/drawing/2014/main" id="{41D89C3D-9477-9247-37E3-C23CE4E5C459}"/>
              </a:ext>
            </a:extLst>
          </p:cNvPr>
          <p:cNvSpPr>
            <a:spLocks noGrp="1"/>
          </p:cNvSpPr>
          <p:nvPr>
            <p:ph sz="quarter" idx="13"/>
          </p:nvPr>
        </p:nvSpPr>
        <p:spPr/>
        <p:txBody>
          <a:bodyPr/>
          <a:lstStyle/>
          <a:p>
            <a:endParaRPr lang="en-US" dirty="0"/>
          </a:p>
        </p:txBody>
      </p:sp>
      <p:sp>
        <p:nvSpPr>
          <p:cNvPr id="6" name="Content Placeholder 5">
            <a:extLst>
              <a:ext uri="{FF2B5EF4-FFF2-40B4-BE49-F238E27FC236}">
                <a16:creationId xmlns:a16="http://schemas.microsoft.com/office/drawing/2014/main" id="{A84B30AE-58F7-7DF4-3C6F-706EB3024AB9}"/>
              </a:ext>
            </a:extLst>
          </p:cNvPr>
          <p:cNvSpPr>
            <a:spLocks noGrp="1"/>
          </p:cNvSpPr>
          <p:nvPr>
            <p:ph sz="quarter" idx="14"/>
          </p:nvPr>
        </p:nvSpPr>
        <p:spPr/>
        <p:txBody>
          <a:bodyPr/>
          <a:lstStyle/>
          <a:p>
            <a:endParaRPr lang="en-US" dirty="0"/>
          </a:p>
        </p:txBody>
      </p:sp>
    </p:spTree>
    <p:extLst>
      <p:ext uri="{BB962C8B-B14F-4D97-AF65-F5344CB8AC3E}">
        <p14:creationId xmlns:p14="http://schemas.microsoft.com/office/powerpoint/2010/main" val="1730432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1AFB-E887-A5BE-FB5B-CC143992FB2C}"/>
              </a:ext>
            </a:extLst>
          </p:cNvPr>
          <p:cNvSpPr>
            <a:spLocks noGrp="1"/>
          </p:cNvSpPr>
          <p:nvPr>
            <p:ph type="ctrTitle"/>
          </p:nvPr>
        </p:nvSpPr>
        <p:spPr>
          <a:xfrm>
            <a:off x="6419850" y="4038600"/>
            <a:ext cx="5772150" cy="894736"/>
          </a:xfrm>
        </p:spPr>
        <p:txBody>
          <a:bodyPr/>
          <a:lstStyle/>
          <a:p>
            <a:r>
              <a:rPr lang="en-US" dirty="0"/>
              <a:t>Q</a:t>
            </a:r>
          </a:p>
        </p:txBody>
      </p:sp>
      <p:sp>
        <p:nvSpPr>
          <p:cNvPr id="3" name="Slide Number Placeholder 2">
            <a:extLst>
              <a:ext uri="{FF2B5EF4-FFF2-40B4-BE49-F238E27FC236}">
                <a16:creationId xmlns:a16="http://schemas.microsoft.com/office/drawing/2014/main" id="{D638281D-C081-CEF1-D708-8D77FD8ABEA7}"/>
              </a:ext>
            </a:extLst>
          </p:cNvPr>
          <p:cNvSpPr>
            <a:spLocks noGrp="1"/>
          </p:cNvSpPr>
          <p:nvPr>
            <p:ph type="sldNum" sz="quarter" idx="12"/>
          </p:nvPr>
        </p:nvSpPr>
        <p:spPr/>
        <p:txBody>
          <a:bodyPr/>
          <a:lstStyle/>
          <a:p>
            <a:fld id="{C479D5F6-EDCB-402A-AC08-4943A1820E8F}" type="slidenum">
              <a:rPr lang="en-US" smtClean="0"/>
              <a:pPr/>
              <a:t>56</a:t>
            </a:fld>
            <a:endParaRPr lang="en-US" dirty="0"/>
          </a:p>
        </p:txBody>
      </p:sp>
      <p:pic>
        <p:nvPicPr>
          <p:cNvPr id="8" name="Picture 7" descr="Questions image">
            <a:extLst>
              <a:ext uri="{FF2B5EF4-FFF2-40B4-BE49-F238E27FC236}">
                <a16:creationId xmlns:a16="http://schemas.microsoft.com/office/drawing/2014/main" id="{2D50545C-5145-3240-C97B-C3E7B9B8D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787" y="1763815"/>
            <a:ext cx="8229600" cy="2811490"/>
          </a:xfrm>
          <a:prstGeom prst="rect">
            <a:avLst/>
          </a:prstGeom>
        </p:spPr>
      </p:pic>
    </p:spTree>
    <p:extLst>
      <p:ext uri="{BB962C8B-B14F-4D97-AF65-F5344CB8AC3E}">
        <p14:creationId xmlns:p14="http://schemas.microsoft.com/office/powerpoint/2010/main" val="34826600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EE0F2-B2B0-4B63-B999-8437B107A5C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2EAB54-ED85-E7E5-D861-5A29DF5A6F42}"/>
              </a:ext>
            </a:extLst>
          </p:cNvPr>
          <p:cNvSpPr>
            <a:spLocks noGrp="1"/>
          </p:cNvSpPr>
          <p:nvPr>
            <p:ph type="ctrTitle"/>
          </p:nvPr>
        </p:nvSpPr>
        <p:spPr/>
        <p:txBody>
          <a:bodyPr/>
          <a:lstStyle/>
          <a:p>
            <a:r>
              <a:rPr lang="en-US" dirty="0"/>
              <a:t>Safe Schools Accreditation Report</a:t>
            </a:r>
          </a:p>
        </p:txBody>
      </p:sp>
      <p:sp>
        <p:nvSpPr>
          <p:cNvPr id="4" name="Slide Number Placeholder 3">
            <a:extLst>
              <a:ext uri="{FF2B5EF4-FFF2-40B4-BE49-F238E27FC236}">
                <a16:creationId xmlns:a16="http://schemas.microsoft.com/office/drawing/2014/main" id="{799DABA7-352D-1A90-6409-E5124A51AA26}"/>
              </a:ext>
            </a:extLst>
          </p:cNvPr>
          <p:cNvSpPr>
            <a:spLocks noGrp="1"/>
          </p:cNvSpPr>
          <p:nvPr>
            <p:ph type="sldNum" sz="quarter" idx="12"/>
          </p:nvPr>
        </p:nvSpPr>
        <p:spPr/>
        <p:txBody>
          <a:bodyPr/>
          <a:lstStyle/>
          <a:p>
            <a:fld id="{C479D5F6-EDCB-402A-AC08-4943A1820E8F}" type="slidenum">
              <a:rPr lang="en-US" smtClean="0"/>
              <a:pPr/>
              <a:t>57</a:t>
            </a:fld>
            <a:endParaRPr lang="en-US" dirty="0"/>
          </a:p>
        </p:txBody>
      </p:sp>
    </p:spTree>
    <p:extLst>
      <p:ext uri="{BB962C8B-B14F-4D97-AF65-F5344CB8AC3E}">
        <p14:creationId xmlns:p14="http://schemas.microsoft.com/office/powerpoint/2010/main" val="3003549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B2C548-AE24-236B-6339-31BE8DEDF3E6}"/>
              </a:ext>
            </a:extLst>
          </p:cNvPr>
          <p:cNvSpPr>
            <a:spLocks noGrp="1"/>
          </p:cNvSpPr>
          <p:nvPr>
            <p:ph type="title"/>
          </p:nvPr>
        </p:nvSpPr>
        <p:spPr/>
        <p:txBody>
          <a:bodyPr>
            <a:normAutofit fontScale="90000"/>
          </a:bodyPr>
          <a:lstStyle/>
          <a:p>
            <a:r>
              <a:rPr lang="en-US" dirty="0"/>
              <a:t>Safe Schools Act Accreditation Report Resource</a:t>
            </a:r>
            <a:br>
              <a:rPr lang="en-US" dirty="0"/>
            </a:br>
            <a:endParaRPr lang="en-US" dirty="0"/>
          </a:p>
        </p:txBody>
      </p:sp>
      <p:sp>
        <p:nvSpPr>
          <p:cNvPr id="6" name="Content Placeholder 5">
            <a:extLst>
              <a:ext uri="{FF2B5EF4-FFF2-40B4-BE49-F238E27FC236}">
                <a16:creationId xmlns:a16="http://schemas.microsoft.com/office/drawing/2014/main" id="{4A8FDF81-89E6-3DDD-B12A-EEB7CAAF230D}"/>
              </a:ext>
            </a:extLst>
          </p:cNvPr>
          <p:cNvSpPr>
            <a:spLocks noGrp="1"/>
          </p:cNvSpPr>
          <p:nvPr>
            <p:ph idx="1"/>
          </p:nvPr>
        </p:nvSpPr>
        <p:spPr>
          <a:xfrm>
            <a:off x="8748074" y="1554480"/>
            <a:ext cx="3308808" cy="4351338"/>
          </a:xfrm>
        </p:spPr>
        <p:txBody>
          <a:bodyPr/>
          <a:lstStyle/>
          <a:p>
            <a:r>
              <a:rPr lang="en-US" dirty="0">
                <a:hlinkClick r:id="rId2"/>
              </a:rPr>
              <a:t>Safe Schools Act Accreditation Report Resource</a:t>
            </a:r>
            <a:endParaRPr lang="en-US" dirty="0"/>
          </a:p>
        </p:txBody>
      </p:sp>
      <p:sp>
        <p:nvSpPr>
          <p:cNvPr id="4" name="Slide Number Placeholder 3">
            <a:extLst>
              <a:ext uri="{FF2B5EF4-FFF2-40B4-BE49-F238E27FC236}">
                <a16:creationId xmlns:a16="http://schemas.microsoft.com/office/drawing/2014/main" id="{5306A733-F6B7-EF9A-CDFA-894EEA1D437C}"/>
              </a:ext>
            </a:extLst>
          </p:cNvPr>
          <p:cNvSpPr>
            <a:spLocks noGrp="1"/>
          </p:cNvSpPr>
          <p:nvPr>
            <p:ph type="sldNum" sz="quarter" idx="12"/>
          </p:nvPr>
        </p:nvSpPr>
        <p:spPr/>
        <p:txBody>
          <a:bodyPr/>
          <a:lstStyle/>
          <a:p>
            <a:fld id="{C479D5F6-EDCB-402A-AC08-4943A1820E8F}" type="slidenum">
              <a:rPr lang="en-US" smtClean="0"/>
              <a:pPr/>
              <a:t>58</a:t>
            </a:fld>
            <a:endParaRPr lang="en-US" dirty="0"/>
          </a:p>
        </p:txBody>
      </p:sp>
      <p:pic>
        <p:nvPicPr>
          <p:cNvPr id="3" name="Picture 2" descr="Safe Schools Act Accrediation Report">
            <a:extLst>
              <a:ext uri="{FF2B5EF4-FFF2-40B4-BE49-F238E27FC236}">
                <a16:creationId xmlns:a16="http://schemas.microsoft.com/office/drawing/2014/main" id="{6FFC9A9E-436B-98CF-DC6F-DE8AD4AACBC8}"/>
              </a:ext>
            </a:extLst>
          </p:cNvPr>
          <p:cNvPicPr>
            <a:picLocks noChangeAspect="1"/>
          </p:cNvPicPr>
          <p:nvPr/>
        </p:nvPicPr>
        <p:blipFill>
          <a:blip r:embed="rId3"/>
          <a:srcRect b="8386"/>
          <a:stretch/>
        </p:blipFill>
        <p:spPr>
          <a:xfrm>
            <a:off x="1704473" y="822013"/>
            <a:ext cx="6187976" cy="5899462"/>
          </a:xfrm>
          <a:prstGeom prst="rect">
            <a:avLst/>
          </a:prstGeom>
        </p:spPr>
      </p:pic>
    </p:spTree>
    <p:extLst>
      <p:ext uri="{BB962C8B-B14F-4D97-AF65-F5344CB8AC3E}">
        <p14:creationId xmlns:p14="http://schemas.microsoft.com/office/powerpoint/2010/main" val="2710516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9B255-2EF4-9AB1-8802-D76AF6980C5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532801-5507-2DF6-F0B5-2CD04E1E3514}"/>
              </a:ext>
            </a:extLst>
          </p:cNvPr>
          <p:cNvSpPr>
            <a:spLocks noGrp="1"/>
          </p:cNvSpPr>
          <p:nvPr>
            <p:ph type="title"/>
          </p:nvPr>
        </p:nvSpPr>
        <p:spPr/>
        <p:txBody>
          <a:bodyPr>
            <a:normAutofit fontScale="90000"/>
          </a:bodyPr>
          <a:lstStyle/>
          <a:p>
            <a:r>
              <a:rPr lang="en-US" dirty="0"/>
              <a:t>Safe Schools Act Accreditation Data Pipeline Process</a:t>
            </a:r>
            <a:br>
              <a:rPr lang="en-US" dirty="0"/>
            </a:br>
            <a:endParaRPr lang="en-US" dirty="0"/>
          </a:p>
        </p:txBody>
      </p:sp>
      <p:pic>
        <p:nvPicPr>
          <p:cNvPr id="9" name="Content Placeholder 8" descr="Data Pipeline Process of report">
            <a:extLst>
              <a:ext uri="{FF2B5EF4-FFF2-40B4-BE49-F238E27FC236}">
                <a16:creationId xmlns:a16="http://schemas.microsoft.com/office/drawing/2014/main" id="{E041ED8C-532C-6398-8EB3-7068057B9941}"/>
              </a:ext>
            </a:extLst>
          </p:cNvPr>
          <p:cNvPicPr>
            <a:picLocks noGrp="1" noChangeAspect="1"/>
          </p:cNvPicPr>
          <p:nvPr>
            <p:ph idx="1"/>
          </p:nvPr>
        </p:nvPicPr>
        <p:blipFill>
          <a:blip r:embed="rId2"/>
          <a:stretch>
            <a:fillRect/>
          </a:stretch>
        </p:blipFill>
        <p:spPr>
          <a:xfrm>
            <a:off x="207390" y="1282045"/>
            <a:ext cx="11755224" cy="4883085"/>
          </a:xfrm>
        </p:spPr>
      </p:pic>
      <p:sp>
        <p:nvSpPr>
          <p:cNvPr id="4" name="Slide Number Placeholder 3">
            <a:extLst>
              <a:ext uri="{FF2B5EF4-FFF2-40B4-BE49-F238E27FC236}">
                <a16:creationId xmlns:a16="http://schemas.microsoft.com/office/drawing/2014/main" id="{9F938CE7-8C96-7489-CC6B-9A189BFA0AC0}"/>
              </a:ext>
            </a:extLst>
          </p:cNvPr>
          <p:cNvSpPr>
            <a:spLocks noGrp="1"/>
          </p:cNvSpPr>
          <p:nvPr>
            <p:ph type="sldNum" sz="quarter" idx="12"/>
          </p:nvPr>
        </p:nvSpPr>
        <p:spPr/>
        <p:txBody>
          <a:bodyPr/>
          <a:lstStyle/>
          <a:p>
            <a:fld id="{C479D5F6-EDCB-402A-AC08-4943A1820E8F}" type="slidenum">
              <a:rPr lang="en-US" smtClean="0"/>
              <a:pPr/>
              <a:t>59</a:t>
            </a:fld>
            <a:endParaRPr lang="en-US" dirty="0"/>
          </a:p>
        </p:txBody>
      </p:sp>
    </p:spTree>
    <p:extLst>
      <p:ext uri="{BB962C8B-B14F-4D97-AF65-F5344CB8AC3E}">
        <p14:creationId xmlns:p14="http://schemas.microsoft.com/office/powerpoint/2010/main" val="283106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52DF4A-7AE5-1487-C404-4C3CADFB083A}"/>
              </a:ext>
            </a:extLst>
          </p:cNvPr>
          <p:cNvSpPr>
            <a:spLocks noGrp="1"/>
          </p:cNvSpPr>
          <p:nvPr>
            <p:ph type="title"/>
          </p:nvPr>
        </p:nvSpPr>
        <p:spPr/>
        <p:txBody>
          <a:bodyPr/>
          <a:lstStyle/>
          <a:p>
            <a:r>
              <a:rPr lang="en-US" dirty="0"/>
              <a:t>Discipline Data</a:t>
            </a:r>
          </a:p>
        </p:txBody>
      </p:sp>
      <p:sp>
        <p:nvSpPr>
          <p:cNvPr id="2" name="Slide Number Placeholder 1">
            <a:extLst>
              <a:ext uri="{FF2B5EF4-FFF2-40B4-BE49-F238E27FC236}">
                <a16:creationId xmlns:a16="http://schemas.microsoft.com/office/drawing/2014/main" id="{322E8D72-253E-2ABD-ECE3-2D41A8393364}"/>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
        <p:nvSpPr>
          <p:cNvPr id="5" name="Content Placeholder 4">
            <a:extLst>
              <a:ext uri="{FF2B5EF4-FFF2-40B4-BE49-F238E27FC236}">
                <a16:creationId xmlns:a16="http://schemas.microsoft.com/office/drawing/2014/main" id="{B630E54E-5312-FC4C-5955-45D1F75FA4C2}"/>
              </a:ext>
            </a:extLst>
          </p:cNvPr>
          <p:cNvSpPr>
            <a:spLocks noGrp="1"/>
          </p:cNvSpPr>
          <p:nvPr>
            <p:ph sz="half" idx="1"/>
          </p:nvPr>
        </p:nvSpPr>
        <p:spPr>
          <a:xfrm>
            <a:off x="838199" y="1197864"/>
            <a:ext cx="10515600" cy="5010912"/>
          </a:xfrm>
        </p:spPr>
        <p:txBody>
          <a:bodyPr>
            <a:normAutofit/>
          </a:bodyPr>
          <a:lstStyle/>
          <a:p>
            <a:pPr marL="0" indent="0">
              <a:buNone/>
            </a:pPr>
            <a:r>
              <a:rPr lang="en-US" b="1" dirty="0"/>
              <a:t>The Student Discipline collection is an annual collection.</a:t>
            </a:r>
          </a:p>
          <a:p>
            <a:pPr marL="0" indent="0">
              <a:buNone/>
            </a:pPr>
            <a:r>
              <a:rPr lang="en-US" b="0" i="0" dirty="0">
                <a:solidFill>
                  <a:srgbClr val="333333"/>
                </a:solidFill>
                <a:effectLst/>
                <a:latin typeface="SourceSansProRegular"/>
              </a:rPr>
              <a:t>In the file, all students who were disciplined during the reporting school year will be reported. This information is used in the Student Discipline Snapshot for all students and Special Education Discipline snapshot for students with an active IEP.</a:t>
            </a:r>
            <a:endParaRPr lang="en-US" dirty="0"/>
          </a:p>
          <a:p>
            <a:pPr marL="0" indent="0">
              <a:buNone/>
            </a:pPr>
            <a:endParaRPr lang="en-US" dirty="0"/>
          </a:p>
          <a:p>
            <a:pPr marL="0" indent="0">
              <a:buNone/>
            </a:pPr>
            <a:r>
              <a:rPr lang="en-US" b="1" dirty="0"/>
              <a:t>Who is included in the file?</a:t>
            </a:r>
          </a:p>
          <a:p>
            <a:r>
              <a:rPr lang="en-US" dirty="0"/>
              <a:t>All students violating a state reportable behavior and the discipline action given</a:t>
            </a:r>
          </a:p>
          <a:p>
            <a:r>
              <a:rPr lang="en-US" dirty="0"/>
              <a:t>All students restrained</a:t>
            </a:r>
          </a:p>
          <a:p>
            <a:r>
              <a:rPr lang="en-US" dirty="0"/>
              <a:t>All students placed in seclusion </a:t>
            </a:r>
          </a:p>
          <a:p>
            <a:r>
              <a:rPr lang="en-US" dirty="0"/>
              <a:t>Optional for LEA’s CRDC reporting behaviors</a:t>
            </a:r>
          </a:p>
        </p:txBody>
      </p:sp>
      <p:pic>
        <p:nvPicPr>
          <p:cNvPr id="6" name="Picture 5" descr="Data Collection image">
            <a:extLst>
              <a:ext uri="{FF2B5EF4-FFF2-40B4-BE49-F238E27FC236}">
                <a16:creationId xmlns:a16="http://schemas.microsoft.com/office/drawing/2014/main" id="{8279C270-F879-C931-E8BD-2335931BE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498" y="205176"/>
            <a:ext cx="2707702" cy="1353851"/>
          </a:xfrm>
          <a:prstGeom prst="rect">
            <a:avLst/>
          </a:prstGeom>
        </p:spPr>
      </p:pic>
    </p:spTree>
    <p:extLst>
      <p:ext uri="{BB962C8B-B14F-4D97-AF65-F5344CB8AC3E}">
        <p14:creationId xmlns:p14="http://schemas.microsoft.com/office/powerpoint/2010/main" val="1841759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0B8A7-3A3B-2D1C-EA9D-70ADA74E19B8}"/>
              </a:ext>
            </a:extLst>
          </p:cNvPr>
          <p:cNvSpPr>
            <a:spLocks noGrp="1"/>
          </p:cNvSpPr>
          <p:nvPr>
            <p:ph type="ctrTitle"/>
          </p:nvPr>
        </p:nvSpPr>
        <p:spPr/>
        <p:txBody>
          <a:bodyPr>
            <a:normAutofit fontScale="90000"/>
          </a:bodyPr>
          <a:lstStyle/>
          <a:p>
            <a:br>
              <a:rPr lang="en-US" dirty="0"/>
            </a:br>
            <a:br>
              <a:rPr lang="en-US" dirty="0"/>
            </a:br>
            <a:r>
              <a:rPr lang="en-US" dirty="0">
                <a:hlinkClick r:id="rId2"/>
              </a:rPr>
              <a:t>StudentDisciplineSnapshot@cde.state.co.us</a:t>
            </a:r>
            <a:br>
              <a:rPr lang="en-US" dirty="0"/>
            </a:br>
            <a:br>
              <a:rPr lang="en-US" dirty="0"/>
            </a:br>
            <a:r>
              <a:rPr lang="en-US" dirty="0"/>
              <a:t>Dawna Gudka</a:t>
            </a:r>
            <a:br>
              <a:rPr lang="en-US" dirty="0"/>
            </a:br>
            <a:r>
              <a:rPr lang="en-US" dirty="0"/>
              <a:t>(303) 598-7901</a:t>
            </a:r>
          </a:p>
        </p:txBody>
      </p:sp>
      <p:sp>
        <p:nvSpPr>
          <p:cNvPr id="3" name="Slide Number Placeholder 2">
            <a:extLst>
              <a:ext uri="{FF2B5EF4-FFF2-40B4-BE49-F238E27FC236}">
                <a16:creationId xmlns:a16="http://schemas.microsoft.com/office/drawing/2014/main" id="{399C22E1-D062-8D0F-1E6B-7132B83D5770}"/>
              </a:ext>
            </a:extLst>
          </p:cNvPr>
          <p:cNvSpPr>
            <a:spLocks noGrp="1"/>
          </p:cNvSpPr>
          <p:nvPr>
            <p:ph type="sldNum" sz="quarter" idx="12"/>
          </p:nvPr>
        </p:nvSpPr>
        <p:spPr/>
        <p:txBody>
          <a:bodyPr/>
          <a:lstStyle/>
          <a:p>
            <a:fld id="{C479D5F6-EDCB-402A-AC08-4943A1820E8F}" type="slidenum">
              <a:rPr lang="en-US" smtClean="0"/>
              <a:pPr/>
              <a:t>60</a:t>
            </a:fld>
            <a:endParaRPr lang="en-US" dirty="0"/>
          </a:p>
        </p:txBody>
      </p:sp>
      <p:pic>
        <p:nvPicPr>
          <p:cNvPr id="6" name="Picture 5" descr="Thank you for joining us today image">
            <a:extLst>
              <a:ext uri="{FF2B5EF4-FFF2-40B4-BE49-F238E27FC236}">
                <a16:creationId xmlns:a16="http://schemas.microsoft.com/office/drawing/2014/main" id="{D57C985C-20CC-3AFC-A4DA-67D56C32F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4117" y="4343093"/>
            <a:ext cx="2524125" cy="1809750"/>
          </a:xfrm>
          <a:prstGeom prst="rect">
            <a:avLst/>
          </a:prstGeom>
          <a:ln>
            <a:noFill/>
          </a:ln>
          <a:effectLst>
            <a:softEdge rad="112500"/>
          </a:effectLst>
        </p:spPr>
      </p:pic>
      <p:pic>
        <p:nvPicPr>
          <p:cNvPr id="10" name="Picture 9" descr="Errors, please reach out.  Do not get frustrated we are here to help you image.">
            <a:extLst>
              <a:ext uri="{FF2B5EF4-FFF2-40B4-BE49-F238E27FC236}">
                <a16:creationId xmlns:a16="http://schemas.microsoft.com/office/drawing/2014/main" id="{788A688F-AB7B-16F1-7C3A-E1560F1DA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3293486"/>
          </a:xfrm>
          <a:prstGeom prst="rect">
            <a:avLst/>
          </a:prstGeom>
          <a:ln>
            <a:noFill/>
          </a:ln>
          <a:effectLst>
            <a:softEdge rad="112500"/>
          </a:effectLst>
        </p:spPr>
      </p:pic>
    </p:spTree>
    <p:extLst>
      <p:ext uri="{BB962C8B-B14F-4D97-AF65-F5344CB8AC3E}">
        <p14:creationId xmlns:p14="http://schemas.microsoft.com/office/powerpoint/2010/main" val="168605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8AFA7E-2D6D-55FB-992B-CCFA3586FA28}"/>
              </a:ext>
            </a:extLst>
          </p:cNvPr>
          <p:cNvSpPr>
            <a:spLocks noGrp="1"/>
          </p:cNvSpPr>
          <p:nvPr>
            <p:ph type="title"/>
          </p:nvPr>
        </p:nvSpPr>
        <p:spPr/>
        <p:txBody>
          <a:bodyPr/>
          <a:lstStyle/>
          <a:p>
            <a:r>
              <a:rPr lang="en-US" dirty="0"/>
              <a:t>Discipline Resources</a:t>
            </a:r>
          </a:p>
        </p:txBody>
      </p:sp>
      <p:sp>
        <p:nvSpPr>
          <p:cNvPr id="4" name="Content Placeholder 3">
            <a:extLst>
              <a:ext uri="{FF2B5EF4-FFF2-40B4-BE49-F238E27FC236}">
                <a16:creationId xmlns:a16="http://schemas.microsoft.com/office/drawing/2014/main" id="{1B74E44E-1E06-6EFB-7ACD-124365CD882A}"/>
              </a:ext>
            </a:extLst>
          </p:cNvPr>
          <p:cNvSpPr>
            <a:spLocks noGrp="1"/>
          </p:cNvSpPr>
          <p:nvPr>
            <p:ph sz="half" idx="1"/>
          </p:nvPr>
        </p:nvSpPr>
        <p:spPr>
          <a:xfrm>
            <a:off x="201168" y="1554480"/>
            <a:ext cx="3648456" cy="1773936"/>
          </a:xfrm>
        </p:spPr>
        <p:txBody>
          <a:bodyPr/>
          <a:lstStyle/>
          <a:p>
            <a:r>
              <a:rPr lang="en-US" dirty="0">
                <a:hlinkClick r:id="rId2"/>
              </a:rPr>
              <a:t>Discipline Interchange website</a:t>
            </a:r>
            <a:endParaRPr lang="en-US" dirty="0"/>
          </a:p>
          <a:p>
            <a:endParaRPr lang="en-US" dirty="0"/>
          </a:p>
        </p:txBody>
      </p:sp>
      <p:pic>
        <p:nvPicPr>
          <p:cNvPr id="9" name="Picture 8">
            <a:extLst>
              <a:ext uri="{FF2B5EF4-FFF2-40B4-BE49-F238E27FC236}">
                <a16:creationId xmlns:a16="http://schemas.microsoft.com/office/drawing/2014/main" id="{4178EF93-269E-007A-C770-7C5BE3985A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50955" y="1221880"/>
            <a:ext cx="6086774" cy="5499595"/>
          </a:xfrm>
          <a:prstGeom prst="rect">
            <a:avLst/>
          </a:prstGeom>
        </p:spPr>
      </p:pic>
      <p:sp>
        <p:nvSpPr>
          <p:cNvPr id="2" name="Slide Number Placeholder 1">
            <a:extLst>
              <a:ext uri="{FF2B5EF4-FFF2-40B4-BE49-F238E27FC236}">
                <a16:creationId xmlns:a16="http://schemas.microsoft.com/office/drawing/2014/main" id="{69C7E68C-6D25-A884-EBD4-E95343413FCF}"/>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963487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C023B-FC90-C558-2F08-9D774884ED6F}"/>
              </a:ext>
              <a:ext uri="{C183D7F6-B498-43B3-948B-1728B52AA6E4}">
                <adec:decorative xmlns:adec="http://schemas.microsoft.com/office/drawing/2017/decorative" val="0"/>
              </a:ext>
            </a:extLst>
          </p:cNvPr>
          <p:cNvSpPr>
            <a:spLocks noGrp="1"/>
          </p:cNvSpPr>
          <p:nvPr>
            <p:ph type="title"/>
          </p:nvPr>
        </p:nvSpPr>
        <p:spPr/>
        <p:txBody>
          <a:bodyPr/>
          <a:lstStyle/>
          <a:p>
            <a:r>
              <a:rPr lang="en-US" dirty="0"/>
              <a:t>Student Discipline</a:t>
            </a:r>
          </a:p>
        </p:txBody>
      </p:sp>
      <p:sp>
        <p:nvSpPr>
          <p:cNvPr id="6" name="Content Placeholder 5">
            <a:extLst>
              <a:ext uri="{FF2B5EF4-FFF2-40B4-BE49-F238E27FC236}">
                <a16:creationId xmlns:a16="http://schemas.microsoft.com/office/drawing/2014/main" id="{454A9255-968E-8A8B-6A78-57B518F09515}"/>
              </a:ext>
            </a:extLst>
          </p:cNvPr>
          <p:cNvSpPr>
            <a:spLocks noGrp="1"/>
          </p:cNvSpPr>
          <p:nvPr>
            <p:ph sz="half" idx="1"/>
          </p:nvPr>
        </p:nvSpPr>
        <p:spPr>
          <a:xfrm>
            <a:off x="443565" y="1475117"/>
            <a:ext cx="2260306" cy="4246305"/>
          </a:xfrm>
        </p:spPr>
        <p:txBody>
          <a:bodyPr/>
          <a:lstStyle/>
          <a:p>
            <a:r>
              <a:rPr lang="en-US" dirty="0">
                <a:hlinkClick r:id="rId2"/>
              </a:rPr>
              <a:t>Discipline Action File Layout</a:t>
            </a:r>
          </a:p>
          <a:p>
            <a:endParaRPr lang="en-US" dirty="0">
              <a:hlinkClick r:id="rId2"/>
            </a:endParaRPr>
          </a:p>
        </p:txBody>
      </p:sp>
      <p:pic>
        <p:nvPicPr>
          <p:cNvPr id="5" name="Picture 4">
            <a:extLst>
              <a:ext uri="{FF2B5EF4-FFF2-40B4-BE49-F238E27FC236}">
                <a16:creationId xmlns:a16="http://schemas.microsoft.com/office/drawing/2014/main" id="{54860E94-5486-D553-2306-C2E06D1FED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39713" y="586843"/>
            <a:ext cx="7712108" cy="6134632"/>
          </a:xfrm>
          <a:prstGeom prst="rect">
            <a:avLst/>
          </a:prstGeom>
        </p:spPr>
      </p:pic>
      <p:sp>
        <p:nvSpPr>
          <p:cNvPr id="3" name="Slide Number Placeholder 2">
            <a:extLst>
              <a:ext uri="{FF2B5EF4-FFF2-40B4-BE49-F238E27FC236}">
                <a16:creationId xmlns:a16="http://schemas.microsoft.com/office/drawing/2014/main" id="{16F91A4E-5DDB-F307-98E1-9EFA4E0701B2}"/>
              </a:ext>
              <a:ext uri="{C183D7F6-B498-43B3-948B-1728B52AA6E4}">
                <adec:decorative xmlns:adec="http://schemas.microsoft.com/office/drawing/2017/decorative" val="0"/>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3501621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69D6A7-A087-7997-23FF-E5620E7AAC46}"/>
              </a:ext>
            </a:extLst>
          </p:cNvPr>
          <p:cNvSpPr>
            <a:spLocks noGrp="1"/>
          </p:cNvSpPr>
          <p:nvPr>
            <p:ph type="title"/>
          </p:nvPr>
        </p:nvSpPr>
        <p:spPr>
          <a:xfrm>
            <a:off x="443565" y="205176"/>
            <a:ext cx="11089072" cy="898524"/>
          </a:xfrm>
        </p:spPr>
        <p:txBody>
          <a:bodyPr>
            <a:normAutofit/>
          </a:bodyPr>
          <a:lstStyle/>
          <a:p>
            <a:r>
              <a:rPr lang="en-US" dirty="0"/>
              <a:t>Discipline Interchange-Discipline Action File (ALL STUDENTS) </a:t>
            </a:r>
            <a:br>
              <a:rPr lang="en-US" dirty="0"/>
            </a:br>
            <a:endParaRPr lang="en-US" dirty="0"/>
          </a:p>
        </p:txBody>
      </p:sp>
      <p:sp>
        <p:nvSpPr>
          <p:cNvPr id="4" name="Content Placeholder 3">
            <a:extLst>
              <a:ext uri="{FF2B5EF4-FFF2-40B4-BE49-F238E27FC236}">
                <a16:creationId xmlns:a16="http://schemas.microsoft.com/office/drawing/2014/main" id="{D790745C-FF4A-8D7D-BF11-985E5226BC07}"/>
              </a:ext>
            </a:extLst>
          </p:cNvPr>
          <p:cNvSpPr>
            <a:spLocks noGrp="1"/>
          </p:cNvSpPr>
          <p:nvPr>
            <p:ph sz="half" idx="1"/>
          </p:nvPr>
        </p:nvSpPr>
        <p:spPr>
          <a:xfrm>
            <a:off x="264728" y="1938528"/>
            <a:ext cx="11732200" cy="2459736"/>
          </a:xfrm>
        </p:spPr>
        <p:txBody>
          <a:bodyPr vert="horz" lIns="91440" tIns="45720" rIns="91440" bIns="45720" rtlCol="0" anchor="t">
            <a:normAutofit/>
          </a:bodyPr>
          <a:lstStyle/>
          <a:p>
            <a:pPr marL="0">
              <a:lnSpc>
                <a:spcPct val="107000"/>
              </a:lnSpc>
              <a:spcAft>
                <a:spcPts val="800"/>
              </a:spcAft>
            </a:pPr>
            <a:r>
              <a:rPr lang="en-US" dirty="0">
                <a:latin typeface="Trebuchet MS"/>
              </a:rPr>
              <a:t>Discipline Action File Layout-</a:t>
            </a:r>
            <a:r>
              <a:rPr lang="en-US" sz="1800" dirty="0">
                <a:effectLst/>
                <a:latin typeface="Trebuchet MS" panose="020B0603020202020204" pitchFamily="34" charset="0"/>
                <a:ea typeface="Calibri" panose="020F0502020204030204" pitchFamily="34" charset="0"/>
                <a:cs typeface="Times New Roman" panose="02020603050405020304" pitchFamily="18" charset="0"/>
              </a:rPr>
              <a:t>The purpose of the Discipline Action File is to collect students’ discipline actions with the most severe behavior type, along with any students restrained or placed in seclusion. This data can also be utilized to pre-populate data in the Civil Rights Data Collection file.  The fields/codes noted with ** are for this purpose only and are not required.  </a:t>
            </a:r>
          </a:p>
          <a:p>
            <a:pPr marL="0">
              <a:lnSpc>
                <a:spcPct val="107000"/>
              </a:lnSpc>
              <a:spcAft>
                <a:spcPts val="800"/>
              </a:spcAft>
            </a:pPr>
            <a:endParaRPr lang="en-US" dirty="0"/>
          </a:p>
        </p:txBody>
      </p:sp>
      <p:sp>
        <p:nvSpPr>
          <p:cNvPr id="2" name="Slide Number Placeholder 1">
            <a:extLst>
              <a:ext uri="{FF2B5EF4-FFF2-40B4-BE49-F238E27FC236}">
                <a16:creationId xmlns:a16="http://schemas.microsoft.com/office/drawing/2014/main" id="{6F6E1078-645B-A1FC-9932-3D0F36E14007}"/>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2163160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DE Blue">
      <a:dk1>
        <a:sysClr val="windowText" lastClr="000000"/>
      </a:dk1>
      <a:lt1>
        <a:sysClr val="window" lastClr="FFFFFF"/>
      </a:lt1>
      <a:dk2>
        <a:srgbClr val="232C67"/>
      </a:dk2>
      <a:lt2>
        <a:srgbClr val="90C8E7"/>
      </a:lt2>
      <a:accent1>
        <a:srgbClr val="7C98AC"/>
      </a:accent1>
      <a:accent2>
        <a:srgbClr val="5D6770"/>
      </a:accent2>
      <a:accent3>
        <a:srgbClr val="488BC9"/>
      </a:accent3>
      <a:accent4>
        <a:srgbClr val="3CC1CC"/>
      </a:accent4>
      <a:accent5>
        <a:srgbClr val="077682"/>
      </a:accent5>
      <a:accent6>
        <a:srgbClr val="D2D3D3"/>
      </a:accent6>
      <a:hlink>
        <a:srgbClr val="2C3384"/>
      </a:hlink>
      <a:folHlink>
        <a:srgbClr val="EC675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0" ma:contentTypeDescription="Create a new document." ma:contentTypeScope="" ma:versionID="eef9e6b9d2582be34d718c200819f0e3">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5c22b69d18d84d987cc5229883e788e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2.xml><?xml version="1.0" encoding="utf-8"?>
<ds:datastoreItem xmlns:ds="http://schemas.openxmlformats.org/officeDocument/2006/customXml" ds:itemID="{D078B58C-CB15-4722-B79A-798FA26547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639f00-c663-4db8-9f2d-5e59e4353b4b"/>
    <ds:schemaRef ds:uri="ca9d521c-8764-4bcd-84f1-6f7ce6ca6a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B8D346-98B4-4A38-AC1D-9DECB7E942AC}">
  <ds:schemaRefs>
    <ds:schemaRef ds:uri="http://schemas.microsoft.com/office/2006/metadata/properties"/>
    <ds:schemaRef ds:uri="http://schemas.microsoft.com/office/2006/documentManagement/types"/>
    <ds:schemaRef ds:uri="1ece5e59-7939-4bae-a4d5-c220c61d16f2"/>
    <ds:schemaRef ds:uri="http://purl.org/dc/elements/1.1/"/>
    <ds:schemaRef ds:uri="5cb3b5a0-0962-4e52-aed4-fbe90f72073b"/>
    <ds:schemaRef ds:uri="http://purl.org/dc/term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386</TotalTime>
  <Words>4871</Words>
  <Application>Microsoft Office PowerPoint</Application>
  <PresentationFormat>Widescreen</PresentationFormat>
  <Paragraphs>457</Paragraphs>
  <Slides>60</Slides>
  <Notes>10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Calibri</vt:lpstr>
      <vt:lpstr>Courier New</vt:lpstr>
      <vt:lpstr>Lexend</vt:lpstr>
      <vt:lpstr>Museo Slab 500</vt:lpstr>
      <vt:lpstr>Roboto</vt:lpstr>
      <vt:lpstr>SourceSansProRegular</vt:lpstr>
      <vt:lpstr>Trebuchet MS</vt:lpstr>
      <vt:lpstr>Office Theme</vt:lpstr>
      <vt:lpstr>Student Discipline Collection Training February 28th, 2025</vt:lpstr>
      <vt:lpstr>Agenda</vt:lpstr>
      <vt:lpstr>Student Interchange files  Student Demographics Student School Association </vt:lpstr>
      <vt:lpstr>Student Interchange files</vt:lpstr>
      <vt:lpstr>Discipline Interchange file Discipline Action</vt:lpstr>
      <vt:lpstr>Discipline Data</vt:lpstr>
      <vt:lpstr>Discipline Resources</vt:lpstr>
      <vt:lpstr>Student Discipline</vt:lpstr>
      <vt:lpstr>Discipline Interchange-Discipline Action File (ALL STUDENTS)  </vt:lpstr>
      <vt:lpstr>Determining “Most Serious” Incident</vt:lpstr>
      <vt:lpstr>Let's take a deeper look at this guide</vt:lpstr>
      <vt:lpstr>What should I do if more than one behavior occurred during an incident?</vt:lpstr>
      <vt:lpstr>Student Discipline-Discipline Action File Layout Recent Change Approved by EDAC January 10th, 2025</vt:lpstr>
      <vt:lpstr>District Provided guidance on  Discipline Matrix</vt:lpstr>
      <vt:lpstr>Purpose of the Discipline Matrix: Families</vt:lpstr>
      <vt:lpstr>Purpose of the Discipline Matrix: School-Based Staff</vt:lpstr>
      <vt:lpstr>Purpose of the Discipline Matrix: District Administrators</vt:lpstr>
      <vt:lpstr>Example of a Discipline Matrix</vt:lpstr>
      <vt:lpstr>District Provided guidance on  Policy</vt:lpstr>
      <vt:lpstr>Essential Check #1: What is the Policy?</vt:lpstr>
      <vt:lpstr>Where Does the Discipline Data Go?</vt:lpstr>
      <vt:lpstr>District Profile Reports</vt:lpstr>
      <vt:lpstr>Published District Profile Reports</vt:lpstr>
      <vt:lpstr>Published Discipline Data Reports on website</vt:lpstr>
      <vt:lpstr>Restraint or  Placed in Seclusion Examples of record in Discipline Action file</vt:lpstr>
      <vt:lpstr>Reporting Physical restraint should be included in the Discipline Interchange File</vt:lpstr>
      <vt:lpstr>Reporting Student Placed in Seclusion should be included in the Discipline Interchange File</vt:lpstr>
      <vt:lpstr>Student Discipline-Discipline Action File  Example of Student Physically Restrained</vt:lpstr>
      <vt:lpstr>Student Discipline-Discipline Action File  Example of Student Placed in Seclusion</vt:lpstr>
      <vt:lpstr>Behavior Incident and Discipline Action taken Examples of record in Discipline Action file</vt:lpstr>
      <vt:lpstr>Student Discipline-Discipline Action File Example of reporting incident involving a state reportable behavior and discipline action  1 Student involved in incident</vt:lpstr>
      <vt:lpstr>Student Discipline-Discipline Action File Example of reporting incident involving a state reportable behavior and discipline action  3 Student involved in incident</vt:lpstr>
      <vt:lpstr>Student Discipline-Discipline Action File Example when multiple behaviors are violated in the same incident </vt:lpstr>
      <vt:lpstr>Students vaping </vt:lpstr>
      <vt:lpstr>Example when a Behavior Incident involves a discipline action and restraint, or student placed in seclusion.</vt:lpstr>
      <vt:lpstr>Data Pipeline Process</vt:lpstr>
      <vt:lpstr>Data Pipeline Roles in the Identity Management (IdM) </vt:lpstr>
      <vt:lpstr>How the Interchange files work together to create the Student Discipline Snapshot </vt:lpstr>
      <vt:lpstr>Data Pipeline Process If there is NO incidents to report, the Discipline Action is not uploaded into Data Pipeline</vt:lpstr>
      <vt:lpstr>Interchange files need to be uploaded into Data Pipeline Student Profile Demographics and School Association file  </vt:lpstr>
      <vt:lpstr>Interchange files need to be uploaded into Data Pipeline Discipline Interchange file  </vt:lpstr>
      <vt:lpstr>Discipline Action Interchange file Checking for Student Discipline Interchange errors  </vt:lpstr>
      <vt:lpstr>Creating a Student Discipline Snapshot</vt:lpstr>
      <vt:lpstr>Interchange files  Checking status of snapshot  </vt:lpstr>
      <vt:lpstr>Data Pipeline Checking for Student Snapshot errors  </vt:lpstr>
      <vt:lpstr>Frequently Asked Questions</vt:lpstr>
      <vt:lpstr>Collection Terms</vt:lpstr>
      <vt:lpstr>How do I know which behaviors should be reported?</vt:lpstr>
      <vt:lpstr>How should I report behavior that happened off campus?</vt:lpstr>
      <vt:lpstr>What should I report if multiple incidents happened on the same day?</vt:lpstr>
      <vt:lpstr>How should I code if a seclusion and restraint happened during the same situation?</vt:lpstr>
      <vt:lpstr>Additional Information Collection Resources</vt:lpstr>
      <vt:lpstr>What is PII? Personally Identifiable Information (PII)</vt:lpstr>
      <vt:lpstr>Sharing Data</vt:lpstr>
      <vt:lpstr>Collection Resources</vt:lpstr>
      <vt:lpstr>Q</vt:lpstr>
      <vt:lpstr>Safe Schools Accreditation Report</vt:lpstr>
      <vt:lpstr>Safe Schools Act Accreditation Report Resource </vt:lpstr>
      <vt:lpstr>Safe Schools Act Accreditation Data Pipeline Process </vt:lpstr>
      <vt:lpstr>  StudentDisciplineSnapshot@cde.state.co.us  Dawna Gudka (303) 598-7901</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Ward, Reagan</cp:lastModifiedBy>
  <cp:revision>2</cp:revision>
  <dcterms:created xsi:type="dcterms:W3CDTF">2019-06-25T17:30:52Z</dcterms:created>
  <dcterms:modified xsi:type="dcterms:W3CDTF">2025-03-12T15:55:16Z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y fmtid="{D5CDD505-2E9C-101B-9397-08002B2CF9AE}" pid="3" name="MediaServiceImageTags">
    <vt:lpwstr/>
  </property>
</Properties>
</file>