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1"/>
  </p:notesMasterIdLst>
  <p:sldIdLst>
    <p:sldId id="270" r:id="rId5"/>
    <p:sldId id="272" r:id="rId6"/>
    <p:sldId id="273" r:id="rId7"/>
    <p:sldId id="274" r:id="rId8"/>
    <p:sldId id="275" r:id="rId9"/>
    <p:sldId id="276" r:id="rId10"/>
    <p:sldId id="327" r:id="rId11"/>
    <p:sldId id="328" r:id="rId12"/>
    <p:sldId id="279" r:id="rId13"/>
    <p:sldId id="280" r:id="rId14"/>
    <p:sldId id="330" r:id="rId15"/>
    <p:sldId id="331" r:id="rId16"/>
    <p:sldId id="332" r:id="rId17"/>
    <p:sldId id="333" r:id="rId18"/>
    <p:sldId id="334" r:id="rId19"/>
    <p:sldId id="335" r:id="rId20"/>
    <p:sldId id="336" r:id="rId21"/>
    <p:sldId id="337" r:id="rId22"/>
    <p:sldId id="338" r:id="rId23"/>
    <p:sldId id="339" r:id="rId24"/>
    <p:sldId id="340" r:id="rId25"/>
    <p:sldId id="292" r:id="rId26"/>
    <p:sldId id="293" r:id="rId27"/>
    <p:sldId id="294" r:id="rId28"/>
    <p:sldId id="295" r:id="rId29"/>
    <p:sldId id="296" r:id="rId30"/>
    <p:sldId id="321" r:id="rId31"/>
    <p:sldId id="322" r:id="rId32"/>
    <p:sldId id="324" r:id="rId33"/>
    <p:sldId id="344" r:id="rId34"/>
    <p:sldId id="346" r:id="rId35"/>
    <p:sldId id="323" r:id="rId36"/>
    <p:sldId id="345" r:id="rId37"/>
    <p:sldId id="297" r:id="rId38"/>
    <p:sldId id="298"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414" r:id="rId54"/>
    <p:sldId id="415" r:id="rId55"/>
    <p:sldId id="315" r:id="rId56"/>
    <p:sldId id="416" r:id="rId57"/>
    <p:sldId id="417" r:id="rId58"/>
    <p:sldId id="319" r:id="rId59"/>
    <p:sldId id="320" r:id="rId60"/>
  </p:sldIdLst>
  <p:sldSz cx="9144000" cy="5143500" type="screen16x9"/>
  <p:notesSz cx="6858000" cy="9144000"/>
  <p:embeddedFontLst>
    <p:embeddedFont>
      <p:font typeface="Roboto" panose="02000000000000000000" pitchFamily="2" charset="0"/>
      <p:regular r:id="rId62"/>
      <p:bold r:id="rId63"/>
      <p:italic r:id="rId64"/>
      <p:boldItalic r:id="rId65"/>
    </p:embeddedFont>
    <p:embeddedFont>
      <p:font typeface="Roboto Medium" panose="02000000000000000000" pitchFamily="2" charset="0"/>
      <p:regular r:id="rId66"/>
      <p:bold r:id="rId67"/>
      <p:italic r:id="rId68"/>
      <p:boldItalic r:id="rId69"/>
    </p:embeddedFont>
    <p:embeddedFont>
      <p:font typeface="Rockwell" panose="02060603020205020403" pitchFamily="18" charset="0"/>
      <p:regular r:id="rId70"/>
      <p:bold r:id="rId71"/>
      <p:italic r:id="rId72"/>
      <p:boldItalic r:id="rId73"/>
    </p:embeddedFont>
    <p:embeddedFont>
      <p:font typeface="Trebuchet MS" panose="020B060302020202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77484F-E2EE-48E7-A7AF-A448638E9C23}" v="62" dt="2025-04-22T22:05:40.285"/>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364" autoAdjust="0"/>
  </p:normalViewPr>
  <p:slideViewPr>
    <p:cSldViewPr snapToGrid="0">
      <p:cViewPr varScale="1">
        <p:scale>
          <a:sx n="113" d="100"/>
          <a:sy n="113" d="100"/>
        </p:scale>
        <p:origin x="114" y="54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3.fntdata"/><Relationship Id="rId79" Type="http://customschemas.google.com/relationships/presentationmetadata" Target="metadata"/><Relationship Id="rId5" Type="http://schemas.openxmlformats.org/officeDocument/2006/relationships/slide" Target="slides/slide1.xml"/><Relationship Id="rId61" Type="http://schemas.openxmlformats.org/officeDocument/2006/relationships/notesMaster" Target="notesMasters/notesMaster1.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font" Target="fonts/font12.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A50AC8-FA0A-4F39-92B1-18E54B901A59}" type="doc">
      <dgm:prSet loTypeId="urn:microsoft.com/office/officeart/2005/8/layout/hProcess9" loCatId="process" qsTypeId="urn:microsoft.com/office/officeart/2005/8/quickstyle/simple1" qsCatId="simple" csTypeId="urn:microsoft.com/office/officeart/2005/8/colors/accent5_2" csCatId="accent5" phldr="1"/>
      <dgm:spPr/>
    </dgm:pt>
    <dgm:pt modelId="{1EF03651-C2B0-40BC-B794-2E91FE66BE31}">
      <dgm:prSet phldrT="[Text]"/>
      <dgm:spPr/>
      <dgm:t>
        <a:bodyPr/>
        <a:lstStyle/>
        <a:p>
          <a:r>
            <a:rPr lang="en-US" dirty="0">
              <a:solidFill>
                <a:schemeClr val="tx1"/>
              </a:solidFill>
            </a:rPr>
            <a:t>Vendors provide portals for district use prior to and during testing. </a:t>
          </a:r>
        </a:p>
      </dgm:t>
    </dgm:pt>
    <dgm:pt modelId="{E236CD67-2B12-42C6-AA64-48A4729514A2}" type="parTrans" cxnId="{1F10893B-A4D0-491C-B6B5-4BD2101759AB}">
      <dgm:prSet/>
      <dgm:spPr/>
      <dgm:t>
        <a:bodyPr/>
        <a:lstStyle/>
        <a:p>
          <a:endParaRPr lang="en-US"/>
        </a:p>
      </dgm:t>
    </dgm:pt>
    <dgm:pt modelId="{FCCE64E2-59FA-498A-BFC8-561878C1D748}" type="sibTrans" cxnId="{1F10893B-A4D0-491C-B6B5-4BD2101759AB}">
      <dgm:prSet/>
      <dgm:spPr/>
      <dgm:t>
        <a:bodyPr/>
        <a:lstStyle/>
        <a:p>
          <a:endParaRPr lang="en-US"/>
        </a:p>
      </dgm:t>
    </dgm:pt>
    <dgm:pt modelId="{7F9C5735-BF7D-4515-86ED-D0E3B317D9E4}">
      <dgm:prSet phldrT="[Text]"/>
      <dgm:spPr/>
      <dgm:t>
        <a:bodyPr/>
        <a:lstStyle/>
        <a:p>
          <a:r>
            <a:rPr lang="en-US" dirty="0">
              <a:solidFill>
                <a:schemeClr val="tx1"/>
              </a:solidFill>
            </a:rPr>
            <a:t>Test Administration</a:t>
          </a:r>
        </a:p>
      </dgm:t>
    </dgm:pt>
    <dgm:pt modelId="{4C3E5D48-7293-421A-A5B5-0839384ADA4E}" type="parTrans" cxnId="{1FD6F265-8CD0-4DFB-B26E-C102D79EBDD1}">
      <dgm:prSet/>
      <dgm:spPr/>
      <dgm:t>
        <a:bodyPr/>
        <a:lstStyle/>
        <a:p>
          <a:endParaRPr lang="en-US"/>
        </a:p>
      </dgm:t>
    </dgm:pt>
    <dgm:pt modelId="{FC91E0A2-1E53-4402-B272-D2B1CBA24245}" type="sibTrans" cxnId="{1FD6F265-8CD0-4DFB-B26E-C102D79EBDD1}">
      <dgm:prSet/>
      <dgm:spPr/>
      <dgm:t>
        <a:bodyPr/>
        <a:lstStyle/>
        <a:p>
          <a:endParaRPr lang="en-US"/>
        </a:p>
      </dgm:t>
    </dgm:pt>
    <dgm:pt modelId="{6C779532-BEAD-4B65-B5BC-95579566FC0A}">
      <dgm:prSet phldrT="[Text]"/>
      <dgm:spPr/>
      <dgm:t>
        <a:bodyPr/>
        <a:lstStyle/>
        <a:p>
          <a:r>
            <a:rPr lang="en-US" dirty="0">
              <a:solidFill>
                <a:schemeClr val="tx1"/>
              </a:solidFill>
            </a:rPr>
            <a:t>Data used in SBD windows comes from vendors post-test administration.</a:t>
          </a:r>
        </a:p>
      </dgm:t>
    </dgm:pt>
    <dgm:pt modelId="{19A8AAF2-DE52-4036-B5EE-CF7E319505A7}" type="parTrans" cxnId="{324F194D-2FC2-49A9-8BE3-1946B2CB2FDF}">
      <dgm:prSet/>
      <dgm:spPr/>
      <dgm:t>
        <a:bodyPr/>
        <a:lstStyle/>
        <a:p>
          <a:endParaRPr lang="en-US"/>
        </a:p>
      </dgm:t>
    </dgm:pt>
    <dgm:pt modelId="{783662E7-35E3-400A-8633-75E09FAA2A85}" type="sibTrans" cxnId="{324F194D-2FC2-49A9-8BE3-1946B2CB2FDF}">
      <dgm:prSet/>
      <dgm:spPr/>
      <dgm:t>
        <a:bodyPr/>
        <a:lstStyle/>
        <a:p>
          <a:endParaRPr lang="en-US"/>
        </a:p>
      </dgm:t>
    </dgm:pt>
    <dgm:pt modelId="{8D1A14F1-433E-403D-8823-1AB096EF2E74}" type="pres">
      <dgm:prSet presAssocID="{82A50AC8-FA0A-4F39-92B1-18E54B901A59}" presName="CompostProcess" presStyleCnt="0">
        <dgm:presLayoutVars>
          <dgm:dir/>
          <dgm:resizeHandles val="exact"/>
        </dgm:presLayoutVars>
      </dgm:prSet>
      <dgm:spPr/>
    </dgm:pt>
    <dgm:pt modelId="{80E4B830-C082-4504-902F-08F997FF03F8}" type="pres">
      <dgm:prSet presAssocID="{82A50AC8-FA0A-4F39-92B1-18E54B901A59}" presName="arrow" presStyleLbl="bgShp" presStyleIdx="0" presStyleCnt="1"/>
      <dgm:spPr/>
    </dgm:pt>
    <dgm:pt modelId="{C38ADB0B-ADFE-4F73-BC9F-BB623F278EAC}" type="pres">
      <dgm:prSet presAssocID="{82A50AC8-FA0A-4F39-92B1-18E54B901A59}" presName="linearProcess" presStyleCnt="0"/>
      <dgm:spPr/>
    </dgm:pt>
    <dgm:pt modelId="{880F4A4A-25F2-44BD-B1B5-373E65C536FF}" type="pres">
      <dgm:prSet presAssocID="{1EF03651-C2B0-40BC-B794-2E91FE66BE31}" presName="textNode" presStyleLbl="node1" presStyleIdx="0" presStyleCnt="3">
        <dgm:presLayoutVars>
          <dgm:bulletEnabled val="1"/>
        </dgm:presLayoutVars>
      </dgm:prSet>
      <dgm:spPr/>
    </dgm:pt>
    <dgm:pt modelId="{39348B15-7ACE-4A3A-82F1-DD988BF8AC37}" type="pres">
      <dgm:prSet presAssocID="{FCCE64E2-59FA-498A-BFC8-561878C1D748}" presName="sibTrans" presStyleCnt="0"/>
      <dgm:spPr/>
    </dgm:pt>
    <dgm:pt modelId="{E21C1E41-C1BF-41D9-925A-7F482C6F9714}" type="pres">
      <dgm:prSet presAssocID="{7F9C5735-BF7D-4515-86ED-D0E3B317D9E4}" presName="textNode" presStyleLbl="node1" presStyleIdx="1" presStyleCnt="3">
        <dgm:presLayoutVars>
          <dgm:bulletEnabled val="1"/>
        </dgm:presLayoutVars>
      </dgm:prSet>
      <dgm:spPr/>
    </dgm:pt>
    <dgm:pt modelId="{DD943A44-5053-4B6A-A5C0-D59BB1D205B5}" type="pres">
      <dgm:prSet presAssocID="{FC91E0A2-1E53-4402-B272-D2B1CBA24245}" presName="sibTrans" presStyleCnt="0"/>
      <dgm:spPr/>
    </dgm:pt>
    <dgm:pt modelId="{10D8439D-FE99-43EC-B610-1599417D11E2}" type="pres">
      <dgm:prSet presAssocID="{6C779532-BEAD-4B65-B5BC-95579566FC0A}" presName="textNode" presStyleLbl="node1" presStyleIdx="2" presStyleCnt="3">
        <dgm:presLayoutVars>
          <dgm:bulletEnabled val="1"/>
        </dgm:presLayoutVars>
      </dgm:prSet>
      <dgm:spPr/>
    </dgm:pt>
  </dgm:ptLst>
  <dgm:cxnLst>
    <dgm:cxn modelId="{1F10893B-A4D0-491C-B6B5-4BD2101759AB}" srcId="{82A50AC8-FA0A-4F39-92B1-18E54B901A59}" destId="{1EF03651-C2B0-40BC-B794-2E91FE66BE31}" srcOrd="0" destOrd="0" parTransId="{E236CD67-2B12-42C6-AA64-48A4729514A2}" sibTransId="{FCCE64E2-59FA-498A-BFC8-561878C1D748}"/>
    <dgm:cxn modelId="{01C35965-05C8-413A-ADA9-41A101459E26}" type="presOf" srcId="{7F9C5735-BF7D-4515-86ED-D0E3B317D9E4}" destId="{E21C1E41-C1BF-41D9-925A-7F482C6F9714}" srcOrd="0" destOrd="0" presId="urn:microsoft.com/office/officeart/2005/8/layout/hProcess9"/>
    <dgm:cxn modelId="{1FD6F265-8CD0-4DFB-B26E-C102D79EBDD1}" srcId="{82A50AC8-FA0A-4F39-92B1-18E54B901A59}" destId="{7F9C5735-BF7D-4515-86ED-D0E3B317D9E4}" srcOrd="1" destOrd="0" parTransId="{4C3E5D48-7293-421A-A5B5-0839384ADA4E}" sibTransId="{FC91E0A2-1E53-4402-B272-D2B1CBA24245}"/>
    <dgm:cxn modelId="{324F194D-2FC2-49A9-8BE3-1946B2CB2FDF}" srcId="{82A50AC8-FA0A-4F39-92B1-18E54B901A59}" destId="{6C779532-BEAD-4B65-B5BC-95579566FC0A}" srcOrd="2" destOrd="0" parTransId="{19A8AAF2-DE52-4036-B5EE-CF7E319505A7}" sibTransId="{783662E7-35E3-400A-8633-75E09FAA2A85}"/>
    <dgm:cxn modelId="{8266A98E-D40A-486D-A756-B5431769144C}" type="presOf" srcId="{82A50AC8-FA0A-4F39-92B1-18E54B901A59}" destId="{8D1A14F1-433E-403D-8823-1AB096EF2E74}" srcOrd="0" destOrd="0" presId="urn:microsoft.com/office/officeart/2005/8/layout/hProcess9"/>
    <dgm:cxn modelId="{0D69B1C5-1657-4A2A-9D3C-9C5A05A70948}" type="presOf" srcId="{6C779532-BEAD-4B65-B5BC-95579566FC0A}" destId="{10D8439D-FE99-43EC-B610-1599417D11E2}" srcOrd="0" destOrd="0" presId="urn:microsoft.com/office/officeart/2005/8/layout/hProcess9"/>
    <dgm:cxn modelId="{6019D1C8-D261-43DD-8773-07352512CDFB}" type="presOf" srcId="{1EF03651-C2B0-40BC-B794-2E91FE66BE31}" destId="{880F4A4A-25F2-44BD-B1B5-373E65C536FF}" srcOrd="0" destOrd="0" presId="urn:microsoft.com/office/officeart/2005/8/layout/hProcess9"/>
    <dgm:cxn modelId="{6E5C5A40-5184-4177-9D37-84B6A49C4323}" type="presParOf" srcId="{8D1A14F1-433E-403D-8823-1AB096EF2E74}" destId="{80E4B830-C082-4504-902F-08F997FF03F8}" srcOrd="0" destOrd="0" presId="urn:microsoft.com/office/officeart/2005/8/layout/hProcess9"/>
    <dgm:cxn modelId="{9A7F7DD9-16F6-4E04-BC5F-59A7F38E2938}" type="presParOf" srcId="{8D1A14F1-433E-403D-8823-1AB096EF2E74}" destId="{C38ADB0B-ADFE-4F73-BC9F-BB623F278EAC}" srcOrd="1" destOrd="0" presId="urn:microsoft.com/office/officeart/2005/8/layout/hProcess9"/>
    <dgm:cxn modelId="{69A28970-7741-4A42-B770-8E777C3748DB}" type="presParOf" srcId="{C38ADB0B-ADFE-4F73-BC9F-BB623F278EAC}" destId="{880F4A4A-25F2-44BD-B1B5-373E65C536FF}" srcOrd="0" destOrd="0" presId="urn:microsoft.com/office/officeart/2005/8/layout/hProcess9"/>
    <dgm:cxn modelId="{CDE91B33-9E33-43BC-9631-55C49B5A0CAB}" type="presParOf" srcId="{C38ADB0B-ADFE-4F73-BC9F-BB623F278EAC}" destId="{39348B15-7ACE-4A3A-82F1-DD988BF8AC37}" srcOrd="1" destOrd="0" presId="urn:microsoft.com/office/officeart/2005/8/layout/hProcess9"/>
    <dgm:cxn modelId="{72E5C292-8664-4769-8AD0-1C040A8671E9}" type="presParOf" srcId="{C38ADB0B-ADFE-4F73-BC9F-BB623F278EAC}" destId="{E21C1E41-C1BF-41D9-925A-7F482C6F9714}" srcOrd="2" destOrd="0" presId="urn:microsoft.com/office/officeart/2005/8/layout/hProcess9"/>
    <dgm:cxn modelId="{9FCA2054-FE5C-46F2-ACAF-22A0DBDBCAAA}" type="presParOf" srcId="{C38ADB0B-ADFE-4F73-BC9F-BB623F278EAC}" destId="{DD943A44-5053-4B6A-A5C0-D59BB1D205B5}" srcOrd="3" destOrd="0" presId="urn:microsoft.com/office/officeart/2005/8/layout/hProcess9"/>
    <dgm:cxn modelId="{892A4438-6C23-4DD2-A2F9-CFBB11B0EEE7}" type="presParOf" srcId="{C38ADB0B-ADFE-4F73-BC9F-BB623F278EAC}" destId="{10D8439D-FE99-43EC-B610-1599417D11E2}"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A85FD7-414A-417A-A5FA-973FADA21186}" type="doc">
      <dgm:prSet loTypeId="urn:microsoft.com/office/officeart/2005/8/layout/process1" loCatId="process" qsTypeId="urn:microsoft.com/office/officeart/2005/8/quickstyle/simple1" qsCatId="simple" csTypeId="urn:microsoft.com/office/officeart/2005/8/colors/accent2_2" csCatId="accent2" phldr="1"/>
      <dgm:spPr/>
    </dgm:pt>
    <dgm:pt modelId="{6163F356-A7C9-4267-861C-1EE0F29CC1E2}">
      <dgm:prSet phldrT="[Text]"/>
      <dgm:spPr/>
      <dgm:t>
        <a:bodyPr/>
        <a:lstStyle/>
        <a:p>
          <a:r>
            <a:rPr lang="en-US" dirty="0"/>
            <a:t>1. Review SBD Manual</a:t>
          </a:r>
        </a:p>
      </dgm:t>
    </dgm:pt>
    <dgm:pt modelId="{0A4A005A-E51F-4FA0-A767-33BE08B57D2C}" type="parTrans" cxnId="{C69EBFE4-BCD1-4679-AE07-65E2C1336808}">
      <dgm:prSet/>
      <dgm:spPr/>
      <dgm:t>
        <a:bodyPr/>
        <a:lstStyle/>
        <a:p>
          <a:endParaRPr lang="en-US"/>
        </a:p>
      </dgm:t>
    </dgm:pt>
    <dgm:pt modelId="{F4F66319-1724-487B-866F-D5AACCD1E0CE}" type="sibTrans" cxnId="{C69EBFE4-BCD1-4679-AE07-65E2C1336808}">
      <dgm:prSet/>
      <dgm:spPr/>
      <dgm:t>
        <a:bodyPr/>
        <a:lstStyle/>
        <a:p>
          <a:endParaRPr lang="en-US"/>
        </a:p>
      </dgm:t>
    </dgm:pt>
    <dgm:pt modelId="{88CD3BAE-A61D-4194-B9FA-7482D324A794}">
      <dgm:prSet phldrT="[Text]"/>
      <dgm:spPr/>
      <dgm:t>
        <a:bodyPr/>
        <a:lstStyle/>
        <a:p>
          <a:r>
            <a:rPr lang="en-US" dirty="0"/>
            <a:t>2. Log into Data Pipeline</a:t>
          </a:r>
        </a:p>
      </dgm:t>
    </dgm:pt>
    <dgm:pt modelId="{F6A3FE1B-457B-4277-AB1D-C453392FF4BD}" type="parTrans" cxnId="{7F4C8FE4-C34B-490C-934A-B01B917412C1}">
      <dgm:prSet/>
      <dgm:spPr/>
      <dgm:t>
        <a:bodyPr/>
        <a:lstStyle/>
        <a:p>
          <a:endParaRPr lang="en-US"/>
        </a:p>
      </dgm:t>
    </dgm:pt>
    <dgm:pt modelId="{48E9F1FC-9A4A-4DCE-AECB-556CF569C103}" type="sibTrans" cxnId="{7F4C8FE4-C34B-490C-934A-B01B917412C1}">
      <dgm:prSet/>
      <dgm:spPr/>
      <dgm:t>
        <a:bodyPr/>
        <a:lstStyle/>
        <a:p>
          <a:endParaRPr lang="en-US"/>
        </a:p>
      </dgm:t>
    </dgm:pt>
    <dgm:pt modelId="{4D8A487F-EFEF-4087-8B93-732A69D962DB}">
      <dgm:prSet phldrT="[Text]"/>
      <dgm:spPr/>
      <dgm:t>
        <a:bodyPr/>
        <a:lstStyle/>
        <a:p>
          <a:r>
            <a:rPr lang="en-US" dirty="0"/>
            <a:t>3. Download a Vendor SBD Extract</a:t>
          </a:r>
        </a:p>
      </dgm:t>
    </dgm:pt>
    <dgm:pt modelId="{12222485-FD99-4CC1-B56D-23F0D16A4BDC}" type="parTrans" cxnId="{E8E190B2-6E2A-4E8A-943D-0A882D7DA7C9}">
      <dgm:prSet/>
      <dgm:spPr/>
      <dgm:t>
        <a:bodyPr/>
        <a:lstStyle/>
        <a:p>
          <a:endParaRPr lang="en-US"/>
        </a:p>
      </dgm:t>
    </dgm:pt>
    <dgm:pt modelId="{840F8D03-421B-4D12-845B-AF330CA67C01}" type="sibTrans" cxnId="{E8E190B2-6E2A-4E8A-943D-0A882D7DA7C9}">
      <dgm:prSet/>
      <dgm:spPr/>
      <dgm:t>
        <a:bodyPr/>
        <a:lstStyle/>
        <a:p>
          <a:endParaRPr lang="en-US"/>
        </a:p>
      </dgm:t>
    </dgm:pt>
    <dgm:pt modelId="{ED985A9A-4722-4A00-9990-1D65A2E146DD}">
      <dgm:prSet phldrT="[Text]"/>
      <dgm:spPr/>
      <dgm:t>
        <a:bodyPr/>
        <a:lstStyle/>
        <a:p>
          <a:r>
            <a:rPr lang="en-US" dirty="0"/>
            <a:t>4. Upload Vendor SBD Extract</a:t>
          </a:r>
        </a:p>
      </dgm:t>
    </dgm:pt>
    <dgm:pt modelId="{63D9C3D8-889C-461F-9F78-1AC11A2EF99F}" type="parTrans" cxnId="{380E3D0B-D3F2-4B66-AA67-2C22FF1DE47C}">
      <dgm:prSet/>
      <dgm:spPr/>
      <dgm:t>
        <a:bodyPr/>
        <a:lstStyle/>
        <a:p>
          <a:endParaRPr lang="en-US"/>
        </a:p>
      </dgm:t>
    </dgm:pt>
    <dgm:pt modelId="{F830558C-F539-45EF-98C8-B57E0471E655}" type="sibTrans" cxnId="{380E3D0B-D3F2-4B66-AA67-2C22FF1DE47C}">
      <dgm:prSet/>
      <dgm:spPr/>
      <dgm:t>
        <a:bodyPr/>
        <a:lstStyle/>
        <a:p>
          <a:endParaRPr lang="en-US"/>
        </a:p>
      </dgm:t>
    </dgm:pt>
    <dgm:pt modelId="{75F4069E-8515-42D1-BC7E-9B4D2287CD8E}">
      <dgm:prSet phldrT="[Text]"/>
      <dgm:spPr/>
      <dgm:t>
        <a:bodyPr/>
        <a:lstStyle/>
        <a:p>
          <a:r>
            <a:rPr lang="en-US" dirty="0"/>
            <a:t>5. Review Data Errors and Warnings</a:t>
          </a:r>
        </a:p>
      </dgm:t>
    </dgm:pt>
    <dgm:pt modelId="{1F10DEBF-711E-4C31-B072-A6077C525425}" type="parTrans" cxnId="{EFBCAF95-6BAD-4C9C-AD71-6F578D7209BA}">
      <dgm:prSet/>
      <dgm:spPr/>
      <dgm:t>
        <a:bodyPr/>
        <a:lstStyle/>
        <a:p>
          <a:endParaRPr lang="en-US"/>
        </a:p>
      </dgm:t>
    </dgm:pt>
    <dgm:pt modelId="{B9EACBAD-34F8-4CCD-963D-9A5A298513EF}" type="sibTrans" cxnId="{EFBCAF95-6BAD-4C9C-AD71-6F578D7209BA}">
      <dgm:prSet/>
      <dgm:spPr/>
      <dgm:t>
        <a:bodyPr/>
        <a:lstStyle/>
        <a:p>
          <a:endParaRPr lang="en-US"/>
        </a:p>
      </dgm:t>
    </dgm:pt>
    <dgm:pt modelId="{546539A7-F963-4D5C-9FBC-62A92A69DB62}">
      <dgm:prSet phldrT="[Text]"/>
      <dgm:spPr/>
      <dgm:t>
        <a:bodyPr/>
        <a:lstStyle/>
        <a:p>
          <a:r>
            <a:rPr lang="en-US" dirty="0"/>
            <a:t>6. Correct Data Errors and Warnings*</a:t>
          </a:r>
        </a:p>
      </dgm:t>
    </dgm:pt>
    <dgm:pt modelId="{F7C4154C-B2A0-465D-96FD-D692EDB4AC90}" type="parTrans" cxnId="{2B293DF2-8BE1-4059-BA5B-47E67C20F9DD}">
      <dgm:prSet/>
      <dgm:spPr/>
      <dgm:t>
        <a:bodyPr/>
        <a:lstStyle/>
        <a:p>
          <a:endParaRPr lang="en-US"/>
        </a:p>
      </dgm:t>
    </dgm:pt>
    <dgm:pt modelId="{0DD5748C-2A9E-46FD-A09B-79A1F23FCF7D}" type="sibTrans" cxnId="{2B293DF2-8BE1-4059-BA5B-47E67C20F9DD}">
      <dgm:prSet/>
      <dgm:spPr/>
      <dgm:t>
        <a:bodyPr/>
        <a:lstStyle/>
        <a:p>
          <a:endParaRPr lang="en-US"/>
        </a:p>
      </dgm:t>
    </dgm:pt>
    <dgm:pt modelId="{DA8A3B90-86BB-4720-B2EC-30AD6A3E6D59}">
      <dgm:prSet phldrT="[Text]"/>
      <dgm:spPr/>
      <dgm:t>
        <a:bodyPr/>
        <a:lstStyle/>
        <a:p>
          <a:r>
            <a:rPr lang="en-US" dirty="0"/>
            <a:t>7. Complete Data Validation</a:t>
          </a:r>
        </a:p>
      </dgm:t>
    </dgm:pt>
    <dgm:pt modelId="{0E627E72-EF25-41E3-83BF-F6DCDBE60D3D}" type="parTrans" cxnId="{544111B3-74EE-4739-BB53-E58B248130DD}">
      <dgm:prSet/>
      <dgm:spPr/>
      <dgm:t>
        <a:bodyPr/>
        <a:lstStyle/>
        <a:p>
          <a:endParaRPr lang="en-US"/>
        </a:p>
      </dgm:t>
    </dgm:pt>
    <dgm:pt modelId="{78FE8C5F-8F38-4A7B-AEDC-5CB994F3B451}" type="sibTrans" cxnId="{544111B3-74EE-4739-BB53-E58B248130DD}">
      <dgm:prSet/>
      <dgm:spPr/>
      <dgm:t>
        <a:bodyPr/>
        <a:lstStyle/>
        <a:p>
          <a:endParaRPr lang="en-US"/>
        </a:p>
      </dgm:t>
    </dgm:pt>
    <dgm:pt modelId="{0BEBEDF8-75FD-4E3A-B4FF-172F5B0D6633}">
      <dgm:prSet phldrT="[Text]"/>
      <dgm:spPr/>
      <dgm:t>
        <a:bodyPr/>
        <a:lstStyle/>
        <a:p>
          <a:r>
            <a:rPr lang="en-US" dirty="0"/>
            <a:t>8. Submit Final SBD Data</a:t>
          </a:r>
        </a:p>
      </dgm:t>
    </dgm:pt>
    <dgm:pt modelId="{1A50BDBA-82E1-40B2-B6F5-1236EA75BF6D}" type="parTrans" cxnId="{7791C43F-984E-4906-8C41-125E8F7A3D62}">
      <dgm:prSet/>
      <dgm:spPr/>
      <dgm:t>
        <a:bodyPr/>
        <a:lstStyle/>
        <a:p>
          <a:endParaRPr lang="en-US"/>
        </a:p>
      </dgm:t>
    </dgm:pt>
    <dgm:pt modelId="{E2E696A1-24B0-4F45-8487-EACD575D5E03}" type="sibTrans" cxnId="{7791C43F-984E-4906-8C41-125E8F7A3D62}">
      <dgm:prSet/>
      <dgm:spPr/>
      <dgm:t>
        <a:bodyPr/>
        <a:lstStyle/>
        <a:p>
          <a:endParaRPr lang="en-US"/>
        </a:p>
      </dgm:t>
    </dgm:pt>
    <dgm:pt modelId="{6F602B32-3D6E-4F74-89B3-E86F0AF1C921}" type="pres">
      <dgm:prSet presAssocID="{B4A85FD7-414A-417A-A5FA-973FADA21186}" presName="Name0" presStyleCnt="0">
        <dgm:presLayoutVars>
          <dgm:dir/>
          <dgm:resizeHandles val="exact"/>
        </dgm:presLayoutVars>
      </dgm:prSet>
      <dgm:spPr/>
    </dgm:pt>
    <dgm:pt modelId="{50A2D910-4271-4D9D-A539-900C9587CD3A}" type="pres">
      <dgm:prSet presAssocID="{6163F356-A7C9-4267-861C-1EE0F29CC1E2}" presName="node" presStyleLbl="node1" presStyleIdx="0" presStyleCnt="8" custLinFactNeighborX="-923" custLinFactNeighborY="37172">
        <dgm:presLayoutVars>
          <dgm:bulletEnabled val="1"/>
        </dgm:presLayoutVars>
      </dgm:prSet>
      <dgm:spPr/>
    </dgm:pt>
    <dgm:pt modelId="{C4CF984F-44AA-415C-8BCA-FE20848F9780}" type="pres">
      <dgm:prSet presAssocID="{F4F66319-1724-487B-866F-D5AACCD1E0CE}" presName="sibTrans" presStyleLbl="sibTrans2D1" presStyleIdx="0" presStyleCnt="7"/>
      <dgm:spPr/>
    </dgm:pt>
    <dgm:pt modelId="{EA8A25C9-4433-4DAA-B867-D0408514F6B2}" type="pres">
      <dgm:prSet presAssocID="{F4F66319-1724-487B-866F-D5AACCD1E0CE}" presName="connectorText" presStyleLbl="sibTrans2D1" presStyleIdx="0" presStyleCnt="7"/>
      <dgm:spPr/>
    </dgm:pt>
    <dgm:pt modelId="{B5B93B34-B6EE-49E2-8DF8-6C7FFBDC614A}" type="pres">
      <dgm:prSet presAssocID="{88CD3BAE-A61D-4194-B9FA-7482D324A794}" presName="node" presStyleLbl="node1" presStyleIdx="1" presStyleCnt="8" custLinFactY="-63565" custLinFactNeighborX="-96454" custLinFactNeighborY="-100000">
        <dgm:presLayoutVars>
          <dgm:bulletEnabled val="1"/>
        </dgm:presLayoutVars>
      </dgm:prSet>
      <dgm:spPr/>
    </dgm:pt>
    <dgm:pt modelId="{DFBC35E2-44C0-4C1F-A799-5A4C73AAD810}" type="pres">
      <dgm:prSet presAssocID="{48E9F1FC-9A4A-4DCE-AECB-556CF569C103}" presName="sibTrans" presStyleLbl="sibTrans2D1" presStyleIdx="1" presStyleCnt="7"/>
      <dgm:spPr/>
    </dgm:pt>
    <dgm:pt modelId="{48DBFC66-76BD-433E-AD05-46A7A4799F9A}" type="pres">
      <dgm:prSet presAssocID="{48E9F1FC-9A4A-4DCE-AECB-556CF569C103}" presName="connectorText" presStyleLbl="sibTrans2D1" presStyleIdx="1" presStyleCnt="7"/>
      <dgm:spPr/>
    </dgm:pt>
    <dgm:pt modelId="{F5F9E012-28B2-4D1B-A38C-A79F759D0489}" type="pres">
      <dgm:prSet presAssocID="{4D8A487F-EFEF-4087-8B93-732A69D962DB}" presName="node" presStyleLbl="node1" presStyleIdx="2" presStyleCnt="8" custLinFactY="-63565" custLinFactNeighborX="-62813" custLinFactNeighborY="-100000">
        <dgm:presLayoutVars>
          <dgm:bulletEnabled val="1"/>
        </dgm:presLayoutVars>
      </dgm:prSet>
      <dgm:spPr/>
    </dgm:pt>
    <dgm:pt modelId="{06AF3397-554A-4D5C-A8E2-D79407EA9F22}" type="pres">
      <dgm:prSet presAssocID="{840F8D03-421B-4D12-845B-AF330CA67C01}" presName="sibTrans" presStyleLbl="sibTrans2D1" presStyleIdx="2" presStyleCnt="7"/>
      <dgm:spPr/>
    </dgm:pt>
    <dgm:pt modelId="{A0A26A56-C013-4551-9E07-DE6B17E1A759}" type="pres">
      <dgm:prSet presAssocID="{840F8D03-421B-4D12-845B-AF330CA67C01}" presName="connectorText" presStyleLbl="sibTrans2D1" presStyleIdx="2" presStyleCnt="7"/>
      <dgm:spPr/>
    </dgm:pt>
    <dgm:pt modelId="{8D6BD54C-8DA3-4C07-BB20-9C1B69019609}" type="pres">
      <dgm:prSet presAssocID="{ED985A9A-4722-4A00-9990-1D65A2E146DD}" presName="node" presStyleLbl="node1" presStyleIdx="3" presStyleCnt="8" custLinFactY="-60343" custLinFactNeighborX="-19093" custLinFactNeighborY="-100000">
        <dgm:presLayoutVars>
          <dgm:bulletEnabled val="1"/>
        </dgm:presLayoutVars>
      </dgm:prSet>
      <dgm:spPr/>
    </dgm:pt>
    <dgm:pt modelId="{42552536-6CC5-4709-A2AD-D0F4D4C6CCA7}" type="pres">
      <dgm:prSet presAssocID="{F830558C-F539-45EF-98C8-B57E0471E655}" presName="sibTrans" presStyleLbl="sibTrans2D1" presStyleIdx="3" presStyleCnt="7"/>
      <dgm:spPr/>
    </dgm:pt>
    <dgm:pt modelId="{06A51F56-763B-4657-B4C9-6E900FF7C9AC}" type="pres">
      <dgm:prSet presAssocID="{F830558C-F539-45EF-98C8-B57E0471E655}" presName="connectorText" presStyleLbl="sibTrans2D1" presStyleIdx="3" presStyleCnt="7"/>
      <dgm:spPr/>
    </dgm:pt>
    <dgm:pt modelId="{0D0CC885-CFB9-448E-BA22-3CE81288F2F9}" type="pres">
      <dgm:prSet presAssocID="{75F4069E-8515-42D1-BC7E-9B4D2287CD8E}" presName="node" presStyleLbl="node1" presStyleIdx="4" presStyleCnt="8" custLinFactY="-62342" custLinFactNeighborX="16688" custLinFactNeighborY="-100000">
        <dgm:presLayoutVars>
          <dgm:bulletEnabled val="1"/>
        </dgm:presLayoutVars>
      </dgm:prSet>
      <dgm:spPr/>
    </dgm:pt>
    <dgm:pt modelId="{88ADBD4B-1E47-46F9-B9B4-C54E07923B4D}" type="pres">
      <dgm:prSet presAssocID="{B9EACBAD-34F8-4CCD-963D-9A5A298513EF}" presName="sibTrans" presStyleLbl="sibTrans2D1" presStyleIdx="4" presStyleCnt="7"/>
      <dgm:spPr/>
    </dgm:pt>
    <dgm:pt modelId="{E1B54A85-F219-47DD-A6ED-21DE287C00AB}" type="pres">
      <dgm:prSet presAssocID="{B9EACBAD-34F8-4CCD-963D-9A5A298513EF}" presName="connectorText" presStyleLbl="sibTrans2D1" presStyleIdx="4" presStyleCnt="7"/>
      <dgm:spPr/>
    </dgm:pt>
    <dgm:pt modelId="{CD719F10-54D9-4342-9B07-7BC52EC098F5}" type="pres">
      <dgm:prSet presAssocID="{546539A7-F963-4D5C-9FBC-62A92A69DB62}" presName="node" presStyleLbl="node1" presStyleIdx="5" presStyleCnt="8" custLinFactNeighborX="-43132" custLinFactNeighborY="38148">
        <dgm:presLayoutVars>
          <dgm:bulletEnabled val="1"/>
        </dgm:presLayoutVars>
      </dgm:prSet>
      <dgm:spPr/>
    </dgm:pt>
    <dgm:pt modelId="{EAC74586-7D17-4F7E-A46D-FE0A0E36D238}" type="pres">
      <dgm:prSet presAssocID="{0DD5748C-2A9E-46FD-A09B-79A1F23FCF7D}" presName="sibTrans" presStyleLbl="sibTrans2D1" presStyleIdx="5" presStyleCnt="7"/>
      <dgm:spPr/>
    </dgm:pt>
    <dgm:pt modelId="{779E32EB-2023-4F44-9965-EE07CAA16EB7}" type="pres">
      <dgm:prSet presAssocID="{0DD5748C-2A9E-46FD-A09B-79A1F23FCF7D}" presName="connectorText" presStyleLbl="sibTrans2D1" presStyleIdx="5" presStyleCnt="7"/>
      <dgm:spPr/>
    </dgm:pt>
    <dgm:pt modelId="{4D7E141B-1F37-4310-9D71-744633127B71}" type="pres">
      <dgm:prSet presAssocID="{DA8A3B90-86BB-4720-B2EC-30AD6A3E6D59}" presName="node" presStyleLbl="node1" presStyleIdx="6" presStyleCnt="8" custLinFactNeighborX="15243" custLinFactNeighborY="37172">
        <dgm:presLayoutVars>
          <dgm:bulletEnabled val="1"/>
        </dgm:presLayoutVars>
      </dgm:prSet>
      <dgm:spPr/>
    </dgm:pt>
    <dgm:pt modelId="{402DAA65-16FA-4E40-877C-0D69110EE50E}" type="pres">
      <dgm:prSet presAssocID="{78FE8C5F-8F38-4A7B-AEDC-5CB994F3B451}" presName="sibTrans" presStyleLbl="sibTrans2D1" presStyleIdx="6" presStyleCnt="7"/>
      <dgm:spPr/>
    </dgm:pt>
    <dgm:pt modelId="{5462D8C3-78D3-4E7E-BED8-703AD856FF25}" type="pres">
      <dgm:prSet presAssocID="{78FE8C5F-8F38-4A7B-AEDC-5CB994F3B451}" presName="connectorText" presStyleLbl="sibTrans2D1" presStyleIdx="6" presStyleCnt="7"/>
      <dgm:spPr/>
    </dgm:pt>
    <dgm:pt modelId="{0B154022-313E-4D60-8516-44294C714529}" type="pres">
      <dgm:prSet presAssocID="{0BEBEDF8-75FD-4E3A-B4FF-172F5B0D6633}" presName="node" presStyleLbl="node1" presStyleIdx="7" presStyleCnt="8" custLinFactY="-63565" custLinFactNeighborX="-21677" custLinFactNeighborY="-100000">
        <dgm:presLayoutVars>
          <dgm:bulletEnabled val="1"/>
        </dgm:presLayoutVars>
      </dgm:prSet>
      <dgm:spPr/>
    </dgm:pt>
  </dgm:ptLst>
  <dgm:cxnLst>
    <dgm:cxn modelId="{47440A03-522E-4901-BA90-A581F0AF4DD7}" type="presOf" srcId="{F4F66319-1724-487B-866F-D5AACCD1E0CE}" destId="{EA8A25C9-4433-4DAA-B867-D0408514F6B2}" srcOrd="1" destOrd="0" presId="urn:microsoft.com/office/officeart/2005/8/layout/process1"/>
    <dgm:cxn modelId="{380E3D0B-D3F2-4B66-AA67-2C22FF1DE47C}" srcId="{B4A85FD7-414A-417A-A5FA-973FADA21186}" destId="{ED985A9A-4722-4A00-9990-1D65A2E146DD}" srcOrd="3" destOrd="0" parTransId="{63D9C3D8-889C-461F-9F78-1AC11A2EF99F}" sibTransId="{F830558C-F539-45EF-98C8-B57E0471E655}"/>
    <dgm:cxn modelId="{FBD34E10-73FD-4AD2-A0D4-D766CA33BC96}" type="presOf" srcId="{F830558C-F539-45EF-98C8-B57E0471E655}" destId="{42552536-6CC5-4709-A2AD-D0F4D4C6CCA7}" srcOrd="0" destOrd="0" presId="urn:microsoft.com/office/officeart/2005/8/layout/process1"/>
    <dgm:cxn modelId="{BB9F6C16-E098-49F4-B0B8-8E63203AC0AE}" type="presOf" srcId="{0DD5748C-2A9E-46FD-A09B-79A1F23FCF7D}" destId="{779E32EB-2023-4F44-9965-EE07CAA16EB7}" srcOrd="1" destOrd="0" presId="urn:microsoft.com/office/officeart/2005/8/layout/process1"/>
    <dgm:cxn modelId="{510F3D20-9E3B-4B74-A01C-6BE255D040EC}" type="presOf" srcId="{88CD3BAE-A61D-4194-B9FA-7482D324A794}" destId="{B5B93B34-B6EE-49E2-8DF8-6C7FFBDC614A}" srcOrd="0" destOrd="0" presId="urn:microsoft.com/office/officeart/2005/8/layout/process1"/>
    <dgm:cxn modelId="{3E2D4C2A-A4A0-4527-8C3B-A6E603465F47}" type="presOf" srcId="{B9EACBAD-34F8-4CCD-963D-9A5A298513EF}" destId="{88ADBD4B-1E47-46F9-B9B4-C54E07923B4D}" srcOrd="0" destOrd="0" presId="urn:microsoft.com/office/officeart/2005/8/layout/process1"/>
    <dgm:cxn modelId="{0E9AB92A-1889-41CC-B939-AC01E96060F7}" type="presOf" srcId="{DA8A3B90-86BB-4720-B2EC-30AD6A3E6D59}" destId="{4D7E141B-1F37-4310-9D71-744633127B71}" srcOrd="0" destOrd="0" presId="urn:microsoft.com/office/officeart/2005/8/layout/process1"/>
    <dgm:cxn modelId="{88EBC730-248A-4836-AF8D-5EF17D34A538}" type="presOf" srcId="{F830558C-F539-45EF-98C8-B57E0471E655}" destId="{06A51F56-763B-4657-B4C9-6E900FF7C9AC}" srcOrd="1" destOrd="0" presId="urn:microsoft.com/office/officeart/2005/8/layout/process1"/>
    <dgm:cxn modelId="{96DF2834-EFD9-4785-87C6-63FD06245021}" type="presOf" srcId="{F4F66319-1724-487B-866F-D5AACCD1E0CE}" destId="{C4CF984F-44AA-415C-8BCA-FE20848F9780}" srcOrd="0" destOrd="0" presId="urn:microsoft.com/office/officeart/2005/8/layout/process1"/>
    <dgm:cxn modelId="{49C5973A-CD2D-4751-9125-77E62EACCA46}" type="presOf" srcId="{48E9F1FC-9A4A-4DCE-AECB-556CF569C103}" destId="{48DBFC66-76BD-433E-AD05-46A7A4799F9A}" srcOrd="1" destOrd="0" presId="urn:microsoft.com/office/officeart/2005/8/layout/process1"/>
    <dgm:cxn modelId="{DA6D1C3F-BFD6-4D47-8479-068F2E6216C8}" type="presOf" srcId="{78FE8C5F-8F38-4A7B-AEDC-5CB994F3B451}" destId="{5462D8C3-78D3-4E7E-BED8-703AD856FF25}" srcOrd="1" destOrd="0" presId="urn:microsoft.com/office/officeart/2005/8/layout/process1"/>
    <dgm:cxn modelId="{7791C43F-984E-4906-8C41-125E8F7A3D62}" srcId="{B4A85FD7-414A-417A-A5FA-973FADA21186}" destId="{0BEBEDF8-75FD-4E3A-B4FF-172F5B0D6633}" srcOrd="7" destOrd="0" parTransId="{1A50BDBA-82E1-40B2-B6F5-1236EA75BF6D}" sibTransId="{E2E696A1-24B0-4F45-8487-EACD575D5E03}"/>
    <dgm:cxn modelId="{46277C65-D616-4E76-87A8-0F4A226717F6}" type="presOf" srcId="{48E9F1FC-9A4A-4DCE-AECB-556CF569C103}" destId="{DFBC35E2-44C0-4C1F-A799-5A4C73AAD810}" srcOrd="0" destOrd="0" presId="urn:microsoft.com/office/officeart/2005/8/layout/process1"/>
    <dgm:cxn modelId="{119ED867-562E-4EAA-A977-02D640594E09}" type="presOf" srcId="{0DD5748C-2A9E-46FD-A09B-79A1F23FCF7D}" destId="{EAC74586-7D17-4F7E-A46D-FE0A0E36D238}" srcOrd="0" destOrd="0" presId="urn:microsoft.com/office/officeart/2005/8/layout/process1"/>
    <dgm:cxn modelId="{C11E9770-BD7D-4982-955C-D783A0905A50}" type="presOf" srcId="{0BEBEDF8-75FD-4E3A-B4FF-172F5B0D6633}" destId="{0B154022-313E-4D60-8516-44294C714529}" srcOrd="0" destOrd="0" presId="urn:microsoft.com/office/officeart/2005/8/layout/process1"/>
    <dgm:cxn modelId="{21117A8B-CBE8-42DD-B19E-FF6E113E5EB9}" type="presOf" srcId="{840F8D03-421B-4D12-845B-AF330CA67C01}" destId="{A0A26A56-C013-4551-9E07-DE6B17E1A759}" srcOrd="1" destOrd="0" presId="urn:microsoft.com/office/officeart/2005/8/layout/process1"/>
    <dgm:cxn modelId="{EFBCAF95-6BAD-4C9C-AD71-6F578D7209BA}" srcId="{B4A85FD7-414A-417A-A5FA-973FADA21186}" destId="{75F4069E-8515-42D1-BC7E-9B4D2287CD8E}" srcOrd="4" destOrd="0" parTransId="{1F10DEBF-711E-4C31-B072-A6077C525425}" sibTransId="{B9EACBAD-34F8-4CCD-963D-9A5A298513EF}"/>
    <dgm:cxn modelId="{622ABAA4-CC42-49FA-AFD0-DA605A1F8EAF}" type="presOf" srcId="{78FE8C5F-8F38-4A7B-AEDC-5CB994F3B451}" destId="{402DAA65-16FA-4E40-877C-0D69110EE50E}" srcOrd="0" destOrd="0" presId="urn:microsoft.com/office/officeart/2005/8/layout/process1"/>
    <dgm:cxn modelId="{2BD26FAA-8608-4100-BB70-7664D5FC31D7}" type="presOf" srcId="{B9EACBAD-34F8-4CCD-963D-9A5A298513EF}" destId="{E1B54A85-F219-47DD-A6ED-21DE287C00AB}" srcOrd="1" destOrd="0" presId="urn:microsoft.com/office/officeart/2005/8/layout/process1"/>
    <dgm:cxn modelId="{F9AE73B2-CF8F-43B3-B39F-D71118ED5B60}" type="presOf" srcId="{75F4069E-8515-42D1-BC7E-9B4D2287CD8E}" destId="{0D0CC885-CFB9-448E-BA22-3CE81288F2F9}" srcOrd="0" destOrd="0" presId="urn:microsoft.com/office/officeart/2005/8/layout/process1"/>
    <dgm:cxn modelId="{E8E190B2-6E2A-4E8A-943D-0A882D7DA7C9}" srcId="{B4A85FD7-414A-417A-A5FA-973FADA21186}" destId="{4D8A487F-EFEF-4087-8B93-732A69D962DB}" srcOrd="2" destOrd="0" parTransId="{12222485-FD99-4CC1-B56D-23F0D16A4BDC}" sibTransId="{840F8D03-421B-4D12-845B-AF330CA67C01}"/>
    <dgm:cxn modelId="{544111B3-74EE-4739-BB53-E58B248130DD}" srcId="{B4A85FD7-414A-417A-A5FA-973FADA21186}" destId="{DA8A3B90-86BB-4720-B2EC-30AD6A3E6D59}" srcOrd="6" destOrd="0" parTransId="{0E627E72-EF25-41E3-83BF-F6DCDBE60D3D}" sibTransId="{78FE8C5F-8F38-4A7B-AEDC-5CB994F3B451}"/>
    <dgm:cxn modelId="{80CA00B9-2F16-49E9-86E2-923FDBD502B7}" type="presOf" srcId="{B4A85FD7-414A-417A-A5FA-973FADA21186}" destId="{6F602B32-3D6E-4F74-89B3-E86F0AF1C921}" srcOrd="0" destOrd="0" presId="urn:microsoft.com/office/officeart/2005/8/layout/process1"/>
    <dgm:cxn modelId="{3BF2BFC0-BDD7-45FC-A9F7-D910D132FB67}" type="presOf" srcId="{ED985A9A-4722-4A00-9990-1D65A2E146DD}" destId="{8D6BD54C-8DA3-4C07-BB20-9C1B69019609}" srcOrd="0" destOrd="0" presId="urn:microsoft.com/office/officeart/2005/8/layout/process1"/>
    <dgm:cxn modelId="{AD906EC7-668A-46FE-89A6-815DDC7DD1D6}" type="presOf" srcId="{546539A7-F963-4D5C-9FBC-62A92A69DB62}" destId="{CD719F10-54D9-4342-9B07-7BC52EC098F5}" srcOrd="0" destOrd="0" presId="urn:microsoft.com/office/officeart/2005/8/layout/process1"/>
    <dgm:cxn modelId="{A5CB28D4-FE59-4A32-833E-33A3C4EDF4B3}" type="presOf" srcId="{6163F356-A7C9-4267-861C-1EE0F29CC1E2}" destId="{50A2D910-4271-4D9D-A539-900C9587CD3A}" srcOrd="0" destOrd="0" presId="urn:microsoft.com/office/officeart/2005/8/layout/process1"/>
    <dgm:cxn modelId="{27E436E1-F88E-48BD-BC25-E2D3B2922B8A}" type="presOf" srcId="{4D8A487F-EFEF-4087-8B93-732A69D962DB}" destId="{F5F9E012-28B2-4D1B-A38C-A79F759D0489}" srcOrd="0" destOrd="0" presId="urn:microsoft.com/office/officeart/2005/8/layout/process1"/>
    <dgm:cxn modelId="{7F4C8FE4-C34B-490C-934A-B01B917412C1}" srcId="{B4A85FD7-414A-417A-A5FA-973FADA21186}" destId="{88CD3BAE-A61D-4194-B9FA-7482D324A794}" srcOrd="1" destOrd="0" parTransId="{F6A3FE1B-457B-4277-AB1D-C453392FF4BD}" sibTransId="{48E9F1FC-9A4A-4DCE-AECB-556CF569C103}"/>
    <dgm:cxn modelId="{C69EBFE4-BCD1-4679-AE07-65E2C1336808}" srcId="{B4A85FD7-414A-417A-A5FA-973FADA21186}" destId="{6163F356-A7C9-4267-861C-1EE0F29CC1E2}" srcOrd="0" destOrd="0" parTransId="{0A4A005A-E51F-4FA0-A767-33BE08B57D2C}" sibTransId="{F4F66319-1724-487B-866F-D5AACCD1E0CE}"/>
    <dgm:cxn modelId="{E98303EA-2C40-44FB-BC92-E5F167FC9C18}" type="presOf" srcId="{840F8D03-421B-4D12-845B-AF330CA67C01}" destId="{06AF3397-554A-4D5C-A8E2-D79407EA9F22}" srcOrd="0" destOrd="0" presId="urn:microsoft.com/office/officeart/2005/8/layout/process1"/>
    <dgm:cxn modelId="{2B293DF2-8BE1-4059-BA5B-47E67C20F9DD}" srcId="{B4A85FD7-414A-417A-A5FA-973FADA21186}" destId="{546539A7-F963-4D5C-9FBC-62A92A69DB62}" srcOrd="5" destOrd="0" parTransId="{F7C4154C-B2A0-465D-96FD-D692EDB4AC90}" sibTransId="{0DD5748C-2A9E-46FD-A09B-79A1F23FCF7D}"/>
    <dgm:cxn modelId="{BA15530D-EA78-4663-8E73-F4012D6B7FF9}" type="presParOf" srcId="{6F602B32-3D6E-4F74-89B3-E86F0AF1C921}" destId="{50A2D910-4271-4D9D-A539-900C9587CD3A}" srcOrd="0" destOrd="0" presId="urn:microsoft.com/office/officeart/2005/8/layout/process1"/>
    <dgm:cxn modelId="{6506C133-5ACD-448C-8845-EF686C3AD963}" type="presParOf" srcId="{6F602B32-3D6E-4F74-89B3-E86F0AF1C921}" destId="{C4CF984F-44AA-415C-8BCA-FE20848F9780}" srcOrd="1" destOrd="0" presId="urn:microsoft.com/office/officeart/2005/8/layout/process1"/>
    <dgm:cxn modelId="{266DB359-4EBE-4936-B354-9FE3281DCD6C}" type="presParOf" srcId="{C4CF984F-44AA-415C-8BCA-FE20848F9780}" destId="{EA8A25C9-4433-4DAA-B867-D0408514F6B2}" srcOrd="0" destOrd="0" presId="urn:microsoft.com/office/officeart/2005/8/layout/process1"/>
    <dgm:cxn modelId="{C995FDD2-567D-49CB-A1EA-E4E59CE1DA8A}" type="presParOf" srcId="{6F602B32-3D6E-4F74-89B3-E86F0AF1C921}" destId="{B5B93B34-B6EE-49E2-8DF8-6C7FFBDC614A}" srcOrd="2" destOrd="0" presId="urn:microsoft.com/office/officeart/2005/8/layout/process1"/>
    <dgm:cxn modelId="{2DF00DD7-6687-493E-90FB-8408E41CBAAD}" type="presParOf" srcId="{6F602B32-3D6E-4F74-89B3-E86F0AF1C921}" destId="{DFBC35E2-44C0-4C1F-A799-5A4C73AAD810}" srcOrd="3" destOrd="0" presId="urn:microsoft.com/office/officeart/2005/8/layout/process1"/>
    <dgm:cxn modelId="{433436BF-5FB7-487F-93C1-64F2C49ABAC8}" type="presParOf" srcId="{DFBC35E2-44C0-4C1F-A799-5A4C73AAD810}" destId="{48DBFC66-76BD-433E-AD05-46A7A4799F9A}" srcOrd="0" destOrd="0" presId="urn:microsoft.com/office/officeart/2005/8/layout/process1"/>
    <dgm:cxn modelId="{39830BFC-48F9-453C-83ED-84FDC2321736}" type="presParOf" srcId="{6F602B32-3D6E-4F74-89B3-E86F0AF1C921}" destId="{F5F9E012-28B2-4D1B-A38C-A79F759D0489}" srcOrd="4" destOrd="0" presId="urn:microsoft.com/office/officeart/2005/8/layout/process1"/>
    <dgm:cxn modelId="{84060786-4E93-4BD3-A151-7D3984CB8EF4}" type="presParOf" srcId="{6F602B32-3D6E-4F74-89B3-E86F0AF1C921}" destId="{06AF3397-554A-4D5C-A8E2-D79407EA9F22}" srcOrd="5" destOrd="0" presId="urn:microsoft.com/office/officeart/2005/8/layout/process1"/>
    <dgm:cxn modelId="{34445BB7-B572-44D2-99BD-A059A181E256}" type="presParOf" srcId="{06AF3397-554A-4D5C-A8E2-D79407EA9F22}" destId="{A0A26A56-C013-4551-9E07-DE6B17E1A759}" srcOrd="0" destOrd="0" presId="urn:microsoft.com/office/officeart/2005/8/layout/process1"/>
    <dgm:cxn modelId="{A8DE4985-8421-4BA5-A00B-56886C246723}" type="presParOf" srcId="{6F602B32-3D6E-4F74-89B3-E86F0AF1C921}" destId="{8D6BD54C-8DA3-4C07-BB20-9C1B69019609}" srcOrd="6" destOrd="0" presId="urn:microsoft.com/office/officeart/2005/8/layout/process1"/>
    <dgm:cxn modelId="{1996506F-B8E2-4CEB-B148-B057D0BDAF88}" type="presParOf" srcId="{6F602B32-3D6E-4F74-89B3-E86F0AF1C921}" destId="{42552536-6CC5-4709-A2AD-D0F4D4C6CCA7}" srcOrd="7" destOrd="0" presId="urn:microsoft.com/office/officeart/2005/8/layout/process1"/>
    <dgm:cxn modelId="{96891D74-DC0E-44AA-97BF-04D20703B9FA}" type="presParOf" srcId="{42552536-6CC5-4709-A2AD-D0F4D4C6CCA7}" destId="{06A51F56-763B-4657-B4C9-6E900FF7C9AC}" srcOrd="0" destOrd="0" presId="urn:microsoft.com/office/officeart/2005/8/layout/process1"/>
    <dgm:cxn modelId="{767416E6-1028-41D4-A1E2-CFFC4432CF3C}" type="presParOf" srcId="{6F602B32-3D6E-4F74-89B3-E86F0AF1C921}" destId="{0D0CC885-CFB9-448E-BA22-3CE81288F2F9}" srcOrd="8" destOrd="0" presId="urn:microsoft.com/office/officeart/2005/8/layout/process1"/>
    <dgm:cxn modelId="{98127ED2-A9CD-4BE4-823A-F50646D8A059}" type="presParOf" srcId="{6F602B32-3D6E-4F74-89B3-E86F0AF1C921}" destId="{88ADBD4B-1E47-46F9-B9B4-C54E07923B4D}" srcOrd="9" destOrd="0" presId="urn:microsoft.com/office/officeart/2005/8/layout/process1"/>
    <dgm:cxn modelId="{26C6B9D0-983D-412D-BBC2-018F672B2110}" type="presParOf" srcId="{88ADBD4B-1E47-46F9-B9B4-C54E07923B4D}" destId="{E1B54A85-F219-47DD-A6ED-21DE287C00AB}" srcOrd="0" destOrd="0" presId="urn:microsoft.com/office/officeart/2005/8/layout/process1"/>
    <dgm:cxn modelId="{A556483B-60BB-4F71-B8BB-675239DD205A}" type="presParOf" srcId="{6F602B32-3D6E-4F74-89B3-E86F0AF1C921}" destId="{CD719F10-54D9-4342-9B07-7BC52EC098F5}" srcOrd="10" destOrd="0" presId="urn:microsoft.com/office/officeart/2005/8/layout/process1"/>
    <dgm:cxn modelId="{44BA9CFF-5B38-4DE6-A9B0-A137B5EC10CC}" type="presParOf" srcId="{6F602B32-3D6E-4F74-89B3-E86F0AF1C921}" destId="{EAC74586-7D17-4F7E-A46D-FE0A0E36D238}" srcOrd="11" destOrd="0" presId="urn:microsoft.com/office/officeart/2005/8/layout/process1"/>
    <dgm:cxn modelId="{5C7E20AB-D47B-4A0C-8FBA-352E7F8D531C}" type="presParOf" srcId="{EAC74586-7D17-4F7E-A46D-FE0A0E36D238}" destId="{779E32EB-2023-4F44-9965-EE07CAA16EB7}" srcOrd="0" destOrd="0" presId="urn:microsoft.com/office/officeart/2005/8/layout/process1"/>
    <dgm:cxn modelId="{049FAA64-5DE9-47A2-8C5F-8364B3181109}" type="presParOf" srcId="{6F602B32-3D6E-4F74-89B3-E86F0AF1C921}" destId="{4D7E141B-1F37-4310-9D71-744633127B71}" srcOrd="12" destOrd="0" presId="urn:microsoft.com/office/officeart/2005/8/layout/process1"/>
    <dgm:cxn modelId="{D723C9DD-37A7-430C-8E64-80944D0A4867}" type="presParOf" srcId="{6F602B32-3D6E-4F74-89B3-E86F0AF1C921}" destId="{402DAA65-16FA-4E40-877C-0D69110EE50E}" srcOrd="13" destOrd="0" presId="urn:microsoft.com/office/officeart/2005/8/layout/process1"/>
    <dgm:cxn modelId="{069CB7C3-E709-4B22-9B20-367F67543F45}" type="presParOf" srcId="{402DAA65-16FA-4E40-877C-0D69110EE50E}" destId="{5462D8C3-78D3-4E7E-BED8-703AD856FF25}" srcOrd="0" destOrd="0" presId="urn:microsoft.com/office/officeart/2005/8/layout/process1"/>
    <dgm:cxn modelId="{E5059C48-020D-453A-9171-46BB198B0D93}" type="presParOf" srcId="{6F602B32-3D6E-4F74-89B3-E86F0AF1C921}" destId="{0B154022-313E-4D60-8516-44294C714529}"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7AAF42-C059-4555-8557-A68F18F540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CA51A59-904B-478D-BB27-7A600B652762}">
      <dgm:prSet phldrT="[Text]" custT="1"/>
      <dgm:spPr>
        <a:solidFill>
          <a:schemeClr val="accent1">
            <a:lumMod val="60000"/>
            <a:lumOff val="40000"/>
          </a:schemeClr>
        </a:solidFill>
      </dgm:spPr>
      <dgm:t>
        <a:bodyPr/>
        <a:lstStyle/>
        <a:p>
          <a:r>
            <a:rPr lang="en-US" sz="1600" dirty="0">
              <a:solidFill>
                <a:schemeClr val="tx1"/>
              </a:solidFill>
            </a:rPr>
            <a:t>Students may be excluded from achievement, growth, &amp; participation calculations</a:t>
          </a:r>
        </a:p>
      </dgm:t>
    </dgm:pt>
    <dgm:pt modelId="{5D2C8081-D9AD-48CF-B3E3-4AB3A9599A18}" type="parTrans" cxnId="{1C6CB430-4287-45D8-8D15-849FCB5E0C3B}">
      <dgm:prSet/>
      <dgm:spPr/>
      <dgm:t>
        <a:bodyPr/>
        <a:lstStyle/>
        <a:p>
          <a:endParaRPr lang="en-US" sz="3200"/>
        </a:p>
      </dgm:t>
    </dgm:pt>
    <dgm:pt modelId="{FCF7DCA6-8E44-4584-88F9-6C95019EF597}" type="sibTrans" cxnId="{1C6CB430-4287-45D8-8D15-849FCB5E0C3B}">
      <dgm:prSet/>
      <dgm:spPr/>
      <dgm:t>
        <a:bodyPr/>
        <a:lstStyle/>
        <a:p>
          <a:endParaRPr lang="en-US" sz="2400"/>
        </a:p>
      </dgm:t>
    </dgm:pt>
    <dgm:pt modelId="{D4094927-BE52-40E2-89BB-8E384DC1B3F5}">
      <dgm:prSet phldrT="[Text]" custT="1"/>
      <dgm:spPr>
        <a:solidFill>
          <a:schemeClr val="accent1">
            <a:lumMod val="60000"/>
            <a:lumOff val="40000"/>
          </a:schemeClr>
        </a:solidFill>
      </dgm:spPr>
      <dgm:t>
        <a:bodyPr/>
        <a:lstStyle/>
        <a:p>
          <a:r>
            <a:rPr lang="en-US" sz="1600" b="0" i="0" u="none">
              <a:solidFill>
                <a:schemeClr val="tx1"/>
              </a:solidFill>
            </a:rPr>
            <a:t>State accountability ratings can be decreased due to participation</a:t>
          </a:r>
        </a:p>
      </dgm:t>
    </dgm:pt>
    <dgm:pt modelId="{0B455D67-B759-493D-948F-D663D3301E3D}" type="parTrans" cxnId="{2EF3A9EF-8B7B-4751-BD5A-DC6C2BF32E2F}">
      <dgm:prSet/>
      <dgm:spPr/>
      <dgm:t>
        <a:bodyPr/>
        <a:lstStyle/>
        <a:p>
          <a:endParaRPr lang="en-US" sz="3200"/>
        </a:p>
      </dgm:t>
    </dgm:pt>
    <dgm:pt modelId="{FD844830-7AAF-45DC-BB4F-8B04E6F6F80A}" type="sibTrans" cxnId="{2EF3A9EF-8B7B-4751-BD5A-DC6C2BF32E2F}">
      <dgm:prSet/>
      <dgm:spPr/>
      <dgm:t>
        <a:bodyPr/>
        <a:lstStyle/>
        <a:p>
          <a:endParaRPr lang="en-US" sz="2400"/>
        </a:p>
      </dgm:t>
    </dgm:pt>
    <dgm:pt modelId="{9B40E008-8410-462D-80D9-7D404E0B0004}">
      <dgm:prSet phldrT="[Text]" custT="1"/>
      <dgm:spPr>
        <a:solidFill>
          <a:schemeClr val="accent1">
            <a:lumMod val="60000"/>
            <a:lumOff val="40000"/>
          </a:schemeClr>
        </a:solidFill>
      </dgm:spPr>
      <dgm:t>
        <a:bodyPr/>
        <a:lstStyle/>
        <a:p>
          <a:r>
            <a:rPr lang="en-US" sz="1600" b="0" i="0" u="none">
              <a:solidFill>
                <a:schemeClr val="tx1"/>
              </a:solidFill>
            </a:rPr>
            <a:t>Schools may be identified due to participation under the federal accountability process</a:t>
          </a:r>
        </a:p>
      </dgm:t>
    </dgm:pt>
    <dgm:pt modelId="{32C8342A-2D92-485E-95A7-F5D5724A7432}" type="parTrans" cxnId="{127ABBFF-6CF7-4097-A97D-631C953284BE}">
      <dgm:prSet/>
      <dgm:spPr/>
      <dgm:t>
        <a:bodyPr/>
        <a:lstStyle/>
        <a:p>
          <a:endParaRPr lang="en-US" sz="3200"/>
        </a:p>
      </dgm:t>
    </dgm:pt>
    <dgm:pt modelId="{FDBADCB2-229E-452D-B492-CC30C816B1DD}" type="sibTrans" cxnId="{127ABBFF-6CF7-4097-A97D-631C953284BE}">
      <dgm:prSet/>
      <dgm:spPr/>
      <dgm:t>
        <a:bodyPr/>
        <a:lstStyle/>
        <a:p>
          <a:endParaRPr lang="en-US" sz="2400"/>
        </a:p>
      </dgm:t>
    </dgm:pt>
    <dgm:pt modelId="{DF9A950C-B3C1-4A81-88CA-1DC031C0E9BB}">
      <dgm:prSet custT="1"/>
      <dgm:spPr/>
      <dgm:t>
        <a:bodyPr/>
        <a:lstStyle/>
        <a:p>
          <a:r>
            <a:rPr lang="en-US" sz="1050" dirty="0"/>
            <a:t>For federal accountability, a school can be identified “Due to Participation” based on non-participants greater than 5 percent.</a:t>
          </a:r>
        </a:p>
      </dgm:t>
    </dgm:pt>
    <dgm:pt modelId="{9F805DD7-3A50-4EE9-905F-BA8406944722}" type="parTrans" cxnId="{59DF929F-6722-47A8-A70B-4CBF1309A7EC}">
      <dgm:prSet/>
      <dgm:spPr/>
      <dgm:t>
        <a:bodyPr/>
        <a:lstStyle/>
        <a:p>
          <a:endParaRPr lang="en-US" sz="3200"/>
        </a:p>
      </dgm:t>
    </dgm:pt>
    <dgm:pt modelId="{D38FDF8F-3D2B-427B-9CA9-41E0A2892CBA}" type="sibTrans" cxnId="{59DF929F-6722-47A8-A70B-4CBF1309A7EC}">
      <dgm:prSet/>
      <dgm:spPr/>
      <dgm:t>
        <a:bodyPr/>
        <a:lstStyle/>
        <a:p>
          <a:endParaRPr lang="en-US" sz="2400"/>
        </a:p>
      </dgm:t>
    </dgm:pt>
    <dgm:pt modelId="{AA7AC36A-4950-48BD-8D46-612C2EE4EEE4}">
      <dgm:prSet custT="1"/>
      <dgm:spPr>
        <a:solidFill>
          <a:schemeClr val="accent1">
            <a:lumMod val="60000"/>
            <a:lumOff val="40000"/>
          </a:schemeClr>
        </a:solidFill>
      </dgm:spPr>
      <dgm:t>
        <a:bodyPr/>
        <a:lstStyle/>
        <a:p>
          <a:r>
            <a:rPr lang="en-US" sz="1600">
              <a:solidFill>
                <a:schemeClr val="tx1"/>
              </a:solidFill>
            </a:rPr>
            <a:t>Low total participation rates are added as a descriptor in performance frameworks</a:t>
          </a:r>
        </a:p>
      </dgm:t>
    </dgm:pt>
    <dgm:pt modelId="{331CC69F-EF9F-4891-8E60-7C6F182BB608}" type="parTrans" cxnId="{99C5BE3A-A2B0-4EAB-B40D-2CC7BE4D3782}">
      <dgm:prSet/>
      <dgm:spPr/>
      <dgm:t>
        <a:bodyPr/>
        <a:lstStyle/>
        <a:p>
          <a:endParaRPr lang="en-US" sz="3200"/>
        </a:p>
      </dgm:t>
    </dgm:pt>
    <dgm:pt modelId="{261BC18F-DCC8-4F7C-9BEA-3A018356628C}" type="sibTrans" cxnId="{99C5BE3A-A2B0-4EAB-B40D-2CC7BE4D3782}">
      <dgm:prSet/>
      <dgm:spPr/>
      <dgm:t>
        <a:bodyPr/>
        <a:lstStyle/>
        <a:p>
          <a:endParaRPr lang="en-US" sz="2400"/>
        </a:p>
      </dgm:t>
    </dgm:pt>
    <dgm:pt modelId="{39375B97-5842-4EBF-A68C-A06056659D94}">
      <dgm:prSet custT="1"/>
      <dgm:spPr/>
      <dgm:t>
        <a:bodyPr/>
        <a:lstStyle/>
        <a:p>
          <a:r>
            <a:rPr lang="en-US" sz="1050" dirty="0"/>
            <a:t>Assessment student data fields used for accountability exclusion rules include ‘Continuous in District’, ‘Continuous in School’, ‘Language Proficiency’ combined with ‘Date First Enrolled in US’, ‘Expelled’, and ‘Not Tested Reason.’</a:t>
          </a:r>
        </a:p>
      </dgm:t>
    </dgm:pt>
    <dgm:pt modelId="{852DD110-051F-466F-A8C4-FFAF7E0BECCC}" type="parTrans" cxnId="{3AAFCD66-E771-4515-92D0-A035BE2A3762}">
      <dgm:prSet/>
      <dgm:spPr/>
      <dgm:t>
        <a:bodyPr/>
        <a:lstStyle/>
        <a:p>
          <a:endParaRPr lang="en-US" sz="3200"/>
        </a:p>
      </dgm:t>
    </dgm:pt>
    <dgm:pt modelId="{811AE2E6-729A-4C86-8F44-49E9C152C265}" type="sibTrans" cxnId="{3AAFCD66-E771-4515-92D0-A035BE2A3762}">
      <dgm:prSet/>
      <dgm:spPr/>
      <dgm:t>
        <a:bodyPr/>
        <a:lstStyle/>
        <a:p>
          <a:endParaRPr lang="en-US" sz="2400"/>
        </a:p>
      </dgm:t>
    </dgm:pt>
    <dgm:pt modelId="{4038E81D-4974-49AA-BB9F-EAE1F446D212}">
      <dgm:prSet custT="1"/>
      <dgm:spPr/>
      <dgm:t>
        <a:bodyPr/>
        <a:lstStyle/>
        <a:p>
          <a:r>
            <a:rPr lang="en-US" sz="1050" dirty="0"/>
            <a:t>A school/district’s rating can be decreased when the accountability participation rate (parent excusals are excluded) is below 95% in English language arts and math*. </a:t>
          </a:r>
        </a:p>
      </dgm:t>
    </dgm:pt>
    <dgm:pt modelId="{AA282DFD-3BB4-46F5-A957-C15F5DE719F6}" type="parTrans" cxnId="{F4CED212-FED4-4E27-A53B-9635AAB13CFB}">
      <dgm:prSet/>
      <dgm:spPr/>
      <dgm:t>
        <a:bodyPr/>
        <a:lstStyle/>
        <a:p>
          <a:endParaRPr lang="en-US" sz="3200"/>
        </a:p>
      </dgm:t>
    </dgm:pt>
    <dgm:pt modelId="{15D8DD77-19E9-4E66-A3F5-56BF1C57A0C1}" type="sibTrans" cxnId="{F4CED212-FED4-4E27-A53B-9635AAB13CFB}">
      <dgm:prSet/>
      <dgm:spPr/>
      <dgm:t>
        <a:bodyPr/>
        <a:lstStyle/>
        <a:p>
          <a:endParaRPr lang="en-US" sz="2400"/>
        </a:p>
      </dgm:t>
    </dgm:pt>
    <dgm:pt modelId="{DA32EEFC-BC0F-4AE4-8AFB-BC4545CF80FA}">
      <dgm:prSet custT="1"/>
      <dgm:spPr/>
      <dgm:t>
        <a:bodyPr/>
        <a:lstStyle/>
        <a:p>
          <a:r>
            <a:rPr lang="en-US" sz="1050" dirty="0"/>
            <a:t>Schools/districts below 95% total participation in English language arts and math are noted on the performance framework. The plan type is not impacted by this participation descriptor.</a:t>
          </a:r>
        </a:p>
      </dgm:t>
    </dgm:pt>
    <dgm:pt modelId="{AAB257F8-F7DF-46DD-BC60-8FD611BB45F3}" type="parTrans" cxnId="{63B7277B-B667-4D2E-8A8A-DFA119290E2E}">
      <dgm:prSet/>
      <dgm:spPr/>
      <dgm:t>
        <a:bodyPr/>
        <a:lstStyle/>
        <a:p>
          <a:endParaRPr lang="en-US" sz="3200"/>
        </a:p>
      </dgm:t>
    </dgm:pt>
    <dgm:pt modelId="{7B41A12C-19B0-484F-94B1-2B774BB3DD81}" type="sibTrans" cxnId="{63B7277B-B667-4D2E-8A8A-DFA119290E2E}">
      <dgm:prSet/>
      <dgm:spPr/>
      <dgm:t>
        <a:bodyPr/>
        <a:lstStyle/>
        <a:p>
          <a:endParaRPr lang="en-US" sz="2400"/>
        </a:p>
      </dgm:t>
    </dgm:pt>
    <dgm:pt modelId="{7FC2E5D9-67DE-48D5-B740-652B9CE75F5E}" type="pres">
      <dgm:prSet presAssocID="{F97AAF42-C059-4555-8557-A68F18F5409F}" presName="linear" presStyleCnt="0">
        <dgm:presLayoutVars>
          <dgm:animLvl val="lvl"/>
          <dgm:resizeHandles val="exact"/>
        </dgm:presLayoutVars>
      </dgm:prSet>
      <dgm:spPr/>
    </dgm:pt>
    <dgm:pt modelId="{D191DF57-B754-4D6F-9E63-C6465E5113EC}" type="pres">
      <dgm:prSet presAssocID="{ECA51A59-904B-478D-BB27-7A600B652762}" presName="parentText" presStyleLbl="node1" presStyleIdx="0" presStyleCnt="4">
        <dgm:presLayoutVars>
          <dgm:chMax val="0"/>
          <dgm:bulletEnabled val="1"/>
        </dgm:presLayoutVars>
      </dgm:prSet>
      <dgm:spPr/>
    </dgm:pt>
    <dgm:pt modelId="{B0D063D8-0323-4478-A9E2-D0579506F9AE}" type="pres">
      <dgm:prSet presAssocID="{ECA51A59-904B-478D-BB27-7A600B652762}" presName="childText" presStyleLbl="revTx" presStyleIdx="0" presStyleCnt="4">
        <dgm:presLayoutVars>
          <dgm:bulletEnabled val="1"/>
        </dgm:presLayoutVars>
      </dgm:prSet>
      <dgm:spPr/>
    </dgm:pt>
    <dgm:pt modelId="{44D8C7AE-644D-400F-A09B-0AFD985756BB}" type="pres">
      <dgm:prSet presAssocID="{D4094927-BE52-40E2-89BB-8E384DC1B3F5}" presName="parentText" presStyleLbl="node1" presStyleIdx="1" presStyleCnt="4">
        <dgm:presLayoutVars>
          <dgm:chMax val="0"/>
          <dgm:bulletEnabled val="1"/>
        </dgm:presLayoutVars>
      </dgm:prSet>
      <dgm:spPr/>
    </dgm:pt>
    <dgm:pt modelId="{DF1EB62B-81CA-425F-A080-94753AFB6564}" type="pres">
      <dgm:prSet presAssocID="{D4094927-BE52-40E2-89BB-8E384DC1B3F5}" presName="childText" presStyleLbl="revTx" presStyleIdx="1" presStyleCnt="4">
        <dgm:presLayoutVars>
          <dgm:bulletEnabled val="1"/>
        </dgm:presLayoutVars>
      </dgm:prSet>
      <dgm:spPr/>
    </dgm:pt>
    <dgm:pt modelId="{2FCAEA4C-182C-4044-B338-C51B6F727490}" type="pres">
      <dgm:prSet presAssocID="{AA7AC36A-4950-48BD-8D46-612C2EE4EEE4}" presName="parentText" presStyleLbl="node1" presStyleIdx="2" presStyleCnt="4">
        <dgm:presLayoutVars>
          <dgm:chMax val="0"/>
          <dgm:bulletEnabled val="1"/>
        </dgm:presLayoutVars>
      </dgm:prSet>
      <dgm:spPr/>
    </dgm:pt>
    <dgm:pt modelId="{5339EE3F-9A0C-4728-89B0-A159DC362249}" type="pres">
      <dgm:prSet presAssocID="{AA7AC36A-4950-48BD-8D46-612C2EE4EEE4}" presName="childText" presStyleLbl="revTx" presStyleIdx="2" presStyleCnt="4">
        <dgm:presLayoutVars>
          <dgm:bulletEnabled val="1"/>
        </dgm:presLayoutVars>
      </dgm:prSet>
      <dgm:spPr/>
    </dgm:pt>
    <dgm:pt modelId="{5585B7A5-BD53-43C3-9FED-ED1B97FA57F7}" type="pres">
      <dgm:prSet presAssocID="{9B40E008-8410-462D-80D9-7D404E0B0004}" presName="parentText" presStyleLbl="node1" presStyleIdx="3" presStyleCnt="4">
        <dgm:presLayoutVars>
          <dgm:chMax val="0"/>
          <dgm:bulletEnabled val="1"/>
        </dgm:presLayoutVars>
      </dgm:prSet>
      <dgm:spPr/>
    </dgm:pt>
    <dgm:pt modelId="{AF95D8F1-6F1C-4069-8BAF-67E5A34C5179}" type="pres">
      <dgm:prSet presAssocID="{9B40E008-8410-462D-80D9-7D404E0B0004}" presName="childText" presStyleLbl="revTx" presStyleIdx="3" presStyleCnt="4">
        <dgm:presLayoutVars>
          <dgm:bulletEnabled val="1"/>
        </dgm:presLayoutVars>
      </dgm:prSet>
      <dgm:spPr/>
    </dgm:pt>
  </dgm:ptLst>
  <dgm:cxnLst>
    <dgm:cxn modelId="{9F0C6002-44AF-4EA6-BB41-B1631233D9F5}" type="presOf" srcId="{AA7AC36A-4950-48BD-8D46-612C2EE4EEE4}" destId="{2FCAEA4C-182C-4044-B338-C51B6F727490}" srcOrd="0" destOrd="0" presId="urn:microsoft.com/office/officeart/2005/8/layout/vList2"/>
    <dgm:cxn modelId="{5339F606-EFC3-4C31-B981-4C4BB49033F6}" type="presOf" srcId="{ECA51A59-904B-478D-BB27-7A600B652762}" destId="{D191DF57-B754-4D6F-9E63-C6465E5113EC}" srcOrd="0" destOrd="0" presId="urn:microsoft.com/office/officeart/2005/8/layout/vList2"/>
    <dgm:cxn modelId="{D1B36C12-9B4F-46A7-8EEA-7BB612C4673B}" type="presOf" srcId="{9B40E008-8410-462D-80D9-7D404E0B0004}" destId="{5585B7A5-BD53-43C3-9FED-ED1B97FA57F7}" srcOrd="0" destOrd="0" presId="urn:microsoft.com/office/officeart/2005/8/layout/vList2"/>
    <dgm:cxn modelId="{F4CED212-FED4-4E27-A53B-9635AAB13CFB}" srcId="{D4094927-BE52-40E2-89BB-8E384DC1B3F5}" destId="{4038E81D-4974-49AA-BB9F-EAE1F446D212}" srcOrd="0" destOrd="0" parTransId="{AA282DFD-3BB4-46F5-A957-C15F5DE719F6}" sibTransId="{15D8DD77-19E9-4E66-A3F5-56BF1C57A0C1}"/>
    <dgm:cxn modelId="{1C6CB430-4287-45D8-8D15-849FCB5E0C3B}" srcId="{F97AAF42-C059-4555-8557-A68F18F5409F}" destId="{ECA51A59-904B-478D-BB27-7A600B652762}" srcOrd="0" destOrd="0" parTransId="{5D2C8081-D9AD-48CF-B3E3-4AB3A9599A18}" sibTransId="{FCF7DCA6-8E44-4584-88F9-6C95019EF597}"/>
    <dgm:cxn modelId="{99C5BE3A-A2B0-4EAB-B40D-2CC7BE4D3782}" srcId="{F97AAF42-C059-4555-8557-A68F18F5409F}" destId="{AA7AC36A-4950-48BD-8D46-612C2EE4EEE4}" srcOrd="2" destOrd="0" parTransId="{331CC69F-EF9F-4891-8E60-7C6F182BB608}" sibTransId="{261BC18F-DCC8-4F7C-9BEA-3A018356628C}"/>
    <dgm:cxn modelId="{571A123D-E245-49A9-A75B-DD0CD48D3E8A}" type="presOf" srcId="{F97AAF42-C059-4555-8557-A68F18F5409F}" destId="{7FC2E5D9-67DE-48D5-B740-652B9CE75F5E}" srcOrd="0" destOrd="0" presId="urn:microsoft.com/office/officeart/2005/8/layout/vList2"/>
    <dgm:cxn modelId="{3AAFCD66-E771-4515-92D0-A035BE2A3762}" srcId="{ECA51A59-904B-478D-BB27-7A600B652762}" destId="{39375B97-5842-4EBF-A68C-A06056659D94}" srcOrd="0" destOrd="0" parTransId="{852DD110-051F-466F-A8C4-FFAF7E0BECCC}" sibTransId="{811AE2E6-729A-4C86-8F44-49E9C152C265}"/>
    <dgm:cxn modelId="{63B7277B-B667-4D2E-8A8A-DFA119290E2E}" srcId="{AA7AC36A-4950-48BD-8D46-612C2EE4EEE4}" destId="{DA32EEFC-BC0F-4AE4-8AFB-BC4545CF80FA}" srcOrd="0" destOrd="0" parTransId="{AAB257F8-F7DF-46DD-BC60-8FD611BB45F3}" sibTransId="{7B41A12C-19B0-484F-94B1-2B774BB3DD81}"/>
    <dgm:cxn modelId="{5217EF92-7C76-427C-8AE1-41F7C8BF298F}" type="presOf" srcId="{4038E81D-4974-49AA-BB9F-EAE1F446D212}" destId="{DF1EB62B-81CA-425F-A080-94753AFB6564}" srcOrd="0" destOrd="0" presId="urn:microsoft.com/office/officeart/2005/8/layout/vList2"/>
    <dgm:cxn modelId="{59DF929F-6722-47A8-A70B-4CBF1309A7EC}" srcId="{9B40E008-8410-462D-80D9-7D404E0B0004}" destId="{DF9A950C-B3C1-4A81-88CA-1DC031C0E9BB}" srcOrd="0" destOrd="0" parTransId="{9F805DD7-3A50-4EE9-905F-BA8406944722}" sibTransId="{D38FDF8F-3D2B-427B-9CA9-41E0A2892CBA}"/>
    <dgm:cxn modelId="{8A33BB9F-CAC6-4C5E-9B87-3F8BBF387DE9}" type="presOf" srcId="{D4094927-BE52-40E2-89BB-8E384DC1B3F5}" destId="{44D8C7AE-644D-400F-A09B-0AFD985756BB}" srcOrd="0" destOrd="0" presId="urn:microsoft.com/office/officeart/2005/8/layout/vList2"/>
    <dgm:cxn modelId="{E06625AD-542F-450D-81AD-86725A2FEAF9}" type="presOf" srcId="{DA32EEFC-BC0F-4AE4-8AFB-BC4545CF80FA}" destId="{5339EE3F-9A0C-4728-89B0-A159DC362249}" srcOrd="0" destOrd="0" presId="urn:microsoft.com/office/officeart/2005/8/layout/vList2"/>
    <dgm:cxn modelId="{E5E5F1D0-6FAF-446B-A5E4-BAF4A4019EF0}" type="presOf" srcId="{DF9A950C-B3C1-4A81-88CA-1DC031C0E9BB}" destId="{AF95D8F1-6F1C-4069-8BAF-67E5A34C5179}" srcOrd="0" destOrd="0" presId="urn:microsoft.com/office/officeart/2005/8/layout/vList2"/>
    <dgm:cxn modelId="{A9D873DE-190F-4B3F-ABC6-8B39A91E582E}" type="presOf" srcId="{39375B97-5842-4EBF-A68C-A06056659D94}" destId="{B0D063D8-0323-4478-A9E2-D0579506F9AE}" srcOrd="0" destOrd="0" presId="urn:microsoft.com/office/officeart/2005/8/layout/vList2"/>
    <dgm:cxn modelId="{2EF3A9EF-8B7B-4751-BD5A-DC6C2BF32E2F}" srcId="{F97AAF42-C059-4555-8557-A68F18F5409F}" destId="{D4094927-BE52-40E2-89BB-8E384DC1B3F5}" srcOrd="1" destOrd="0" parTransId="{0B455D67-B759-493D-948F-D663D3301E3D}" sibTransId="{FD844830-7AAF-45DC-BB4F-8B04E6F6F80A}"/>
    <dgm:cxn modelId="{127ABBFF-6CF7-4097-A97D-631C953284BE}" srcId="{F97AAF42-C059-4555-8557-A68F18F5409F}" destId="{9B40E008-8410-462D-80D9-7D404E0B0004}" srcOrd="3" destOrd="0" parTransId="{32C8342A-2D92-485E-95A7-F5D5724A7432}" sibTransId="{FDBADCB2-229E-452D-B492-CC30C816B1DD}"/>
    <dgm:cxn modelId="{BCFA8AB0-BE1E-44EC-87F7-34EB7EBE35BF}" type="presParOf" srcId="{7FC2E5D9-67DE-48D5-B740-652B9CE75F5E}" destId="{D191DF57-B754-4D6F-9E63-C6465E5113EC}" srcOrd="0" destOrd="0" presId="urn:microsoft.com/office/officeart/2005/8/layout/vList2"/>
    <dgm:cxn modelId="{C5798D7F-33A3-4ECE-894D-3BCF6C442C96}" type="presParOf" srcId="{7FC2E5D9-67DE-48D5-B740-652B9CE75F5E}" destId="{B0D063D8-0323-4478-A9E2-D0579506F9AE}" srcOrd="1" destOrd="0" presId="urn:microsoft.com/office/officeart/2005/8/layout/vList2"/>
    <dgm:cxn modelId="{33803D70-702C-414B-A929-66C6EB57D922}" type="presParOf" srcId="{7FC2E5D9-67DE-48D5-B740-652B9CE75F5E}" destId="{44D8C7AE-644D-400F-A09B-0AFD985756BB}" srcOrd="2" destOrd="0" presId="urn:microsoft.com/office/officeart/2005/8/layout/vList2"/>
    <dgm:cxn modelId="{FF728BE0-8DAF-433E-9CA8-E3F28177A56C}" type="presParOf" srcId="{7FC2E5D9-67DE-48D5-B740-652B9CE75F5E}" destId="{DF1EB62B-81CA-425F-A080-94753AFB6564}" srcOrd="3" destOrd="0" presId="urn:microsoft.com/office/officeart/2005/8/layout/vList2"/>
    <dgm:cxn modelId="{2142B647-5CC7-497B-9D49-4907C2DA0424}" type="presParOf" srcId="{7FC2E5D9-67DE-48D5-B740-652B9CE75F5E}" destId="{2FCAEA4C-182C-4044-B338-C51B6F727490}" srcOrd="4" destOrd="0" presId="urn:microsoft.com/office/officeart/2005/8/layout/vList2"/>
    <dgm:cxn modelId="{12F75839-92DE-4996-BE99-492B534E822F}" type="presParOf" srcId="{7FC2E5D9-67DE-48D5-B740-652B9CE75F5E}" destId="{5339EE3F-9A0C-4728-89B0-A159DC362249}" srcOrd="5" destOrd="0" presId="urn:microsoft.com/office/officeart/2005/8/layout/vList2"/>
    <dgm:cxn modelId="{320227C8-E029-4431-BB87-38B1CD565F53}" type="presParOf" srcId="{7FC2E5D9-67DE-48D5-B740-652B9CE75F5E}" destId="{5585B7A5-BD53-43C3-9FED-ED1B97FA57F7}" srcOrd="6" destOrd="0" presId="urn:microsoft.com/office/officeart/2005/8/layout/vList2"/>
    <dgm:cxn modelId="{59EE38DC-B0F6-4A4C-971A-EBD1E06A1969}" type="presParOf" srcId="{7FC2E5D9-67DE-48D5-B740-652B9CE75F5E}" destId="{AF95D8F1-6F1C-4069-8BAF-67E5A34C517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4B830-C082-4504-902F-08F997FF03F8}">
      <dsp:nvSpPr>
        <dsp:cNvPr id="0" name=""/>
        <dsp:cNvSpPr/>
      </dsp:nvSpPr>
      <dsp:spPr>
        <a:xfrm>
          <a:off x="443626" y="0"/>
          <a:ext cx="5027771" cy="326390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0F4A4A-25F2-44BD-B1B5-373E65C536FF}">
      <dsp:nvSpPr>
        <dsp:cNvPr id="0" name=""/>
        <dsp:cNvSpPr/>
      </dsp:nvSpPr>
      <dsp:spPr>
        <a:xfrm>
          <a:off x="6354" y="979170"/>
          <a:ext cx="1903898" cy="13055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Vendors provide portals for district use prior to and during testing. </a:t>
          </a:r>
        </a:p>
      </dsp:txBody>
      <dsp:txXfrm>
        <a:off x="70086" y="1042902"/>
        <a:ext cx="1776434" cy="1178096"/>
      </dsp:txXfrm>
    </dsp:sp>
    <dsp:sp modelId="{E21C1E41-C1BF-41D9-925A-7F482C6F9714}">
      <dsp:nvSpPr>
        <dsp:cNvPr id="0" name=""/>
        <dsp:cNvSpPr/>
      </dsp:nvSpPr>
      <dsp:spPr>
        <a:xfrm>
          <a:off x="2005563" y="979170"/>
          <a:ext cx="1903898" cy="13055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Test Administration</a:t>
          </a:r>
        </a:p>
      </dsp:txBody>
      <dsp:txXfrm>
        <a:off x="2069295" y="1042902"/>
        <a:ext cx="1776434" cy="1178096"/>
      </dsp:txXfrm>
    </dsp:sp>
    <dsp:sp modelId="{10D8439D-FE99-43EC-B610-1599417D11E2}">
      <dsp:nvSpPr>
        <dsp:cNvPr id="0" name=""/>
        <dsp:cNvSpPr/>
      </dsp:nvSpPr>
      <dsp:spPr>
        <a:xfrm>
          <a:off x="4004772" y="979170"/>
          <a:ext cx="1903898" cy="13055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Data used in SBD windows comes from vendors post-test administration.</a:t>
          </a:r>
        </a:p>
      </dsp:txBody>
      <dsp:txXfrm>
        <a:off x="4068504" y="1042902"/>
        <a:ext cx="1776434" cy="11780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2D910-4271-4D9D-A539-900C9587CD3A}">
      <dsp:nvSpPr>
        <dsp:cNvPr id="0" name=""/>
        <dsp:cNvSpPr/>
      </dsp:nvSpPr>
      <dsp:spPr>
        <a:xfrm>
          <a:off x="1" y="1970845"/>
          <a:ext cx="653367" cy="70670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1. Review SBD Manual</a:t>
          </a:r>
        </a:p>
      </dsp:txBody>
      <dsp:txXfrm>
        <a:off x="19137" y="1989981"/>
        <a:ext cx="615095" cy="668437"/>
      </dsp:txXfrm>
    </dsp:sp>
    <dsp:sp modelId="{C4CF984F-44AA-415C-8BCA-FE20848F9780}">
      <dsp:nvSpPr>
        <dsp:cNvPr id="0" name=""/>
        <dsp:cNvSpPr/>
      </dsp:nvSpPr>
      <dsp:spPr>
        <a:xfrm rot="17707021">
          <a:off x="455854" y="1523190"/>
          <a:ext cx="416720" cy="16203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9842" y="1577604"/>
        <a:ext cx="368110" cy="97221"/>
      </dsp:txXfrm>
    </dsp:sp>
    <dsp:sp modelId="{B5B93B34-B6EE-49E2-8DF8-6C7FFBDC614A}">
      <dsp:nvSpPr>
        <dsp:cNvPr id="0" name=""/>
        <dsp:cNvSpPr/>
      </dsp:nvSpPr>
      <dsp:spPr>
        <a:xfrm>
          <a:off x="665048" y="552218"/>
          <a:ext cx="653367" cy="70670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2. Log into Data Pipeline</a:t>
          </a:r>
        </a:p>
      </dsp:txBody>
      <dsp:txXfrm>
        <a:off x="684184" y="571354"/>
        <a:ext cx="615095" cy="668437"/>
      </dsp:txXfrm>
    </dsp:sp>
    <dsp:sp modelId="{DFBC35E2-44C0-4C1F-A799-5A4C73AAD810}">
      <dsp:nvSpPr>
        <dsp:cNvPr id="0" name=""/>
        <dsp:cNvSpPr/>
      </dsp:nvSpPr>
      <dsp:spPr>
        <a:xfrm>
          <a:off x="1405733" y="824555"/>
          <a:ext cx="185111" cy="16203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405733" y="856962"/>
        <a:ext cx="136501" cy="97221"/>
      </dsp:txXfrm>
    </dsp:sp>
    <dsp:sp modelId="{F5F9E012-28B2-4D1B-A38C-A79F759D0489}">
      <dsp:nvSpPr>
        <dsp:cNvPr id="0" name=""/>
        <dsp:cNvSpPr/>
      </dsp:nvSpPr>
      <dsp:spPr>
        <a:xfrm>
          <a:off x="1667683" y="552218"/>
          <a:ext cx="653367" cy="70670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3. Download a Vendor SBD Extract</a:t>
          </a:r>
        </a:p>
      </dsp:txBody>
      <dsp:txXfrm>
        <a:off x="1686819" y="571354"/>
        <a:ext cx="615095" cy="668437"/>
      </dsp:txXfrm>
    </dsp:sp>
    <dsp:sp modelId="{06AF3397-554A-4D5C-A8E2-D79407EA9F22}">
      <dsp:nvSpPr>
        <dsp:cNvPr id="0" name=""/>
        <dsp:cNvSpPr/>
      </dsp:nvSpPr>
      <dsp:spPr>
        <a:xfrm rot="76061">
          <a:off x="2414929" y="836065"/>
          <a:ext cx="199121" cy="16203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414935" y="867934"/>
        <a:ext cx="150511" cy="97221"/>
      </dsp:txXfrm>
    </dsp:sp>
    <dsp:sp modelId="{8D6BD54C-8DA3-4C07-BB20-9C1B69019609}">
      <dsp:nvSpPr>
        <dsp:cNvPr id="0" name=""/>
        <dsp:cNvSpPr/>
      </dsp:nvSpPr>
      <dsp:spPr>
        <a:xfrm>
          <a:off x="2696659" y="574989"/>
          <a:ext cx="653367" cy="70670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4. Upload Vendor SBD Extract</a:t>
          </a:r>
        </a:p>
      </dsp:txBody>
      <dsp:txXfrm>
        <a:off x="2715795" y="594125"/>
        <a:ext cx="615095" cy="668437"/>
      </dsp:txXfrm>
    </dsp:sp>
    <dsp:sp modelId="{42552536-6CC5-4709-A2AD-D0F4D4C6CCA7}">
      <dsp:nvSpPr>
        <dsp:cNvPr id="0" name=""/>
        <dsp:cNvSpPr/>
      </dsp:nvSpPr>
      <dsp:spPr>
        <a:xfrm rot="21551834">
          <a:off x="3438733" y="840187"/>
          <a:ext cx="188094" cy="16203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438735" y="872935"/>
        <a:ext cx="139484" cy="97221"/>
      </dsp:txXfrm>
    </dsp:sp>
    <dsp:sp modelId="{0D0CC885-CFB9-448E-BA22-3CE81288F2F9}">
      <dsp:nvSpPr>
        <dsp:cNvPr id="0" name=""/>
        <dsp:cNvSpPr/>
      </dsp:nvSpPr>
      <dsp:spPr>
        <a:xfrm>
          <a:off x="3704887" y="560861"/>
          <a:ext cx="653367" cy="70670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5. Review Data Errors and Warnings</a:t>
          </a:r>
        </a:p>
      </dsp:txBody>
      <dsp:txXfrm>
        <a:off x="3724023" y="579997"/>
        <a:ext cx="615095" cy="668437"/>
      </dsp:txXfrm>
    </dsp:sp>
    <dsp:sp modelId="{88ADBD4B-1E47-46F9-B9B4-C54E07923B4D}">
      <dsp:nvSpPr>
        <dsp:cNvPr id="0" name=""/>
        <dsp:cNvSpPr/>
      </dsp:nvSpPr>
      <dsp:spPr>
        <a:xfrm rot="3710541">
          <a:off x="4203003" y="1552292"/>
          <a:ext cx="426915" cy="16203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215838" y="1563270"/>
        <a:ext cx="378305" cy="97221"/>
      </dsp:txXfrm>
    </dsp:sp>
    <dsp:sp modelId="{CD719F10-54D9-4342-9B07-7BC52EC098F5}">
      <dsp:nvSpPr>
        <dsp:cNvPr id="0" name=""/>
        <dsp:cNvSpPr/>
      </dsp:nvSpPr>
      <dsp:spPr>
        <a:xfrm>
          <a:off x="4463264" y="1977743"/>
          <a:ext cx="653367" cy="70670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6. Correct Data Errors and Warnings*</a:t>
          </a:r>
        </a:p>
      </dsp:txBody>
      <dsp:txXfrm>
        <a:off x="4482400" y="1996879"/>
        <a:ext cx="615095" cy="668437"/>
      </dsp:txXfrm>
    </dsp:sp>
    <dsp:sp modelId="{EAC74586-7D17-4F7E-A46D-FE0A0E36D238}">
      <dsp:nvSpPr>
        <dsp:cNvPr id="0" name=""/>
        <dsp:cNvSpPr/>
      </dsp:nvSpPr>
      <dsp:spPr>
        <a:xfrm rot="21577783">
          <a:off x="5220107" y="2246591"/>
          <a:ext cx="219376" cy="16203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220108" y="2279155"/>
        <a:ext cx="170766" cy="97221"/>
      </dsp:txXfrm>
    </dsp:sp>
    <dsp:sp modelId="{4D7E141B-1F37-4310-9D71-744633127B71}">
      <dsp:nvSpPr>
        <dsp:cNvPr id="0" name=""/>
        <dsp:cNvSpPr/>
      </dsp:nvSpPr>
      <dsp:spPr>
        <a:xfrm>
          <a:off x="5530540" y="1970845"/>
          <a:ext cx="653367" cy="70670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7. Complete Data Validation</a:t>
          </a:r>
        </a:p>
      </dsp:txBody>
      <dsp:txXfrm>
        <a:off x="5549676" y="1989981"/>
        <a:ext cx="615095" cy="668437"/>
      </dsp:txXfrm>
    </dsp:sp>
    <dsp:sp modelId="{402DAA65-16FA-4E40-877C-0D69110EE50E}">
      <dsp:nvSpPr>
        <dsp:cNvPr id="0" name=""/>
        <dsp:cNvSpPr/>
      </dsp:nvSpPr>
      <dsp:spPr>
        <a:xfrm rot="17998511">
          <a:off x="6054707" y="1523190"/>
          <a:ext cx="435578" cy="16203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066869" y="1576651"/>
        <a:ext cx="386968" cy="97221"/>
      </dsp:txXfrm>
    </dsp:sp>
    <dsp:sp modelId="{0B154022-313E-4D60-8516-44294C714529}">
      <dsp:nvSpPr>
        <dsp:cNvPr id="0" name=""/>
        <dsp:cNvSpPr/>
      </dsp:nvSpPr>
      <dsp:spPr>
        <a:xfrm>
          <a:off x="6348766" y="552218"/>
          <a:ext cx="653367" cy="70670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8. Submit Final SBD Data</a:t>
          </a:r>
        </a:p>
      </dsp:txBody>
      <dsp:txXfrm>
        <a:off x="6367902" y="571354"/>
        <a:ext cx="615095" cy="668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1DF57-B754-4D6F-9E63-C6465E5113EC}">
      <dsp:nvSpPr>
        <dsp:cNvPr id="0" name=""/>
        <dsp:cNvSpPr/>
      </dsp:nvSpPr>
      <dsp:spPr>
        <a:xfrm>
          <a:off x="0" y="32328"/>
          <a:ext cx="8380569" cy="449280"/>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Students may be excluded from achievement, growth, &amp; participation calculations</a:t>
          </a:r>
        </a:p>
      </dsp:txBody>
      <dsp:txXfrm>
        <a:off x="21932" y="54260"/>
        <a:ext cx="8336705" cy="405416"/>
      </dsp:txXfrm>
    </dsp:sp>
    <dsp:sp modelId="{B0D063D8-0323-4478-A9E2-D0579506F9AE}">
      <dsp:nvSpPr>
        <dsp:cNvPr id="0" name=""/>
        <dsp:cNvSpPr/>
      </dsp:nvSpPr>
      <dsp:spPr>
        <a:xfrm>
          <a:off x="0" y="481608"/>
          <a:ext cx="838056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083" tIns="13970" rIns="78232" bIns="13970" numCol="1" spcCol="1270" anchor="t" anchorCtr="0">
          <a:noAutofit/>
        </a:bodyPr>
        <a:lstStyle/>
        <a:p>
          <a:pPr marL="57150" lvl="1" indent="-57150" algn="l" defTabSz="466725">
            <a:lnSpc>
              <a:spcPct val="90000"/>
            </a:lnSpc>
            <a:spcBef>
              <a:spcPct val="0"/>
            </a:spcBef>
            <a:spcAft>
              <a:spcPct val="20000"/>
            </a:spcAft>
            <a:buChar char="•"/>
          </a:pPr>
          <a:r>
            <a:rPr lang="en-US" sz="1050" kern="1200" dirty="0"/>
            <a:t>Assessment student data fields used for accountability exclusion rules include ‘Continuous in District’, ‘Continuous in School’, ‘Language Proficiency’ combined with ‘Date First Enrolled in US’, ‘Expelled’, and ‘Not Tested Reason.’</a:t>
          </a:r>
        </a:p>
      </dsp:txBody>
      <dsp:txXfrm>
        <a:off x="0" y="481608"/>
        <a:ext cx="8380569" cy="397440"/>
      </dsp:txXfrm>
    </dsp:sp>
    <dsp:sp modelId="{44D8C7AE-644D-400F-A09B-0AFD985756BB}">
      <dsp:nvSpPr>
        <dsp:cNvPr id="0" name=""/>
        <dsp:cNvSpPr/>
      </dsp:nvSpPr>
      <dsp:spPr>
        <a:xfrm>
          <a:off x="0" y="879048"/>
          <a:ext cx="8380569" cy="449280"/>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kern="1200">
              <a:solidFill>
                <a:schemeClr val="tx1"/>
              </a:solidFill>
            </a:rPr>
            <a:t>State accountability ratings can be decreased due to participation</a:t>
          </a:r>
        </a:p>
      </dsp:txBody>
      <dsp:txXfrm>
        <a:off x="21932" y="900980"/>
        <a:ext cx="8336705" cy="405416"/>
      </dsp:txXfrm>
    </dsp:sp>
    <dsp:sp modelId="{DF1EB62B-81CA-425F-A080-94753AFB6564}">
      <dsp:nvSpPr>
        <dsp:cNvPr id="0" name=""/>
        <dsp:cNvSpPr/>
      </dsp:nvSpPr>
      <dsp:spPr>
        <a:xfrm>
          <a:off x="0" y="1328328"/>
          <a:ext cx="838056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083" tIns="13970" rIns="78232" bIns="13970" numCol="1" spcCol="1270" anchor="t" anchorCtr="0">
          <a:noAutofit/>
        </a:bodyPr>
        <a:lstStyle/>
        <a:p>
          <a:pPr marL="57150" lvl="1" indent="-57150" algn="l" defTabSz="466725">
            <a:lnSpc>
              <a:spcPct val="90000"/>
            </a:lnSpc>
            <a:spcBef>
              <a:spcPct val="0"/>
            </a:spcBef>
            <a:spcAft>
              <a:spcPct val="20000"/>
            </a:spcAft>
            <a:buChar char="•"/>
          </a:pPr>
          <a:r>
            <a:rPr lang="en-US" sz="1050" kern="1200" dirty="0"/>
            <a:t>A school/district’s rating can be decreased when the accountability participation rate (parent excusals are excluded) is below 95% in English language arts and math*. </a:t>
          </a:r>
        </a:p>
      </dsp:txBody>
      <dsp:txXfrm>
        <a:off x="0" y="1328328"/>
        <a:ext cx="8380569" cy="397440"/>
      </dsp:txXfrm>
    </dsp:sp>
    <dsp:sp modelId="{2FCAEA4C-182C-4044-B338-C51B6F727490}">
      <dsp:nvSpPr>
        <dsp:cNvPr id="0" name=""/>
        <dsp:cNvSpPr/>
      </dsp:nvSpPr>
      <dsp:spPr>
        <a:xfrm>
          <a:off x="0" y="1725768"/>
          <a:ext cx="8380569" cy="449280"/>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chemeClr val="tx1"/>
              </a:solidFill>
            </a:rPr>
            <a:t>Low total participation rates are added as a descriptor in performance frameworks</a:t>
          </a:r>
        </a:p>
      </dsp:txBody>
      <dsp:txXfrm>
        <a:off x="21932" y="1747700"/>
        <a:ext cx="8336705" cy="405416"/>
      </dsp:txXfrm>
    </dsp:sp>
    <dsp:sp modelId="{5339EE3F-9A0C-4728-89B0-A159DC362249}">
      <dsp:nvSpPr>
        <dsp:cNvPr id="0" name=""/>
        <dsp:cNvSpPr/>
      </dsp:nvSpPr>
      <dsp:spPr>
        <a:xfrm>
          <a:off x="0" y="2175048"/>
          <a:ext cx="838056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083" tIns="13970" rIns="78232" bIns="13970" numCol="1" spcCol="1270" anchor="t" anchorCtr="0">
          <a:noAutofit/>
        </a:bodyPr>
        <a:lstStyle/>
        <a:p>
          <a:pPr marL="57150" lvl="1" indent="-57150" algn="l" defTabSz="466725">
            <a:lnSpc>
              <a:spcPct val="90000"/>
            </a:lnSpc>
            <a:spcBef>
              <a:spcPct val="0"/>
            </a:spcBef>
            <a:spcAft>
              <a:spcPct val="20000"/>
            </a:spcAft>
            <a:buChar char="•"/>
          </a:pPr>
          <a:r>
            <a:rPr lang="en-US" sz="1050" kern="1200" dirty="0"/>
            <a:t>Schools/districts below 95% total participation in English language arts and math are noted on the performance framework. The plan type is not impacted by this participation descriptor.</a:t>
          </a:r>
        </a:p>
      </dsp:txBody>
      <dsp:txXfrm>
        <a:off x="0" y="2175048"/>
        <a:ext cx="8380569" cy="397440"/>
      </dsp:txXfrm>
    </dsp:sp>
    <dsp:sp modelId="{5585B7A5-BD53-43C3-9FED-ED1B97FA57F7}">
      <dsp:nvSpPr>
        <dsp:cNvPr id="0" name=""/>
        <dsp:cNvSpPr/>
      </dsp:nvSpPr>
      <dsp:spPr>
        <a:xfrm>
          <a:off x="0" y="2572488"/>
          <a:ext cx="8380569" cy="449280"/>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kern="1200">
              <a:solidFill>
                <a:schemeClr val="tx1"/>
              </a:solidFill>
            </a:rPr>
            <a:t>Schools may be identified due to participation under the federal accountability process</a:t>
          </a:r>
        </a:p>
      </dsp:txBody>
      <dsp:txXfrm>
        <a:off x="21932" y="2594420"/>
        <a:ext cx="8336705" cy="405416"/>
      </dsp:txXfrm>
    </dsp:sp>
    <dsp:sp modelId="{AF95D8F1-6F1C-4069-8BAF-67E5A34C5179}">
      <dsp:nvSpPr>
        <dsp:cNvPr id="0" name=""/>
        <dsp:cNvSpPr/>
      </dsp:nvSpPr>
      <dsp:spPr>
        <a:xfrm>
          <a:off x="0" y="3021769"/>
          <a:ext cx="838056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083" tIns="13970" rIns="78232" bIns="13970" numCol="1" spcCol="1270" anchor="t" anchorCtr="0">
          <a:noAutofit/>
        </a:bodyPr>
        <a:lstStyle/>
        <a:p>
          <a:pPr marL="57150" lvl="1" indent="-57150" algn="l" defTabSz="466725">
            <a:lnSpc>
              <a:spcPct val="90000"/>
            </a:lnSpc>
            <a:spcBef>
              <a:spcPct val="0"/>
            </a:spcBef>
            <a:spcAft>
              <a:spcPct val="20000"/>
            </a:spcAft>
            <a:buChar char="•"/>
          </a:pPr>
          <a:r>
            <a:rPr lang="en-US" sz="1050" kern="1200" dirty="0"/>
            <a:t>For federal accountability, a school can be identified “Due to Participation” based on non-participants greater than 5 percent.</a:t>
          </a:r>
        </a:p>
      </dsp:txBody>
      <dsp:txXfrm>
        <a:off x="0" y="3021769"/>
        <a:ext cx="8380569" cy="3974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3</a:t>
            </a:fld>
            <a:endParaRPr lang="en-US" dirty="0"/>
          </a:p>
        </p:txBody>
      </p:sp>
    </p:spTree>
    <p:extLst>
      <p:ext uri="{BB962C8B-B14F-4D97-AF65-F5344CB8AC3E}">
        <p14:creationId xmlns:p14="http://schemas.microsoft.com/office/powerpoint/2010/main" val="256077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32</a:t>
            </a:fld>
            <a:endParaRPr lang="en-US" dirty="0"/>
          </a:p>
        </p:txBody>
      </p:sp>
    </p:spTree>
    <p:extLst>
      <p:ext uri="{BB962C8B-B14F-4D97-AF65-F5344CB8AC3E}">
        <p14:creationId xmlns:p14="http://schemas.microsoft.com/office/powerpoint/2010/main" val="3062462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Absent: </a:t>
            </a:r>
          </a:p>
        </p:txBody>
      </p:sp>
      <p:sp>
        <p:nvSpPr>
          <p:cNvPr id="4" name="Slide Number Placeholder 3"/>
          <p:cNvSpPr>
            <a:spLocks noGrp="1"/>
          </p:cNvSpPr>
          <p:nvPr>
            <p:ph type="sldNum" sz="quarter" idx="5"/>
          </p:nvPr>
        </p:nvSpPr>
        <p:spPr/>
        <p:txBody>
          <a:bodyPr/>
          <a:lstStyle/>
          <a:p>
            <a:fld id="{D8C3E97E-4890-4915-A7C2-F3D207C521C5}" type="slidenum">
              <a:rPr lang="en-US" smtClean="0"/>
              <a:t>33</a:t>
            </a:fld>
            <a:endParaRPr lang="en-US" dirty="0"/>
          </a:p>
        </p:txBody>
      </p:sp>
    </p:spTree>
    <p:extLst>
      <p:ext uri="{BB962C8B-B14F-4D97-AF65-F5344CB8AC3E}">
        <p14:creationId xmlns:p14="http://schemas.microsoft.com/office/powerpoint/2010/main" val="3414720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35</a:t>
            </a:fld>
            <a:endParaRPr lang="en-US" dirty="0"/>
          </a:p>
        </p:txBody>
      </p:sp>
    </p:spTree>
    <p:extLst>
      <p:ext uri="{BB962C8B-B14F-4D97-AF65-F5344CB8AC3E}">
        <p14:creationId xmlns:p14="http://schemas.microsoft.com/office/powerpoint/2010/main" val="398525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Rare situation: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Test Status is ‘attempt’, then the student test has not been processed by scoring and this could be N or Y in the final data. However, this only happens with paper records. </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38</a:t>
            </a:fld>
            <a:endParaRPr lang="en-US" dirty="0"/>
          </a:p>
        </p:txBody>
      </p:sp>
    </p:spTree>
    <p:extLst>
      <p:ext uri="{BB962C8B-B14F-4D97-AF65-F5344CB8AC3E}">
        <p14:creationId xmlns:p14="http://schemas.microsoft.com/office/powerpoint/2010/main" val="3413149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42</a:t>
            </a:fld>
            <a:endParaRPr lang="en-US" dirty="0"/>
          </a:p>
        </p:txBody>
      </p:sp>
    </p:spTree>
    <p:extLst>
      <p:ext uri="{BB962C8B-B14F-4D97-AF65-F5344CB8AC3E}">
        <p14:creationId xmlns:p14="http://schemas.microsoft.com/office/powerpoint/2010/main" val="152166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44</a:t>
            </a:fld>
            <a:endParaRPr lang="en-US" dirty="0"/>
          </a:p>
        </p:txBody>
      </p:sp>
    </p:spTree>
    <p:extLst>
      <p:ext uri="{BB962C8B-B14F-4D97-AF65-F5344CB8AC3E}">
        <p14:creationId xmlns:p14="http://schemas.microsoft.com/office/powerpoint/2010/main" val="2794139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49</a:t>
            </a:fld>
            <a:endParaRPr lang="en-US" dirty="0"/>
          </a:p>
        </p:txBody>
      </p:sp>
    </p:spTree>
    <p:extLst>
      <p:ext uri="{BB962C8B-B14F-4D97-AF65-F5344CB8AC3E}">
        <p14:creationId xmlns:p14="http://schemas.microsoft.com/office/powerpoint/2010/main" val="996092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a:extLst>
            <a:ext uri="{FF2B5EF4-FFF2-40B4-BE49-F238E27FC236}">
              <a16:creationId xmlns:a16="http://schemas.microsoft.com/office/drawing/2014/main" id="{04D077D5-A1CB-3B9F-4B32-5369B890CC78}"/>
            </a:ext>
          </a:extLst>
        </p:cNvPr>
        <p:cNvGrpSpPr/>
        <p:nvPr/>
      </p:nvGrpSpPr>
      <p:grpSpPr>
        <a:xfrm>
          <a:off x="0" y="0"/>
          <a:ext cx="0" cy="0"/>
          <a:chOff x="0" y="0"/>
          <a:chExt cx="0" cy="0"/>
        </a:xfrm>
      </p:grpSpPr>
      <p:sp>
        <p:nvSpPr>
          <p:cNvPr id="499" name="Google Shape;499;p21:notes">
            <a:extLst>
              <a:ext uri="{FF2B5EF4-FFF2-40B4-BE49-F238E27FC236}">
                <a16:creationId xmlns:a16="http://schemas.microsoft.com/office/drawing/2014/main" id="{1E11D10A-16CE-FEB4-DB1D-1C1C6D7CFC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a:extLst>
              <a:ext uri="{FF2B5EF4-FFF2-40B4-BE49-F238E27FC236}">
                <a16:creationId xmlns:a16="http://schemas.microsoft.com/office/drawing/2014/main" id="{0E41B105-1A0E-C880-BE4A-8D9130BF0CA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36014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55</a:t>
            </a:fld>
            <a:endParaRPr lang="en-US" dirty="0"/>
          </a:p>
        </p:txBody>
      </p:sp>
    </p:spTree>
    <p:extLst>
      <p:ext uri="{BB962C8B-B14F-4D97-AF65-F5344CB8AC3E}">
        <p14:creationId xmlns:p14="http://schemas.microsoft.com/office/powerpoint/2010/main" val="410194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4</a:t>
            </a:fld>
            <a:endParaRPr lang="en-US" dirty="0"/>
          </a:p>
        </p:txBody>
      </p:sp>
    </p:spTree>
    <p:extLst>
      <p:ext uri="{BB962C8B-B14F-4D97-AF65-F5344CB8AC3E}">
        <p14:creationId xmlns:p14="http://schemas.microsoft.com/office/powerpoint/2010/main" val="406921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For each collection:</a:t>
            </a:r>
          </a:p>
          <a:p>
            <a:pPr marL="285750" indent="-285750"/>
            <a:r>
              <a:rPr lang="en-US" dirty="0"/>
              <a:t>1. Data used in the SBD review process comes from the vendor system </a:t>
            </a:r>
            <a:r>
              <a:rPr lang="en-US" b="1" i="1" u="sng" dirty="0"/>
              <a:t>after</a:t>
            </a:r>
            <a:r>
              <a:rPr lang="en-US" dirty="0"/>
              <a:t> testing. </a:t>
            </a:r>
          </a:p>
          <a:p>
            <a:pPr marL="285750" indent="-285750"/>
            <a:r>
              <a:rPr lang="en-US" dirty="0"/>
              <a:t>2. Most vendors provide portals for districts to use to validate data </a:t>
            </a:r>
            <a:r>
              <a:rPr lang="en-US" b="1" i="1" u="sng" dirty="0"/>
              <a:t>prior</a:t>
            </a:r>
            <a:r>
              <a:rPr lang="en-US" dirty="0"/>
              <a:t> to testing. </a:t>
            </a:r>
          </a:p>
          <a:p>
            <a:pPr marL="285750" indent="-285750"/>
            <a:r>
              <a:rPr lang="en-US" dirty="0"/>
              <a:t>3. The SBD review process can be used to validate/update student information that is not in the vendor portal. One example is SASID validation.</a:t>
            </a:r>
          </a:p>
          <a:p>
            <a:pPr marL="285750" indent="-285750"/>
            <a:r>
              <a:rPr lang="en-US" dirty="0"/>
              <a:t>4. The SBD review process is not required BUT is highly recommended because inaccurate data can impact accountability.</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dirty="0"/>
          </a:p>
        </p:txBody>
      </p:sp>
    </p:spTree>
    <p:extLst>
      <p:ext uri="{BB962C8B-B14F-4D97-AF65-F5344CB8AC3E}">
        <p14:creationId xmlns:p14="http://schemas.microsoft.com/office/powerpoint/2010/main" val="60467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dirty="0"/>
          </a:p>
        </p:txBody>
      </p:sp>
    </p:spTree>
    <p:extLst>
      <p:ext uri="{BB962C8B-B14F-4D97-AF65-F5344CB8AC3E}">
        <p14:creationId xmlns:p14="http://schemas.microsoft.com/office/powerpoint/2010/main" val="336817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11</a:t>
            </a:fld>
            <a:endParaRPr lang="en-US" dirty="0"/>
          </a:p>
        </p:txBody>
      </p:sp>
    </p:spTree>
    <p:extLst>
      <p:ext uri="{BB962C8B-B14F-4D97-AF65-F5344CB8AC3E}">
        <p14:creationId xmlns:p14="http://schemas.microsoft.com/office/powerpoint/2010/main" val="376089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14</a:t>
            </a:fld>
            <a:endParaRPr lang="en-US" dirty="0"/>
          </a:p>
        </p:txBody>
      </p:sp>
    </p:spTree>
    <p:extLst>
      <p:ext uri="{BB962C8B-B14F-4D97-AF65-F5344CB8AC3E}">
        <p14:creationId xmlns:p14="http://schemas.microsoft.com/office/powerpoint/2010/main" val="34167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23</a:t>
            </a:fld>
            <a:endParaRPr lang="en-US" dirty="0"/>
          </a:p>
        </p:txBody>
      </p:sp>
    </p:spTree>
    <p:extLst>
      <p:ext uri="{BB962C8B-B14F-4D97-AF65-F5344CB8AC3E}">
        <p14:creationId xmlns:p14="http://schemas.microsoft.com/office/powerpoint/2010/main" val="2135421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Colorado High Schoolers in Grades 9-11 take the PSAT9, PSAT10, and SAT as their state assessment</a:t>
            </a:r>
          </a:p>
          <a:p>
            <a:pPr marL="342900" indent="-342900">
              <a:buFont typeface="Arial" panose="020B0604020202020204" pitchFamily="34" charset="0"/>
              <a:buChar char="•"/>
            </a:pPr>
            <a:r>
              <a:rPr lang="en-US" dirty="0"/>
              <a:t>Alternate assessment takers in these grades will take the Dynamic Learning Maps assessment (DLM)</a:t>
            </a:r>
          </a:p>
          <a:p>
            <a:pPr marL="342900" indent="-342900">
              <a:buFont typeface="Arial" panose="020B0604020202020204" pitchFamily="34" charset="0"/>
              <a:buChar char="•"/>
            </a:pPr>
            <a:r>
              <a:rPr lang="en-US" dirty="0"/>
              <a:t>PSAT and SAT are taken on paper and there is no vendor data system</a:t>
            </a:r>
          </a:p>
          <a:p>
            <a:pPr marL="1028700" lvl="1" indent="-342900"/>
            <a:r>
              <a:rPr lang="en-US" dirty="0"/>
              <a:t>Students who were not in Pre-ID will have only hand bubbled information</a:t>
            </a:r>
          </a:p>
          <a:p>
            <a:pPr marL="1028700" lvl="1" indent="-342900"/>
            <a:r>
              <a:rPr lang="en-US" dirty="0"/>
              <a:t>SBD is the </a:t>
            </a:r>
            <a:r>
              <a:rPr lang="en-US" b="1" dirty="0"/>
              <a:t>only</a:t>
            </a:r>
            <a:r>
              <a:rPr lang="en-US" dirty="0"/>
              <a:t> opportunity to verify student data, enrollment, and invalidations</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27</a:t>
            </a:fld>
            <a:endParaRPr lang="en-US" dirty="0"/>
          </a:p>
        </p:txBody>
      </p:sp>
    </p:spTree>
    <p:extLst>
      <p:ext uri="{BB962C8B-B14F-4D97-AF65-F5344CB8AC3E}">
        <p14:creationId xmlns:p14="http://schemas.microsoft.com/office/powerpoint/2010/main" val="2722681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7030A0"/>
                </a:solidFill>
                <a:effectLst/>
                <a:latin typeface="Trebuchet MS" panose="020B0603020202020204" pitchFamily="34" charset="0"/>
                <a:ea typeface="Times New Roman" panose="02020603050405020304" pitchFamily="18" charset="0"/>
              </a:rPr>
              <a:t>I also wanted to provide some more information about the new 11-Extentuating Circumstances code. This is for students who are new to the United States after the October Count date and are a NEP/LEP Student with Limited </a:t>
            </a:r>
            <a:endParaRPr lang="en-US" sz="1200" dirty="0">
              <a:effectLst/>
              <a:latin typeface="Times New Roman" panose="02020603050405020304" pitchFamily="18" charset="0"/>
              <a:ea typeface="Times New Roman" panose="02020603050405020304" pitchFamily="18" charset="0"/>
            </a:endParaRPr>
          </a:p>
          <a:p>
            <a:r>
              <a:rPr lang="en-US" sz="1200" dirty="0">
                <a:solidFill>
                  <a:srgbClr val="7030A0"/>
                </a:solidFill>
                <a:effectLst/>
                <a:latin typeface="Trebuchet MS" panose="020B0603020202020204" pitchFamily="34" charset="0"/>
                <a:ea typeface="Times New Roman" panose="02020603050405020304" pitchFamily="18" charset="0"/>
                <a:cs typeface="Times New Roman" panose="02020603050405020304" pitchFamily="18" charset="0"/>
              </a:rPr>
              <a:t>or Interrupted Formal Education. The definition we are using for students with limited or interrupted formal education means that the student either did not have formal schooling (or very limited formal schooling) in their prior country or had an i</a:t>
            </a:r>
            <a:r>
              <a:rPr lang="en-US" sz="1200" dirty="0">
                <a:solidFill>
                  <a:srgbClr val="7030A0"/>
                </a:solidFill>
                <a:effectLst/>
                <a:latin typeface="Trebuchet MS" panose="020B0603020202020204" pitchFamily="34" charset="0"/>
                <a:ea typeface="Times New Roman" panose="02020603050405020304" pitchFamily="18" charset="0"/>
              </a:rPr>
              <a:t>nterruption in their formal education due to war, civil unrest, migration to the U.S., or limited access to school resulting in less time spent in formal schooling in their prior country compared to similarly-aged peers in the United States. The file layout has more detail around this code as well as specific examples to help guide and inform the use of this code.</a:t>
            </a:r>
            <a:endParaRPr lang="en-US" sz="12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28</a:t>
            </a:fld>
            <a:endParaRPr lang="en-US" dirty="0"/>
          </a:p>
        </p:txBody>
      </p:sp>
    </p:spTree>
    <p:extLst>
      <p:ext uri="{BB962C8B-B14F-4D97-AF65-F5344CB8AC3E}">
        <p14:creationId xmlns:p14="http://schemas.microsoft.com/office/powerpoint/2010/main" val="2147347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
        <p:nvSpPr>
          <p:cNvPr id="7" name="Rectangle 6">
            <a:extLst>
              <a:ext uri="{FF2B5EF4-FFF2-40B4-BE49-F238E27FC236}">
                <a16:creationId xmlns:a16="http://schemas.microsoft.com/office/drawing/2014/main" id="{EE7B7CC7-C9FB-45B3-A49B-AE3DE78609F7}"/>
              </a:ext>
            </a:extLst>
          </p:cNvPr>
          <p:cNvSpPr/>
          <p:nvPr userDrawn="1"/>
        </p:nvSpPr>
        <p:spPr>
          <a:xfrm>
            <a:off x="0" y="3506429"/>
            <a:ext cx="9144000" cy="163707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A0F1258D-CE15-4ABE-8FA1-6AFA997A0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8" y="474529"/>
            <a:ext cx="2821173" cy="1322048"/>
          </a:xfrm>
          <a:prstGeom prst="rect">
            <a:avLst/>
          </a:prstGeom>
        </p:spPr>
      </p:pic>
      <p:cxnSp>
        <p:nvCxnSpPr>
          <p:cNvPr id="9" name="Straight Connector 8">
            <a:extLst>
              <a:ext uri="{FF2B5EF4-FFF2-40B4-BE49-F238E27FC236}">
                <a16:creationId xmlns:a16="http://schemas.microsoft.com/office/drawing/2014/main" id="{747D871C-96C3-4138-BBEE-72884E08B8DF}"/>
              </a:ext>
            </a:extLst>
          </p:cNvPr>
          <p:cNvCxnSpPr/>
          <p:nvPr userDrawn="1"/>
        </p:nvCxnSpPr>
        <p:spPr>
          <a:xfrm>
            <a:off x="685801" y="2079522"/>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638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sp>
        <p:nvSpPr>
          <p:cNvPr id="2" name="Title 1"/>
          <p:cNvSpPr>
            <a:spLocks noGrp="1"/>
          </p:cNvSpPr>
          <p:nvPr>
            <p:ph type="title"/>
          </p:nvPr>
        </p:nvSpPr>
        <p:spPr>
          <a:xfrm>
            <a:off x="245194" y="190885"/>
            <a:ext cx="6081865" cy="567314"/>
          </a:xfrm>
        </p:spPr>
        <p:txBody>
          <a:bodyPr lIns="0" tIns="0" rIns="0" bIns="0" anchor="t" anchorCtr="0">
            <a:normAutofit/>
          </a:bodyPr>
          <a:lstStyle>
            <a:lvl1pPr>
              <a:defRPr sz="1800">
                <a:solidFill>
                  <a:schemeClr val="bg1"/>
                </a:solidFill>
                <a:latin typeface="Roboto" panose="02000000000000000000" pitchFamily="2" charset="0"/>
              </a:defRPr>
            </a:lvl1pPr>
          </a:lstStyle>
          <a:p>
            <a:r>
              <a:rPr lang="en-US" dirty="0"/>
              <a:t>Click to edit Master title style</a:t>
            </a:r>
          </a:p>
        </p:txBody>
      </p:sp>
      <p:sp>
        <p:nvSpPr>
          <p:cNvPr id="3" name="Content Placeholder 2"/>
          <p:cNvSpPr>
            <a:spLocks noGrp="1"/>
          </p:cNvSpPr>
          <p:nvPr>
            <p:ph idx="1"/>
          </p:nvPr>
        </p:nvSpPr>
        <p:spPr>
          <a:xfrm>
            <a:off x="628650" y="1097280"/>
            <a:ext cx="7886700" cy="3480506"/>
          </a:xfrm>
        </p:spPr>
        <p:txBody>
          <a:bodyPr lIns="0" tIns="0" rIns="0"/>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799990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pic>
        <p:nvPicPr>
          <p:cNvPr id="7" name="Picture 6">
            <a:extLst>
              <a:ext uri="{FF2B5EF4-FFF2-40B4-BE49-F238E27FC236}">
                <a16:creationId xmlns:a16="http://schemas.microsoft.com/office/drawing/2014/main" id="{D82DDB6E-2A9D-4354-A683-B59A38C67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pic>
        <p:nvPicPr>
          <p:cNvPr id="8" name="Picture 7">
            <a:extLst>
              <a:ext uri="{FF2B5EF4-FFF2-40B4-BE49-F238E27FC236}">
                <a16:creationId xmlns:a16="http://schemas.microsoft.com/office/drawing/2014/main" id="{EED5342E-CE1B-4002-A9FA-EC605917F2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Tree>
    <p:extLst>
      <p:ext uri="{BB962C8B-B14F-4D97-AF65-F5344CB8AC3E}">
        <p14:creationId xmlns:p14="http://schemas.microsoft.com/office/powerpoint/2010/main" val="4138299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3999"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Roboto" panose="02000000000000000000" pitchFamily="2"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895205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097281"/>
            <a:ext cx="3886200" cy="3437849"/>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097281"/>
            <a:ext cx="3886200" cy="3437849"/>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sp>
        <p:nvSpPr>
          <p:cNvPr id="9" name="Title 1"/>
          <p:cNvSpPr>
            <a:spLocks noGrp="1"/>
          </p:cNvSpPr>
          <p:nvPr>
            <p:ph type="title"/>
          </p:nvPr>
        </p:nvSpPr>
        <p:spPr>
          <a:xfrm>
            <a:off x="245194" y="190885"/>
            <a:ext cx="6081865" cy="567314"/>
          </a:xfrm>
        </p:spPr>
        <p:txBody>
          <a:bodyPr lIns="0" tIns="0" rIns="0" bIns="0" anchor="t" anchorCtr="0">
            <a:normAutofit/>
          </a:bodyPr>
          <a:lstStyle>
            <a:lvl1pPr>
              <a:defRPr sz="1800">
                <a:solidFill>
                  <a:schemeClr val="bg1"/>
                </a:solidFill>
                <a:latin typeface="Roboto" panose="02000000000000000000" pitchFamily="2"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12"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453193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pic>
        <p:nvPicPr>
          <p:cNvPr id="8" name="Picture 7">
            <a:extLst>
              <a:ext uri="{FF2B5EF4-FFF2-40B4-BE49-F238E27FC236}">
                <a16:creationId xmlns:a16="http://schemas.microsoft.com/office/drawing/2014/main" id="{E7248311-6490-455C-A2B5-40802BB735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pic>
        <p:nvPicPr>
          <p:cNvPr id="9" name="Picture 8">
            <a:extLst>
              <a:ext uri="{FF2B5EF4-FFF2-40B4-BE49-F238E27FC236}">
                <a16:creationId xmlns:a16="http://schemas.microsoft.com/office/drawing/2014/main" id="{9B1B33B3-D5D8-45E9-8299-EE6E3BE8D2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Tree>
    <p:extLst>
      <p:ext uri="{BB962C8B-B14F-4D97-AF65-F5344CB8AC3E}">
        <p14:creationId xmlns:p14="http://schemas.microsoft.com/office/powerpoint/2010/main" val="2917319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Roboto" panose="02000000000000000000" pitchFamily="2"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4820264"/>
            <a:ext cx="2057400" cy="273844"/>
          </a:xfrm>
          <a:prstGeom prst="rect">
            <a:avLst/>
          </a:prstGeom>
        </p:spPr>
        <p:txBody>
          <a:bodyPr/>
          <a:lstStyle>
            <a:lvl1pPr algn="l">
              <a:defRPr sz="12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686796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sp>
        <p:nvSpPr>
          <p:cNvPr id="2" name="Title 1"/>
          <p:cNvSpPr>
            <a:spLocks noGrp="1"/>
          </p:cNvSpPr>
          <p:nvPr>
            <p:ph type="title"/>
          </p:nvPr>
        </p:nvSpPr>
        <p:spPr>
          <a:xfrm>
            <a:off x="245194" y="190885"/>
            <a:ext cx="6081865" cy="567314"/>
          </a:xfrm>
        </p:spPr>
        <p:txBody>
          <a:bodyPr lIns="0" tIns="0" rIns="0" bIns="0" anchor="ctr" anchorCtr="0">
            <a:normAutofit/>
          </a:bodyPr>
          <a:lstStyle>
            <a:lvl1pPr>
              <a:defRPr sz="1800">
                <a:solidFill>
                  <a:schemeClr val="bg1"/>
                </a:solidFill>
                <a:latin typeface="Roboto" panose="02000000000000000000" pitchFamily="2" charset="0"/>
              </a:defRPr>
            </a:lvl1pPr>
          </a:lstStyle>
          <a:p>
            <a:r>
              <a:rPr lang="en-US" dirty="0"/>
              <a:t>Click to edit Master title style</a:t>
            </a:r>
          </a:p>
        </p:txBody>
      </p:sp>
      <p:sp>
        <p:nvSpPr>
          <p:cNvPr id="3" name="Content Placeholder 2"/>
          <p:cNvSpPr>
            <a:spLocks noGrp="1"/>
          </p:cNvSpPr>
          <p:nvPr>
            <p:ph idx="1"/>
          </p:nvPr>
        </p:nvSpPr>
        <p:spPr>
          <a:xfrm>
            <a:off x="628650" y="1097280"/>
            <a:ext cx="7886700" cy="3480506"/>
          </a:xfrm>
        </p:spPr>
        <p:txBody>
          <a:bodyPr lIns="0" tIns="0" rIns="0"/>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290412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097281"/>
            <a:ext cx="3886200" cy="3437849"/>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097281"/>
            <a:ext cx="3886200" cy="3437849"/>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sp>
        <p:nvSpPr>
          <p:cNvPr id="9" name="Title 1"/>
          <p:cNvSpPr>
            <a:spLocks noGrp="1"/>
          </p:cNvSpPr>
          <p:nvPr>
            <p:ph type="title"/>
          </p:nvPr>
        </p:nvSpPr>
        <p:spPr>
          <a:xfrm>
            <a:off x="245194" y="190885"/>
            <a:ext cx="6081865" cy="567314"/>
          </a:xfrm>
        </p:spPr>
        <p:txBody>
          <a:bodyPr lIns="0" tIns="0" rIns="0" bIns="0" anchor="t" anchorCtr="0">
            <a:normAutofit/>
          </a:bodyPr>
          <a:lstStyle>
            <a:lvl1pPr>
              <a:defRPr sz="1800">
                <a:solidFill>
                  <a:schemeClr val="bg1"/>
                </a:solidFill>
                <a:latin typeface="Roboto" panose="02000000000000000000" pitchFamily="2"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12"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479328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ivider - Blue - 06">
  <p:cSld name="Divider - Blue - 06">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8" name="Google Shape;238;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39314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 without image - Blue">
  <p:cSld name="Slide without image - Blue">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23938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Divi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3360531"/>
            <a:ext cx="9144000" cy="622829"/>
          </a:xfrm>
          <a:solidFill>
            <a:srgbClr val="488BC9"/>
          </a:solidFill>
        </p:spPr>
        <p:txBody>
          <a:bodyPr>
            <a:normAutofit/>
          </a:bodyPr>
          <a:lstStyle>
            <a:lvl1pPr algn="ctr">
              <a:defRPr sz="24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0"/>
            <a:ext cx="9144000" cy="514349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Object</a:t>
            </a:r>
          </a:p>
        </p:txBody>
      </p:sp>
      <p:pic>
        <p:nvPicPr>
          <p:cNvPr id="11" name="CDE Logo" descr="CDE logo">
            <a:extLst>
              <a:ext uri="{FF2B5EF4-FFF2-40B4-BE49-F238E27FC236}">
                <a16:creationId xmlns:a16="http://schemas.microsoft.com/office/drawing/2014/main" id="{1014F391-30B8-A2E7-07E3-3E199506A774}"/>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97257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3)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03200" y="928187"/>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4" name="Content Placeholder 3">
            <a:extLst>
              <a:ext uri="{FF2B5EF4-FFF2-40B4-BE49-F238E27FC236}">
                <a16:creationId xmlns:a16="http://schemas.microsoft.com/office/drawing/2014/main" id="{A7AF4F8F-2E84-4468-ED5D-A28E2A98B9A3}"/>
              </a:ext>
            </a:extLst>
          </p:cNvPr>
          <p:cNvSpPr>
            <a:spLocks noGrp="1"/>
          </p:cNvSpPr>
          <p:nvPr>
            <p:ph idx="13" hasCustomPrompt="1"/>
          </p:nvPr>
        </p:nvSpPr>
        <p:spPr>
          <a:xfrm>
            <a:off x="3163299"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4">
            <a:extLst>
              <a:ext uri="{FF2B5EF4-FFF2-40B4-BE49-F238E27FC236}">
                <a16:creationId xmlns:a16="http://schemas.microsoft.com/office/drawing/2014/main" id="{1ABA9F60-7675-4A99-8A53-387BF6CB2692}"/>
              </a:ext>
            </a:extLst>
          </p:cNvPr>
          <p:cNvSpPr>
            <a:spLocks noGrp="1"/>
          </p:cNvSpPr>
          <p:nvPr>
            <p:ph idx="14" hasCustomPrompt="1"/>
          </p:nvPr>
        </p:nvSpPr>
        <p:spPr>
          <a:xfrm>
            <a:off x="6115435"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pic>
        <p:nvPicPr>
          <p:cNvPr id="9" name="Footer Background">
            <a:extLst>
              <a:ext uri="{FF2B5EF4-FFF2-40B4-BE49-F238E27FC236}">
                <a16:creationId xmlns:a16="http://schemas.microsoft.com/office/drawing/2014/main" id="{3BB0E224-BD61-EF0D-71B4-6139542A7A51}"/>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14072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2)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5" name="Header Separator" descr="Header separator">
            <a:extLst>
              <a:ext uri="{FF2B5EF4-FFF2-40B4-BE49-F238E27FC236}">
                <a16:creationId xmlns:a16="http://schemas.microsoft.com/office/drawing/2014/main" id="{521EACFF-76AE-FBD9-46B0-4BEF73F0C790}"/>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1168" y="928187"/>
            <a:ext cx="5394960" cy="3226081"/>
          </a:xfrm>
        </p:spPr>
        <p:txBody>
          <a:bodyPr/>
          <a:lstStyle>
            <a:lvl1pPr>
              <a:lnSpc>
                <a:spcPct val="90000"/>
              </a:lnSpc>
              <a:defRPr sz="1800"/>
            </a:lvl1pPr>
            <a:lvl2pPr>
              <a:lnSpc>
                <a:spcPct val="90000"/>
              </a:lnSpc>
              <a:defRPr sz="1600"/>
            </a:lvl2pPr>
            <a:lvl3pPr>
              <a:lnSpc>
                <a:spcPct val="90000"/>
              </a:lnSpc>
              <a:defRPr sz="1400"/>
            </a:lvl3pPr>
            <a:lvl4pPr>
              <a:lnSpc>
                <a:spcPct val="90000"/>
              </a:lnSpc>
              <a:defRPr sz="1400"/>
            </a:lvl4pPr>
            <a:lvl5pPr>
              <a:lnSpc>
                <a:spcPct val="9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5860472" y="928642"/>
            <a:ext cx="3080327" cy="3226081"/>
          </a:xfrm>
        </p:spPr>
        <p:txBody>
          <a:bodyPr/>
          <a:lstStyle>
            <a:lvl1pPr marL="0" indent="0">
              <a:buNone/>
              <a:defRPr sz="1800"/>
            </a:lvl1pPr>
            <a:lvl2pPr>
              <a:defRPr sz="2000"/>
            </a:lvl2pPr>
            <a:lvl3pPr>
              <a:defRPr sz="1600"/>
            </a:lvl3pPr>
          </a:lstStyle>
          <a:p>
            <a:pPr lvl="0"/>
            <a:r>
              <a:rPr lang="en-US"/>
              <a:t>Object</a:t>
            </a:r>
          </a:p>
        </p:txBody>
      </p:sp>
      <p:pic>
        <p:nvPicPr>
          <p:cNvPr id="8" name="Footer Background">
            <a:extLst>
              <a:ext uri="{FF2B5EF4-FFF2-40B4-BE49-F238E27FC236}">
                <a16:creationId xmlns:a16="http://schemas.microsoft.com/office/drawing/2014/main" id="{C47DA95A-C3D3-3A36-6E94-A0C31B67B09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86953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9" r:id="rId7"/>
    <p:sldLayoutId id="2147483661"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773" r:id="rId31"/>
    <p:sldLayoutId id="2147483774" r:id="rId32"/>
    <p:sldLayoutId id="2147483775" r:id="rId33"/>
    <p:sldLayoutId id="2147483776" r:id="rId34"/>
    <p:sldLayoutId id="214748377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datapipeline/sbd_process_manua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cde.state.co.us/datapipeline/per-collections"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cdeapps.cde.state.co.us/index.html"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e.state.co.us/datapipeline/sbd_process_manual"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cde.state.co.us/assessment"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assessment/cmas_coalt_proceduresmanual_sp25" TargetMode="External"/><Relationship Id="rId2" Type="http://schemas.openxmlformats.org/officeDocument/2006/relationships/hyperlink" Target="https://cloud.scorm.com/content/courses/JAJ5BA5HNE/COResources99f40ed7-337a-47b8-99e2-7dd1e390ea44/92/story_content/external_files/CO%20Spring%202025%20Assigning%20Reason%20Not%20Tested%20Codes%20in%20SDMS_DAC%20ONLY.pdf" TargetMode="External"/><Relationship Id="rId1" Type="http://schemas.openxmlformats.org/officeDocument/2006/relationships/slideLayout" Target="../slideLayouts/slideLayout1.xml"/><Relationship Id="rId4" Type="http://schemas.openxmlformats.org/officeDocument/2006/relationships/hyperlink" Target="https://www.cde.state.co.us/assessment/dlm_special_circumstance_cod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hyperlink" Target="https://www.cde.state.co.us/datapipeline/sbd_process_manual" TargetMode="External"/><Relationship Id="rId2" Type="http://schemas.openxmlformats.org/officeDocument/2006/relationships/hyperlink" Target="https://www.cde.state.co.us/accountability/sbdaccountabilityfactsheet" TargetMode="External"/><Relationship Id="rId1" Type="http://schemas.openxmlformats.org/officeDocument/2006/relationships/slideLayout" Target="../slideLayouts/slideLayout35.xml"/><Relationship Id="rId6" Type="http://schemas.openxmlformats.org/officeDocument/2006/relationships/image" Target="../media/image51.png"/><Relationship Id="rId5" Type="http://schemas.openxmlformats.org/officeDocument/2006/relationships/hyperlink" Target="https://www.cde.state.co.us/accountability/accountability-resources" TargetMode="External"/><Relationship Id="rId4" Type="http://schemas.openxmlformats.org/officeDocument/2006/relationships/hyperlink" Target="https://www.cde.state.co.us/accountability/accountabilityuseofdata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hyperlink" Target="https://www.cde.state.co.us/datapipeline/sbd_process_manual" TargetMode="External"/><Relationship Id="rId3" Type="http://schemas.openxmlformats.org/officeDocument/2006/relationships/hyperlink" Target="mailto:accountability@cde.state.co.us" TargetMode="External"/><Relationship Id="rId7" Type="http://schemas.openxmlformats.org/officeDocument/2006/relationships/hyperlink" Target="https://www.cde.state.co.us/datapipeline/dynamiclearningmapssbd" TargetMode="External"/><Relationship Id="rId2" Type="http://schemas.openxmlformats.org/officeDocument/2006/relationships/hyperlink" Target="mailto:sbdsupport@cde.state.co.us" TargetMode="External"/><Relationship Id="rId1" Type="http://schemas.openxmlformats.org/officeDocument/2006/relationships/slideLayout" Target="../slideLayouts/slideLayout1.xml"/><Relationship Id="rId6" Type="http://schemas.openxmlformats.org/officeDocument/2006/relationships/hyperlink" Target="https://www.cde.state.co.us/datapipeline/sbd-cmas" TargetMode="External"/><Relationship Id="rId5" Type="http://schemas.openxmlformats.org/officeDocument/2006/relationships/hyperlink" Target="https://www.cde.state.co.us/datapipeline/per_sat" TargetMode="External"/><Relationship Id="rId4" Type="http://schemas.openxmlformats.org/officeDocument/2006/relationships/hyperlink" Target="mailto:ESSAquestions@cde.state.co.u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1934B-50E0-44FE-0324-DE65DE2A5E8B}"/>
              </a:ext>
            </a:extLst>
          </p:cNvPr>
          <p:cNvSpPr>
            <a:spLocks noGrp="1"/>
          </p:cNvSpPr>
          <p:nvPr>
            <p:ph type="title"/>
          </p:nvPr>
        </p:nvSpPr>
        <p:spPr>
          <a:xfrm>
            <a:off x="205525" y="1787857"/>
            <a:ext cx="5778300" cy="819143"/>
          </a:xfrm>
        </p:spPr>
        <p:txBody>
          <a:bodyPr/>
          <a:lstStyle/>
          <a:p>
            <a:r>
              <a:rPr lang="en-US" sz="2400" dirty="0"/>
              <a:t>2025 SAT, CMAS, and DLM SBD Review Process Training Webinar</a:t>
            </a:r>
            <a:endParaRPr lang="en-US" dirty="0"/>
          </a:p>
        </p:txBody>
      </p:sp>
      <p:sp>
        <p:nvSpPr>
          <p:cNvPr id="3" name="Title 2">
            <a:extLst>
              <a:ext uri="{FF2B5EF4-FFF2-40B4-BE49-F238E27FC236}">
                <a16:creationId xmlns:a16="http://schemas.microsoft.com/office/drawing/2014/main" id="{9F59A237-FD78-BBAC-213A-263CAD7DBBB8}"/>
              </a:ext>
            </a:extLst>
          </p:cNvPr>
          <p:cNvSpPr>
            <a:spLocks noGrp="1"/>
          </p:cNvSpPr>
          <p:nvPr>
            <p:ph type="title" idx="2"/>
          </p:nvPr>
        </p:nvSpPr>
        <p:spPr>
          <a:xfrm>
            <a:off x="205525" y="3069932"/>
            <a:ext cx="5778300" cy="1040100"/>
          </a:xfrm>
        </p:spPr>
        <p:txBody>
          <a:bodyPr/>
          <a:lstStyle/>
          <a:p>
            <a:endParaRPr lang="en-US" dirty="0"/>
          </a:p>
        </p:txBody>
      </p:sp>
    </p:spTree>
    <p:extLst>
      <p:ext uri="{BB962C8B-B14F-4D97-AF65-F5344CB8AC3E}">
        <p14:creationId xmlns:p14="http://schemas.microsoft.com/office/powerpoint/2010/main" val="248815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F077-AD95-A7F9-F454-73BE15D54DBB}"/>
              </a:ext>
            </a:extLst>
          </p:cNvPr>
          <p:cNvSpPr>
            <a:spLocks noGrp="1"/>
          </p:cNvSpPr>
          <p:nvPr>
            <p:ph type="title"/>
          </p:nvPr>
        </p:nvSpPr>
        <p:spPr/>
        <p:txBody>
          <a:bodyPr>
            <a:normAutofit/>
          </a:bodyPr>
          <a:lstStyle/>
          <a:p>
            <a:r>
              <a:rPr lang="en-US" dirty="0"/>
              <a:t>Overview of SBD Steps</a:t>
            </a:r>
            <a:br>
              <a:rPr lang="en-US" dirty="0"/>
            </a:br>
            <a:endParaRPr lang="en-US" dirty="0"/>
          </a:p>
        </p:txBody>
      </p:sp>
      <p:sp>
        <p:nvSpPr>
          <p:cNvPr id="6" name="Title 5">
            <a:extLst>
              <a:ext uri="{FF2B5EF4-FFF2-40B4-BE49-F238E27FC236}">
                <a16:creationId xmlns:a16="http://schemas.microsoft.com/office/drawing/2014/main" id="{7425D744-3183-03BE-2FF9-75F4590057C2}"/>
              </a:ext>
            </a:extLst>
          </p:cNvPr>
          <p:cNvSpPr>
            <a:spLocks noGrp="1"/>
          </p:cNvSpPr>
          <p:nvPr>
            <p:ph type="title" idx="2"/>
          </p:nvPr>
        </p:nvSpPr>
        <p:spPr/>
        <p:txBody>
          <a:bodyPr/>
          <a:lstStyle/>
          <a:p>
            <a:r>
              <a:rPr lang="en-US" dirty="0"/>
              <a:t>Overview of SBD Steps</a:t>
            </a:r>
          </a:p>
        </p:txBody>
      </p:sp>
      <p:graphicFrame>
        <p:nvGraphicFramePr>
          <p:cNvPr id="11" name="Content Placeholder 10" descr="This is a diagram demonstrating the process of the SBD steps.">
            <a:extLst>
              <a:ext uri="{FF2B5EF4-FFF2-40B4-BE49-F238E27FC236}">
                <a16:creationId xmlns:a16="http://schemas.microsoft.com/office/drawing/2014/main" id="{288F62FD-7433-2FEA-AE91-B4020F38F920}"/>
              </a:ext>
            </a:extLst>
          </p:cNvPr>
          <p:cNvGraphicFramePr>
            <a:graphicFrameLocks noGrp="1"/>
          </p:cNvGraphicFramePr>
          <p:nvPr>
            <p:ph idx="4294967295"/>
            <p:extLst>
              <p:ext uri="{D42A27DB-BD31-4B8C-83A1-F6EECF244321}">
                <p14:modId xmlns:p14="http://schemas.microsoft.com/office/powerpoint/2010/main" val="1133338436"/>
              </p:ext>
            </p:extLst>
          </p:nvPr>
        </p:nvGraphicFramePr>
        <p:xfrm>
          <a:off x="863600" y="347133"/>
          <a:ext cx="7061200" cy="4123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Bent 4" descr="This is an arrow that demonstrates the iterative process between Steps 4, 5, and 6 of the SBD process.">
            <a:extLst>
              <a:ext uri="{FF2B5EF4-FFF2-40B4-BE49-F238E27FC236}">
                <a16:creationId xmlns:a16="http://schemas.microsoft.com/office/drawing/2014/main" id="{2A0B59B1-3599-65E0-C5AD-3A40DED45559}"/>
              </a:ext>
            </a:extLst>
          </p:cNvPr>
          <p:cNvSpPr/>
          <p:nvPr/>
        </p:nvSpPr>
        <p:spPr>
          <a:xfrm rot="16200000">
            <a:off x="4036969" y="1693234"/>
            <a:ext cx="1052945" cy="1335582"/>
          </a:xfrm>
          <a:prstGeom prst="bentArrow">
            <a:avLst>
              <a:gd name="adj1" fmla="val 8616"/>
              <a:gd name="adj2" fmla="val 8334"/>
              <a:gd name="adj3" fmla="val 12006"/>
              <a:gd name="adj4" fmla="val 43750"/>
            </a:avLst>
          </a:prstGeom>
          <a:solidFill>
            <a:srgbClr val="B0BCDE"/>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18" name="TextBox 17">
            <a:extLst>
              <a:ext uri="{FF2B5EF4-FFF2-40B4-BE49-F238E27FC236}">
                <a16:creationId xmlns:a16="http://schemas.microsoft.com/office/drawing/2014/main" id="{883B260B-1A5D-A207-134E-75354614B07E}"/>
              </a:ext>
            </a:extLst>
          </p:cNvPr>
          <p:cNvSpPr txBox="1"/>
          <p:nvPr/>
        </p:nvSpPr>
        <p:spPr>
          <a:xfrm>
            <a:off x="3948255" y="3266516"/>
            <a:ext cx="4960771" cy="923330"/>
          </a:xfrm>
          <a:prstGeom prst="rect">
            <a:avLst/>
          </a:prstGeom>
          <a:noFill/>
        </p:spPr>
        <p:txBody>
          <a:bodyPr wrap="square" rtlCol="0">
            <a:spAutoFit/>
          </a:bodyPr>
          <a:lstStyle/>
          <a:p>
            <a:pPr marL="214313" indent="-214313">
              <a:buFont typeface="Arial" panose="020B0604020202020204" pitchFamily="34" charset="0"/>
              <a:buChar char="•"/>
            </a:pPr>
            <a:r>
              <a:rPr lang="en-US" sz="1350" dirty="0"/>
              <a:t>Step 6 could include multiple uploads into Data Pipeline, although the primary amount of this work is done in the downloaded document in your chosen program (Excel, </a:t>
            </a:r>
            <a:r>
              <a:rPr lang="en-US" sz="1350" dirty="0" err="1"/>
              <a:t>etc</a:t>
            </a:r>
            <a:r>
              <a:rPr lang="en-US" sz="1350" dirty="0"/>
              <a:t>).</a:t>
            </a:r>
          </a:p>
          <a:p>
            <a:pPr marL="214313" indent="-214313">
              <a:buFont typeface="Arial" panose="020B0604020202020204" pitchFamily="34" charset="0"/>
              <a:buChar char="•"/>
            </a:pPr>
            <a:r>
              <a:rPr lang="en-US" sz="1350" dirty="0"/>
              <a:t>Step 7 could include pulling reports out of Data Pipeline.</a:t>
            </a:r>
          </a:p>
        </p:txBody>
      </p:sp>
      <p:sp>
        <p:nvSpPr>
          <p:cNvPr id="4" name="Slide Number Placeholder 3">
            <a:extLst>
              <a:ext uri="{FF2B5EF4-FFF2-40B4-BE49-F238E27FC236}">
                <a16:creationId xmlns:a16="http://schemas.microsoft.com/office/drawing/2014/main" id="{7D546548-0811-B705-7535-E2D04A6A8065}"/>
              </a:ext>
            </a:extLst>
          </p:cNvPr>
          <p:cNvSpPr>
            <a:spLocks noGrp="1"/>
          </p:cNvSpPr>
          <p:nvPr>
            <p:ph type="sldNum" idx="12"/>
          </p:nvPr>
        </p:nvSpPr>
        <p:spPr/>
        <p:txBody>
          <a:bodyPr/>
          <a:lstStyle/>
          <a:p>
            <a:fld id="{C479D5F6-EDCB-402A-AC08-4943A1820E8F}" type="slidenum">
              <a:rPr lang="en-US" smtClean="0"/>
              <a:pPr/>
              <a:t>10</a:t>
            </a:fld>
            <a:endParaRPr lang="en-US" dirty="0"/>
          </a:p>
        </p:txBody>
      </p:sp>
    </p:spTree>
    <p:extLst>
      <p:ext uri="{BB962C8B-B14F-4D97-AF65-F5344CB8AC3E}">
        <p14:creationId xmlns:p14="http://schemas.microsoft.com/office/powerpoint/2010/main" val="4064611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Step 1: Download the SBD Manual and Collection Specific Information</a:t>
            </a:r>
          </a:p>
        </p:txBody>
      </p:sp>
      <p:sp>
        <p:nvSpPr>
          <p:cNvPr id="6" name="Content Placeholder 2"/>
          <p:cNvSpPr>
            <a:spLocks noGrp="1"/>
          </p:cNvSpPr>
          <p:nvPr>
            <p:ph type="body" idx="1"/>
          </p:nvPr>
        </p:nvSpPr>
        <p:spPr>
          <a:xfrm>
            <a:off x="311700" y="1152475"/>
            <a:ext cx="6875484" cy="3034800"/>
          </a:xfrm>
        </p:spPr>
        <p:txBody>
          <a:bodyPr>
            <a:normAutofit fontScale="70000" lnSpcReduction="20000"/>
          </a:bodyPr>
          <a:lstStyle/>
          <a:p>
            <a:r>
              <a:rPr lang="en-US" sz="2300" dirty="0"/>
              <a:t>Please download the SBD Manual and collection specific information.</a:t>
            </a:r>
          </a:p>
          <a:p>
            <a:pPr lvl="1"/>
            <a:r>
              <a:rPr lang="en-US" sz="2300" dirty="0"/>
              <a:t>Link for Manual: </a:t>
            </a:r>
            <a:r>
              <a:rPr lang="en-US" sz="2300" dirty="0">
                <a:hlinkClick r:id="rId3"/>
              </a:rPr>
              <a:t>SBD Manual 2024-25</a:t>
            </a:r>
            <a:endParaRPr lang="en-US" sz="2300" dirty="0"/>
          </a:p>
          <a:p>
            <a:pPr lvl="2"/>
            <a:r>
              <a:rPr lang="en-US" sz="1700" dirty="0"/>
              <a:t>The manual provides a detailed, step-by-step process with screenshots on how to complete the four SBD collections.</a:t>
            </a:r>
          </a:p>
          <a:p>
            <a:pPr lvl="1"/>
            <a:r>
              <a:rPr lang="en-US" sz="2300" dirty="0"/>
              <a:t>Link for collection specific information: </a:t>
            </a:r>
            <a:r>
              <a:rPr lang="en-US" sz="2300" dirty="0">
                <a:hlinkClick r:id="rId4"/>
              </a:rPr>
              <a:t>Data Pipeline Collections Website</a:t>
            </a:r>
            <a:endParaRPr lang="en-US" sz="2300" dirty="0"/>
          </a:p>
          <a:p>
            <a:pPr lvl="2"/>
            <a:r>
              <a:rPr lang="en-US" sz="2300" dirty="0"/>
              <a:t>Please </a:t>
            </a:r>
            <a:r>
              <a:rPr lang="en-US" sz="2600" dirty="0"/>
              <a:t>download</a:t>
            </a:r>
            <a:r>
              <a:rPr lang="en-US" sz="2300" dirty="0"/>
              <a:t> and review: </a:t>
            </a:r>
          </a:p>
          <a:p>
            <a:pPr lvl="3"/>
            <a:r>
              <a:rPr lang="en-US" sz="2300" dirty="0"/>
              <a:t>SBD File Layout (includes specific instructions for each field)</a:t>
            </a:r>
          </a:p>
          <a:p>
            <a:pPr lvl="3"/>
            <a:r>
              <a:rPr lang="en-US" sz="2300" dirty="0"/>
              <a:t>Business Rules (includes how to resolve errors)</a:t>
            </a:r>
          </a:p>
          <a:p>
            <a:pPr lvl="3"/>
            <a:r>
              <a:rPr lang="en-US" sz="2300" dirty="0"/>
              <a:t>Training materials (including the SBD Manual)</a:t>
            </a:r>
          </a:p>
          <a:p>
            <a:endParaRPr lang="en-US" dirty="0"/>
          </a:p>
        </p:txBody>
      </p:sp>
      <p:sp>
        <p:nvSpPr>
          <p:cNvPr id="3" name="Title 2">
            <a:extLst>
              <a:ext uri="{FF2B5EF4-FFF2-40B4-BE49-F238E27FC236}">
                <a16:creationId xmlns:a16="http://schemas.microsoft.com/office/drawing/2014/main" id="{81CF332B-293B-B1C7-7B4A-5558EFC8AF40}"/>
              </a:ext>
            </a:extLst>
          </p:cNvPr>
          <p:cNvSpPr>
            <a:spLocks noGrp="1"/>
          </p:cNvSpPr>
          <p:nvPr>
            <p:ph type="title" idx="2"/>
          </p:nvPr>
        </p:nvSpPr>
        <p:spPr/>
        <p:txBody>
          <a:bodyPr/>
          <a:lstStyle/>
          <a:p>
            <a:r>
              <a:rPr lang="en-US" dirty="0"/>
              <a:t>Step 1 SBD Manual</a:t>
            </a:r>
          </a:p>
        </p:txBody>
      </p:sp>
      <p:sp>
        <p:nvSpPr>
          <p:cNvPr id="4" name="Slide Number Placeholder 3"/>
          <p:cNvSpPr>
            <a:spLocks noGrp="1"/>
          </p:cNvSpPr>
          <p:nvPr>
            <p:ph type="sldNum" idx="12"/>
          </p:nvPr>
        </p:nvSpPr>
        <p:spPr/>
        <p:txBody>
          <a:bodyPr/>
          <a:lstStyle/>
          <a:p>
            <a:fld id="{C479D5F6-EDCB-402A-AC08-4943A1820E8F}" type="slidenum">
              <a:rPr lang="en-US" smtClean="0"/>
              <a:pPr/>
              <a:t>11</a:t>
            </a:fld>
            <a:r>
              <a:rPr lang="en-US" dirty="0"/>
              <a:t> </a:t>
            </a:r>
          </a:p>
          <a:p>
            <a:endParaRPr lang="en-US" dirty="0"/>
          </a:p>
        </p:txBody>
      </p:sp>
    </p:spTree>
    <p:extLst>
      <p:ext uri="{BB962C8B-B14F-4D97-AF65-F5344CB8AC3E}">
        <p14:creationId xmlns:p14="http://schemas.microsoft.com/office/powerpoint/2010/main" val="3802555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solidFill>
                  <a:schemeClr val="tx1"/>
                </a:solidFill>
                <a:latin typeface="+mj-lt"/>
              </a:rPr>
              <a:t>Step 2: Log in to Data Pipeline</a:t>
            </a:r>
          </a:p>
        </p:txBody>
      </p:sp>
      <p:sp>
        <p:nvSpPr>
          <p:cNvPr id="11" name="Content Placeholder 2"/>
          <p:cNvSpPr>
            <a:spLocks noGrp="1"/>
          </p:cNvSpPr>
          <p:nvPr>
            <p:ph type="body" idx="1"/>
          </p:nvPr>
        </p:nvSpPr>
        <p:spPr/>
        <p:txBody>
          <a:bodyPr>
            <a:normAutofit/>
          </a:bodyPr>
          <a:lstStyle/>
          <a:p>
            <a:r>
              <a:rPr lang="en-US" dirty="0"/>
              <a:t>On the </a:t>
            </a:r>
            <a:r>
              <a:rPr lang="en-US" dirty="0">
                <a:hlinkClick r:id="rId2"/>
              </a:rPr>
              <a:t>Identity Management website</a:t>
            </a:r>
            <a:r>
              <a:rPr lang="en-US" dirty="0"/>
              <a:t>, select “Data Pipeline” under Applications on the left side of the screen.</a:t>
            </a:r>
          </a:p>
          <a:p>
            <a:r>
              <a:rPr lang="en-US" dirty="0"/>
              <a:t>Enter your username and password</a:t>
            </a:r>
          </a:p>
          <a:p>
            <a:r>
              <a:rPr lang="en-US" dirty="0"/>
              <a:t>Check:</a:t>
            </a:r>
          </a:p>
          <a:p>
            <a:pPr lvl="1"/>
            <a:r>
              <a:rPr lang="en-US" dirty="0"/>
              <a:t>Your user role is correct</a:t>
            </a:r>
          </a:p>
          <a:p>
            <a:pPr lvl="1"/>
            <a:r>
              <a:rPr lang="en-US" dirty="0"/>
              <a:t>The collection you are working on appears on the left side of the screen</a:t>
            </a:r>
          </a:p>
          <a:p>
            <a:r>
              <a:rPr lang="en-US" dirty="0"/>
              <a:t>Most log-in issues must be handled by your LAM.</a:t>
            </a:r>
          </a:p>
        </p:txBody>
      </p:sp>
      <p:sp>
        <p:nvSpPr>
          <p:cNvPr id="2" name="Title 1">
            <a:extLst>
              <a:ext uri="{FF2B5EF4-FFF2-40B4-BE49-F238E27FC236}">
                <a16:creationId xmlns:a16="http://schemas.microsoft.com/office/drawing/2014/main" id="{9D6F3129-5C5A-32C8-9245-BAC378E71570}"/>
              </a:ext>
            </a:extLst>
          </p:cNvPr>
          <p:cNvSpPr>
            <a:spLocks noGrp="1"/>
          </p:cNvSpPr>
          <p:nvPr>
            <p:ph type="title" idx="2"/>
          </p:nvPr>
        </p:nvSpPr>
        <p:spPr/>
        <p:txBody>
          <a:bodyPr/>
          <a:lstStyle/>
          <a:p>
            <a:r>
              <a:rPr lang="en-US" dirty="0"/>
              <a:t>Step 2: Login to Data Pipeline</a:t>
            </a:r>
          </a:p>
        </p:txBody>
      </p:sp>
      <p:sp>
        <p:nvSpPr>
          <p:cNvPr id="4" name="Slide Number Placeholder 3"/>
          <p:cNvSpPr>
            <a:spLocks noGrp="1"/>
          </p:cNvSpPr>
          <p:nvPr>
            <p:ph type="sldNum"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284046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t>Step 3: Download a Vendor SBD Extract</a:t>
            </a:r>
          </a:p>
        </p:txBody>
      </p:sp>
      <p:sp>
        <p:nvSpPr>
          <p:cNvPr id="6" name="Content Placeholder 2"/>
          <p:cNvSpPr>
            <a:spLocks noGrp="1"/>
          </p:cNvSpPr>
          <p:nvPr>
            <p:ph type="body" idx="1"/>
          </p:nvPr>
        </p:nvSpPr>
        <p:spPr>
          <a:xfrm>
            <a:off x="311700" y="821315"/>
            <a:ext cx="8420820" cy="741300"/>
          </a:xfrm>
        </p:spPr>
        <p:txBody>
          <a:bodyPr>
            <a:normAutofit lnSpcReduction="10000"/>
          </a:bodyPr>
          <a:lstStyle/>
          <a:p>
            <a:pPr>
              <a:buFont typeface="Arial" panose="020B0604020202020204" pitchFamily="34" charset="0"/>
              <a:buChar char="•"/>
            </a:pPr>
            <a:r>
              <a:rPr lang="en-US" dirty="0"/>
              <a:t>Navigate to the collection tab along the left-hand side.</a:t>
            </a:r>
          </a:p>
          <a:p>
            <a:pPr>
              <a:buFont typeface="Arial" panose="020B0604020202020204" pitchFamily="34" charset="0"/>
              <a:buChar char="•"/>
            </a:pPr>
            <a:r>
              <a:rPr lang="en-US" dirty="0"/>
              <a:t>Select “File Extract Download” for the appropriate assessment.</a:t>
            </a:r>
          </a:p>
          <a:p>
            <a:pPr>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5" name="Picture 4" descr="This is a screenshot of the File Extract Download drop-down section in Data Pipeline."/>
          <p:cNvPicPr/>
          <p:nvPr/>
        </p:nvPicPr>
        <p:blipFill rotWithShape="1">
          <a:blip r:embed="rId2"/>
          <a:srcRect l="67256" t="43243" r="1" b="36637"/>
          <a:stretch/>
        </p:blipFill>
        <p:spPr bwMode="auto">
          <a:xfrm>
            <a:off x="3423662" y="1495385"/>
            <a:ext cx="5230703" cy="1340579"/>
          </a:xfrm>
          <a:prstGeom prst="rect">
            <a:avLst/>
          </a:prstGeom>
          <a:ln w="3175">
            <a:solidFill>
              <a:schemeClr val="tx1"/>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AEE2B700-FD36-29C6-4A15-D0E1C222C1D0}"/>
              </a:ext>
            </a:extLst>
          </p:cNvPr>
          <p:cNvSpPr txBox="1"/>
          <p:nvPr/>
        </p:nvSpPr>
        <p:spPr>
          <a:xfrm>
            <a:off x="384048" y="2117376"/>
            <a:ext cx="8010144" cy="2308324"/>
          </a:xfrm>
          <a:prstGeom prst="rect">
            <a:avLst/>
          </a:prstGeom>
          <a:noFill/>
        </p:spPr>
        <p:txBody>
          <a:bodyPr wrap="square" rtlCol="0">
            <a:spAutoFit/>
          </a:bodyPr>
          <a:lstStyle/>
          <a:p>
            <a:r>
              <a:rPr lang="en-US" sz="1600" dirty="0"/>
              <a:t>Make the following selections: </a:t>
            </a:r>
          </a:p>
          <a:p>
            <a:pPr marL="285750" indent="-285750">
              <a:buFont typeface="Arial" panose="020B0604020202020204" pitchFamily="34" charset="0"/>
              <a:buChar char="•"/>
            </a:pPr>
            <a:r>
              <a:rPr lang="en-US" sz="1600" dirty="0"/>
              <a:t>File Type: </a:t>
            </a:r>
            <a:r>
              <a:rPr lang="en-US" sz="1600" b="1" dirty="0"/>
              <a:t>Vendor File</a:t>
            </a:r>
          </a:p>
          <a:p>
            <a:pPr marL="285750" indent="-285750">
              <a:buFont typeface="Arial" panose="020B0604020202020204" pitchFamily="34" charset="0"/>
              <a:buChar char="•"/>
            </a:pPr>
            <a:r>
              <a:rPr lang="en-US" sz="1600" dirty="0"/>
              <a:t>Extract Type:</a:t>
            </a:r>
          </a:p>
          <a:p>
            <a:pPr marL="630238" lvl="6" indent="-285750">
              <a:buFont typeface="Arial" panose="020B0604020202020204" pitchFamily="34" charset="0"/>
              <a:buChar char="•"/>
            </a:pPr>
            <a:r>
              <a:rPr lang="en-US" sz="1600" dirty="0"/>
              <a:t>SBD Extract – Vendor demographic data (WIDA ACCESS and CMAS only)</a:t>
            </a:r>
          </a:p>
          <a:p>
            <a:pPr marL="630238" lvl="6" indent="-285750">
              <a:buFont typeface="Arial" panose="020B0604020202020204" pitchFamily="34" charset="0"/>
              <a:buChar char="•"/>
            </a:pPr>
            <a:r>
              <a:rPr lang="en-US" sz="1600" dirty="0"/>
              <a:t>SBD Extract using Student Interchange demographics</a:t>
            </a:r>
          </a:p>
          <a:p>
            <a:pPr marL="347663" lvl="6" indent="-285750">
              <a:buFont typeface="Arial" panose="020B0604020202020204" pitchFamily="34" charset="0"/>
              <a:buChar char="•"/>
            </a:pPr>
            <a:r>
              <a:rPr lang="en-US" sz="1600" dirty="0"/>
              <a:t>File Content Type</a:t>
            </a:r>
          </a:p>
          <a:p>
            <a:pPr marL="630238" lvl="6" indent="-285750">
              <a:buFont typeface="Arial" panose="020B0604020202020204" pitchFamily="34" charset="0"/>
              <a:buChar char="•"/>
            </a:pPr>
            <a:r>
              <a:rPr lang="en-US" sz="1600" dirty="0"/>
              <a:t>Excel: If you are using Excel to review data use this version</a:t>
            </a:r>
          </a:p>
          <a:p>
            <a:pPr marL="630238" lvl="6" indent="-285750">
              <a:buFont typeface="Arial" panose="020B0604020202020204" pitchFamily="34" charset="0"/>
              <a:buChar char="•"/>
            </a:pPr>
            <a:r>
              <a:rPr lang="en-US" sz="1600" dirty="0"/>
              <a:t>CSV: comma delimited – </a:t>
            </a:r>
            <a:r>
              <a:rPr lang="en-US" sz="1600" b="1" dirty="0"/>
              <a:t>Do not use this if you plan to work in Excel</a:t>
            </a:r>
            <a:endParaRPr lang="en-US" sz="1600" dirty="0"/>
          </a:p>
          <a:p>
            <a:pPr marL="630238" lvl="6" indent="-285750">
              <a:buFont typeface="Arial" panose="020B0604020202020204" pitchFamily="34" charset="0"/>
              <a:buChar char="•"/>
            </a:pPr>
            <a:r>
              <a:rPr lang="en-US" sz="1600" dirty="0"/>
              <a:t>Text: Fixed Format</a:t>
            </a:r>
          </a:p>
        </p:txBody>
      </p:sp>
      <p:sp>
        <p:nvSpPr>
          <p:cNvPr id="2" name="Title 1">
            <a:extLst>
              <a:ext uri="{FF2B5EF4-FFF2-40B4-BE49-F238E27FC236}">
                <a16:creationId xmlns:a16="http://schemas.microsoft.com/office/drawing/2014/main" id="{617FEE36-4A3F-2AF8-2400-11C5F55FEE45}"/>
              </a:ext>
            </a:extLst>
          </p:cNvPr>
          <p:cNvSpPr>
            <a:spLocks noGrp="1"/>
          </p:cNvSpPr>
          <p:nvPr>
            <p:ph type="title" idx="2"/>
          </p:nvPr>
        </p:nvSpPr>
        <p:spPr/>
        <p:txBody>
          <a:bodyPr/>
          <a:lstStyle/>
          <a:p>
            <a:r>
              <a:rPr lang="en-US" dirty="0"/>
              <a:t>Step 3: Download Vendor Extract</a:t>
            </a:r>
          </a:p>
        </p:txBody>
      </p:sp>
      <p:sp>
        <p:nvSpPr>
          <p:cNvPr id="4" name="Slide Number Placeholder 3"/>
          <p:cNvSpPr>
            <a:spLocks noGrp="1"/>
          </p:cNvSpPr>
          <p:nvPr>
            <p:ph type="sldNum" idx="12"/>
          </p:nvPr>
        </p:nvSpPr>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3304629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t>Step 4: Upload Vendor SBD Data Extract</a:t>
            </a:r>
          </a:p>
        </p:txBody>
      </p:sp>
      <p:sp>
        <p:nvSpPr>
          <p:cNvPr id="5" name="Content Placeholder 4"/>
          <p:cNvSpPr>
            <a:spLocks noGrp="1"/>
          </p:cNvSpPr>
          <p:nvPr>
            <p:ph type="body" idx="1"/>
          </p:nvPr>
        </p:nvSpPr>
        <p:spPr>
          <a:xfrm>
            <a:off x="-108924" y="982338"/>
            <a:ext cx="6079956" cy="3351525"/>
          </a:xfrm>
        </p:spPr>
        <p:txBody>
          <a:bodyPr>
            <a:normAutofit lnSpcReduction="10000"/>
          </a:bodyPr>
          <a:lstStyle/>
          <a:p>
            <a:r>
              <a:rPr lang="en-US" dirty="0"/>
              <a:t>Upload back into Data Pipeline prior to editing the file</a:t>
            </a:r>
          </a:p>
          <a:p>
            <a:pPr lvl="1"/>
            <a:r>
              <a:rPr lang="en-US" dirty="0"/>
              <a:t>Allows access to COGNOS reports</a:t>
            </a:r>
          </a:p>
          <a:p>
            <a:pPr lvl="2"/>
            <a:r>
              <a:rPr lang="en-US" dirty="0"/>
              <a:t>Error Summary</a:t>
            </a:r>
          </a:p>
          <a:p>
            <a:pPr lvl="2"/>
            <a:r>
              <a:rPr lang="en-US" dirty="0"/>
              <a:t>Error Detail</a:t>
            </a:r>
          </a:p>
          <a:p>
            <a:pPr lvl="1"/>
            <a:r>
              <a:rPr lang="en-US" dirty="0"/>
              <a:t>The number of errors found can help guide data clean up and give a sense of how much work needs to be done on the file</a:t>
            </a:r>
          </a:p>
          <a:p>
            <a:pPr lvl="1"/>
            <a:r>
              <a:rPr lang="en-US" dirty="0"/>
              <a:t>Activates the Edit Records screen</a:t>
            </a:r>
          </a:p>
          <a:p>
            <a:r>
              <a:rPr lang="en-US" dirty="0"/>
              <a:t>This is done by: </a:t>
            </a:r>
          </a:p>
          <a:p>
            <a:pPr lvl="1"/>
            <a:r>
              <a:rPr lang="en-US" dirty="0"/>
              <a:t>Select “File Upload” tab -&gt; Data File Upload</a:t>
            </a:r>
          </a:p>
          <a:p>
            <a:pPr lvl="1"/>
            <a:r>
              <a:rPr lang="en-US" dirty="0"/>
              <a:t>Choose file and submit</a:t>
            </a:r>
          </a:p>
          <a:p>
            <a:pPr lvl="1"/>
            <a:r>
              <a:rPr lang="en-US" dirty="0"/>
              <a:t>Emails:</a:t>
            </a:r>
          </a:p>
          <a:p>
            <a:pPr lvl="2"/>
            <a:r>
              <a:rPr lang="en-US" dirty="0"/>
              <a:t>Submission Notification</a:t>
            </a:r>
          </a:p>
          <a:p>
            <a:pPr lvl="2"/>
            <a:r>
              <a:rPr lang="en-US" dirty="0"/>
              <a:t>File Upload Summary</a:t>
            </a:r>
          </a:p>
        </p:txBody>
      </p:sp>
      <p:pic>
        <p:nvPicPr>
          <p:cNvPr id="8" name="Picture 7" descr="A screenshot of the Data File Upload screen in Data Pipeline">
            <a:extLst>
              <a:ext uri="{FF2B5EF4-FFF2-40B4-BE49-F238E27FC236}">
                <a16:creationId xmlns:a16="http://schemas.microsoft.com/office/drawing/2014/main" id="{0D8093F3-4E56-AF0F-D685-7ED7FCBD9D31}"/>
              </a:ext>
            </a:extLst>
          </p:cNvPr>
          <p:cNvPicPr>
            <a:picLocks noChangeAspect="1"/>
          </p:cNvPicPr>
          <p:nvPr/>
        </p:nvPicPr>
        <p:blipFill>
          <a:blip r:embed="rId3"/>
          <a:stretch>
            <a:fillRect/>
          </a:stretch>
        </p:blipFill>
        <p:spPr>
          <a:xfrm>
            <a:off x="4572000" y="2504365"/>
            <a:ext cx="3887801" cy="2361748"/>
          </a:xfrm>
          <a:prstGeom prst="rect">
            <a:avLst/>
          </a:prstGeom>
        </p:spPr>
      </p:pic>
      <p:sp>
        <p:nvSpPr>
          <p:cNvPr id="2" name="Title 1">
            <a:extLst>
              <a:ext uri="{FF2B5EF4-FFF2-40B4-BE49-F238E27FC236}">
                <a16:creationId xmlns:a16="http://schemas.microsoft.com/office/drawing/2014/main" id="{BE2501AD-AAB2-CE02-7AF0-D818A18C9D79}"/>
              </a:ext>
            </a:extLst>
          </p:cNvPr>
          <p:cNvSpPr>
            <a:spLocks noGrp="1"/>
          </p:cNvSpPr>
          <p:nvPr>
            <p:ph type="title" idx="2"/>
          </p:nvPr>
        </p:nvSpPr>
        <p:spPr/>
        <p:txBody>
          <a:bodyPr/>
          <a:lstStyle/>
          <a:p>
            <a:r>
              <a:rPr lang="en-US" sz="800" dirty="0"/>
              <a:t>Step 4: Upload Vendor SBD Data Extract</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921104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700" dirty="0"/>
              <a:t>Step 5: Review Errors and Warnings</a:t>
            </a:r>
          </a:p>
        </p:txBody>
      </p:sp>
      <p:sp>
        <p:nvSpPr>
          <p:cNvPr id="9" name="Content Placeholder 2"/>
          <p:cNvSpPr>
            <a:spLocks noGrp="1"/>
          </p:cNvSpPr>
          <p:nvPr>
            <p:ph type="body" idx="1"/>
          </p:nvPr>
        </p:nvSpPr>
        <p:spPr>
          <a:xfrm>
            <a:off x="311700" y="1152474"/>
            <a:ext cx="7542996" cy="3351525"/>
          </a:xfrm>
        </p:spPr>
        <p:txBody>
          <a:bodyPr>
            <a:normAutofit lnSpcReduction="10000"/>
          </a:bodyPr>
          <a:lstStyle/>
          <a:p>
            <a:r>
              <a:rPr lang="en-US" dirty="0"/>
              <a:t>The number of errors and warnings are available in two places:</a:t>
            </a:r>
            <a:endParaRPr lang="en-US" dirty="0">
              <a:solidFill>
                <a:srgbClr val="FF0000"/>
              </a:solidFill>
            </a:endParaRPr>
          </a:p>
          <a:p>
            <a:pPr lvl="1"/>
            <a:r>
              <a:rPr lang="en-US" dirty="0"/>
              <a:t>Error Report under “Pipeline Reports” along the left-hand side </a:t>
            </a:r>
          </a:p>
          <a:p>
            <a:pPr lvl="1"/>
            <a:r>
              <a:rPr lang="en-US" dirty="0"/>
              <a:t>COGNOS Error Summary Report under “Cognos Reports” </a:t>
            </a:r>
          </a:p>
          <a:p>
            <a:pPr marL="342900" lvl="1" indent="0">
              <a:buNone/>
            </a:pPr>
            <a:endParaRPr lang="en-US" dirty="0"/>
          </a:p>
          <a:p>
            <a:r>
              <a:rPr lang="en-US" dirty="0"/>
              <a:t>Identifying specific records with errors can be done in three places:</a:t>
            </a:r>
          </a:p>
          <a:p>
            <a:pPr lvl="1"/>
            <a:r>
              <a:rPr lang="en-US" dirty="0"/>
              <a:t>Pipeline Report – View Details</a:t>
            </a:r>
          </a:p>
          <a:p>
            <a:pPr lvl="2"/>
            <a:r>
              <a:rPr lang="en-US" dirty="0"/>
              <a:t>Same layout as the Error Detail Report</a:t>
            </a:r>
          </a:p>
          <a:p>
            <a:pPr lvl="2"/>
            <a:r>
              <a:rPr lang="en-US" dirty="0"/>
              <a:t>Can be downloaded as an Excel File</a:t>
            </a:r>
          </a:p>
          <a:p>
            <a:pPr lvl="1"/>
            <a:r>
              <a:rPr lang="en-US" dirty="0"/>
              <a:t>COGNOS Error Detail Report</a:t>
            </a:r>
          </a:p>
          <a:p>
            <a:pPr lvl="2"/>
            <a:r>
              <a:rPr lang="en-US" dirty="0"/>
              <a:t>Download as an Excel file to review</a:t>
            </a:r>
          </a:p>
          <a:p>
            <a:pPr lvl="1"/>
            <a:r>
              <a:rPr lang="en-US" dirty="0"/>
              <a:t>Edit Records Page</a:t>
            </a:r>
          </a:p>
          <a:p>
            <a:pPr lvl="2"/>
            <a:r>
              <a:rPr lang="en-US" dirty="0"/>
              <a:t>Choose records with errors and warnings</a:t>
            </a:r>
          </a:p>
          <a:p>
            <a:pPr lvl="2"/>
            <a:r>
              <a:rPr lang="en-US" dirty="0"/>
              <a:t>Fields with errors will be red; warnings will be yellow</a:t>
            </a:r>
          </a:p>
        </p:txBody>
      </p:sp>
      <p:sp>
        <p:nvSpPr>
          <p:cNvPr id="2" name="Title 1">
            <a:extLst>
              <a:ext uri="{FF2B5EF4-FFF2-40B4-BE49-F238E27FC236}">
                <a16:creationId xmlns:a16="http://schemas.microsoft.com/office/drawing/2014/main" id="{52A5353E-6BB3-86E7-0279-99FCB92E06FD}"/>
              </a:ext>
            </a:extLst>
          </p:cNvPr>
          <p:cNvSpPr>
            <a:spLocks noGrp="1"/>
          </p:cNvSpPr>
          <p:nvPr>
            <p:ph type="title" idx="2"/>
          </p:nvPr>
        </p:nvSpPr>
        <p:spPr/>
        <p:txBody>
          <a:bodyPr/>
          <a:lstStyle/>
          <a:p>
            <a:r>
              <a:rPr lang="en-US" sz="800" dirty="0"/>
              <a:t>Step 5: Review Errors and Warnings</a:t>
            </a:r>
            <a:endParaRPr lang="en-US" dirty="0"/>
          </a:p>
        </p:txBody>
      </p:sp>
      <p:sp>
        <p:nvSpPr>
          <p:cNvPr id="6" name="Slide Number Placeholder 5"/>
          <p:cNvSpPr>
            <a:spLocks noGrp="1"/>
          </p:cNvSpPr>
          <p:nvPr>
            <p:ph type="sldNum" idx="12"/>
          </p:nvPr>
        </p:nvSpPr>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313908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700" dirty="0"/>
              <a:t>Step 6: Correct Data Errors</a:t>
            </a:r>
          </a:p>
        </p:txBody>
      </p:sp>
      <p:sp>
        <p:nvSpPr>
          <p:cNvPr id="6" name="Content Placeholder 2"/>
          <p:cNvSpPr>
            <a:spLocks noGrp="1"/>
          </p:cNvSpPr>
          <p:nvPr>
            <p:ph type="body" idx="1"/>
          </p:nvPr>
        </p:nvSpPr>
        <p:spPr>
          <a:xfrm>
            <a:off x="311700" y="1152475"/>
            <a:ext cx="7424124" cy="3034800"/>
          </a:xfrm>
        </p:spPr>
        <p:txBody>
          <a:bodyPr>
            <a:normAutofit/>
          </a:bodyPr>
          <a:lstStyle/>
          <a:p>
            <a:r>
              <a:rPr lang="en-US" dirty="0"/>
              <a:t>Method 1: Correcting errors using the Vendor SBD Extract File</a:t>
            </a:r>
          </a:p>
          <a:p>
            <a:pPr lvl="1"/>
            <a:r>
              <a:rPr lang="en-US" dirty="0"/>
              <a:t>Open the vendor file in your chosen program</a:t>
            </a:r>
          </a:p>
          <a:p>
            <a:pPr lvl="1"/>
            <a:r>
              <a:rPr lang="en-US" dirty="0"/>
              <a:t>Update data in records with errors</a:t>
            </a:r>
          </a:p>
          <a:p>
            <a:pPr lvl="2"/>
            <a:r>
              <a:rPr lang="en-US" dirty="0"/>
              <a:t>Start with SASID errors</a:t>
            </a:r>
          </a:p>
          <a:p>
            <a:pPr lvl="2"/>
            <a:r>
              <a:rPr lang="en-US" dirty="0"/>
              <a:t>Use the Data File Layout with field definitions and the Business Rules documents to figure out how to correct the data</a:t>
            </a:r>
          </a:p>
          <a:p>
            <a:pPr lvl="3"/>
            <a:r>
              <a:rPr lang="en-US" dirty="0"/>
              <a:t>Business rules will explain errors. For example, “Date First Enrolled US cannot be blank”.</a:t>
            </a:r>
          </a:p>
          <a:p>
            <a:pPr lvl="1"/>
            <a:r>
              <a:rPr lang="en-US" dirty="0"/>
              <a:t>Upload the file periodically to check your progress</a:t>
            </a:r>
          </a:p>
          <a:p>
            <a:pPr lvl="2"/>
            <a:r>
              <a:rPr lang="en-US" dirty="0"/>
              <a:t>Once you are down to just a few errors, it may be faster to use the Edit Records screen</a:t>
            </a:r>
          </a:p>
          <a:p>
            <a:pPr marL="257175" indent="-257175">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2757D612-C3DC-271B-42ED-B79639A99C54}"/>
              </a:ext>
            </a:extLst>
          </p:cNvPr>
          <p:cNvSpPr>
            <a:spLocks noGrp="1"/>
          </p:cNvSpPr>
          <p:nvPr>
            <p:ph type="title" idx="2"/>
          </p:nvPr>
        </p:nvSpPr>
        <p:spPr/>
        <p:txBody>
          <a:bodyPr/>
          <a:lstStyle/>
          <a:p>
            <a:r>
              <a:rPr lang="en-US" sz="800" dirty="0"/>
              <a:t>Step 6: Correct Data Errors</a:t>
            </a:r>
            <a:endParaRPr lang="en-US" dirty="0"/>
          </a:p>
        </p:txBody>
      </p:sp>
      <p:sp>
        <p:nvSpPr>
          <p:cNvPr id="2" name="Slide Number Placeholder 1"/>
          <p:cNvSpPr>
            <a:spLocks noGrp="1"/>
          </p:cNvSpPr>
          <p:nvPr>
            <p:ph type="sldNum" idx="12"/>
          </p:nvPr>
        </p:nvSpPr>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3986958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700" dirty="0"/>
              <a:t>Step 6: Correct Data Errors (Continued)</a:t>
            </a:r>
          </a:p>
        </p:txBody>
      </p:sp>
      <p:sp>
        <p:nvSpPr>
          <p:cNvPr id="5" name="Content Placeholder 2"/>
          <p:cNvSpPr>
            <a:spLocks noGrp="1"/>
          </p:cNvSpPr>
          <p:nvPr>
            <p:ph type="body" idx="1"/>
          </p:nvPr>
        </p:nvSpPr>
        <p:spPr>
          <a:xfrm>
            <a:off x="123875" y="810156"/>
            <a:ext cx="8612844" cy="741300"/>
          </a:xfrm>
        </p:spPr>
        <p:txBody>
          <a:bodyPr>
            <a:normAutofit/>
          </a:bodyPr>
          <a:lstStyle/>
          <a:p>
            <a:r>
              <a:rPr lang="en-US" dirty="0"/>
              <a:t>Method 2: Correcting errors using the Edit Records page</a:t>
            </a:r>
          </a:p>
          <a:p>
            <a:pPr lvl="1"/>
            <a:r>
              <a:rPr lang="en-US" dirty="0"/>
              <a:t>On the Edit Records page, select the appropriate drop downs</a:t>
            </a:r>
          </a:p>
          <a:p>
            <a:pPr marL="596900" lvl="1" indent="0">
              <a:buNone/>
            </a:pPr>
            <a:endParaRPr lang="en-US" dirty="0"/>
          </a:p>
          <a:p>
            <a:pPr marL="771525" lvl="1" indent="-257175"/>
            <a:endParaRPr lang="en-US" dirty="0"/>
          </a:p>
        </p:txBody>
      </p:sp>
      <p:pic>
        <p:nvPicPr>
          <p:cNvPr id="9" name="Picture 8" descr="A screenshot of the initial dropdowns on the edit records screen">
            <a:extLst>
              <a:ext uri="{FF2B5EF4-FFF2-40B4-BE49-F238E27FC236}">
                <a16:creationId xmlns:a16="http://schemas.microsoft.com/office/drawing/2014/main" id="{622E5130-90C3-7237-7945-5DF39DDFBCD3}"/>
              </a:ext>
            </a:extLst>
          </p:cNvPr>
          <p:cNvPicPr>
            <a:picLocks noChangeAspect="1"/>
          </p:cNvPicPr>
          <p:nvPr/>
        </p:nvPicPr>
        <p:blipFill>
          <a:blip r:embed="rId2"/>
          <a:stretch>
            <a:fillRect/>
          </a:stretch>
        </p:blipFill>
        <p:spPr>
          <a:xfrm>
            <a:off x="3612133" y="1427865"/>
            <a:ext cx="4753944" cy="1260744"/>
          </a:xfrm>
          <a:prstGeom prst="rect">
            <a:avLst/>
          </a:prstGeom>
        </p:spPr>
      </p:pic>
      <p:sp>
        <p:nvSpPr>
          <p:cNvPr id="12" name="TextBox 11">
            <a:extLst>
              <a:ext uri="{FF2B5EF4-FFF2-40B4-BE49-F238E27FC236}">
                <a16:creationId xmlns:a16="http://schemas.microsoft.com/office/drawing/2014/main" id="{F4B1B170-B30E-B2CB-FF06-8A2BD51C476D}"/>
              </a:ext>
            </a:extLst>
          </p:cNvPr>
          <p:cNvSpPr txBox="1"/>
          <p:nvPr/>
        </p:nvSpPr>
        <p:spPr>
          <a:xfrm>
            <a:off x="0" y="2571750"/>
            <a:ext cx="8632947" cy="954107"/>
          </a:xfrm>
          <a:prstGeom prst="rect">
            <a:avLst/>
          </a:prstGeom>
          <a:noFill/>
        </p:spPr>
        <p:txBody>
          <a:bodyPr wrap="square" rtlCol="0">
            <a:spAutoFit/>
          </a:bodyPr>
          <a:lstStyle/>
          <a:p>
            <a:pPr marL="285750" lvl="5" indent="-285750">
              <a:buFont typeface="Courier New" panose="02070309020205020404" pitchFamily="49" charset="0"/>
              <a:buChar char="o"/>
            </a:pPr>
            <a:r>
              <a:rPr lang="en-US" dirty="0"/>
              <a:t>Check the box next to record you would like to edit</a:t>
            </a:r>
          </a:p>
          <a:p>
            <a:pPr marL="285750" lvl="3" indent="-285750">
              <a:buFont typeface="Courier New" panose="02070309020205020404" pitchFamily="49" charset="0"/>
              <a:buChar char="o"/>
            </a:pPr>
            <a:r>
              <a:rPr lang="en-US" dirty="0"/>
              <a:t>Correct the data in the fields highlighted in red (errors) or yellow (warnings)</a:t>
            </a:r>
          </a:p>
          <a:p>
            <a:pPr marL="285750" lvl="3" indent="-285750">
              <a:buFont typeface="Courier New" panose="02070309020205020404" pitchFamily="49" charset="0"/>
              <a:buChar char="o"/>
            </a:pPr>
            <a:r>
              <a:rPr lang="en-US" dirty="0"/>
              <a:t>Make sure that the box along the left-hand side is checked, and then click “Save” to save the edits</a:t>
            </a:r>
          </a:p>
          <a:p>
            <a:endParaRPr lang="en-US" dirty="0"/>
          </a:p>
        </p:txBody>
      </p:sp>
      <p:pic>
        <p:nvPicPr>
          <p:cNvPr id="11" name="Picture 10" descr="A screenshot of how the records appear on the edit records screen with the save button location">
            <a:extLst>
              <a:ext uri="{FF2B5EF4-FFF2-40B4-BE49-F238E27FC236}">
                <a16:creationId xmlns:a16="http://schemas.microsoft.com/office/drawing/2014/main" id="{73E5502B-7D08-2D37-928B-24B3E525D071}"/>
              </a:ext>
            </a:extLst>
          </p:cNvPr>
          <p:cNvPicPr>
            <a:picLocks noChangeAspect="1"/>
          </p:cNvPicPr>
          <p:nvPr/>
        </p:nvPicPr>
        <p:blipFill>
          <a:blip r:embed="rId3"/>
          <a:stretch>
            <a:fillRect/>
          </a:stretch>
        </p:blipFill>
        <p:spPr>
          <a:xfrm>
            <a:off x="2490716" y="3418763"/>
            <a:ext cx="5096393" cy="1529239"/>
          </a:xfrm>
          <a:prstGeom prst="rect">
            <a:avLst/>
          </a:prstGeom>
        </p:spPr>
      </p:pic>
      <p:sp>
        <p:nvSpPr>
          <p:cNvPr id="2" name="Title 1">
            <a:extLst>
              <a:ext uri="{FF2B5EF4-FFF2-40B4-BE49-F238E27FC236}">
                <a16:creationId xmlns:a16="http://schemas.microsoft.com/office/drawing/2014/main" id="{8C85D71D-E318-AEB8-343C-0CBAB2C3B698}"/>
              </a:ext>
            </a:extLst>
          </p:cNvPr>
          <p:cNvSpPr>
            <a:spLocks noGrp="1"/>
          </p:cNvSpPr>
          <p:nvPr>
            <p:ph type="title" idx="2"/>
          </p:nvPr>
        </p:nvSpPr>
        <p:spPr/>
        <p:txBody>
          <a:bodyPr/>
          <a:lstStyle/>
          <a:p>
            <a:r>
              <a:rPr lang="en-US" sz="800" dirty="0"/>
              <a:t>Step 6: Correct Data Errors (Continued)</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4288148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700" dirty="0"/>
              <a:t>Step 7: Data Validation</a:t>
            </a:r>
          </a:p>
        </p:txBody>
      </p:sp>
      <p:sp>
        <p:nvSpPr>
          <p:cNvPr id="7" name="Content Placeholder 2"/>
          <p:cNvSpPr>
            <a:spLocks noGrp="1"/>
          </p:cNvSpPr>
          <p:nvPr>
            <p:ph type="body" idx="1"/>
          </p:nvPr>
        </p:nvSpPr>
        <p:spPr>
          <a:xfrm>
            <a:off x="311700" y="1152474"/>
            <a:ext cx="8475684" cy="3194925"/>
          </a:xfrm>
        </p:spPr>
        <p:txBody>
          <a:bodyPr>
            <a:normAutofit fontScale="85000" lnSpcReduction="20000"/>
          </a:bodyPr>
          <a:lstStyle/>
          <a:p>
            <a:r>
              <a:rPr lang="en-US" dirty="0"/>
              <a:t>Data Pipeline can only check for certain types of errors</a:t>
            </a:r>
          </a:p>
          <a:p>
            <a:pPr lvl="1"/>
            <a:r>
              <a:rPr lang="en-US" dirty="0"/>
              <a:t>It cannot check that your demographic data is accurate (i.e., a student is actually Hispanic or not)</a:t>
            </a:r>
          </a:p>
          <a:p>
            <a:pPr lvl="1"/>
            <a:r>
              <a:rPr lang="en-US" dirty="0"/>
              <a:t>It cannot validate that students have the correct invalidation</a:t>
            </a:r>
          </a:p>
          <a:p>
            <a:pPr lvl="2"/>
            <a:r>
              <a:rPr lang="en-US" dirty="0"/>
              <a:t>The Data File Layout will have instructions for how to select the appropriate invalidation</a:t>
            </a:r>
          </a:p>
          <a:p>
            <a:endParaRPr lang="en-US" b="1" dirty="0"/>
          </a:p>
          <a:p>
            <a:r>
              <a:rPr lang="en-US" b="1" dirty="0"/>
              <a:t>Do not change/make up data just to clear errors!</a:t>
            </a:r>
          </a:p>
          <a:p>
            <a:pPr lvl="1"/>
            <a:r>
              <a:rPr lang="en-US" dirty="0"/>
              <a:t>If you have a lot of missing data, check a different extract </a:t>
            </a:r>
          </a:p>
          <a:p>
            <a:pPr lvl="2"/>
            <a:r>
              <a:rPr lang="en-US" dirty="0"/>
              <a:t>Maybe the interchange data or vendor data is better</a:t>
            </a:r>
          </a:p>
          <a:p>
            <a:pPr lvl="1"/>
            <a:r>
              <a:rPr lang="en-US" dirty="0"/>
              <a:t>Making up data can cause issues with reporting and accountability</a:t>
            </a:r>
          </a:p>
          <a:p>
            <a:pPr lvl="1"/>
            <a:r>
              <a:rPr lang="en-US" b="1" dirty="0"/>
              <a:t>If you have an error that cannot be cleared but the data is correct, contact SBD Support.</a:t>
            </a:r>
          </a:p>
          <a:p>
            <a:pPr lvl="2"/>
            <a:r>
              <a:rPr lang="en-US" dirty="0"/>
              <a:t>Mostly likely with Continuous in School for students with interrupted enrollment or home school students who may not have SASIDs or may be missing some required data</a:t>
            </a:r>
          </a:p>
          <a:p>
            <a:r>
              <a:rPr lang="en-US" dirty="0"/>
              <a:t>Warnings</a:t>
            </a:r>
          </a:p>
          <a:p>
            <a:pPr lvl="1"/>
            <a:r>
              <a:rPr lang="en-US" dirty="0"/>
              <a:t>Warnings are used to inform users of situations that may indicate errors but not necessarily (more than 10% Native American)</a:t>
            </a:r>
          </a:p>
          <a:p>
            <a:pPr lvl="1"/>
            <a:r>
              <a:rPr lang="en-US" dirty="0"/>
              <a:t>Warnings do not prevent data submission</a:t>
            </a:r>
          </a:p>
          <a:p>
            <a:endParaRPr lang="en-US" dirty="0"/>
          </a:p>
        </p:txBody>
      </p:sp>
      <p:sp>
        <p:nvSpPr>
          <p:cNvPr id="3" name="Title 2">
            <a:extLst>
              <a:ext uri="{FF2B5EF4-FFF2-40B4-BE49-F238E27FC236}">
                <a16:creationId xmlns:a16="http://schemas.microsoft.com/office/drawing/2014/main" id="{1AEE22C4-C403-C51B-C655-05D232379710}"/>
              </a:ext>
            </a:extLst>
          </p:cNvPr>
          <p:cNvSpPr>
            <a:spLocks noGrp="1"/>
          </p:cNvSpPr>
          <p:nvPr>
            <p:ph type="title" idx="2"/>
          </p:nvPr>
        </p:nvSpPr>
        <p:spPr/>
        <p:txBody>
          <a:bodyPr/>
          <a:lstStyle/>
          <a:p>
            <a:r>
              <a:rPr lang="en-US" sz="800" dirty="0"/>
              <a:t>Step 7: Data Validation</a:t>
            </a:r>
            <a:endParaRPr lang="en-US" dirty="0"/>
          </a:p>
        </p:txBody>
      </p:sp>
      <p:sp>
        <p:nvSpPr>
          <p:cNvPr id="2" name="Slide Number Placeholder 1"/>
          <p:cNvSpPr>
            <a:spLocks noGrp="1"/>
          </p:cNvSpPr>
          <p:nvPr>
            <p:ph type="sldNum" idx="12"/>
          </p:nvPr>
        </p:nvSpPr>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1090514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7: Data Validation (Continued)</a:t>
            </a:r>
          </a:p>
        </p:txBody>
      </p:sp>
      <p:sp>
        <p:nvSpPr>
          <p:cNvPr id="5" name="Content Placeholder 2"/>
          <p:cNvSpPr txBox="1">
            <a:spLocks/>
          </p:cNvSpPr>
          <p:nvPr/>
        </p:nvSpPr>
        <p:spPr>
          <a:xfrm>
            <a:off x="123875" y="1097280"/>
            <a:ext cx="8133157" cy="3480506"/>
          </a:xfrm>
          <a:prstGeom prst="rect">
            <a:avLst/>
          </a:prstGeom>
        </p:spPr>
        <p:txBody>
          <a:bodyPr vert="horz" lIns="0" tIns="0" rIns="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Download the COGNOS SBD Summary Report</a:t>
            </a:r>
          </a:p>
          <a:p>
            <a:pPr lvl="1"/>
            <a:endParaRPr lang="en-US" sz="1500" dirty="0"/>
          </a:p>
          <a:p>
            <a:pPr lvl="1"/>
            <a:r>
              <a:rPr lang="en-US" sz="1800" dirty="0"/>
              <a:t>Compare your district summary numbers to last year’s final data</a:t>
            </a:r>
          </a:p>
          <a:p>
            <a:pPr lvl="2"/>
            <a:r>
              <a:rPr lang="en-US" sz="1500" dirty="0"/>
              <a:t>Large changes in the number of students in a category could indicate a coding error or incorrect data submitted to the Interchange or vendor system</a:t>
            </a:r>
          </a:p>
          <a:p>
            <a:pPr lvl="1"/>
            <a:endParaRPr lang="en-US" sz="1800" dirty="0"/>
          </a:p>
          <a:p>
            <a:pPr lvl="1"/>
            <a:r>
              <a:rPr lang="en-US" sz="1800" dirty="0"/>
              <a:t>Review Reasons Not Tested and Invalidation codes</a:t>
            </a:r>
          </a:p>
          <a:p>
            <a:pPr lvl="2"/>
            <a:r>
              <a:rPr lang="en-US" sz="1500" dirty="0"/>
              <a:t>Check for students who have not tested or invalidation codes entered but who may have scores</a:t>
            </a:r>
          </a:p>
        </p:txBody>
      </p:sp>
      <p:sp>
        <p:nvSpPr>
          <p:cNvPr id="6" name="Title 5">
            <a:extLst>
              <a:ext uri="{FF2B5EF4-FFF2-40B4-BE49-F238E27FC236}">
                <a16:creationId xmlns:a16="http://schemas.microsoft.com/office/drawing/2014/main" id="{5FD2EE23-6CF7-2FB0-3DF0-C5B9FBACBE06}"/>
              </a:ext>
            </a:extLst>
          </p:cNvPr>
          <p:cNvSpPr>
            <a:spLocks noGrp="1"/>
          </p:cNvSpPr>
          <p:nvPr>
            <p:ph type="title" idx="2"/>
          </p:nvPr>
        </p:nvSpPr>
        <p:spPr/>
        <p:txBody>
          <a:bodyPr/>
          <a:lstStyle/>
          <a:p>
            <a:r>
              <a:rPr lang="en-US" dirty="0"/>
              <a:t>Step 7: Data Validation (Continued)</a:t>
            </a:r>
          </a:p>
        </p:txBody>
      </p:sp>
      <p:sp>
        <p:nvSpPr>
          <p:cNvPr id="4" name="Slide Number Placeholder 3"/>
          <p:cNvSpPr>
            <a:spLocks noGrp="1"/>
          </p:cNvSpPr>
          <p:nvPr>
            <p:ph type="sldNum" idx="12"/>
          </p:nvPr>
        </p:nvSpPr>
        <p:spPr/>
        <p:txBody>
          <a:bodyPr/>
          <a:lstStyle/>
          <a:p>
            <a:fld id="{C479D5F6-EDCB-402A-AC08-4943A1820E8F}" type="slidenum">
              <a:rPr lang="en-US" smtClean="0"/>
              <a:pPr/>
              <a:t>19</a:t>
            </a:fld>
            <a:r>
              <a:rPr lang="en-US" dirty="0"/>
              <a:t> </a:t>
            </a:r>
          </a:p>
        </p:txBody>
      </p:sp>
    </p:spTree>
    <p:extLst>
      <p:ext uri="{BB962C8B-B14F-4D97-AF65-F5344CB8AC3E}">
        <p14:creationId xmlns:p14="http://schemas.microsoft.com/office/powerpoint/2010/main" val="3553475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EC47-969F-E701-1AA8-F9433C2AE3DA}"/>
              </a:ext>
            </a:extLst>
          </p:cNvPr>
          <p:cNvSpPr>
            <a:spLocks noGrp="1"/>
          </p:cNvSpPr>
          <p:nvPr>
            <p:ph type="title"/>
          </p:nvPr>
        </p:nvSpPr>
        <p:spPr/>
        <p:txBody>
          <a:bodyPr>
            <a:normAutofit/>
          </a:bodyPr>
          <a:lstStyle/>
          <a:p>
            <a:r>
              <a:rPr lang="en-US" sz="2800" dirty="0"/>
              <a:t>Welcome</a:t>
            </a:r>
            <a:r>
              <a:rPr lang="en-US" sz="2700" dirty="0"/>
              <a:t>!</a:t>
            </a:r>
          </a:p>
        </p:txBody>
      </p:sp>
      <p:sp>
        <p:nvSpPr>
          <p:cNvPr id="3" name="Content Placeholder 2">
            <a:extLst>
              <a:ext uri="{FF2B5EF4-FFF2-40B4-BE49-F238E27FC236}">
                <a16:creationId xmlns:a16="http://schemas.microsoft.com/office/drawing/2014/main" id="{28176C12-3972-54D1-2B5C-34E71EB56C8A}"/>
              </a:ext>
            </a:extLst>
          </p:cNvPr>
          <p:cNvSpPr>
            <a:spLocks noGrp="1"/>
          </p:cNvSpPr>
          <p:nvPr>
            <p:ph type="body" idx="1"/>
          </p:nvPr>
        </p:nvSpPr>
        <p:spPr/>
        <p:txBody>
          <a:bodyPr>
            <a:normAutofit fontScale="92500" lnSpcReduction="10000"/>
          </a:bodyPr>
          <a:lstStyle/>
          <a:p>
            <a:r>
              <a:rPr lang="en-US" sz="2100" dirty="0"/>
              <a:t>As we are getting started: </a:t>
            </a:r>
          </a:p>
          <a:p>
            <a:pPr marL="0" indent="0">
              <a:buNone/>
            </a:pPr>
            <a:endParaRPr lang="en-US" sz="2100" dirty="0"/>
          </a:p>
          <a:p>
            <a:pPr lvl="1"/>
            <a:r>
              <a:rPr lang="en-US" sz="1800" dirty="0"/>
              <a:t>Please mute your microphones. </a:t>
            </a:r>
          </a:p>
          <a:p>
            <a:pPr lvl="1"/>
            <a:endParaRPr lang="en-US" sz="1800" dirty="0"/>
          </a:p>
          <a:p>
            <a:pPr lvl="1"/>
            <a:r>
              <a:rPr lang="en-US" sz="1800" dirty="0"/>
              <a:t>Cameras have been turned off for participants for privacy reasons.</a:t>
            </a:r>
          </a:p>
          <a:p>
            <a:pPr lvl="1"/>
            <a:endParaRPr lang="en-US" sz="1800" dirty="0"/>
          </a:p>
          <a:p>
            <a:pPr lvl="1"/>
            <a:r>
              <a:rPr lang="en-US" sz="1800" dirty="0"/>
              <a:t>This session will be recorded and posted to the SBD collection webpages as soon as possible after the session ends.</a:t>
            </a:r>
          </a:p>
          <a:p>
            <a:pPr lvl="1"/>
            <a:endParaRPr lang="en-US" dirty="0"/>
          </a:p>
          <a:p>
            <a:pPr lvl="1"/>
            <a:endParaRPr lang="en-US" dirty="0"/>
          </a:p>
          <a:p>
            <a:endParaRPr lang="en-US" dirty="0"/>
          </a:p>
        </p:txBody>
      </p:sp>
      <p:sp>
        <p:nvSpPr>
          <p:cNvPr id="4" name="Title 3">
            <a:extLst>
              <a:ext uri="{FF2B5EF4-FFF2-40B4-BE49-F238E27FC236}">
                <a16:creationId xmlns:a16="http://schemas.microsoft.com/office/drawing/2014/main" id="{A991AF17-0526-6621-7481-0B83F11EAB3F}"/>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3590125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8: Submit SBD Data</a:t>
            </a:r>
          </a:p>
        </p:txBody>
      </p:sp>
      <p:sp>
        <p:nvSpPr>
          <p:cNvPr id="3" name="Content Placeholder 2"/>
          <p:cNvSpPr>
            <a:spLocks noGrp="1"/>
          </p:cNvSpPr>
          <p:nvPr>
            <p:ph type="body" idx="1"/>
          </p:nvPr>
        </p:nvSpPr>
        <p:spPr>
          <a:xfrm>
            <a:off x="311700" y="1152475"/>
            <a:ext cx="8475684" cy="2989757"/>
          </a:xfrm>
        </p:spPr>
        <p:txBody>
          <a:bodyPr>
            <a:normAutofit lnSpcReduction="10000"/>
          </a:bodyPr>
          <a:lstStyle/>
          <a:p>
            <a:r>
              <a:rPr lang="en-US" dirty="0"/>
              <a:t>Download your final SBD extract for your records through the File Extract Download option</a:t>
            </a:r>
          </a:p>
          <a:p>
            <a:pPr lvl="1"/>
            <a:r>
              <a:rPr lang="en-US" dirty="0"/>
              <a:t>This is </a:t>
            </a:r>
            <a:r>
              <a:rPr lang="en-US" u="sng" dirty="0"/>
              <a:t>especially important</a:t>
            </a:r>
            <a:r>
              <a:rPr lang="en-US" dirty="0"/>
              <a:t> if you use the Edit Records screen</a:t>
            </a:r>
          </a:p>
          <a:p>
            <a:r>
              <a:rPr lang="en-US" dirty="0"/>
              <a:t>Select “Status Dashboard” under the appropriate assessment collection</a:t>
            </a:r>
          </a:p>
          <a:p>
            <a:r>
              <a:rPr lang="en-US" dirty="0"/>
              <a:t>Review the data on the Status Dashboard to make sure you are ready to submit</a:t>
            </a:r>
          </a:p>
          <a:p>
            <a:pPr lvl="1"/>
            <a:r>
              <a:rPr lang="en-US" dirty="0"/>
              <a:t>Validation Errors and RITS Errors must be zero unless SBD Support has ignored errors</a:t>
            </a:r>
          </a:p>
          <a:p>
            <a:pPr lvl="1"/>
            <a:r>
              <a:rPr lang="en-US" b="1" dirty="0"/>
              <a:t>If errors are ignored, you must submit without making any additional changes or uploading a new file or it will reset the ignore errors status</a:t>
            </a:r>
          </a:p>
          <a:p>
            <a:r>
              <a:rPr lang="en-US" dirty="0"/>
              <a:t>Click “Submit to CDE” and “Yes” in the pop-up window</a:t>
            </a:r>
          </a:p>
          <a:p>
            <a:r>
              <a:rPr lang="en-US" dirty="0"/>
              <a:t>If you need to make additional changes after submission, SBD Support can unlock your data until the end of the window</a:t>
            </a:r>
          </a:p>
        </p:txBody>
      </p:sp>
      <p:sp>
        <p:nvSpPr>
          <p:cNvPr id="5" name="Title 4">
            <a:extLst>
              <a:ext uri="{FF2B5EF4-FFF2-40B4-BE49-F238E27FC236}">
                <a16:creationId xmlns:a16="http://schemas.microsoft.com/office/drawing/2014/main" id="{B34D30BA-AF37-0E9C-C771-D8B9CC79BAB3}"/>
              </a:ext>
            </a:extLst>
          </p:cNvPr>
          <p:cNvSpPr>
            <a:spLocks noGrp="1"/>
          </p:cNvSpPr>
          <p:nvPr>
            <p:ph type="title" idx="2"/>
          </p:nvPr>
        </p:nvSpPr>
        <p:spPr/>
        <p:txBody>
          <a:bodyPr/>
          <a:lstStyle/>
          <a:p>
            <a:r>
              <a:rPr lang="en-US" dirty="0"/>
              <a:t>Step 8: Submit SBD Data</a:t>
            </a:r>
          </a:p>
        </p:txBody>
      </p:sp>
      <p:sp>
        <p:nvSpPr>
          <p:cNvPr id="4" name="Slide Number Placeholder 3"/>
          <p:cNvSpPr>
            <a:spLocks noGrp="1"/>
          </p:cNvSpPr>
          <p:nvPr>
            <p:ph type="sldNum"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3596092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Troubleshooting</a:t>
            </a:r>
          </a:p>
        </p:txBody>
      </p:sp>
      <p:sp>
        <p:nvSpPr>
          <p:cNvPr id="3" name="Content Placeholder 2"/>
          <p:cNvSpPr>
            <a:spLocks noGrp="1"/>
          </p:cNvSpPr>
          <p:nvPr>
            <p:ph type="body" idx="1"/>
          </p:nvPr>
        </p:nvSpPr>
        <p:spPr>
          <a:xfrm>
            <a:off x="311700" y="960120"/>
            <a:ext cx="8493972" cy="3227155"/>
          </a:xfrm>
        </p:spPr>
        <p:txBody>
          <a:bodyPr>
            <a:normAutofit lnSpcReduction="10000"/>
          </a:bodyPr>
          <a:lstStyle/>
          <a:p>
            <a:r>
              <a:rPr lang="en-US" dirty="0"/>
              <a:t>See the </a:t>
            </a:r>
            <a:r>
              <a:rPr lang="en-US" dirty="0">
                <a:hlinkClick r:id="rId2"/>
              </a:rPr>
              <a:t>SBD Manual</a:t>
            </a:r>
            <a:r>
              <a:rPr lang="en-US" dirty="0"/>
              <a:t> for common issues and trouble shooting techniques</a:t>
            </a:r>
          </a:p>
          <a:p>
            <a:r>
              <a:rPr lang="en-US" dirty="0"/>
              <a:t>Users generally have issues at three different points in the SBD process:</a:t>
            </a:r>
          </a:p>
          <a:p>
            <a:pPr lvl="1"/>
            <a:r>
              <a:rPr lang="en-US" dirty="0"/>
              <a:t>Logging in to Data Pipeline</a:t>
            </a:r>
          </a:p>
          <a:p>
            <a:pPr lvl="2"/>
            <a:r>
              <a:rPr lang="en-US" dirty="0"/>
              <a:t>Generally these issues must be resolved by the district LAM.</a:t>
            </a:r>
          </a:p>
          <a:p>
            <a:pPr lvl="2"/>
            <a:r>
              <a:rPr lang="en-US" dirty="0"/>
              <a:t>CDE cannot change or grant user permissions.</a:t>
            </a:r>
          </a:p>
          <a:p>
            <a:pPr lvl="1"/>
            <a:r>
              <a:rPr lang="en-US" dirty="0"/>
              <a:t>Uploading a Data file</a:t>
            </a:r>
          </a:p>
          <a:p>
            <a:pPr lvl="2"/>
            <a:r>
              <a:rPr lang="en-US" dirty="0"/>
              <a:t>This is usually an issue with the file format. See the manual for common issues and how to identify them.</a:t>
            </a:r>
          </a:p>
          <a:p>
            <a:pPr lvl="1"/>
            <a:r>
              <a:rPr lang="en-US" dirty="0"/>
              <a:t>Clearing Errors</a:t>
            </a:r>
          </a:p>
          <a:p>
            <a:pPr lvl="2"/>
            <a:r>
              <a:rPr lang="en-US" dirty="0"/>
              <a:t>Usually the Data File Layout and Definitions and Business Rules documents are enough to identify why an error is occurring.</a:t>
            </a:r>
          </a:p>
          <a:p>
            <a:pPr lvl="2"/>
            <a:r>
              <a:rPr lang="en-US" dirty="0"/>
              <a:t>If you think an error is triggering incorrectly or needs to be ignored, contact SBD Support.</a:t>
            </a:r>
          </a:p>
          <a:p>
            <a:endParaRPr lang="en-US" dirty="0"/>
          </a:p>
          <a:p>
            <a:endParaRPr lang="en-US" dirty="0"/>
          </a:p>
        </p:txBody>
      </p:sp>
      <p:sp>
        <p:nvSpPr>
          <p:cNvPr id="5" name="Title 4">
            <a:extLst>
              <a:ext uri="{FF2B5EF4-FFF2-40B4-BE49-F238E27FC236}">
                <a16:creationId xmlns:a16="http://schemas.microsoft.com/office/drawing/2014/main" id="{C46E4DA5-2395-BB82-A35E-05A38B43415A}"/>
              </a:ext>
            </a:extLst>
          </p:cNvPr>
          <p:cNvSpPr>
            <a:spLocks noGrp="1"/>
          </p:cNvSpPr>
          <p:nvPr>
            <p:ph type="title" idx="2"/>
          </p:nvPr>
        </p:nvSpPr>
        <p:spPr/>
        <p:txBody>
          <a:bodyPr/>
          <a:lstStyle/>
          <a:p>
            <a:r>
              <a:rPr lang="en-US" dirty="0"/>
              <a:t>Troubleshooting</a:t>
            </a:r>
          </a:p>
        </p:txBody>
      </p:sp>
      <p:sp>
        <p:nvSpPr>
          <p:cNvPr id="4" name="Slide Number Placeholder 3"/>
          <p:cNvSpPr>
            <a:spLocks noGrp="1"/>
          </p:cNvSpPr>
          <p:nvPr>
            <p:ph type="sldNum" idx="12"/>
          </p:nvPr>
        </p:nvSpPr>
        <p:spPr/>
        <p:txBody>
          <a:bodyPr/>
          <a:lstStyle/>
          <a:p>
            <a:fld id="{C479D5F6-EDCB-402A-AC08-4943A1820E8F}" type="slidenum">
              <a:rPr lang="en-US" smtClean="0"/>
              <a:pPr/>
              <a:t>21</a:t>
            </a:fld>
            <a:endParaRPr lang="en-US" dirty="0"/>
          </a:p>
        </p:txBody>
      </p:sp>
    </p:spTree>
    <p:extLst>
      <p:ext uri="{BB962C8B-B14F-4D97-AF65-F5344CB8AC3E}">
        <p14:creationId xmlns:p14="http://schemas.microsoft.com/office/powerpoint/2010/main" val="2228018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Students</a:t>
            </a:r>
          </a:p>
        </p:txBody>
      </p:sp>
      <p:sp>
        <p:nvSpPr>
          <p:cNvPr id="3" name="Content Placeholder 2"/>
          <p:cNvSpPr>
            <a:spLocks noGrp="1"/>
          </p:cNvSpPr>
          <p:nvPr>
            <p:ph type="body" idx="1"/>
          </p:nvPr>
        </p:nvSpPr>
        <p:spPr>
          <a:xfrm>
            <a:off x="311699" y="1152475"/>
            <a:ext cx="6846551" cy="3034800"/>
          </a:xfrm>
        </p:spPr>
        <p:txBody>
          <a:bodyPr>
            <a:normAutofit fontScale="77500" lnSpcReduction="20000"/>
          </a:bodyPr>
          <a:lstStyle/>
          <a:p>
            <a:r>
              <a:rPr lang="en-US" sz="1900" dirty="0"/>
              <a:t>All SBD collections allow a district to move students between schools within their district</a:t>
            </a:r>
          </a:p>
          <a:p>
            <a:r>
              <a:rPr lang="en-US" sz="1900" dirty="0"/>
              <a:t>Moving between districts is a collection specific process</a:t>
            </a:r>
          </a:p>
          <a:p>
            <a:pPr lvl="1"/>
            <a:r>
              <a:rPr lang="en-US" sz="1700" dirty="0">
                <a:highlight>
                  <a:srgbClr val="FFFF00"/>
                </a:highlight>
              </a:rPr>
              <a:t>SAT – New this year! SAT moves will be the same process as CMAS using the failsafe document to submit move requests to CDE</a:t>
            </a:r>
          </a:p>
          <a:p>
            <a:pPr lvl="1"/>
            <a:r>
              <a:rPr lang="en-US" sz="1800" dirty="0"/>
              <a:t>CMAS – submit a failsafe document to CDE through Syncplicity</a:t>
            </a:r>
          </a:p>
          <a:p>
            <a:pPr lvl="1"/>
            <a:r>
              <a:rPr lang="en-US" sz="1800" dirty="0"/>
              <a:t>DLM – Do </a:t>
            </a:r>
            <a:r>
              <a:rPr lang="en-US" sz="1800" u="sng" dirty="0"/>
              <a:t>not</a:t>
            </a:r>
            <a:r>
              <a:rPr lang="en-US" sz="1800" dirty="0"/>
              <a:t> send a failsafe document</a:t>
            </a:r>
          </a:p>
          <a:p>
            <a:pPr lvl="2"/>
            <a:r>
              <a:rPr lang="en-US" sz="1800" dirty="0"/>
              <a:t>The SBD layout includes the Responsible and the Testing School</a:t>
            </a:r>
          </a:p>
          <a:p>
            <a:pPr lvl="2"/>
            <a:r>
              <a:rPr lang="en-US" sz="1800" dirty="0"/>
              <a:t>Responsible district and school are updateable</a:t>
            </a:r>
          </a:p>
          <a:p>
            <a:pPr lvl="2"/>
            <a:r>
              <a:rPr lang="en-US" sz="1800" dirty="0"/>
              <a:t>If you are moving a student out of your district, contact the receiving district to make sure that they are aware of the student and agree to the move (CDE will also verify moves against RITS and Interchange data)</a:t>
            </a:r>
          </a:p>
        </p:txBody>
      </p:sp>
      <p:sp>
        <p:nvSpPr>
          <p:cNvPr id="5" name="Title 4">
            <a:extLst>
              <a:ext uri="{FF2B5EF4-FFF2-40B4-BE49-F238E27FC236}">
                <a16:creationId xmlns:a16="http://schemas.microsoft.com/office/drawing/2014/main" id="{1FB9B35D-CC82-BF30-AD8D-37FEBB146B07}"/>
              </a:ext>
            </a:extLst>
          </p:cNvPr>
          <p:cNvSpPr>
            <a:spLocks noGrp="1"/>
          </p:cNvSpPr>
          <p:nvPr>
            <p:ph type="title" idx="2"/>
          </p:nvPr>
        </p:nvSpPr>
        <p:spPr/>
        <p:txBody>
          <a:bodyPr/>
          <a:lstStyle/>
          <a:p>
            <a:endParaRPr lang="en-US"/>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1715506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COGNOS Reports</a:t>
            </a:r>
          </a:p>
        </p:txBody>
      </p:sp>
      <p:pic>
        <p:nvPicPr>
          <p:cNvPr id="5" name="table" descr="This table provides an inventory of all of the reports available to perform data validation.">
            <a:extLst>
              <a:ext uri="{FF2B5EF4-FFF2-40B4-BE49-F238E27FC236}">
                <a16:creationId xmlns:a16="http://schemas.microsoft.com/office/drawing/2014/main" id="{830AD161-8B5F-467A-B5C4-395723AEACE4}"/>
              </a:ext>
            </a:extLst>
          </p:cNvPr>
          <p:cNvPicPr>
            <a:picLocks noGrp="1" noChangeAspect="1"/>
          </p:cNvPicPr>
          <p:nvPr>
            <p:ph idx="4294967295"/>
          </p:nvPr>
        </p:nvPicPr>
        <p:blipFill>
          <a:blip r:embed="rId3"/>
          <a:stretch>
            <a:fillRect/>
          </a:stretch>
        </p:blipFill>
        <p:spPr>
          <a:xfrm>
            <a:off x="1200325" y="910462"/>
            <a:ext cx="6378575" cy="3436938"/>
          </a:xfrm>
          <a:prstGeom prst="rect">
            <a:avLst/>
          </a:prstGeom>
        </p:spPr>
      </p:pic>
      <p:sp>
        <p:nvSpPr>
          <p:cNvPr id="6" name="Title 5">
            <a:extLst>
              <a:ext uri="{FF2B5EF4-FFF2-40B4-BE49-F238E27FC236}">
                <a16:creationId xmlns:a16="http://schemas.microsoft.com/office/drawing/2014/main" id="{49A16058-4496-205D-E8B1-CDA11A5F4F62}"/>
              </a:ext>
            </a:extLst>
          </p:cNvPr>
          <p:cNvSpPr>
            <a:spLocks noGrp="1"/>
          </p:cNvSpPr>
          <p:nvPr>
            <p:ph type="title" idx="2"/>
          </p:nvPr>
        </p:nvSpPr>
        <p:spPr/>
        <p:txBody>
          <a:bodyPr/>
          <a:lstStyle/>
          <a:p>
            <a:r>
              <a:rPr lang="en-US" dirty="0"/>
              <a:t>COGNOS Reports</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23</a:t>
            </a:fld>
            <a:endParaRPr lang="en-US" dirty="0"/>
          </a:p>
        </p:txBody>
      </p:sp>
    </p:spTree>
    <p:extLst>
      <p:ext uri="{BB962C8B-B14F-4D97-AF65-F5344CB8AC3E}">
        <p14:creationId xmlns:p14="http://schemas.microsoft.com/office/powerpoint/2010/main" val="74772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Additional Resources</a:t>
            </a:r>
            <a:br>
              <a:rPr lang="en-US" dirty="0"/>
            </a:br>
            <a:endParaRPr lang="en-US"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24</a:t>
            </a:fld>
            <a:endParaRPr lang="en-US" dirty="0"/>
          </a:p>
        </p:txBody>
      </p:sp>
      <p:sp>
        <p:nvSpPr>
          <p:cNvPr id="4" name="Content Placeholder 3">
            <a:extLst>
              <a:ext uri="{C183D7F6-B498-43B3-948B-1728B52AA6E4}">
                <adec:decorative xmlns:adec="http://schemas.microsoft.com/office/drawing/2017/decorative" val="1"/>
              </a:ext>
            </a:extLst>
          </p:cNvPr>
          <p:cNvSpPr>
            <a:spLocks noGrp="1"/>
          </p:cNvSpPr>
          <p:nvPr>
            <p:ph idx="4294967295"/>
          </p:nvPr>
        </p:nvSpPr>
        <p:spPr>
          <a:xfrm>
            <a:off x="0" y="427038"/>
            <a:ext cx="5915025" cy="1560512"/>
          </a:xfrm>
        </p:spPr>
        <p:txBody>
          <a:bodyPr>
            <a:normAutofit/>
          </a:bodyPr>
          <a:lstStyle/>
          <a:p>
            <a:pPr marL="0" indent="0">
              <a:buNone/>
            </a:pPr>
            <a:r>
              <a:rPr lang="en-US" dirty="0"/>
              <a:t> </a:t>
            </a:r>
          </a:p>
        </p:txBody>
      </p:sp>
    </p:spTree>
    <p:extLst>
      <p:ext uri="{BB962C8B-B14F-4D97-AF65-F5344CB8AC3E}">
        <p14:creationId xmlns:p14="http://schemas.microsoft.com/office/powerpoint/2010/main" val="1180365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Assessment Division Homepage</a:t>
            </a:r>
            <a:endParaRPr lang="en-US" dirty="0"/>
          </a:p>
        </p:txBody>
      </p:sp>
      <p:pic>
        <p:nvPicPr>
          <p:cNvPr id="8" name="Picture 7" descr="A screen shot of the CDE Assessment homepage">
            <a:extLst>
              <a:ext uri="{FF2B5EF4-FFF2-40B4-BE49-F238E27FC236}">
                <a16:creationId xmlns:a16="http://schemas.microsoft.com/office/drawing/2014/main" id="{D979FD28-D9E2-E5BC-BB60-3BD05AFCC3EE}"/>
              </a:ext>
            </a:extLst>
          </p:cNvPr>
          <p:cNvPicPr>
            <a:picLocks noChangeAspect="1"/>
          </p:cNvPicPr>
          <p:nvPr/>
        </p:nvPicPr>
        <p:blipFill>
          <a:blip r:embed="rId3"/>
          <a:stretch>
            <a:fillRect/>
          </a:stretch>
        </p:blipFill>
        <p:spPr>
          <a:xfrm>
            <a:off x="1801504" y="982347"/>
            <a:ext cx="4535556" cy="3295685"/>
          </a:xfrm>
          <a:prstGeom prst="rect">
            <a:avLst/>
          </a:prstGeom>
        </p:spPr>
      </p:pic>
      <p:sp>
        <p:nvSpPr>
          <p:cNvPr id="4" name="Slide Number Placeholder 3"/>
          <p:cNvSpPr>
            <a:spLocks noGrp="1"/>
          </p:cNvSpPr>
          <p:nvPr>
            <p:ph type="sldNum" idx="12"/>
          </p:nvPr>
        </p:nvSpPr>
        <p:spPr/>
        <p:txBody>
          <a:bodyPr>
            <a:normAutofit/>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1348551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Invalidation Instructions</a:t>
            </a:r>
          </a:p>
        </p:txBody>
      </p:sp>
      <p:sp>
        <p:nvSpPr>
          <p:cNvPr id="3" name="Content Placeholder 2"/>
          <p:cNvSpPr>
            <a:spLocks noGrp="1"/>
          </p:cNvSpPr>
          <p:nvPr>
            <p:ph type="body" idx="1"/>
          </p:nvPr>
        </p:nvSpPr>
        <p:spPr>
          <a:xfrm>
            <a:off x="311700" y="1152475"/>
            <a:ext cx="5952622" cy="3034800"/>
          </a:xfrm>
        </p:spPr>
        <p:txBody>
          <a:bodyPr>
            <a:normAutofit/>
          </a:bodyPr>
          <a:lstStyle/>
          <a:p>
            <a:r>
              <a:rPr lang="en-US" dirty="0"/>
              <a:t>Instructions for applying invalidations during SBD are in the File Layout and Definitions documents.</a:t>
            </a:r>
          </a:p>
          <a:p>
            <a:r>
              <a:rPr lang="en-US" dirty="0"/>
              <a:t>There are also instructions for applying invalidations in the assessment materials with details on the appropriate uses of each code:</a:t>
            </a:r>
          </a:p>
          <a:p>
            <a:pPr lvl="1"/>
            <a:r>
              <a:rPr lang="en-US" dirty="0">
                <a:hlinkClick r:id="rId2"/>
              </a:rPr>
              <a:t>SAT Training Resources</a:t>
            </a:r>
            <a:endParaRPr lang="en-US" dirty="0"/>
          </a:p>
          <a:p>
            <a:pPr lvl="1"/>
            <a:r>
              <a:rPr lang="en-US" dirty="0">
                <a:hlinkClick r:id="rId3"/>
              </a:rPr>
              <a:t>CMAS Procedures Manual </a:t>
            </a:r>
            <a:endParaRPr lang="en-US" dirty="0"/>
          </a:p>
          <a:p>
            <a:pPr lvl="1"/>
            <a:r>
              <a:rPr lang="en-US" dirty="0">
                <a:hlinkClick r:id="rId4"/>
              </a:rPr>
              <a:t>DLM Special Circumstance Codes</a:t>
            </a:r>
            <a:endParaRPr lang="en-US" dirty="0"/>
          </a:p>
        </p:txBody>
      </p:sp>
      <p:sp>
        <p:nvSpPr>
          <p:cNvPr id="5" name="Title 4">
            <a:extLst>
              <a:ext uri="{FF2B5EF4-FFF2-40B4-BE49-F238E27FC236}">
                <a16:creationId xmlns:a16="http://schemas.microsoft.com/office/drawing/2014/main" id="{27C435BC-0BD0-D1B7-DE81-4770306B9109}"/>
              </a:ext>
            </a:extLst>
          </p:cNvPr>
          <p:cNvSpPr>
            <a:spLocks noGrp="1"/>
          </p:cNvSpPr>
          <p:nvPr>
            <p:ph type="title" idx="2"/>
          </p:nvPr>
        </p:nvSpPr>
        <p:spPr/>
        <p:txBody>
          <a:bodyPr/>
          <a:lstStyle/>
          <a:p>
            <a:r>
              <a:rPr lang="en-US" dirty="0"/>
              <a:t>Invalidation Instructions</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229219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CD4A-5D3F-CB1B-A513-7E296C0F32FA}"/>
              </a:ext>
            </a:extLst>
          </p:cNvPr>
          <p:cNvSpPr>
            <a:spLocks noGrp="1"/>
          </p:cNvSpPr>
          <p:nvPr>
            <p:ph type="title"/>
          </p:nvPr>
        </p:nvSpPr>
        <p:spPr>
          <a:xfrm>
            <a:off x="0" y="2880360"/>
            <a:ext cx="9144000" cy="1371600"/>
          </a:xfrm>
        </p:spPr>
        <p:txBody>
          <a:bodyPr>
            <a:normAutofit fontScale="90000"/>
          </a:bodyPr>
          <a:lstStyle/>
          <a:p>
            <a:r>
              <a:rPr lang="en-US" dirty="0"/>
              <a:t>Deeper Dive: </a:t>
            </a:r>
            <a:br>
              <a:rPr lang="en-US" dirty="0"/>
            </a:br>
            <a:r>
              <a:rPr lang="en-US" dirty="0"/>
              <a:t>PSAT and SAT SBD </a:t>
            </a:r>
            <a:br>
              <a:rPr lang="en-US" dirty="0"/>
            </a:br>
            <a:r>
              <a:rPr lang="en-US" dirty="0"/>
              <a:t>Specific Fields</a:t>
            </a:r>
          </a:p>
        </p:txBody>
      </p:sp>
      <p:sp>
        <p:nvSpPr>
          <p:cNvPr id="3" name="Slide Number Placeholder 2">
            <a:extLst>
              <a:ext uri="{FF2B5EF4-FFF2-40B4-BE49-F238E27FC236}">
                <a16:creationId xmlns:a16="http://schemas.microsoft.com/office/drawing/2014/main" id="{D2914935-308D-D402-2DA2-B0521919E33C}"/>
              </a:ext>
            </a:extLst>
          </p:cNvPr>
          <p:cNvSpPr>
            <a:spLocks noGrp="1"/>
          </p:cNvSpPr>
          <p:nvPr>
            <p:ph type="sldNum" idx="12"/>
          </p:nvPr>
        </p:nvSpPr>
        <p:spPr/>
        <p:txBody>
          <a:bodyPr>
            <a:normAutofit/>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1815265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007A-C39F-22E1-9199-47AB4908A973}"/>
              </a:ext>
            </a:extLst>
          </p:cNvPr>
          <p:cNvSpPr>
            <a:spLocks noGrp="1"/>
          </p:cNvSpPr>
          <p:nvPr>
            <p:ph type="title"/>
          </p:nvPr>
        </p:nvSpPr>
        <p:spPr/>
        <p:txBody>
          <a:bodyPr>
            <a:normAutofit/>
          </a:bodyPr>
          <a:lstStyle/>
          <a:p>
            <a:r>
              <a:rPr lang="en-US" dirty="0"/>
              <a:t>Changes for 24-25 Collection</a:t>
            </a:r>
            <a:br>
              <a:rPr lang="en-US" dirty="0"/>
            </a:br>
            <a:endParaRPr lang="en-US" dirty="0"/>
          </a:p>
        </p:txBody>
      </p:sp>
      <p:sp>
        <p:nvSpPr>
          <p:cNvPr id="3" name="Content Placeholder 2">
            <a:extLst>
              <a:ext uri="{FF2B5EF4-FFF2-40B4-BE49-F238E27FC236}">
                <a16:creationId xmlns:a16="http://schemas.microsoft.com/office/drawing/2014/main" id="{DE232D21-E855-5B91-B468-192E4AA886B6}"/>
              </a:ext>
            </a:extLst>
          </p:cNvPr>
          <p:cNvSpPr>
            <a:spLocks noGrp="1"/>
          </p:cNvSpPr>
          <p:nvPr>
            <p:ph type="body" idx="1"/>
          </p:nvPr>
        </p:nvSpPr>
        <p:spPr>
          <a:xfrm>
            <a:off x="311699" y="1152475"/>
            <a:ext cx="7665417" cy="3034800"/>
          </a:xfrm>
        </p:spPr>
        <p:txBody>
          <a:bodyPr>
            <a:normAutofit fontScale="92500" lnSpcReduction="10000"/>
          </a:bodyPr>
          <a:lstStyle/>
          <a:p>
            <a:r>
              <a:rPr lang="en-US" dirty="0"/>
              <a:t>SAT SBD has been updated to reflect the improvements in data quality since moving to an online testing system, functionality is now very similar to CMAS</a:t>
            </a:r>
          </a:p>
          <a:p>
            <a:pPr lvl="1"/>
            <a:r>
              <a:rPr lang="en-US" dirty="0"/>
              <a:t>Responsible District will reflect the registration in SAT SDMS at the time of testing and only Responsible School is updateable to another school in the same district</a:t>
            </a:r>
          </a:p>
          <a:p>
            <a:pPr lvl="1"/>
            <a:r>
              <a:rPr lang="en-US" dirty="0"/>
              <a:t>District changes will be handled through a failsafe the same way that they are done in CMAS</a:t>
            </a:r>
          </a:p>
          <a:p>
            <a:r>
              <a:rPr lang="en-US" dirty="0"/>
              <a:t>File Layout:</a:t>
            </a:r>
          </a:p>
          <a:p>
            <a:pPr lvl="1"/>
            <a:r>
              <a:rPr lang="en-US" dirty="0"/>
              <a:t>Pre-ID District and School Fields have been removed</a:t>
            </a:r>
          </a:p>
          <a:p>
            <a:r>
              <a:rPr lang="en-US" dirty="0"/>
              <a:t>Coding Adjustments: </a:t>
            </a:r>
          </a:p>
          <a:p>
            <a:pPr lvl="1"/>
            <a:r>
              <a:rPr lang="en-US" dirty="0"/>
              <a:t>“11-Extenuating Circumstances” was removed from the Invalidation Codes.</a:t>
            </a:r>
          </a:p>
          <a:p>
            <a:pPr lvl="1"/>
            <a:endParaRPr lang="en-US" dirty="0"/>
          </a:p>
          <a:p>
            <a:r>
              <a:rPr lang="en-US" dirty="0"/>
              <a:t>Business rules have been updated to account for these changes.</a:t>
            </a:r>
          </a:p>
          <a:p>
            <a:pPr lvl="1"/>
            <a:endParaRPr lang="en-US" dirty="0"/>
          </a:p>
          <a:p>
            <a:pPr lvl="1"/>
            <a:endParaRPr lang="en-US" dirty="0"/>
          </a:p>
          <a:p>
            <a:pPr marL="342900" lvl="1" indent="0">
              <a:buNone/>
            </a:pPr>
            <a:endParaRPr lang="en-US" dirty="0"/>
          </a:p>
          <a:p>
            <a:pPr marL="0" indent="0">
              <a:buNone/>
            </a:pPr>
            <a:endParaRPr lang="en-US" dirty="0"/>
          </a:p>
          <a:p>
            <a:pPr lvl="1"/>
            <a:endParaRPr lang="en-US" dirty="0"/>
          </a:p>
        </p:txBody>
      </p:sp>
      <p:sp>
        <p:nvSpPr>
          <p:cNvPr id="4" name="Title 3">
            <a:extLst>
              <a:ext uri="{FF2B5EF4-FFF2-40B4-BE49-F238E27FC236}">
                <a16:creationId xmlns:a16="http://schemas.microsoft.com/office/drawing/2014/main" id="{90115FF2-1999-8BCB-5E43-2EEC4FE4BE78}"/>
              </a:ext>
            </a:extLst>
          </p:cNvPr>
          <p:cNvSpPr>
            <a:spLocks noGrp="1"/>
          </p:cNvSpPr>
          <p:nvPr>
            <p:ph type="title" idx="2"/>
          </p:nvPr>
        </p:nvSpPr>
        <p:spPr/>
        <p:txBody>
          <a:bodyPr/>
          <a:lstStyle/>
          <a:p>
            <a:r>
              <a:rPr lang="en-US" dirty="0"/>
              <a:t>Changes for 24-25 Collection</a:t>
            </a:r>
          </a:p>
        </p:txBody>
      </p:sp>
      <p:sp>
        <p:nvSpPr>
          <p:cNvPr id="5" name="Slide Number Placeholder 4">
            <a:extLst>
              <a:ext uri="{FF2B5EF4-FFF2-40B4-BE49-F238E27FC236}">
                <a16:creationId xmlns:a16="http://schemas.microsoft.com/office/drawing/2014/main" id="{4A2F61A7-11B9-CEA1-85AF-9FA094786775}"/>
              </a:ext>
            </a:extLst>
          </p:cNvPr>
          <p:cNvSpPr>
            <a:spLocks noGrp="1"/>
          </p:cNvSpPr>
          <p:nvPr>
            <p:ph type="sldNum" idx="12"/>
          </p:nvPr>
        </p:nvSpPr>
        <p:spPr/>
        <p:txBody>
          <a:bodyPr/>
          <a:lstStyle/>
          <a:p>
            <a:fld id="{C479D5F6-EDCB-402A-AC08-4943A1820E8F}" type="slidenum">
              <a:rPr lang="en-US" smtClean="0"/>
              <a:pPr/>
              <a:t>28</a:t>
            </a:fld>
            <a:endParaRPr lang="en-US" dirty="0"/>
          </a:p>
        </p:txBody>
      </p:sp>
    </p:spTree>
    <p:extLst>
      <p:ext uri="{BB962C8B-B14F-4D97-AF65-F5344CB8AC3E}">
        <p14:creationId xmlns:p14="http://schemas.microsoft.com/office/powerpoint/2010/main" val="2378758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and Grade Fields</a:t>
            </a:r>
          </a:p>
        </p:txBody>
      </p:sp>
      <p:sp>
        <p:nvSpPr>
          <p:cNvPr id="3" name="Content Placeholder 2"/>
          <p:cNvSpPr>
            <a:spLocks noGrp="1"/>
          </p:cNvSpPr>
          <p:nvPr>
            <p:ph type="body" idx="1"/>
          </p:nvPr>
        </p:nvSpPr>
        <p:spPr>
          <a:xfrm>
            <a:off x="311699" y="1152475"/>
            <a:ext cx="6512181" cy="3034800"/>
          </a:xfrm>
        </p:spPr>
        <p:txBody>
          <a:bodyPr>
            <a:normAutofit fontScale="92500" lnSpcReduction="20000"/>
          </a:bodyPr>
          <a:lstStyle/>
          <a:p>
            <a:pPr marL="257175" indent="-257175">
              <a:buFont typeface="Arial" panose="020B0604020202020204" pitchFamily="34" charset="0"/>
              <a:buChar char="•"/>
            </a:pPr>
            <a:r>
              <a:rPr lang="en-US" dirty="0"/>
              <a:t>Students may only take the test for the grade in which they are enrolled on the day of testing</a:t>
            </a:r>
          </a:p>
          <a:p>
            <a:pPr marL="771525" lvl="1" indent="-257175"/>
            <a:r>
              <a:rPr lang="en-US" dirty="0"/>
              <a:t>If a student is promoted after testing, you should not change the grade on the record</a:t>
            </a:r>
          </a:p>
          <a:p>
            <a:pPr marL="771525" lvl="1" indent="-257175"/>
            <a:r>
              <a:rPr lang="en-US" dirty="0"/>
              <a:t>If a student was promoted between October Count and test day, they should have taken the test for the grade to which they were promoted</a:t>
            </a:r>
          </a:p>
          <a:p>
            <a:pPr marL="1114425" lvl="2" indent="-257175"/>
            <a:r>
              <a:rPr lang="en-US" dirty="0"/>
              <a:t>Students who were promoted to 12</a:t>
            </a:r>
            <a:r>
              <a:rPr lang="en-US" baseline="30000" dirty="0"/>
              <a:t>th</a:t>
            </a:r>
            <a:r>
              <a:rPr lang="en-US" dirty="0"/>
              <a:t> grade after October Count may be included due to being in the Pre-ID. These students should be invalidated with ’03 – Withdrew Before Testing’ to remove them from your participation counts.</a:t>
            </a:r>
          </a:p>
          <a:p>
            <a:pPr marL="771525" lvl="1" indent="-257175"/>
            <a:r>
              <a:rPr lang="en-US" dirty="0"/>
              <a:t>If a student was given the wrong test for their grade at the time of testing, they will be invalidated as a “Misadministration” in CDE records, but they will still receive their scores from College Board. Please contact SBD Support to document the record.</a:t>
            </a:r>
          </a:p>
        </p:txBody>
      </p:sp>
      <p:sp>
        <p:nvSpPr>
          <p:cNvPr id="5" name="Title 4">
            <a:extLst>
              <a:ext uri="{FF2B5EF4-FFF2-40B4-BE49-F238E27FC236}">
                <a16:creationId xmlns:a16="http://schemas.microsoft.com/office/drawing/2014/main" id="{D0634A70-B6E5-FBA5-09DC-A5E0555A85CD}"/>
              </a:ext>
            </a:extLst>
          </p:cNvPr>
          <p:cNvSpPr>
            <a:spLocks noGrp="1"/>
          </p:cNvSpPr>
          <p:nvPr>
            <p:ph type="title" idx="2"/>
          </p:nvPr>
        </p:nvSpPr>
        <p:spPr/>
        <p:txBody>
          <a:bodyPr/>
          <a:lstStyle/>
          <a:p>
            <a:r>
              <a:rPr lang="en-US" dirty="0"/>
              <a:t>Test and Grade Fields</a:t>
            </a:r>
          </a:p>
        </p:txBody>
      </p:sp>
      <p:sp>
        <p:nvSpPr>
          <p:cNvPr id="4" name="Slide Number Placeholder 3">
            <a:extLst>
              <a:ext uri="{FF2B5EF4-FFF2-40B4-BE49-F238E27FC236}">
                <a16:creationId xmlns:a16="http://schemas.microsoft.com/office/drawing/2014/main" id="{5A3AF127-E16C-506D-07B9-990DB81CE630}"/>
              </a:ext>
            </a:extLst>
          </p:cNvPr>
          <p:cNvSpPr>
            <a:spLocks noGrp="1"/>
          </p:cNvSpPr>
          <p:nvPr>
            <p:ph type="sldNum"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2632011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Outline</a:t>
            </a:r>
          </a:p>
        </p:txBody>
      </p:sp>
      <p:sp>
        <p:nvSpPr>
          <p:cNvPr id="7" name="Content Placeholder 2"/>
          <p:cNvSpPr>
            <a:spLocks noGrp="1"/>
          </p:cNvSpPr>
          <p:nvPr>
            <p:ph type="body" idx="1"/>
          </p:nvPr>
        </p:nvSpPr>
        <p:spPr/>
        <p:txBody>
          <a:bodyPr>
            <a:normAutofit/>
          </a:bodyPr>
          <a:lstStyle/>
          <a:p>
            <a:pPr marL="0" indent="0">
              <a:buNone/>
            </a:pPr>
            <a:r>
              <a:rPr lang="en-US" b="1" u="sng" dirty="0"/>
              <a:t>Presentation Outline:</a:t>
            </a:r>
            <a:r>
              <a:rPr lang="en-US" dirty="0"/>
              <a:t> </a:t>
            </a:r>
          </a:p>
          <a:p>
            <a:r>
              <a:rPr lang="en-US" dirty="0"/>
              <a:t>General Information </a:t>
            </a:r>
          </a:p>
          <a:p>
            <a:pPr lvl="1"/>
            <a:r>
              <a:rPr lang="en-US" dirty="0"/>
              <a:t>Purpose</a:t>
            </a:r>
          </a:p>
          <a:p>
            <a:pPr lvl="1"/>
            <a:r>
              <a:rPr lang="en-US" dirty="0"/>
              <a:t>Collection Timeline</a:t>
            </a:r>
          </a:p>
          <a:p>
            <a:pPr lvl="1"/>
            <a:r>
              <a:rPr lang="en-US" dirty="0"/>
              <a:t>Role Assignments in Identity Management (</a:t>
            </a:r>
            <a:r>
              <a:rPr lang="en-US" dirty="0" err="1"/>
              <a:t>IdM</a:t>
            </a:r>
            <a:r>
              <a:rPr lang="en-US" dirty="0"/>
              <a:t>)</a:t>
            </a:r>
          </a:p>
          <a:p>
            <a:r>
              <a:rPr lang="en-US" dirty="0"/>
              <a:t>SBD Step-by-Step Guide</a:t>
            </a:r>
          </a:p>
          <a:p>
            <a:r>
              <a:rPr lang="en-US" dirty="0"/>
              <a:t>Additional Resources</a:t>
            </a:r>
          </a:p>
          <a:p>
            <a:r>
              <a:rPr lang="en-US" dirty="0"/>
              <a:t>Deeper Dive into CMAS and DLM</a:t>
            </a:r>
          </a:p>
          <a:p>
            <a:r>
              <a:rPr lang="en-US" dirty="0"/>
              <a:t>Accountability Implications</a:t>
            </a:r>
          </a:p>
          <a:p>
            <a:r>
              <a:rPr lang="en-US" dirty="0"/>
              <a:t>Time for Questions</a:t>
            </a:r>
          </a:p>
          <a:p>
            <a:endParaRPr lang="en-US" dirty="0"/>
          </a:p>
          <a:p>
            <a:pPr marL="257175" indent="-257175">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026FFE44-98B6-E44E-ECD0-EE81EE918545}"/>
              </a:ext>
            </a:extLst>
          </p:cNvPr>
          <p:cNvSpPr>
            <a:spLocks noGrp="1"/>
          </p:cNvSpPr>
          <p:nvPr>
            <p:ph type="title" idx="2"/>
          </p:nvPr>
        </p:nvSpPr>
        <p:spPr/>
        <p:txBody>
          <a:bodyPr/>
          <a:lstStyle/>
          <a:p>
            <a:endParaRPr lang="en-US"/>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3</a:t>
            </a:fld>
            <a:r>
              <a:rPr lang="en-US" dirty="0"/>
              <a:t>  </a:t>
            </a:r>
          </a:p>
        </p:txBody>
      </p:sp>
    </p:spTree>
    <p:extLst>
      <p:ext uri="{BB962C8B-B14F-4D97-AF65-F5344CB8AC3E}">
        <p14:creationId xmlns:p14="http://schemas.microsoft.com/office/powerpoint/2010/main" val="3641548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Continuous in District and School</a:t>
            </a:r>
          </a:p>
        </p:txBody>
      </p:sp>
      <p:sp>
        <p:nvSpPr>
          <p:cNvPr id="3" name="Content Placeholder 2"/>
          <p:cNvSpPr>
            <a:spLocks noGrp="1"/>
          </p:cNvSpPr>
          <p:nvPr>
            <p:ph type="body" idx="1"/>
          </p:nvPr>
        </p:nvSpPr>
        <p:spPr>
          <a:xfrm>
            <a:off x="311699" y="1152475"/>
            <a:ext cx="6614539" cy="3034800"/>
          </a:xfrm>
        </p:spPr>
        <p:txBody>
          <a:bodyPr>
            <a:normAutofit/>
          </a:bodyPr>
          <a:lstStyle/>
          <a:p>
            <a:pPr marL="257175" indent="-257175"/>
            <a:r>
              <a:rPr lang="en-US" dirty="0"/>
              <a:t>Continuous in District and School are important fields for CDE’s Accountability Unit</a:t>
            </a:r>
          </a:p>
          <a:p>
            <a:pPr marL="771525" lvl="1" indent="-257175"/>
            <a:r>
              <a:rPr lang="en-US" dirty="0"/>
              <a:t>Students coded as 0 will not be included in accountability calculations</a:t>
            </a:r>
          </a:p>
          <a:p>
            <a:pPr marL="771525" lvl="1" indent="-257175"/>
            <a:r>
              <a:rPr lang="en-US" dirty="0"/>
              <a:t>This field is calculated during SBD based on the student’s enrollment at October Count, based on the Responsible District and School</a:t>
            </a:r>
          </a:p>
          <a:p>
            <a:pPr marL="257175" indent="-257175"/>
            <a:r>
              <a:rPr lang="en-US" dirty="0"/>
              <a:t>If you get an error when trying to update these fields for records that are staying in your district, contact SBD Support for assistance.</a:t>
            </a:r>
          </a:p>
        </p:txBody>
      </p:sp>
      <p:sp>
        <p:nvSpPr>
          <p:cNvPr id="5" name="Title 4">
            <a:extLst>
              <a:ext uri="{FF2B5EF4-FFF2-40B4-BE49-F238E27FC236}">
                <a16:creationId xmlns:a16="http://schemas.microsoft.com/office/drawing/2014/main" id="{9EE42A3B-449A-BE78-7EF1-F35CFACEEBF9}"/>
              </a:ext>
            </a:extLst>
          </p:cNvPr>
          <p:cNvSpPr>
            <a:spLocks noGrp="1"/>
          </p:cNvSpPr>
          <p:nvPr>
            <p:ph type="title" idx="2"/>
          </p:nvPr>
        </p:nvSpPr>
        <p:spPr/>
        <p:txBody>
          <a:bodyPr/>
          <a:lstStyle/>
          <a:p>
            <a:r>
              <a:rPr lang="en-US" dirty="0"/>
              <a:t>Continuous in District and School</a:t>
            </a:r>
          </a:p>
        </p:txBody>
      </p:sp>
      <p:sp>
        <p:nvSpPr>
          <p:cNvPr id="4" name="Slide Number Placeholder 3">
            <a:extLst>
              <a:ext uri="{FF2B5EF4-FFF2-40B4-BE49-F238E27FC236}">
                <a16:creationId xmlns:a16="http://schemas.microsoft.com/office/drawing/2014/main" id="{F7990395-258B-6607-E647-AF2510067A3B}"/>
              </a:ext>
            </a:extLst>
          </p:cNvPr>
          <p:cNvSpPr>
            <a:spLocks noGrp="1"/>
          </p:cNvSpPr>
          <p:nvPr>
            <p:ph type="sldNum" idx="12"/>
          </p:nvPr>
        </p:nvSpPr>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4112065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9183-B58E-3DE7-51EB-3986A05BABAE}"/>
              </a:ext>
            </a:extLst>
          </p:cNvPr>
          <p:cNvSpPr>
            <a:spLocks noGrp="1"/>
          </p:cNvSpPr>
          <p:nvPr>
            <p:ph type="title"/>
          </p:nvPr>
        </p:nvSpPr>
        <p:spPr/>
        <p:txBody>
          <a:bodyPr/>
          <a:lstStyle/>
          <a:p>
            <a:r>
              <a:rPr lang="en-US" dirty="0"/>
              <a:t>Invalidation Codes</a:t>
            </a:r>
          </a:p>
        </p:txBody>
      </p:sp>
      <p:sp>
        <p:nvSpPr>
          <p:cNvPr id="3" name="Text Placeholder 2">
            <a:extLst>
              <a:ext uri="{FF2B5EF4-FFF2-40B4-BE49-F238E27FC236}">
                <a16:creationId xmlns:a16="http://schemas.microsoft.com/office/drawing/2014/main" id="{E967ACC3-2D16-0DF8-BB43-243C5A15DFBF}"/>
              </a:ext>
            </a:extLst>
          </p:cNvPr>
          <p:cNvSpPr>
            <a:spLocks noGrp="1"/>
          </p:cNvSpPr>
          <p:nvPr>
            <p:ph type="body" idx="1"/>
          </p:nvPr>
        </p:nvSpPr>
        <p:spPr>
          <a:xfrm>
            <a:off x="311700" y="1152475"/>
            <a:ext cx="7440228" cy="3034800"/>
          </a:xfrm>
        </p:spPr>
        <p:txBody>
          <a:bodyPr>
            <a:normAutofit/>
          </a:bodyPr>
          <a:lstStyle/>
          <a:p>
            <a:r>
              <a:rPr lang="en-US" dirty="0">
                <a:latin typeface="Roboto" panose="02000000000000000000" pitchFamily="2" charset="0"/>
                <a:ea typeface="Roboto" panose="02000000000000000000" pitchFamily="2" charset="0"/>
                <a:cs typeface="Roboto" panose="02000000000000000000" pitchFamily="2" charset="0"/>
              </a:rPr>
              <a:t>Invalidation Codes </a:t>
            </a:r>
            <a:r>
              <a:rPr lang="en-US" dirty="0">
                <a:effectLst/>
                <a:latin typeface="Roboto" panose="02000000000000000000" pitchFamily="2" charset="0"/>
                <a:ea typeface="Roboto" panose="02000000000000000000" pitchFamily="2" charset="0"/>
                <a:cs typeface="Roboto" panose="02000000000000000000" pitchFamily="2" charset="0"/>
              </a:rPr>
              <a:t>will be used to determine the student’s invalidation for accountability purposes.</a:t>
            </a:r>
          </a:p>
          <a:p>
            <a:r>
              <a:rPr lang="en-US" dirty="0">
                <a:latin typeface="Roboto" panose="02000000000000000000" pitchFamily="2" charset="0"/>
                <a:ea typeface="Roboto" panose="02000000000000000000" pitchFamily="2" charset="0"/>
                <a:cs typeface="Roboto" panose="02000000000000000000" pitchFamily="2" charset="0"/>
              </a:rPr>
              <a:t>Codes are only used by CDE for accountability and reporting. Any student with a valid score will receive reports from College Board and will be included in any reports or data files directly distributed by College Board.</a:t>
            </a:r>
          </a:p>
          <a:p>
            <a:r>
              <a:rPr lang="en-US" dirty="0" err="1">
                <a:effectLst/>
                <a:latin typeface="Roboto" panose="02000000000000000000" pitchFamily="2" charset="0"/>
                <a:ea typeface="Roboto" panose="02000000000000000000" pitchFamily="2" charset="0"/>
                <a:cs typeface="Roboto" panose="02000000000000000000" pitchFamily="2" charset="0"/>
              </a:rPr>
              <a:t>Misadministrations</a:t>
            </a:r>
            <a:r>
              <a:rPr lang="en-US" dirty="0">
                <a:effectLst/>
                <a:latin typeface="Roboto" panose="02000000000000000000" pitchFamily="2" charset="0"/>
                <a:ea typeface="Roboto" panose="02000000000000000000" pitchFamily="2" charset="0"/>
                <a:cs typeface="Roboto" panose="02000000000000000000" pitchFamily="2" charset="0"/>
              </a:rPr>
              <a:t> will be determined by the schools in conjunction with College Board and cannot be added to records during SBD.</a:t>
            </a: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CE02674C-9D6E-4621-A69D-1C1A408A1A89}"/>
              </a:ext>
            </a:extLst>
          </p:cNvPr>
          <p:cNvSpPr>
            <a:spLocks noGrp="1"/>
          </p:cNvSpPr>
          <p:nvPr>
            <p:ph type="title" idx="2"/>
          </p:nvPr>
        </p:nvSpPr>
        <p:spPr/>
        <p:txBody>
          <a:bodyPr/>
          <a:lstStyle/>
          <a:p>
            <a:r>
              <a:rPr lang="en-US" dirty="0"/>
              <a:t>Invalidation Codes</a:t>
            </a:r>
          </a:p>
        </p:txBody>
      </p:sp>
    </p:spTree>
    <p:extLst>
      <p:ext uri="{BB962C8B-B14F-4D97-AF65-F5344CB8AC3E}">
        <p14:creationId xmlns:p14="http://schemas.microsoft.com/office/powerpoint/2010/main" val="2870992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Invalidation Code Definitions</a:t>
            </a:r>
          </a:p>
        </p:txBody>
      </p:sp>
      <p:sp>
        <p:nvSpPr>
          <p:cNvPr id="3" name="Content Placeholder 2"/>
          <p:cNvSpPr>
            <a:spLocks noGrp="1"/>
          </p:cNvSpPr>
          <p:nvPr>
            <p:ph type="body" idx="1"/>
          </p:nvPr>
        </p:nvSpPr>
        <p:spPr>
          <a:xfrm>
            <a:off x="311699" y="1152475"/>
            <a:ext cx="6832903" cy="3112450"/>
          </a:xfrm>
        </p:spPr>
        <p:txBody>
          <a:bodyPr>
            <a:normAutofit fontScale="85000" lnSpcReduction="20000"/>
          </a:bodyPr>
          <a:lstStyle/>
          <a:p>
            <a:pPr marL="0" indent="0">
              <a:buNone/>
            </a:pPr>
            <a:r>
              <a:rPr lang="en-US" sz="1900" b="1" u="sng" dirty="0"/>
              <a:t>Invalidation Codes that Can Be Added During SBD: </a:t>
            </a:r>
          </a:p>
          <a:p>
            <a:pPr marL="257175" indent="-257175">
              <a:buFont typeface="Arial" panose="020B0604020202020204" pitchFamily="34" charset="0"/>
              <a:buChar char="•"/>
            </a:pPr>
            <a:r>
              <a:rPr lang="en-US" sz="1575" dirty="0"/>
              <a:t>Took other assessment/Duplicate Attempt</a:t>
            </a:r>
          </a:p>
          <a:p>
            <a:pPr marL="771525" lvl="1" indent="-257175"/>
            <a:r>
              <a:rPr lang="en-US" sz="1575" dirty="0"/>
              <a:t>If the student was supposed to take DLM, verify that they were loaded to the DLM vendor system before applying the invalidation</a:t>
            </a:r>
          </a:p>
          <a:p>
            <a:pPr marL="257175" indent="-257175">
              <a:buFont typeface="Arial" panose="020B0604020202020204" pitchFamily="34" charset="0"/>
              <a:buChar char="•"/>
            </a:pPr>
            <a:r>
              <a:rPr lang="en-US" sz="1575" dirty="0"/>
              <a:t>Withdrew Before or During Testing</a:t>
            </a:r>
          </a:p>
          <a:p>
            <a:pPr marL="771525" lvl="1" indent="-257175"/>
            <a:r>
              <a:rPr lang="en-US" sz="1575" dirty="0"/>
              <a:t>Should only be used for students who left your district, but do not have a testing district and school on the record or no other enrollment in RITS</a:t>
            </a:r>
          </a:p>
          <a:p>
            <a:pPr marL="257175" indent="-257175">
              <a:buFont typeface="Arial" panose="020B0604020202020204" pitchFamily="34" charset="0"/>
              <a:buChar char="•"/>
            </a:pPr>
            <a:r>
              <a:rPr lang="en-US" sz="1575" dirty="0"/>
              <a:t>Medical Exemption</a:t>
            </a:r>
          </a:p>
          <a:p>
            <a:pPr marL="771525" lvl="1" indent="-257175"/>
            <a:r>
              <a:rPr lang="en-US" sz="1575" dirty="0"/>
              <a:t>Students receiving district services or who are medically fragile and cannot test</a:t>
            </a:r>
          </a:p>
          <a:p>
            <a:pPr marL="257175" indent="-257175">
              <a:buFont typeface="Arial" panose="020B0604020202020204" pitchFamily="34" charset="0"/>
              <a:buChar char="•"/>
            </a:pPr>
            <a:r>
              <a:rPr lang="en-US" sz="1575" dirty="0"/>
              <a:t>Part-time Public and Part-time Home School</a:t>
            </a:r>
          </a:p>
          <a:p>
            <a:pPr marL="771525" lvl="1" indent="-257175"/>
            <a:r>
              <a:rPr lang="en-US" sz="1575" dirty="0"/>
              <a:t>Student who attends the school part-time but are primarily home schooled and do not count for accountability purposes</a:t>
            </a:r>
          </a:p>
          <a:p>
            <a:pPr marL="257175" indent="-257175">
              <a:buFont typeface="Arial" panose="020B0604020202020204" pitchFamily="34" charset="0"/>
              <a:buChar char="•"/>
            </a:pPr>
            <a:r>
              <a:rPr lang="en-US" sz="1575" dirty="0"/>
              <a:t>Parent Excuse</a:t>
            </a:r>
          </a:p>
          <a:p>
            <a:pPr marL="771525" lvl="1" indent="-257175"/>
            <a:r>
              <a:rPr lang="en-US" sz="1575" dirty="0"/>
              <a:t>Should be indicated by the school, but some districts may collect this information for reporting during SBD</a:t>
            </a:r>
          </a:p>
          <a:p>
            <a:pPr lvl="1" indent="0">
              <a:buNone/>
            </a:pPr>
            <a:endParaRPr lang="en-US" dirty="0"/>
          </a:p>
          <a:p>
            <a:pPr marL="771525" lvl="1" indent="-257175"/>
            <a:endParaRPr lang="en-US" dirty="0"/>
          </a:p>
        </p:txBody>
      </p:sp>
      <p:sp>
        <p:nvSpPr>
          <p:cNvPr id="5" name="Title 4">
            <a:extLst>
              <a:ext uri="{FF2B5EF4-FFF2-40B4-BE49-F238E27FC236}">
                <a16:creationId xmlns:a16="http://schemas.microsoft.com/office/drawing/2014/main" id="{1A1C6916-E827-5948-30F9-E42E1DC2D96B}"/>
              </a:ext>
            </a:extLst>
          </p:cNvPr>
          <p:cNvSpPr>
            <a:spLocks noGrp="1"/>
          </p:cNvSpPr>
          <p:nvPr>
            <p:ph type="title" idx="2"/>
          </p:nvPr>
        </p:nvSpPr>
        <p:spPr/>
        <p:txBody>
          <a:bodyPr/>
          <a:lstStyle/>
          <a:p>
            <a:r>
              <a:rPr lang="en-US" sz="800" dirty="0"/>
              <a:t>Invalidation Code Definitions</a:t>
            </a:r>
            <a:endParaRPr lang="en-US" dirty="0"/>
          </a:p>
        </p:txBody>
      </p:sp>
      <p:sp>
        <p:nvSpPr>
          <p:cNvPr id="4" name="Slide Number Placeholder 3">
            <a:extLst>
              <a:ext uri="{FF2B5EF4-FFF2-40B4-BE49-F238E27FC236}">
                <a16:creationId xmlns:a16="http://schemas.microsoft.com/office/drawing/2014/main" id="{68462DB0-13E7-AD3E-1266-DA779B92D941}"/>
              </a:ext>
            </a:extLst>
          </p:cNvPr>
          <p:cNvSpPr>
            <a:spLocks noGrp="1"/>
          </p:cNvSpPr>
          <p:nvPr>
            <p:ph type="sldNum" idx="12"/>
          </p:nvPr>
        </p:nvSpPr>
        <p:spPr/>
        <p:txBody>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1998860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Invalidation Code Definitions (Continued)</a:t>
            </a:r>
          </a:p>
        </p:txBody>
      </p:sp>
      <p:sp>
        <p:nvSpPr>
          <p:cNvPr id="3" name="Content Placeholder 2"/>
          <p:cNvSpPr>
            <a:spLocks noGrp="1"/>
          </p:cNvSpPr>
          <p:nvPr>
            <p:ph type="body" idx="1"/>
          </p:nvPr>
        </p:nvSpPr>
        <p:spPr>
          <a:xfrm>
            <a:off x="311700" y="1152475"/>
            <a:ext cx="8156736" cy="3034800"/>
          </a:xfrm>
        </p:spPr>
        <p:txBody>
          <a:bodyPr>
            <a:normAutofit fontScale="62500" lnSpcReduction="20000"/>
          </a:bodyPr>
          <a:lstStyle/>
          <a:p>
            <a:pPr marL="0" indent="0">
              <a:buNone/>
            </a:pPr>
            <a:r>
              <a:rPr lang="en-US" sz="1950" b="1" u="sng" dirty="0"/>
              <a:t>Invalidation Codes that Should Not Be Added During SBD: </a:t>
            </a:r>
          </a:p>
          <a:p>
            <a:pPr marL="257175" indent="-257175"/>
            <a:r>
              <a:rPr lang="en-US" sz="1950" dirty="0" err="1"/>
              <a:t>Misadministrations</a:t>
            </a:r>
            <a:endParaRPr lang="en-US" sz="1950" dirty="0"/>
          </a:p>
          <a:p>
            <a:pPr marL="771525" lvl="1" indent="-257175"/>
            <a:r>
              <a:rPr lang="en-US" sz="1725" dirty="0"/>
              <a:t>Testing administration or accommodation issues should be handled through College Board according to the coordinator manual. If College Board deems that a misadministration took place, the invalidation will be added to the record by CDE, and College Board will invalidate the score as well.</a:t>
            </a:r>
          </a:p>
          <a:p>
            <a:pPr marL="771525" lvl="1" indent="-257175"/>
            <a:r>
              <a:rPr lang="en-US" sz="1725" dirty="0" err="1"/>
              <a:t>Misadministrations</a:t>
            </a:r>
            <a:r>
              <a:rPr lang="en-US" sz="1725" dirty="0"/>
              <a:t> due to off-grade testing are a CDE only issue and we will apply the appropriate code after discussion with the district. These students will still receive a score through the College Board system.</a:t>
            </a:r>
          </a:p>
          <a:p>
            <a:pPr marL="257175" indent="-257175"/>
            <a:r>
              <a:rPr lang="en-US" sz="1950" dirty="0"/>
              <a:t>Newcomer to US</a:t>
            </a:r>
          </a:p>
          <a:p>
            <a:pPr marL="771525" lvl="1" indent="-257175"/>
            <a:r>
              <a:rPr lang="en-US" sz="1725" dirty="0"/>
              <a:t>English learners who are new to the US may choose not to take the Reading and Writing section. This requires special administration directions and registration with College Board. Do not apply this code during SBD unless you can confirm with the school that the student was given a newcomer administration and forgot to indicate it using the invalidation.</a:t>
            </a:r>
          </a:p>
          <a:p>
            <a:pPr marL="257175" indent="-257175"/>
            <a:r>
              <a:rPr lang="en-US" sz="1950" dirty="0"/>
              <a:t>Student Test Refusal</a:t>
            </a:r>
          </a:p>
          <a:p>
            <a:pPr marL="771525" lvl="1" indent="-257175"/>
            <a:r>
              <a:rPr lang="en-US" sz="1725" dirty="0"/>
              <a:t>Should only be added if the school has informed the district of an incident but forgot to code the student.</a:t>
            </a:r>
          </a:p>
          <a:p>
            <a:pPr marL="257175" indent="-257175"/>
            <a:r>
              <a:rPr lang="en-US" sz="1950" dirty="0"/>
              <a:t>Absent</a:t>
            </a:r>
          </a:p>
          <a:p>
            <a:pPr marL="771525" lvl="1" indent="-257175"/>
            <a:r>
              <a:rPr lang="en-US" sz="1725" dirty="0"/>
              <a:t>Should be added by the school if the student is absent for initial test day and all make up opportunities. This code counts as a non-participant so should not be added as a default without cause.</a:t>
            </a:r>
          </a:p>
          <a:p>
            <a:pPr lvl="1" indent="0">
              <a:buNone/>
            </a:pPr>
            <a:endParaRPr lang="en-US" dirty="0"/>
          </a:p>
        </p:txBody>
      </p:sp>
      <p:sp>
        <p:nvSpPr>
          <p:cNvPr id="5" name="Title 4">
            <a:extLst>
              <a:ext uri="{FF2B5EF4-FFF2-40B4-BE49-F238E27FC236}">
                <a16:creationId xmlns:a16="http://schemas.microsoft.com/office/drawing/2014/main" id="{494FD670-A816-F64E-B512-78478A42F572}"/>
              </a:ext>
            </a:extLst>
          </p:cNvPr>
          <p:cNvSpPr>
            <a:spLocks noGrp="1"/>
          </p:cNvSpPr>
          <p:nvPr>
            <p:ph type="title" idx="2"/>
          </p:nvPr>
        </p:nvSpPr>
        <p:spPr/>
        <p:txBody>
          <a:bodyPr/>
          <a:lstStyle/>
          <a:p>
            <a:r>
              <a:rPr lang="en-US" sz="800" dirty="0"/>
              <a:t>Invalidation Code Definitions (Continued)</a:t>
            </a:r>
            <a:endParaRPr lang="en-US" dirty="0"/>
          </a:p>
        </p:txBody>
      </p:sp>
      <p:sp>
        <p:nvSpPr>
          <p:cNvPr id="4" name="Slide Number Placeholder 3">
            <a:extLst>
              <a:ext uri="{FF2B5EF4-FFF2-40B4-BE49-F238E27FC236}">
                <a16:creationId xmlns:a16="http://schemas.microsoft.com/office/drawing/2014/main" id="{AF09FDD3-2B58-F6BD-E45E-E2A370777AE8}"/>
              </a:ext>
            </a:extLst>
          </p:cNvPr>
          <p:cNvSpPr>
            <a:spLocks noGrp="1"/>
          </p:cNvSpPr>
          <p:nvPr>
            <p:ph type="sldNum" idx="12"/>
          </p:nvPr>
        </p:nvSpPr>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2615915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DF20-2058-F0C6-2642-75C382AE0987}"/>
              </a:ext>
            </a:extLst>
          </p:cNvPr>
          <p:cNvSpPr>
            <a:spLocks noGrp="1"/>
          </p:cNvSpPr>
          <p:nvPr>
            <p:ph type="title"/>
          </p:nvPr>
        </p:nvSpPr>
        <p:spPr>
          <a:xfrm>
            <a:off x="0" y="3152633"/>
            <a:ext cx="9144000" cy="1009934"/>
          </a:xfrm>
        </p:spPr>
        <p:txBody>
          <a:bodyPr>
            <a:normAutofit fontScale="90000"/>
          </a:bodyPr>
          <a:lstStyle/>
          <a:p>
            <a:r>
              <a:rPr lang="en-US" dirty="0">
                <a:solidFill>
                  <a:schemeClr val="tx1"/>
                </a:solidFill>
              </a:rPr>
              <a:t>Deeper Dive:</a:t>
            </a:r>
            <a:br>
              <a:rPr lang="en-US" dirty="0">
                <a:solidFill>
                  <a:schemeClr val="tx1"/>
                </a:solidFill>
              </a:rPr>
            </a:br>
            <a:r>
              <a:rPr lang="en-US" dirty="0">
                <a:solidFill>
                  <a:schemeClr val="tx1"/>
                </a:solidFill>
              </a:rPr>
              <a:t>CMAS SBD Specific Fields</a:t>
            </a:r>
            <a:endParaRPr lang="en-US" sz="2100" dirty="0">
              <a:solidFill>
                <a:schemeClr val="tx1"/>
              </a:solidFill>
            </a:endParaRPr>
          </a:p>
        </p:txBody>
      </p:sp>
      <p:sp>
        <p:nvSpPr>
          <p:cNvPr id="3" name="Slide Number Placeholder 2">
            <a:extLst>
              <a:ext uri="{FF2B5EF4-FFF2-40B4-BE49-F238E27FC236}">
                <a16:creationId xmlns:a16="http://schemas.microsoft.com/office/drawing/2014/main" id="{ADB9B2FD-D9D9-9471-B6DE-88B1321F4551}"/>
              </a:ext>
            </a:extLst>
          </p:cNvPr>
          <p:cNvSpPr>
            <a:spLocks noGrp="1"/>
          </p:cNvSpPr>
          <p:nvPr>
            <p:ph type="sldNum" idx="12"/>
          </p:nvPr>
        </p:nvSpPr>
        <p:spPr/>
        <p:txBody>
          <a:bodyPr>
            <a:normAutofit/>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49296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555C-7FCB-EDCC-6DB6-DDC61A16E8E6}"/>
              </a:ext>
            </a:extLst>
          </p:cNvPr>
          <p:cNvSpPr>
            <a:spLocks noGrp="1"/>
          </p:cNvSpPr>
          <p:nvPr>
            <p:ph type="title"/>
          </p:nvPr>
        </p:nvSpPr>
        <p:spPr/>
        <p:txBody>
          <a:bodyPr>
            <a:normAutofit/>
          </a:bodyPr>
          <a:lstStyle/>
          <a:p>
            <a:r>
              <a:rPr lang="en-US" dirty="0"/>
              <a:t>CMAS: Changes for 24-25 Collection</a:t>
            </a:r>
            <a:br>
              <a:rPr lang="en-US" dirty="0"/>
            </a:br>
            <a:endParaRPr lang="en-US" dirty="0"/>
          </a:p>
        </p:txBody>
      </p:sp>
      <p:sp>
        <p:nvSpPr>
          <p:cNvPr id="3" name="Content Placeholder 2">
            <a:extLst>
              <a:ext uri="{FF2B5EF4-FFF2-40B4-BE49-F238E27FC236}">
                <a16:creationId xmlns:a16="http://schemas.microsoft.com/office/drawing/2014/main" id="{F82E761F-4C8A-B940-B7F9-E16094057B2A}"/>
              </a:ext>
            </a:extLst>
          </p:cNvPr>
          <p:cNvSpPr>
            <a:spLocks noGrp="1"/>
          </p:cNvSpPr>
          <p:nvPr>
            <p:ph type="body" idx="1"/>
          </p:nvPr>
        </p:nvSpPr>
        <p:spPr>
          <a:xfrm>
            <a:off x="311699" y="1152475"/>
            <a:ext cx="7079375" cy="3034800"/>
          </a:xfrm>
        </p:spPr>
        <p:txBody>
          <a:bodyPr>
            <a:normAutofit/>
          </a:bodyPr>
          <a:lstStyle/>
          <a:p>
            <a:r>
              <a:rPr lang="en-US" dirty="0"/>
              <a:t>Coding adjustments: </a:t>
            </a:r>
          </a:p>
          <a:p>
            <a:pPr lvl="1"/>
            <a:r>
              <a:rPr lang="en-US" dirty="0"/>
              <a:t>Social Studies assessments were administered to a sample of schools in 4</a:t>
            </a:r>
            <a:r>
              <a:rPr lang="en-US" baseline="30000" dirty="0"/>
              <a:t>th</a:t>
            </a:r>
            <a:r>
              <a:rPr lang="en-US" dirty="0"/>
              <a:t> and 7</a:t>
            </a:r>
            <a:r>
              <a:rPr lang="en-US" baseline="30000" dirty="0"/>
              <a:t>th</a:t>
            </a:r>
            <a:r>
              <a:rPr lang="en-US" dirty="0"/>
              <a:t> grade for both general and alternate testers. The test codes “SS04S”, “SS07S”, “SS04A”, and “SS07A” were added to the layout for these records.</a:t>
            </a:r>
          </a:p>
          <a:p>
            <a:pPr lvl="2"/>
            <a:r>
              <a:rPr lang="en-US" dirty="0"/>
              <a:t>Remember if your district was not selected to participate you will not see these codes</a:t>
            </a:r>
          </a:p>
          <a:p>
            <a:pPr lvl="1"/>
            <a:r>
              <a:rPr lang="en-US" dirty="0"/>
              <a:t>The Calculated Invalidation Code field: “11-Extenuating Circumstances” was removed.</a:t>
            </a:r>
          </a:p>
        </p:txBody>
      </p:sp>
      <p:sp>
        <p:nvSpPr>
          <p:cNvPr id="5" name="Title 4">
            <a:extLst>
              <a:ext uri="{FF2B5EF4-FFF2-40B4-BE49-F238E27FC236}">
                <a16:creationId xmlns:a16="http://schemas.microsoft.com/office/drawing/2014/main" id="{DF93D955-13CD-43FC-3E1C-353C8FE5D8AA}"/>
              </a:ext>
            </a:extLst>
          </p:cNvPr>
          <p:cNvSpPr>
            <a:spLocks noGrp="1"/>
          </p:cNvSpPr>
          <p:nvPr>
            <p:ph type="title" idx="2"/>
          </p:nvPr>
        </p:nvSpPr>
        <p:spPr/>
        <p:txBody>
          <a:bodyPr/>
          <a:lstStyle/>
          <a:p>
            <a:r>
              <a:rPr lang="en-US" dirty="0"/>
              <a:t>CMAS: Changes for 24-25 Collection</a:t>
            </a:r>
          </a:p>
        </p:txBody>
      </p:sp>
      <p:sp>
        <p:nvSpPr>
          <p:cNvPr id="4" name="Slide Number Placeholder 3">
            <a:extLst>
              <a:ext uri="{FF2B5EF4-FFF2-40B4-BE49-F238E27FC236}">
                <a16:creationId xmlns:a16="http://schemas.microsoft.com/office/drawing/2014/main" id="{48C2C18C-6EBA-9747-A5B2-77F20173F40F}"/>
              </a:ext>
            </a:extLst>
          </p:cNvPr>
          <p:cNvSpPr>
            <a:spLocks noGrp="1"/>
          </p:cNvSpPr>
          <p:nvPr>
            <p:ph type="sldNum" idx="12"/>
          </p:nvPr>
        </p:nvSpPr>
        <p:spPr/>
        <p:txBody>
          <a:bodyPr>
            <a:normAutofit/>
          </a:bodyPr>
          <a:lstStyle/>
          <a:p>
            <a:fld id="{C479D5F6-EDCB-402A-AC08-4943A1820E8F}" type="slidenum">
              <a:rPr lang="en-US" smtClean="0"/>
              <a:pPr/>
              <a:t>35</a:t>
            </a:fld>
            <a:endParaRPr lang="en-US" dirty="0"/>
          </a:p>
        </p:txBody>
      </p:sp>
    </p:spTree>
    <p:extLst>
      <p:ext uri="{BB962C8B-B14F-4D97-AF65-F5344CB8AC3E}">
        <p14:creationId xmlns:p14="http://schemas.microsoft.com/office/powerpoint/2010/main" val="266075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Accommodation Type Used</a:t>
            </a:r>
          </a:p>
        </p:txBody>
      </p:sp>
      <p:sp>
        <p:nvSpPr>
          <p:cNvPr id="3" name="Content Placeholder 2"/>
          <p:cNvSpPr>
            <a:spLocks noGrp="1"/>
          </p:cNvSpPr>
          <p:nvPr>
            <p:ph type="body" idx="1"/>
          </p:nvPr>
        </p:nvSpPr>
        <p:spPr>
          <a:xfrm>
            <a:off x="311699" y="1152474"/>
            <a:ext cx="7412933" cy="3194925"/>
          </a:xfrm>
        </p:spPr>
        <p:txBody>
          <a:bodyPr>
            <a:normAutofit fontScale="85000" lnSpcReduction="20000"/>
          </a:bodyPr>
          <a:lstStyle/>
          <a:p>
            <a:pPr marL="257175" indent="-257175">
              <a:buFont typeface="Arial" panose="020B0604020202020204" pitchFamily="34" charset="0"/>
              <a:buChar char="•"/>
            </a:pPr>
            <a:r>
              <a:rPr lang="en-US" dirty="0"/>
              <a:t>Accommodation Type Used</a:t>
            </a:r>
          </a:p>
          <a:p>
            <a:pPr marL="771525" lvl="1" indent="-257175"/>
            <a:r>
              <a:rPr lang="en-US" dirty="0"/>
              <a:t>Certain accommodations used on the CMAS assessments are tied to the student having an IEP or being a multilingual learner (ML). The Pearson system will not allow changes to these fields if a student is registered for an accommodation</a:t>
            </a:r>
          </a:p>
          <a:p>
            <a:pPr marL="771525" lvl="1" indent="-257175"/>
            <a:r>
              <a:rPr lang="en-US" dirty="0"/>
              <a:t>This field is not updateable, but it shows you if a student was registered for an accommodation:</a:t>
            </a:r>
          </a:p>
          <a:p>
            <a:pPr marL="1114425" lvl="2" indent="-257175"/>
            <a:r>
              <a:rPr lang="en-US" dirty="0"/>
              <a:t>IEP/504 – Student had an accommodation that requires an IEP/504</a:t>
            </a:r>
          </a:p>
          <a:p>
            <a:pPr marL="1114425" lvl="2" indent="-257175"/>
            <a:r>
              <a:rPr lang="en-US" dirty="0"/>
              <a:t>ML - Student had an accommodation that requires NEP or LEP status</a:t>
            </a:r>
          </a:p>
          <a:p>
            <a:pPr marL="1114425" lvl="2" indent="-257175"/>
            <a:r>
              <a:rPr lang="en-US" dirty="0"/>
              <a:t>Both – Student had multiple accommodations requiring both IEP and EL</a:t>
            </a:r>
          </a:p>
          <a:p>
            <a:pPr marL="1114425" lvl="2" indent="-257175"/>
            <a:r>
              <a:rPr lang="en-US" dirty="0"/>
              <a:t>Either – Some accommodations can used for either status (i.e. Extended Time)</a:t>
            </a:r>
          </a:p>
          <a:p>
            <a:pPr marL="771525" lvl="1" indent="-257175"/>
            <a:r>
              <a:rPr lang="en-US" dirty="0"/>
              <a:t>If you try to change IEP/504 to blank or Language Proficiency to 0 when they had an accommodation as indicated, it will cause an error</a:t>
            </a:r>
          </a:p>
          <a:p>
            <a:pPr marL="771525" lvl="1" indent="-257175"/>
            <a:endParaRPr lang="en-US" dirty="0"/>
          </a:p>
          <a:p>
            <a:pPr marL="771525" lvl="1" indent="-257175"/>
            <a:r>
              <a:rPr lang="en-US" dirty="0"/>
              <a:t>If a student truly was misidentified </a:t>
            </a:r>
            <a:r>
              <a:rPr lang="en-US" b="1" dirty="0"/>
              <a:t>during testing </a:t>
            </a:r>
            <a:r>
              <a:rPr lang="en-US" dirty="0"/>
              <a:t>and should not have received an accommodation, contact SBD Support to review the record and determine the appropriate course of action</a:t>
            </a:r>
          </a:p>
          <a:p>
            <a:pPr marL="1114425" lvl="2" indent="-257175"/>
            <a:r>
              <a:rPr lang="en-US" dirty="0"/>
              <a:t>The records may need to be invalidated or suppressed</a:t>
            </a:r>
          </a:p>
          <a:p>
            <a:pPr marL="1114425" lvl="2" indent="-257175"/>
            <a:r>
              <a:rPr lang="en-US" dirty="0"/>
              <a:t>If the student status changed after testing was completed, do not update these fields</a:t>
            </a:r>
          </a:p>
        </p:txBody>
      </p:sp>
      <p:sp>
        <p:nvSpPr>
          <p:cNvPr id="5" name="Title 4">
            <a:extLst>
              <a:ext uri="{FF2B5EF4-FFF2-40B4-BE49-F238E27FC236}">
                <a16:creationId xmlns:a16="http://schemas.microsoft.com/office/drawing/2014/main" id="{021309A7-B809-525C-5ACF-E30B82436DF0}"/>
              </a:ext>
            </a:extLst>
          </p:cNvPr>
          <p:cNvSpPr>
            <a:spLocks noGrp="1"/>
          </p:cNvSpPr>
          <p:nvPr>
            <p:ph type="title" idx="2"/>
          </p:nvPr>
        </p:nvSpPr>
        <p:spPr/>
        <p:txBody>
          <a:bodyPr/>
          <a:lstStyle/>
          <a:p>
            <a:r>
              <a:rPr lang="en-US" dirty="0"/>
              <a:t>Accommodation Type Used</a:t>
            </a:r>
          </a:p>
        </p:txBody>
      </p:sp>
      <p:sp>
        <p:nvSpPr>
          <p:cNvPr id="4" name="Slide Number Placeholder 3">
            <a:extLst>
              <a:ext uri="{FF2B5EF4-FFF2-40B4-BE49-F238E27FC236}">
                <a16:creationId xmlns:a16="http://schemas.microsoft.com/office/drawing/2014/main" id="{70C377B3-88ED-F5DD-2ACF-6AF5E0F496F2}"/>
              </a:ext>
            </a:extLst>
          </p:cNvPr>
          <p:cNvSpPr>
            <a:spLocks noGrp="1"/>
          </p:cNvSpPr>
          <p:nvPr>
            <p:ph type="sldNum" idx="12"/>
          </p:nvPr>
        </p:nvSpPr>
        <p:spPr/>
        <p:txBody>
          <a:bodyPr>
            <a:normAutofit/>
          </a:bodyPr>
          <a:lstStyle/>
          <a:p>
            <a:fld id="{C479D5F6-EDCB-402A-AC08-4943A1820E8F}" type="slidenum">
              <a:rPr lang="en-US" smtClean="0"/>
              <a:pPr/>
              <a:t>36</a:t>
            </a:fld>
            <a:endParaRPr lang="en-US" dirty="0"/>
          </a:p>
        </p:txBody>
      </p:sp>
    </p:spTree>
    <p:extLst>
      <p:ext uri="{BB962C8B-B14F-4D97-AF65-F5344CB8AC3E}">
        <p14:creationId xmlns:p14="http://schemas.microsoft.com/office/powerpoint/2010/main" val="2767435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a:t>
            </a:r>
          </a:p>
        </p:txBody>
      </p:sp>
      <p:sp>
        <p:nvSpPr>
          <p:cNvPr id="3" name="Content Placeholder 2"/>
          <p:cNvSpPr>
            <a:spLocks noGrp="1"/>
          </p:cNvSpPr>
          <p:nvPr>
            <p:ph type="body" idx="1"/>
          </p:nvPr>
        </p:nvSpPr>
        <p:spPr>
          <a:xfrm>
            <a:off x="311700" y="1152475"/>
            <a:ext cx="7331046" cy="3034800"/>
          </a:xfrm>
        </p:spPr>
        <p:txBody>
          <a:bodyPr>
            <a:normAutofit fontScale="77500" lnSpcReduction="20000"/>
          </a:bodyPr>
          <a:lstStyle/>
          <a:p>
            <a:pPr marL="257175" indent="-257175">
              <a:buFont typeface="Arial" panose="020B0604020202020204" pitchFamily="34" charset="0"/>
              <a:buChar char="•"/>
            </a:pPr>
            <a:r>
              <a:rPr lang="en-US" dirty="0"/>
              <a:t>Grade</a:t>
            </a:r>
          </a:p>
          <a:p>
            <a:pPr marL="771525" lvl="1" indent="-257175"/>
            <a:r>
              <a:rPr lang="en-US" dirty="0"/>
              <a:t>A student’s grade cannot be updated in the Pearson system</a:t>
            </a:r>
          </a:p>
          <a:p>
            <a:pPr marL="1114425" lvl="2" indent="-257175"/>
            <a:r>
              <a:rPr lang="en-US" dirty="0"/>
              <a:t>Any grade changes will only be reflected in CDE Accountability data. It will not change in any Pearson provided reports or data files.</a:t>
            </a:r>
          </a:p>
          <a:p>
            <a:pPr marL="771525" lvl="1" indent="-257175"/>
            <a:r>
              <a:rPr lang="en-US" dirty="0"/>
              <a:t>If the student completed a test (Attemptedness = ‘Y’) in the wrong grade based on their grade at the </a:t>
            </a:r>
            <a:r>
              <a:rPr lang="en-US" b="1" dirty="0"/>
              <a:t>time of testing:</a:t>
            </a:r>
            <a:endParaRPr lang="en-US" dirty="0"/>
          </a:p>
          <a:p>
            <a:pPr marL="1114425" lvl="2" indent="-257175"/>
            <a:r>
              <a:rPr lang="en-US" dirty="0"/>
              <a:t>Contact SBD Support to ignore errors to allow the grade change</a:t>
            </a:r>
          </a:p>
          <a:p>
            <a:pPr marL="1114425" lvl="2" indent="-257175"/>
            <a:r>
              <a:rPr lang="en-US" dirty="0"/>
              <a:t>If the student is still in a grade that should have been tested, then a Report Suppression code of “Misadministration” will be applied</a:t>
            </a:r>
          </a:p>
          <a:p>
            <a:pPr marL="1114425" lvl="2" indent="-257175"/>
            <a:r>
              <a:rPr lang="en-US" dirty="0"/>
              <a:t>If the student is no longer in a grade that should have tested (e.g. 2</a:t>
            </a:r>
            <a:r>
              <a:rPr lang="en-US" baseline="30000" dirty="0"/>
              <a:t>nd</a:t>
            </a:r>
            <a:r>
              <a:rPr lang="en-US" dirty="0"/>
              <a:t> or 9</a:t>
            </a:r>
            <a:r>
              <a:rPr lang="en-US" baseline="30000" dirty="0"/>
              <a:t>th</a:t>
            </a:r>
            <a:r>
              <a:rPr lang="en-US" dirty="0"/>
              <a:t> grade) then an accountability exempt Report Suppression will be applied post-SBD</a:t>
            </a:r>
          </a:p>
          <a:p>
            <a:pPr marL="1114425" lvl="2" indent="-257175"/>
            <a:r>
              <a:rPr lang="en-US" dirty="0"/>
              <a:t>In both cases, the student will still receive a Student Performance Report if they tested</a:t>
            </a:r>
          </a:p>
          <a:p>
            <a:pPr marL="771525" lvl="1" indent="-257175"/>
            <a:r>
              <a:rPr lang="en-US" dirty="0"/>
              <a:t>If the student did not test (Attempt Status = ‘Assign’ or Attemptedness = ‘N’)</a:t>
            </a:r>
          </a:p>
          <a:p>
            <a:pPr marL="1114425" lvl="2" indent="-257175"/>
            <a:r>
              <a:rPr lang="en-US" dirty="0"/>
              <a:t>Apply an appropriate invalidation (Misadministration or Took Other Assessment)</a:t>
            </a:r>
          </a:p>
          <a:p>
            <a:pPr marL="1114425" lvl="2" indent="-257175"/>
            <a:r>
              <a:rPr lang="en-US" dirty="0"/>
              <a:t>You may choose not to update the grade in this case</a:t>
            </a:r>
          </a:p>
          <a:p>
            <a:pPr marL="657225" lvl="1" indent="-257175"/>
            <a:r>
              <a:rPr lang="en-US" dirty="0"/>
              <a:t>If a student’s grade does not match the Entry Grade Level in the Student Interchange, you will receive a warning to check that the student’s grade in the testing data is accurate for the time of testing</a:t>
            </a:r>
          </a:p>
        </p:txBody>
      </p:sp>
      <p:sp>
        <p:nvSpPr>
          <p:cNvPr id="5" name="Title 4">
            <a:extLst>
              <a:ext uri="{FF2B5EF4-FFF2-40B4-BE49-F238E27FC236}">
                <a16:creationId xmlns:a16="http://schemas.microsoft.com/office/drawing/2014/main" id="{3DA0185C-2C28-96FF-EEF5-7CA9565E888C}"/>
              </a:ext>
            </a:extLst>
          </p:cNvPr>
          <p:cNvSpPr>
            <a:spLocks noGrp="1"/>
          </p:cNvSpPr>
          <p:nvPr>
            <p:ph type="title" idx="2"/>
          </p:nvPr>
        </p:nvSpPr>
        <p:spPr/>
        <p:txBody>
          <a:bodyPr/>
          <a:lstStyle/>
          <a:p>
            <a:r>
              <a:rPr lang="en-US" dirty="0"/>
              <a:t>Grade</a:t>
            </a:r>
          </a:p>
        </p:txBody>
      </p:sp>
      <p:sp>
        <p:nvSpPr>
          <p:cNvPr id="4" name="Slide Number Placeholder 3">
            <a:extLst>
              <a:ext uri="{FF2B5EF4-FFF2-40B4-BE49-F238E27FC236}">
                <a16:creationId xmlns:a16="http://schemas.microsoft.com/office/drawing/2014/main" id="{B02DDCB6-6D71-F456-E391-6CFBBA94912C}"/>
              </a:ext>
            </a:extLst>
          </p:cNvPr>
          <p:cNvSpPr>
            <a:spLocks noGrp="1"/>
          </p:cNvSpPr>
          <p:nvPr>
            <p:ph type="sldNum" idx="12"/>
          </p:nvPr>
        </p:nvSpPr>
        <p:spPr/>
        <p:txBody>
          <a:bodyPr>
            <a:normAutofit/>
          </a:bodyPr>
          <a:lstStyle/>
          <a:p>
            <a:fld id="{C479D5F6-EDCB-402A-AC08-4943A1820E8F}" type="slidenum">
              <a:rPr lang="en-US" smtClean="0"/>
              <a:pPr/>
              <a:t>37</a:t>
            </a:fld>
            <a:endParaRPr lang="en-US" dirty="0"/>
          </a:p>
        </p:txBody>
      </p:sp>
    </p:spTree>
    <p:extLst>
      <p:ext uri="{BB962C8B-B14F-4D97-AF65-F5344CB8AC3E}">
        <p14:creationId xmlns:p14="http://schemas.microsoft.com/office/powerpoint/2010/main" val="2025911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Status and Attemptedness</a:t>
            </a:r>
          </a:p>
        </p:txBody>
      </p:sp>
      <p:sp>
        <p:nvSpPr>
          <p:cNvPr id="3" name="Content Placeholder 2"/>
          <p:cNvSpPr>
            <a:spLocks noGrp="1"/>
          </p:cNvSpPr>
          <p:nvPr>
            <p:ph type="body" idx="1"/>
          </p:nvPr>
        </p:nvSpPr>
        <p:spPr>
          <a:xfrm>
            <a:off x="311699" y="1152475"/>
            <a:ext cx="7267199" cy="3034800"/>
          </a:xfrm>
        </p:spPr>
        <p:txBody>
          <a:bodyPr>
            <a:normAutofit fontScale="92500" lnSpcReduction="10000"/>
          </a:bodyPr>
          <a:lstStyle/>
          <a:p>
            <a:pPr marL="257175" indent="-257175">
              <a:buFont typeface="Arial" panose="020B0604020202020204" pitchFamily="34" charset="0"/>
              <a:buChar char="•"/>
            </a:pPr>
            <a:r>
              <a:rPr lang="en-US" dirty="0"/>
              <a:t>Test Status	</a:t>
            </a:r>
          </a:p>
          <a:p>
            <a:pPr marL="771525" lvl="1" indent="-257175"/>
            <a:r>
              <a:rPr lang="en-US" dirty="0"/>
              <a:t>Assign – Student was assigned a test but did not take it</a:t>
            </a:r>
          </a:p>
          <a:p>
            <a:pPr marL="771525" lvl="1" indent="-257175"/>
            <a:r>
              <a:rPr lang="en-US" dirty="0"/>
              <a:t>Attempt – Student began testing and either completed the test or was marked complete at the end of the session</a:t>
            </a:r>
          </a:p>
          <a:p>
            <a:pPr marL="1114425" lvl="2" indent="-257175"/>
            <a:r>
              <a:rPr lang="en-US" dirty="0"/>
              <a:t>Attempt status does not mean that the student will receive a score</a:t>
            </a:r>
          </a:p>
          <a:p>
            <a:pPr marL="257175" indent="-257175">
              <a:buFont typeface="Arial" panose="020B0604020202020204" pitchFamily="34" charset="0"/>
              <a:buChar char="•"/>
            </a:pPr>
            <a:r>
              <a:rPr lang="en-US" dirty="0"/>
              <a:t>Attemptedness</a:t>
            </a:r>
          </a:p>
          <a:p>
            <a:pPr marL="771525" lvl="1" indent="-257175"/>
            <a:r>
              <a:rPr lang="en-US" dirty="0"/>
              <a:t>Y – Student responded to enough items to receive a score</a:t>
            </a:r>
          </a:p>
          <a:p>
            <a:pPr marL="1228725" lvl="2" indent="-257175"/>
            <a:r>
              <a:rPr lang="en-US" dirty="0"/>
              <a:t>For students testing on paper there is a possibility that this will be “Y” at SBD only because scoring has not completed, if you are having issues with one of these records, please contact SBD support</a:t>
            </a:r>
          </a:p>
          <a:p>
            <a:pPr marL="771525" lvl="1" indent="-257175"/>
            <a:r>
              <a:rPr lang="en-US" dirty="0"/>
              <a:t>N – Student began the test but did not complete enough items to receive a score </a:t>
            </a:r>
          </a:p>
          <a:p>
            <a:pPr marL="771525" lvl="1" indent="-257175"/>
            <a:r>
              <a:rPr lang="en-US" dirty="0"/>
              <a:t>Blank</a:t>
            </a:r>
          </a:p>
          <a:p>
            <a:pPr marL="1114425" lvl="2" indent="-257175"/>
            <a:r>
              <a:rPr lang="en-US" dirty="0"/>
              <a:t>If Test Status is ‘assign’, then attemptedness will be blank</a:t>
            </a:r>
          </a:p>
        </p:txBody>
      </p:sp>
      <p:sp>
        <p:nvSpPr>
          <p:cNvPr id="5" name="Title 4">
            <a:extLst>
              <a:ext uri="{FF2B5EF4-FFF2-40B4-BE49-F238E27FC236}">
                <a16:creationId xmlns:a16="http://schemas.microsoft.com/office/drawing/2014/main" id="{A1C1B44E-0637-06DF-7DCF-E436AD5F558F}"/>
              </a:ext>
            </a:extLst>
          </p:cNvPr>
          <p:cNvSpPr>
            <a:spLocks noGrp="1"/>
          </p:cNvSpPr>
          <p:nvPr>
            <p:ph type="title" idx="2"/>
          </p:nvPr>
        </p:nvSpPr>
        <p:spPr/>
        <p:txBody>
          <a:bodyPr/>
          <a:lstStyle/>
          <a:p>
            <a:r>
              <a:rPr lang="en-US" dirty="0"/>
              <a:t>Test Status and Attemptedness</a:t>
            </a:r>
          </a:p>
        </p:txBody>
      </p:sp>
      <p:sp>
        <p:nvSpPr>
          <p:cNvPr id="4" name="Slide Number Placeholder 3">
            <a:extLst>
              <a:ext uri="{FF2B5EF4-FFF2-40B4-BE49-F238E27FC236}">
                <a16:creationId xmlns:a16="http://schemas.microsoft.com/office/drawing/2014/main" id="{2FAD81D3-1794-7A25-E91A-7A95F73D4B03}"/>
              </a:ext>
            </a:extLst>
          </p:cNvPr>
          <p:cNvSpPr>
            <a:spLocks noGrp="1"/>
          </p:cNvSpPr>
          <p:nvPr>
            <p:ph type="sldNum" idx="12"/>
          </p:nvPr>
        </p:nvSpPr>
        <p:spPr/>
        <p:txBody>
          <a:bodyPr>
            <a:normAutofit/>
          </a:bodyPr>
          <a:lstStyle/>
          <a:p>
            <a:fld id="{C479D5F6-EDCB-402A-AC08-4943A1820E8F}" type="slidenum">
              <a:rPr lang="en-US" smtClean="0"/>
              <a:pPr/>
              <a:t>38</a:t>
            </a:fld>
            <a:endParaRPr lang="en-US" dirty="0"/>
          </a:p>
        </p:txBody>
      </p:sp>
    </p:spTree>
    <p:extLst>
      <p:ext uri="{BB962C8B-B14F-4D97-AF65-F5344CB8AC3E}">
        <p14:creationId xmlns:p14="http://schemas.microsoft.com/office/powerpoint/2010/main" val="1372725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Tested and Void Score Reason</a:t>
            </a:r>
          </a:p>
        </p:txBody>
      </p:sp>
      <p:sp>
        <p:nvSpPr>
          <p:cNvPr id="3" name="Content Placeholder 2"/>
          <p:cNvSpPr>
            <a:spLocks noGrp="1"/>
          </p:cNvSpPr>
          <p:nvPr>
            <p:ph type="body" idx="1"/>
          </p:nvPr>
        </p:nvSpPr>
        <p:spPr/>
        <p:txBody>
          <a:bodyPr>
            <a:normAutofit fontScale="85000" lnSpcReduction="10000"/>
          </a:bodyPr>
          <a:lstStyle/>
          <a:p>
            <a:pPr marL="257175" indent="-257175">
              <a:buFont typeface="Arial" panose="020B0604020202020204" pitchFamily="34" charset="0"/>
              <a:buChar char="•"/>
            </a:pPr>
            <a:r>
              <a:rPr lang="en-US" dirty="0"/>
              <a:t>Not Tested Reasons apply to records that are in “Assign” test status</a:t>
            </a:r>
          </a:p>
          <a:p>
            <a:pPr marL="257175" indent="-257175">
              <a:buFont typeface="Arial" panose="020B0604020202020204" pitchFamily="34" charset="0"/>
              <a:buChar char="•"/>
            </a:pPr>
            <a:r>
              <a:rPr lang="en-US" dirty="0"/>
              <a:t>Void Score Reasons apply to records that are in “Attempt” test status (ignoring Attemptedness)</a:t>
            </a:r>
          </a:p>
          <a:p>
            <a:pPr marL="771525" lvl="1" indent="-257175"/>
            <a:r>
              <a:rPr lang="en-US" dirty="0"/>
              <a:t>Applying a Void Score Reason will prevent the student from receiving a score even if they completed the test</a:t>
            </a:r>
          </a:p>
          <a:p>
            <a:pPr marL="257175" indent="-257175">
              <a:buFont typeface="Arial" panose="020B0604020202020204" pitchFamily="34" charset="0"/>
              <a:buChar char="•"/>
            </a:pPr>
            <a:r>
              <a:rPr lang="en-US" dirty="0"/>
              <a:t>Available codes are the same in most cases:</a:t>
            </a:r>
          </a:p>
          <a:p>
            <a:pPr marL="771525" lvl="1" indent="-257175"/>
            <a:r>
              <a:rPr lang="en-US" dirty="0"/>
              <a:t>00 - Absent is only valid as a Not Tested Reason</a:t>
            </a:r>
          </a:p>
          <a:p>
            <a:pPr marL="771525" lvl="1" indent="-257175"/>
            <a:r>
              <a:rPr lang="en-US" dirty="0"/>
              <a:t>02 - is ‘Newcomer to US’ (only for ELA) as a Not Tested Reason and ‘Interrupted not Completed’ as a Void Score Reason</a:t>
            </a:r>
          </a:p>
          <a:p>
            <a:pPr marL="771525" lvl="1" indent="-257175"/>
            <a:r>
              <a:rPr lang="en-US" dirty="0"/>
              <a:t>03 - Records for students who withdrew from the district before or during testing should be coded as 03</a:t>
            </a:r>
          </a:p>
          <a:p>
            <a:pPr marL="771525" lvl="1" indent="-257175"/>
            <a:r>
              <a:rPr lang="en-US" dirty="0"/>
              <a:t>05 - is ‘State use only’ as a Not Tested Reason and ‘Non-approved Accommodation’ as a Void Score Reason</a:t>
            </a:r>
          </a:p>
        </p:txBody>
      </p:sp>
      <p:sp>
        <p:nvSpPr>
          <p:cNvPr id="5" name="Title 4">
            <a:extLst>
              <a:ext uri="{FF2B5EF4-FFF2-40B4-BE49-F238E27FC236}">
                <a16:creationId xmlns:a16="http://schemas.microsoft.com/office/drawing/2014/main" id="{6070E484-B95A-D7F2-FF08-F222CFDE7E93}"/>
              </a:ext>
            </a:extLst>
          </p:cNvPr>
          <p:cNvSpPr>
            <a:spLocks noGrp="1"/>
          </p:cNvSpPr>
          <p:nvPr>
            <p:ph type="title" idx="2"/>
          </p:nvPr>
        </p:nvSpPr>
        <p:spPr/>
        <p:txBody>
          <a:bodyPr/>
          <a:lstStyle/>
          <a:p>
            <a:endParaRPr lang="en-US"/>
          </a:p>
        </p:txBody>
      </p:sp>
      <p:sp>
        <p:nvSpPr>
          <p:cNvPr id="4" name="Slide Number Placeholder 3">
            <a:extLst>
              <a:ext uri="{FF2B5EF4-FFF2-40B4-BE49-F238E27FC236}">
                <a16:creationId xmlns:a16="http://schemas.microsoft.com/office/drawing/2014/main" id="{C199DB02-5FD2-9702-53B0-96DAFC5664B5}"/>
              </a:ext>
            </a:extLst>
          </p:cNvPr>
          <p:cNvSpPr>
            <a:spLocks noGrp="1"/>
          </p:cNvSpPr>
          <p:nvPr>
            <p:ph type="sldNum" idx="12"/>
          </p:nvPr>
        </p:nvSpPr>
        <p:spPr/>
        <p:txBody>
          <a:bodyPr>
            <a:normAutofit/>
          </a:bodyPr>
          <a:lstStyle/>
          <a:p>
            <a:fld id="{C479D5F6-EDCB-402A-AC08-4943A1820E8F}" type="slidenum">
              <a:rPr lang="en-US" smtClean="0"/>
              <a:pPr/>
              <a:t>39</a:t>
            </a:fld>
            <a:endParaRPr lang="en-US" dirty="0"/>
          </a:p>
        </p:txBody>
      </p:sp>
    </p:spTree>
    <p:extLst>
      <p:ext uri="{BB962C8B-B14F-4D97-AF65-F5344CB8AC3E}">
        <p14:creationId xmlns:p14="http://schemas.microsoft.com/office/powerpoint/2010/main" val="1878313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SBD: Purpose</a:t>
            </a:r>
          </a:p>
        </p:txBody>
      </p:sp>
      <p:sp>
        <p:nvSpPr>
          <p:cNvPr id="6" name="Title 5">
            <a:extLst>
              <a:ext uri="{FF2B5EF4-FFF2-40B4-BE49-F238E27FC236}">
                <a16:creationId xmlns:a16="http://schemas.microsoft.com/office/drawing/2014/main" id="{C2F2D65A-FD24-E51D-66A4-6C59A165186A}"/>
              </a:ext>
            </a:extLst>
          </p:cNvPr>
          <p:cNvSpPr>
            <a:spLocks noGrp="1"/>
          </p:cNvSpPr>
          <p:nvPr>
            <p:ph type="title" idx="2"/>
          </p:nvPr>
        </p:nvSpPr>
        <p:spPr/>
        <p:txBody>
          <a:bodyPr/>
          <a:lstStyle/>
          <a:p>
            <a:r>
              <a:rPr lang="en-US" dirty="0" err="1"/>
              <a:t>SBD:Purpose</a:t>
            </a:r>
            <a:endParaRPr lang="en-US" dirty="0"/>
          </a:p>
        </p:txBody>
      </p:sp>
      <p:sp>
        <p:nvSpPr>
          <p:cNvPr id="5" name="TextBox 4">
            <a:extLst>
              <a:ext uri="{FF2B5EF4-FFF2-40B4-BE49-F238E27FC236}">
                <a16:creationId xmlns:a16="http://schemas.microsoft.com/office/drawing/2014/main" id="{DCDCE9CF-0265-4216-A911-4AD360ECAEA9}"/>
              </a:ext>
            </a:extLst>
          </p:cNvPr>
          <p:cNvSpPr txBox="1"/>
          <p:nvPr/>
        </p:nvSpPr>
        <p:spPr>
          <a:xfrm>
            <a:off x="502303" y="1000330"/>
            <a:ext cx="7167900" cy="3347070"/>
          </a:xfrm>
          <a:prstGeom prst="rect">
            <a:avLst/>
          </a:prstGeom>
          <a:noFill/>
        </p:spPr>
        <p:txBody>
          <a:bodyPr wrap="square" rtlCol="0">
            <a:spAutoFit/>
          </a:bodyPr>
          <a:lstStyle/>
          <a:p>
            <a:pPr marL="214313" indent="-214313">
              <a:buFont typeface="Arial" panose="020B0604020202020204" pitchFamily="34" charset="0"/>
              <a:buChar char="•"/>
            </a:pPr>
            <a:r>
              <a:rPr lang="en-US" sz="1800" dirty="0"/>
              <a:t>The Student Biographical Data (SBD) Review Process provides districts with an opportunity to verify the accuracy of student data after testing but prior to reporting and accountability calculations.</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r>
              <a:rPr lang="en-US" sz="1800" dirty="0"/>
              <a:t>This process is completed for the following four assessments:</a:t>
            </a:r>
          </a:p>
          <a:p>
            <a:pPr marL="685800" lvl="1" indent="-342900">
              <a:buFont typeface="+mj-lt"/>
              <a:buAutoNum type="arabicPeriod"/>
            </a:pPr>
            <a:r>
              <a:rPr lang="en-US" sz="1800" dirty="0"/>
              <a:t>WIDA ACCESS for ELLs Assessment</a:t>
            </a:r>
          </a:p>
          <a:p>
            <a:pPr marL="685800" lvl="1" indent="-342900">
              <a:buFont typeface="+mj-lt"/>
              <a:buAutoNum type="arabicPeriod"/>
            </a:pPr>
            <a:r>
              <a:rPr lang="en-US" sz="1800" dirty="0"/>
              <a:t>CMAS Assessments</a:t>
            </a:r>
          </a:p>
          <a:p>
            <a:pPr lvl="2"/>
            <a:r>
              <a:rPr lang="en-US" sz="1800" baseline="0" dirty="0"/>
              <a:t>	-ELA/Math (including CSLA) and </a:t>
            </a:r>
            <a:r>
              <a:rPr lang="en-US" sz="1800" dirty="0"/>
              <a:t>Science</a:t>
            </a:r>
            <a:endParaRPr lang="en-US" sz="1800" baseline="0" dirty="0"/>
          </a:p>
          <a:p>
            <a:pPr lvl="2"/>
            <a:r>
              <a:rPr lang="en-US" sz="1800" baseline="0" dirty="0"/>
              <a:t>	-</a:t>
            </a:r>
            <a:r>
              <a:rPr lang="en-US" sz="1800" baseline="0" dirty="0" err="1"/>
              <a:t>CoAlt</a:t>
            </a:r>
            <a:r>
              <a:rPr lang="en-US" sz="1800" baseline="0" dirty="0"/>
              <a:t> Science</a:t>
            </a:r>
          </a:p>
          <a:p>
            <a:pPr marL="685800" lvl="1" indent="-342900">
              <a:buFont typeface="+mj-lt"/>
              <a:buAutoNum type="arabicPeriod"/>
            </a:pPr>
            <a:r>
              <a:rPr lang="en-US" sz="1800" dirty="0"/>
              <a:t>CO PSAT/SAT</a:t>
            </a:r>
          </a:p>
          <a:p>
            <a:pPr marL="685800" lvl="1" indent="-342900">
              <a:buFont typeface="+mj-lt"/>
              <a:buAutoNum type="arabicPeriod"/>
            </a:pPr>
            <a:r>
              <a:rPr lang="en-US" sz="1800" dirty="0"/>
              <a:t>CoAlt ELA/Math via Dynamic Learning Maps (DLM)</a:t>
            </a:r>
          </a:p>
          <a:p>
            <a:pPr marL="900113" lvl="2" indent="-214313">
              <a:buFont typeface="Arial" panose="020B0604020202020204" pitchFamily="34" charset="0"/>
              <a:buChar char="•"/>
            </a:pPr>
            <a:endParaRPr lang="en-US" sz="1350" dirty="0"/>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4</a:t>
            </a:fld>
            <a:r>
              <a:rPr lang="en-US" dirty="0"/>
              <a:t> </a:t>
            </a:r>
          </a:p>
          <a:p>
            <a:endParaRPr lang="en-US" dirty="0"/>
          </a:p>
        </p:txBody>
      </p:sp>
    </p:spTree>
    <p:extLst>
      <p:ext uri="{BB962C8B-B14F-4D97-AF65-F5344CB8AC3E}">
        <p14:creationId xmlns:p14="http://schemas.microsoft.com/office/powerpoint/2010/main" val="994632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Parent Excuse</a:t>
            </a:r>
          </a:p>
        </p:txBody>
      </p:sp>
      <p:sp>
        <p:nvSpPr>
          <p:cNvPr id="3" name="Content Placeholder 2"/>
          <p:cNvSpPr>
            <a:spLocks noGrp="1"/>
          </p:cNvSpPr>
          <p:nvPr>
            <p:ph type="body" idx="1"/>
          </p:nvPr>
        </p:nvSpPr>
        <p:spPr>
          <a:xfrm>
            <a:off x="311699" y="1152475"/>
            <a:ext cx="7522115" cy="3034800"/>
          </a:xfrm>
        </p:spPr>
        <p:txBody>
          <a:bodyPr>
            <a:normAutofit fontScale="85000" lnSpcReduction="10000"/>
          </a:bodyPr>
          <a:lstStyle/>
          <a:p>
            <a:pPr marL="257175" indent="-257175">
              <a:buFont typeface="Arial" panose="020B0604020202020204" pitchFamily="34" charset="0"/>
              <a:buChar char="•"/>
            </a:pPr>
            <a:r>
              <a:rPr lang="en-US" dirty="0"/>
              <a:t>Parent Excuse</a:t>
            </a:r>
          </a:p>
          <a:p>
            <a:pPr marL="771525" lvl="1" indent="-257175"/>
            <a:r>
              <a:rPr lang="en-US" dirty="0"/>
              <a:t>If Parent Excuse is indicated as a Not Tested Reason, but the student test is in Attempt Status, then it will not be carried through as the final invalidation</a:t>
            </a:r>
          </a:p>
          <a:p>
            <a:pPr marL="1114425" lvl="2" indent="-257175"/>
            <a:r>
              <a:rPr lang="en-US" dirty="0"/>
              <a:t>Some schools create “Parent Excuse Test Sessions” and then mark all the tests complete which puts them in Attempt Status incorrectly. In this case, the Parent Excuse will have to be indicated as a Void Score code instead of an invalidation code.</a:t>
            </a:r>
          </a:p>
          <a:p>
            <a:pPr marL="771525" lvl="1" indent="-257175"/>
            <a:endParaRPr lang="en-US" dirty="0"/>
          </a:p>
          <a:p>
            <a:pPr marL="771525" lvl="1" indent="-257175"/>
            <a:r>
              <a:rPr lang="en-US" dirty="0"/>
              <a:t>Before updating Void Score Reason to Parent Excuse, check to see if Attemptedness = ‘Y’</a:t>
            </a:r>
          </a:p>
          <a:p>
            <a:pPr marL="1114425" lvl="2" indent="-257175"/>
            <a:r>
              <a:rPr lang="en-US" dirty="0"/>
              <a:t>If a student completed the test, then they should not be voided as a Parent Excuse</a:t>
            </a:r>
          </a:p>
          <a:p>
            <a:pPr marL="1114425" lvl="2" indent="-257175"/>
            <a:r>
              <a:rPr lang="en-US" dirty="0"/>
              <a:t>A parent excuse code </a:t>
            </a:r>
            <a:r>
              <a:rPr lang="en-US" b="1" u="sng" dirty="0"/>
              <a:t>will not be processed </a:t>
            </a:r>
            <a:r>
              <a:rPr lang="en-US" dirty="0"/>
              <a:t>and will not appear in the final data if the student responded to all 3 units (2 units for grade 11 science)*</a:t>
            </a:r>
          </a:p>
          <a:p>
            <a:pPr lvl="2" indent="0">
              <a:buNone/>
            </a:pPr>
            <a:endParaRPr lang="en-US" dirty="0"/>
          </a:p>
          <a:p>
            <a:pPr lvl="2" indent="0">
              <a:buNone/>
            </a:pPr>
            <a:r>
              <a:rPr lang="en-US" dirty="0"/>
              <a:t>*In the rare case that a parent excuse was received while a student was participating in Unit 3 (Unit 2 for grade 11 science), contact CDE.</a:t>
            </a:r>
          </a:p>
        </p:txBody>
      </p:sp>
      <p:sp>
        <p:nvSpPr>
          <p:cNvPr id="5" name="Title 4">
            <a:extLst>
              <a:ext uri="{FF2B5EF4-FFF2-40B4-BE49-F238E27FC236}">
                <a16:creationId xmlns:a16="http://schemas.microsoft.com/office/drawing/2014/main" id="{3120C739-3E84-477C-27FB-3327A318F1E1}"/>
              </a:ext>
            </a:extLst>
          </p:cNvPr>
          <p:cNvSpPr>
            <a:spLocks noGrp="1"/>
          </p:cNvSpPr>
          <p:nvPr>
            <p:ph type="title" idx="2"/>
          </p:nvPr>
        </p:nvSpPr>
        <p:spPr/>
        <p:txBody>
          <a:bodyPr/>
          <a:lstStyle/>
          <a:p>
            <a:r>
              <a:rPr lang="en-US" sz="800" dirty="0"/>
              <a:t>Parent Excuse</a:t>
            </a:r>
            <a:endParaRPr lang="en-US" dirty="0"/>
          </a:p>
        </p:txBody>
      </p:sp>
      <p:sp>
        <p:nvSpPr>
          <p:cNvPr id="4" name="Slide Number Placeholder 3">
            <a:extLst>
              <a:ext uri="{FF2B5EF4-FFF2-40B4-BE49-F238E27FC236}">
                <a16:creationId xmlns:a16="http://schemas.microsoft.com/office/drawing/2014/main" id="{51AA3594-5811-8ACC-9E57-B847E5CB6D59}"/>
              </a:ext>
            </a:extLst>
          </p:cNvPr>
          <p:cNvSpPr>
            <a:spLocks noGrp="1"/>
          </p:cNvSpPr>
          <p:nvPr>
            <p:ph type="sldNum" idx="12"/>
          </p:nvPr>
        </p:nvSpPr>
        <p:spPr/>
        <p:txBody>
          <a:bodyPr>
            <a:normAutofit/>
          </a:bodyPr>
          <a:lstStyle/>
          <a:p>
            <a:fld id="{C479D5F6-EDCB-402A-AC08-4943A1820E8F}" type="slidenum">
              <a:rPr lang="en-US" smtClean="0"/>
              <a:pPr/>
              <a:t>40</a:t>
            </a:fld>
            <a:endParaRPr lang="en-US" dirty="0"/>
          </a:p>
        </p:txBody>
      </p:sp>
    </p:spTree>
    <p:extLst>
      <p:ext uri="{BB962C8B-B14F-4D97-AF65-F5344CB8AC3E}">
        <p14:creationId xmlns:p14="http://schemas.microsoft.com/office/powerpoint/2010/main" val="1709201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 Suppression Codes</a:t>
            </a:r>
          </a:p>
        </p:txBody>
      </p:sp>
      <p:sp>
        <p:nvSpPr>
          <p:cNvPr id="3" name="Content Placeholder 2"/>
          <p:cNvSpPr>
            <a:spLocks noGrp="1"/>
          </p:cNvSpPr>
          <p:nvPr>
            <p:ph type="body" idx="1"/>
          </p:nvPr>
        </p:nvSpPr>
        <p:spPr>
          <a:xfrm>
            <a:off x="311699" y="981878"/>
            <a:ext cx="8245085" cy="1589872"/>
          </a:xfrm>
        </p:spPr>
        <p:txBody>
          <a:bodyPr>
            <a:normAutofit lnSpcReduction="10000"/>
          </a:bodyPr>
          <a:lstStyle/>
          <a:p>
            <a:pPr marL="257175" indent="-257175">
              <a:buFont typeface="Arial" panose="020B0604020202020204" pitchFamily="34" charset="0"/>
              <a:buChar char="•"/>
            </a:pPr>
            <a:r>
              <a:rPr lang="en-US" sz="1500" dirty="0"/>
              <a:t>Report suppression codes allow a student to receive their individual report while suppressing their scores in certain situations.</a:t>
            </a:r>
          </a:p>
          <a:p>
            <a:pPr marL="771525" lvl="1" indent="-257175"/>
            <a:r>
              <a:rPr lang="en-US" sz="1350" dirty="0"/>
              <a:t>Suppression codes can only be applied by CDE</a:t>
            </a:r>
          </a:p>
          <a:p>
            <a:pPr marL="771525" lvl="1" indent="-257175"/>
            <a:r>
              <a:rPr lang="en-US" sz="1350" dirty="0" err="1"/>
              <a:t>Misadministrations</a:t>
            </a:r>
            <a:r>
              <a:rPr lang="en-US" sz="1350" dirty="0"/>
              <a:t> reported during testing will already be applied prior to SBD</a:t>
            </a:r>
          </a:p>
          <a:p>
            <a:pPr marL="771525" lvl="1" indent="-257175"/>
            <a:r>
              <a:rPr lang="en-US" sz="1350" dirty="0"/>
              <a:t>Some can be reported during SBD by changing certain data fields and the suppression fields will be updated after SBD</a:t>
            </a:r>
          </a:p>
        </p:txBody>
      </p:sp>
      <p:graphicFrame>
        <p:nvGraphicFramePr>
          <p:cNvPr id="6" name="Table 6">
            <a:extLst>
              <a:ext uri="{FF2B5EF4-FFF2-40B4-BE49-F238E27FC236}">
                <a16:creationId xmlns:a16="http://schemas.microsoft.com/office/drawing/2014/main" id="{5E62DC03-B4E3-1832-350B-5C774CD86EAA}"/>
              </a:ext>
            </a:extLst>
          </p:cNvPr>
          <p:cNvGraphicFramePr>
            <a:graphicFrameLocks noGrp="1"/>
          </p:cNvGraphicFramePr>
          <p:nvPr>
            <p:extLst>
              <p:ext uri="{D42A27DB-BD31-4B8C-83A1-F6EECF244321}">
                <p14:modId xmlns:p14="http://schemas.microsoft.com/office/powerpoint/2010/main" val="2627227800"/>
              </p:ext>
            </p:extLst>
          </p:nvPr>
        </p:nvGraphicFramePr>
        <p:xfrm>
          <a:off x="689751" y="2490691"/>
          <a:ext cx="7444315" cy="1732689"/>
        </p:xfrm>
        <a:graphic>
          <a:graphicData uri="http://schemas.openxmlformats.org/drawingml/2006/table">
            <a:tbl>
              <a:tblPr firstRow="1" bandRow="1">
                <a:tableStyleId>{00A15C55-8517-42AA-B614-E9B94910E393}</a:tableStyleId>
              </a:tblPr>
              <a:tblGrid>
                <a:gridCol w="1614659">
                  <a:extLst>
                    <a:ext uri="{9D8B030D-6E8A-4147-A177-3AD203B41FA5}">
                      <a16:colId xmlns:a16="http://schemas.microsoft.com/office/drawing/2014/main" val="3429250558"/>
                    </a:ext>
                  </a:extLst>
                </a:gridCol>
                <a:gridCol w="5829656">
                  <a:extLst>
                    <a:ext uri="{9D8B030D-6E8A-4147-A177-3AD203B41FA5}">
                      <a16:colId xmlns:a16="http://schemas.microsoft.com/office/drawing/2014/main" val="790637448"/>
                    </a:ext>
                  </a:extLst>
                </a:gridCol>
              </a:tblGrid>
              <a:tr h="253730">
                <a:tc>
                  <a:txBody>
                    <a:bodyPr/>
                    <a:lstStyle/>
                    <a:p>
                      <a:pPr algn="ctr"/>
                      <a:r>
                        <a:rPr lang="en-US" sz="1400" dirty="0">
                          <a:solidFill>
                            <a:sysClr val="windowText" lastClr="000000"/>
                          </a:solidFill>
                        </a:rPr>
                        <a:t>Code Number</a:t>
                      </a:r>
                    </a:p>
                  </a:txBody>
                  <a:tcPr marL="68580" marR="68580" marT="34290" marB="34290"/>
                </a:tc>
                <a:tc>
                  <a:txBody>
                    <a:bodyPr/>
                    <a:lstStyle/>
                    <a:p>
                      <a:pPr lvl="1" algn="ctr"/>
                      <a:r>
                        <a:rPr lang="en-US" sz="1400" dirty="0">
                          <a:solidFill>
                            <a:sysClr val="windowText" lastClr="000000"/>
                          </a:solidFill>
                        </a:rPr>
                        <a:t>Explanation</a:t>
                      </a:r>
                    </a:p>
                  </a:txBody>
                  <a:tcPr marL="68580" marR="68580" marT="34290" marB="34290"/>
                </a:tc>
                <a:extLst>
                  <a:ext uri="{0D108BD9-81ED-4DB2-BD59-A6C34878D82A}">
                    <a16:rowId xmlns:a16="http://schemas.microsoft.com/office/drawing/2014/main" val="148869829"/>
                  </a:ext>
                </a:extLst>
              </a:tr>
              <a:tr h="361137">
                <a:tc>
                  <a:txBody>
                    <a:bodyPr/>
                    <a:lstStyle/>
                    <a:p>
                      <a:pPr marL="0" marR="0" algn="ctr">
                        <a:spcBef>
                          <a:spcPts val="0"/>
                        </a:spcBef>
                        <a:spcAft>
                          <a:spcPts val="0"/>
                        </a:spcAft>
                      </a:pPr>
                      <a:r>
                        <a:rPr lang="en-US" sz="1100" spc="10" dirty="0">
                          <a:effectLst/>
                        </a:rPr>
                        <a:t>01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431" marR="21431" marT="0" marB="0"/>
                </a:tc>
                <a:tc>
                  <a:txBody>
                    <a:bodyPr/>
                    <a:lstStyle/>
                    <a:p>
                      <a:pPr marL="0" marR="0">
                        <a:spcBef>
                          <a:spcPts val="0"/>
                        </a:spcBef>
                        <a:spcAft>
                          <a:spcPts val="0"/>
                        </a:spcAft>
                      </a:pPr>
                      <a:r>
                        <a:rPr lang="en-US" sz="1100" dirty="0">
                          <a:effectLst/>
                        </a:rPr>
                        <a:t>Student is home schooled and will have a Report Suppression Action of 05. To have CDE apply this code to a record, change the Reporting School code to ‘HHHH.’</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431" marR="21431" marT="0" marB="0"/>
                </a:tc>
                <a:extLst>
                  <a:ext uri="{0D108BD9-81ED-4DB2-BD59-A6C34878D82A}">
                    <a16:rowId xmlns:a16="http://schemas.microsoft.com/office/drawing/2014/main" val="1250990283"/>
                  </a:ext>
                </a:extLst>
              </a:tr>
              <a:tr h="301733">
                <a:tc>
                  <a:txBody>
                    <a:bodyPr/>
                    <a:lstStyle/>
                    <a:p>
                      <a:pPr marL="0" marR="0" algn="ctr">
                        <a:spcBef>
                          <a:spcPts val="0"/>
                        </a:spcBef>
                        <a:spcAft>
                          <a:spcPts val="0"/>
                        </a:spcAft>
                      </a:pPr>
                      <a:r>
                        <a:rPr lang="en-US" sz="1100" spc="10" dirty="0">
                          <a:effectLst/>
                        </a:rPr>
                        <a:t>03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431" marR="21431" marT="0" marB="0"/>
                </a:tc>
                <a:tc>
                  <a:txBody>
                    <a:bodyPr/>
                    <a:lstStyle/>
                    <a:p>
                      <a:pPr marL="0" marR="0">
                        <a:spcBef>
                          <a:spcPts val="0"/>
                        </a:spcBef>
                        <a:spcAft>
                          <a:spcPts val="0"/>
                        </a:spcAft>
                      </a:pPr>
                      <a:r>
                        <a:rPr lang="en-US" sz="1100" dirty="0">
                          <a:effectLst/>
                        </a:rPr>
                        <a:t>Student was not supposed to take a CMAS test because they are in a grade that takes a different assessment.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431" marR="21431" marT="0" marB="0"/>
                </a:tc>
                <a:extLst>
                  <a:ext uri="{0D108BD9-81ED-4DB2-BD59-A6C34878D82A}">
                    <a16:rowId xmlns:a16="http://schemas.microsoft.com/office/drawing/2014/main" val="414498100"/>
                  </a:ext>
                </a:extLst>
              </a:tr>
              <a:tr h="754332">
                <a:tc>
                  <a:txBody>
                    <a:bodyPr/>
                    <a:lstStyle/>
                    <a:p>
                      <a:pPr marL="0" marR="0" algn="ctr">
                        <a:spcBef>
                          <a:spcPts val="0"/>
                        </a:spcBef>
                        <a:spcAft>
                          <a:spcPts val="0"/>
                        </a:spcAft>
                      </a:pPr>
                      <a:r>
                        <a:rPr lang="en-US" sz="1100" spc="10" dirty="0">
                          <a:effectLst/>
                        </a:rPr>
                        <a:t>06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431" marR="21431" marT="0" marB="0"/>
                </a:tc>
                <a:tc>
                  <a:txBody>
                    <a:bodyPr/>
                    <a:lstStyle/>
                    <a:p>
                      <a:pPr marL="0" marR="0">
                        <a:spcBef>
                          <a:spcPts val="0"/>
                        </a:spcBef>
                        <a:spcAft>
                          <a:spcPts val="0"/>
                        </a:spcAft>
                      </a:pPr>
                      <a:r>
                        <a:rPr lang="en-US" sz="1100" dirty="0">
                          <a:effectLst/>
                        </a:rPr>
                        <a:t>Used for </a:t>
                      </a:r>
                      <a:r>
                        <a:rPr lang="en-US" sz="1100" dirty="0" err="1">
                          <a:effectLst/>
                        </a:rPr>
                        <a:t>misadministrations</a:t>
                      </a:r>
                      <a:r>
                        <a:rPr lang="en-US" sz="1100" dirty="0">
                          <a:effectLst/>
                        </a:rPr>
                        <a:t> caused by registration errors (e.g., text-to-speech for ELA, taking the wrong test for their grade). </a:t>
                      </a:r>
                      <a:r>
                        <a:rPr lang="en-US" sz="1100" dirty="0" err="1">
                          <a:effectLst/>
                        </a:rPr>
                        <a:t>Misadministrations</a:t>
                      </a:r>
                      <a:r>
                        <a:rPr lang="en-US" sz="1100" dirty="0">
                          <a:effectLst/>
                        </a:rPr>
                        <a:t> from student misconduct should be indicated through the Void Score Reason field. This code was applied according to discussions with CDE.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431" marR="21431" marT="0" marB="0"/>
                </a:tc>
                <a:extLst>
                  <a:ext uri="{0D108BD9-81ED-4DB2-BD59-A6C34878D82A}">
                    <a16:rowId xmlns:a16="http://schemas.microsoft.com/office/drawing/2014/main" val="3535039028"/>
                  </a:ext>
                </a:extLst>
              </a:tr>
            </a:tbl>
          </a:graphicData>
        </a:graphic>
      </p:graphicFrame>
      <p:sp>
        <p:nvSpPr>
          <p:cNvPr id="4" name="Title 3">
            <a:extLst>
              <a:ext uri="{FF2B5EF4-FFF2-40B4-BE49-F238E27FC236}">
                <a16:creationId xmlns:a16="http://schemas.microsoft.com/office/drawing/2014/main" id="{63C96014-D6FE-AEE9-8610-74A640DBB1E2}"/>
              </a:ext>
            </a:extLst>
          </p:cNvPr>
          <p:cNvSpPr>
            <a:spLocks noGrp="1"/>
          </p:cNvSpPr>
          <p:nvPr>
            <p:ph type="title" idx="2"/>
          </p:nvPr>
        </p:nvSpPr>
        <p:spPr/>
        <p:txBody>
          <a:bodyPr/>
          <a:lstStyle/>
          <a:p>
            <a:r>
              <a:rPr lang="en-US" dirty="0"/>
              <a:t>Report Suppression Codes</a:t>
            </a:r>
          </a:p>
        </p:txBody>
      </p:sp>
      <p:sp>
        <p:nvSpPr>
          <p:cNvPr id="5" name="Slide Number Placeholder 4">
            <a:extLst>
              <a:ext uri="{FF2B5EF4-FFF2-40B4-BE49-F238E27FC236}">
                <a16:creationId xmlns:a16="http://schemas.microsoft.com/office/drawing/2014/main" id="{951C892E-2CD4-1AE9-9CD0-4F12EA45AD5E}"/>
              </a:ext>
            </a:extLst>
          </p:cNvPr>
          <p:cNvSpPr>
            <a:spLocks noGrp="1"/>
          </p:cNvSpPr>
          <p:nvPr>
            <p:ph type="sldNum" idx="12"/>
          </p:nvPr>
        </p:nvSpPr>
        <p:spPr/>
        <p:txBody>
          <a:bodyPr>
            <a:normAutofit/>
          </a:bodyPr>
          <a:lstStyle/>
          <a:p>
            <a:fld id="{C479D5F6-EDCB-402A-AC08-4943A1820E8F}" type="slidenum">
              <a:rPr lang="en-US" smtClean="0"/>
              <a:pPr/>
              <a:t>41</a:t>
            </a:fld>
            <a:endParaRPr lang="en-US" dirty="0"/>
          </a:p>
        </p:txBody>
      </p:sp>
    </p:spTree>
    <p:extLst>
      <p:ext uri="{BB962C8B-B14F-4D97-AF65-F5344CB8AC3E}">
        <p14:creationId xmlns:p14="http://schemas.microsoft.com/office/powerpoint/2010/main" val="154410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Calculated Invalidation Code</a:t>
            </a:r>
          </a:p>
        </p:txBody>
      </p:sp>
      <p:sp>
        <p:nvSpPr>
          <p:cNvPr id="3" name="Content Placeholder 2"/>
          <p:cNvSpPr>
            <a:spLocks noGrp="1"/>
          </p:cNvSpPr>
          <p:nvPr>
            <p:ph type="body" idx="1"/>
          </p:nvPr>
        </p:nvSpPr>
        <p:spPr>
          <a:xfrm>
            <a:off x="311699" y="1152475"/>
            <a:ext cx="7631297" cy="3034800"/>
          </a:xfrm>
        </p:spPr>
        <p:txBody>
          <a:bodyPr>
            <a:normAutofit lnSpcReduction="10000"/>
          </a:bodyPr>
          <a:lstStyle/>
          <a:p>
            <a:pPr marL="257175" indent="-257175">
              <a:buFont typeface="Arial" panose="020B0604020202020204" pitchFamily="34" charset="0"/>
              <a:buChar char="•"/>
            </a:pPr>
            <a:r>
              <a:rPr lang="en-US" dirty="0"/>
              <a:t>Calculated Invalidation Code</a:t>
            </a:r>
          </a:p>
          <a:p>
            <a:pPr marL="771525" lvl="1" indent="-257175"/>
            <a:r>
              <a:rPr lang="en-US" dirty="0"/>
              <a:t>Combines Test Status, Attemptedness, Not Tested Reason, Void Score Reason, and Report Suppression Code to show which invalidation will be assigned to the record</a:t>
            </a:r>
          </a:p>
          <a:p>
            <a:pPr marL="771525" lvl="1" indent="-257175"/>
            <a:r>
              <a:rPr lang="en-US" dirty="0"/>
              <a:t>The SBD Layout document covers all available options and how to change them if they are not what you are expecting</a:t>
            </a:r>
          </a:p>
          <a:p>
            <a:pPr marL="771525" lvl="1" indent="-257175"/>
            <a:r>
              <a:rPr lang="en-US" dirty="0"/>
              <a:t>The most common issue is Not Tested Codes assigned by the school and not updated to Void Score Codes if the test session was started (either by a test administrator or the student)</a:t>
            </a:r>
          </a:p>
          <a:p>
            <a:pPr marL="771525" lvl="1" indent="-257175"/>
            <a:r>
              <a:rPr lang="en-US" dirty="0"/>
              <a:t>Codes based on Report Suppression Codes cannot be changed during SBD. Contact SBD Support if you think these have been applied incorrectly or were missed.</a:t>
            </a:r>
          </a:p>
          <a:p>
            <a:pPr marL="1114425" lvl="2" indent="-257175"/>
            <a:r>
              <a:rPr lang="en-US" dirty="0"/>
              <a:t>Home schooled students will be coded automatically after SBD if their responsible school is changed to HHHH</a:t>
            </a:r>
          </a:p>
          <a:p>
            <a:pPr lvl="1" indent="0">
              <a:buNone/>
            </a:pPr>
            <a:endParaRPr lang="en-US" dirty="0"/>
          </a:p>
        </p:txBody>
      </p:sp>
      <p:sp>
        <p:nvSpPr>
          <p:cNvPr id="5" name="Title 4">
            <a:extLst>
              <a:ext uri="{FF2B5EF4-FFF2-40B4-BE49-F238E27FC236}">
                <a16:creationId xmlns:a16="http://schemas.microsoft.com/office/drawing/2014/main" id="{103D5C4A-2E49-B836-FA16-61A90D154FCF}"/>
              </a:ext>
            </a:extLst>
          </p:cNvPr>
          <p:cNvSpPr>
            <a:spLocks noGrp="1"/>
          </p:cNvSpPr>
          <p:nvPr>
            <p:ph type="title" idx="2"/>
          </p:nvPr>
        </p:nvSpPr>
        <p:spPr/>
        <p:txBody>
          <a:bodyPr/>
          <a:lstStyle/>
          <a:p>
            <a:r>
              <a:rPr lang="en-US" dirty="0"/>
              <a:t>Calculated Invalidation Code</a:t>
            </a:r>
          </a:p>
        </p:txBody>
      </p:sp>
      <p:sp>
        <p:nvSpPr>
          <p:cNvPr id="4" name="Slide Number Placeholder 3">
            <a:extLst>
              <a:ext uri="{FF2B5EF4-FFF2-40B4-BE49-F238E27FC236}">
                <a16:creationId xmlns:a16="http://schemas.microsoft.com/office/drawing/2014/main" id="{0A13DC47-D746-98F1-5E31-48A7FA5F6BDF}"/>
              </a:ext>
            </a:extLst>
          </p:cNvPr>
          <p:cNvSpPr>
            <a:spLocks noGrp="1"/>
          </p:cNvSpPr>
          <p:nvPr>
            <p:ph type="sldNum" idx="12"/>
          </p:nvPr>
        </p:nvSpPr>
        <p:spPr/>
        <p:txBody>
          <a:bodyPr>
            <a:normAutofit/>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531600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AF39-4B41-33A9-3FA8-0E63520E8424}"/>
              </a:ext>
            </a:extLst>
          </p:cNvPr>
          <p:cNvSpPr>
            <a:spLocks noGrp="1"/>
          </p:cNvSpPr>
          <p:nvPr>
            <p:ph type="title"/>
          </p:nvPr>
        </p:nvSpPr>
        <p:spPr>
          <a:xfrm>
            <a:off x="0" y="2900148"/>
            <a:ext cx="9144000" cy="1390497"/>
          </a:xfrm>
        </p:spPr>
        <p:txBody>
          <a:bodyPr>
            <a:normAutofit fontScale="90000"/>
          </a:bodyPr>
          <a:lstStyle/>
          <a:p>
            <a:r>
              <a:rPr lang="en-US" dirty="0">
                <a:solidFill>
                  <a:schemeClr val="tx1"/>
                </a:solidFill>
              </a:rPr>
              <a:t>Deeper Dive:</a:t>
            </a:r>
            <a:br>
              <a:rPr lang="en-US" dirty="0">
                <a:solidFill>
                  <a:schemeClr val="tx1"/>
                </a:solidFill>
              </a:rPr>
            </a:br>
            <a:r>
              <a:rPr lang="en-US" dirty="0">
                <a:solidFill>
                  <a:schemeClr val="tx1"/>
                </a:solidFill>
              </a:rPr>
              <a:t>DLM SBD Specific Fields</a:t>
            </a:r>
            <a:br>
              <a:rPr lang="en-US" dirty="0">
                <a:solidFill>
                  <a:schemeClr val="tx1"/>
                </a:solidFill>
              </a:rPr>
            </a:br>
            <a:r>
              <a:rPr lang="en-US" sz="3000" dirty="0">
                <a:solidFill>
                  <a:schemeClr val="tx1"/>
                </a:solidFill>
              </a:rPr>
              <a:t>(CoAlt: ELA/Math)</a:t>
            </a:r>
            <a:br>
              <a:rPr lang="en-US" dirty="0"/>
            </a:br>
            <a:endParaRPr lang="en-US" dirty="0"/>
          </a:p>
        </p:txBody>
      </p:sp>
      <p:sp>
        <p:nvSpPr>
          <p:cNvPr id="3" name="Slide Number Placeholder 2">
            <a:extLst>
              <a:ext uri="{FF2B5EF4-FFF2-40B4-BE49-F238E27FC236}">
                <a16:creationId xmlns:a16="http://schemas.microsoft.com/office/drawing/2014/main" id="{4E6B565A-FF04-A4D3-EA64-68BF8861D744}"/>
              </a:ext>
            </a:extLst>
          </p:cNvPr>
          <p:cNvSpPr>
            <a:spLocks noGrp="1"/>
          </p:cNvSpPr>
          <p:nvPr>
            <p:ph type="sldNum" idx="12"/>
          </p:nvPr>
        </p:nvSpPr>
        <p:spPr/>
        <p:txBody>
          <a:bodyPr>
            <a:normAutofit/>
          </a:bodyPr>
          <a:lstStyle/>
          <a:p>
            <a:fld id="{C479D5F6-EDCB-402A-AC08-4943A1820E8F}" type="slidenum">
              <a:rPr lang="en-US" smtClean="0"/>
              <a:pPr/>
              <a:t>43</a:t>
            </a:fld>
            <a:endParaRPr lang="en-US" dirty="0"/>
          </a:p>
        </p:txBody>
      </p:sp>
    </p:spTree>
    <p:extLst>
      <p:ext uri="{BB962C8B-B14F-4D97-AF65-F5344CB8AC3E}">
        <p14:creationId xmlns:p14="http://schemas.microsoft.com/office/powerpoint/2010/main" val="3206739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555C-7FCB-EDCC-6DB6-DDC61A16E8E6}"/>
              </a:ext>
            </a:extLst>
          </p:cNvPr>
          <p:cNvSpPr>
            <a:spLocks noGrp="1"/>
          </p:cNvSpPr>
          <p:nvPr>
            <p:ph type="title"/>
          </p:nvPr>
        </p:nvSpPr>
        <p:spPr/>
        <p:txBody>
          <a:bodyPr>
            <a:normAutofit/>
          </a:bodyPr>
          <a:lstStyle/>
          <a:p>
            <a:r>
              <a:rPr lang="en-US" dirty="0"/>
              <a:t>DLM: Changes for 24-25 Collection</a:t>
            </a:r>
            <a:br>
              <a:rPr lang="en-US" dirty="0"/>
            </a:br>
            <a:endParaRPr lang="en-US" dirty="0"/>
          </a:p>
        </p:txBody>
      </p:sp>
      <p:sp>
        <p:nvSpPr>
          <p:cNvPr id="3" name="Content Placeholder 2">
            <a:extLst>
              <a:ext uri="{FF2B5EF4-FFF2-40B4-BE49-F238E27FC236}">
                <a16:creationId xmlns:a16="http://schemas.microsoft.com/office/drawing/2014/main" id="{F82E761F-4C8A-B940-B7F9-E16094057B2A}"/>
              </a:ext>
            </a:extLst>
          </p:cNvPr>
          <p:cNvSpPr>
            <a:spLocks noGrp="1"/>
          </p:cNvSpPr>
          <p:nvPr>
            <p:ph type="body" idx="1"/>
          </p:nvPr>
        </p:nvSpPr>
        <p:spPr/>
        <p:txBody>
          <a:bodyPr>
            <a:normAutofit/>
          </a:bodyPr>
          <a:lstStyle/>
          <a:p>
            <a:r>
              <a:rPr lang="en-US" dirty="0"/>
              <a:t>Coding adjustments: </a:t>
            </a:r>
          </a:p>
          <a:p>
            <a:pPr lvl="1"/>
            <a:r>
              <a:rPr lang="en-US" dirty="0"/>
              <a:t>Extenuating Circumstances code was removed from the Special Circumstance Code field</a:t>
            </a:r>
          </a:p>
        </p:txBody>
      </p:sp>
      <p:sp>
        <p:nvSpPr>
          <p:cNvPr id="5" name="Title 4">
            <a:extLst>
              <a:ext uri="{FF2B5EF4-FFF2-40B4-BE49-F238E27FC236}">
                <a16:creationId xmlns:a16="http://schemas.microsoft.com/office/drawing/2014/main" id="{53B131F4-64DB-C77B-2967-8ED085B1A18C}"/>
              </a:ext>
            </a:extLst>
          </p:cNvPr>
          <p:cNvSpPr>
            <a:spLocks noGrp="1"/>
          </p:cNvSpPr>
          <p:nvPr>
            <p:ph type="title" idx="2"/>
          </p:nvPr>
        </p:nvSpPr>
        <p:spPr/>
        <p:txBody>
          <a:bodyPr/>
          <a:lstStyle/>
          <a:p>
            <a:r>
              <a:rPr lang="en-US" dirty="0"/>
              <a:t>DLM: Changes for 24-25 Collection</a:t>
            </a:r>
          </a:p>
        </p:txBody>
      </p:sp>
      <p:sp>
        <p:nvSpPr>
          <p:cNvPr id="4" name="Slide Number Placeholder 3">
            <a:extLst>
              <a:ext uri="{FF2B5EF4-FFF2-40B4-BE49-F238E27FC236}">
                <a16:creationId xmlns:a16="http://schemas.microsoft.com/office/drawing/2014/main" id="{48C2C18C-6EBA-9747-A5B2-77F20173F40F}"/>
              </a:ext>
            </a:extLst>
          </p:cNvPr>
          <p:cNvSpPr>
            <a:spLocks noGrp="1"/>
          </p:cNvSpPr>
          <p:nvPr>
            <p:ph type="sldNum" idx="12"/>
          </p:nvPr>
        </p:nvSpPr>
        <p:spPr/>
        <p:txBody>
          <a:bodyPr>
            <a:normAutofit/>
          </a:bodyPr>
          <a:lstStyle/>
          <a:p>
            <a:fld id="{C479D5F6-EDCB-402A-AC08-4943A1820E8F}" type="slidenum">
              <a:rPr lang="en-US" smtClean="0"/>
              <a:pPr/>
              <a:t>44</a:t>
            </a:fld>
            <a:endParaRPr lang="en-US" dirty="0"/>
          </a:p>
        </p:txBody>
      </p:sp>
    </p:spTree>
    <p:extLst>
      <p:ext uri="{BB962C8B-B14F-4D97-AF65-F5344CB8AC3E}">
        <p14:creationId xmlns:p14="http://schemas.microsoft.com/office/powerpoint/2010/main" val="1596404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Accountability School Identifier</a:t>
            </a:r>
          </a:p>
        </p:txBody>
      </p:sp>
      <p:sp>
        <p:nvSpPr>
          <p:cNvPr id="3" name="Content Placeholder 2"/>
          <p:cNvSpPr>
            <a:spLocks noGrp="1"/>
          </p:cNvSpPr>
          <p:nvPr>
            <p:ph type="body" idx="1"/>
          </p:nvPr>
        </p:nvSpPr>
        <p:spPr>
          <a:xfrm>
            <a:off x="311699" y="1152475"/>
            <a:ext cx="7079375" cy="3034800"/>
          </a:xfrm>
        </p:spPr>
        <p:txBody>
          <a:bodyPr>
            <a:normAutofit/>
          </a:bodyPr>
          <a:lstStyle/>
          <a:p>
            <a:pPr marL="285750" indent="-285750"/>
            <a:r>
              <a:rPr lang="en-US" dirty="0"/>
              <a:t>Responsible District and School Codes</a:t>
            </a:r>
          </a:p>
          <a:p>
            <a:pPr marL="771525" lvl="1" indent="-257175"/>
            <a:r>
              <a:rPr lang="en-US" dirty="0"/>
              <a:t>This is the district and school where the student should be counted for accountability purposes</a:t>
            </a:r>
          </a:p>
          <a:p>
            <a:pPr marL="771525" lvl="1" indent="-257175"/>
            <a:endParaRPr lang="en-US" dirty="0"/>
          </a:p>
          <a:p>
            <a:pPr marL="771525" lvl="1" indent="-257175"/>
            <a:r>
              <a:rPr lang="en-US" dirty="0"/>
              <a:t>Both are updateable in SBD</a:t>
            </a:r>
          </a:p>
          <a:p>
            <a:pPr marL="1114425" lvl="2" indent="-257175"/>
            <a:r>
              <a:rPr lang="en-US" dirty="0"/>
              <a:t>If you are changing the Responsible District, be sure to confirm the move with the receiving district</a:t>
            </a:r>
          </a:p>
          <a:p>
            <a:pPr marL="771525" lvl="1" indent="-257175"/>
            <a:endParaRPr lang="en-US" dirty="0"/>
          </a:p>
          <a:p>
            <a:pPr marL="771525" lvl="1" indent="-257175"/>
            <a:r>
              <a:rPr lang="en-US" dirty="0"/>
              <a:t>School must be a valid school with a school number, not a district or BOCES program unless that program has a valid school number</a:t>
            </a:r>
          </a:p>
        </p:txBody>
      </p:sp>
      <p:sp>
        <p:nvSpPr>
          <p:cNvPr id="5" name="Title 4">
            <a:extLst>
              <a:ext uri="{FF2B5EF4-FFF2-40B4-BE49-F238E27FC236}">
                <a16:creationId xmlns:a16="http://schemas.microsoft.com/office/drawing/2014/main" id="{71726585-8DAF-7173-AD44-9699E2E5B8E0}"/>
              </a:ext>
            </a:extLst>
          </p:cNvPr>
          <p:cNvSpPr>
            <a:spLocks noGrp="1"/>
          </p:cNvSpPr>
          <p:nvPr>
            <p:ph type="title" idx="2"/>
          </p:nvPr>
        </p:nvSpPr>
        <p:spPr/>
        <p:txBody>
          <a:bodyPr/>
          <a:lstStyle/>
          <a:p>
            <a:r>
              <a:rPr lang="en-US" dirty="0"/>
              <a:t>Accountability School Identifier</a:t>
            </a:r>
          </a:p>
        </p:txBody>
      </p:sp>
      <p:sp>
        <p:nvSpPr>
          <p:cNvPr id="4" name="Slide Number Placeholder 3">
            <a:extLst>
              <a:ext uri="{FF2B5EF4-FFF2-40B4-BE49-F238E27FC236}">
                <a16:creationId xmlns:a16="http://schemas.microsoft.com/office/drawing/2014/main" id="{35CAB9AE-8FAF-A48F-F7B5-A8BD4CAF5FA7}"/>
              </a:ext>
            </a:extLst>
          </p:cNvPr>
          <p:cNvSpPr>
            <a:spLocks noGrp="1"/>
          </p:cNvSpPr>
          <p:nvPr>
            <p:ph type="sldNum" idx="12"/>
          </p:nvPr>
        </p:nvSpPr>
        <p:spPr/>
        <p:txBody>
          <a:bodyPr>
            <a:normAutofit/>
          </a:bodyPr>
          <a:lstStyle/>
          <a:p>
            <a:fld id="{C479D5F6-EDCB-402A-AC08-4943A1820E8F}" type="slidenum">
              <a:rPr lang="en-US" smtClean="0"/>
              <a:pPr/>
              <a:t>45</a:t>
            </a:fld>
            <a:endParaRPr lang="en-US" dirty="0"/>
          </a:p>
        </p:txBody>
      </p:sp>
    </p:spTree>
    <p:extLst>
      <p:ext uri="{BB962C8B-B14F-4D97-AF65-F5344CB8AC3E}">
        <p14:creationId xmlns:p14="http://schemas.microsoft.com/office/powerpoint/2010/main" val="2196833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and Race/Ethnicity Fields</a:t>
            </a:r>
          </a:p>
        </p:txBody>
      </p:sp>
      <p:sp>
        <p:nvSpPr>
          <p:cNvPr id="3" name="Content Placeholder 2"/>
          <p:cNvSpPr>
            <a:spLocks noGrp="1"/>
          </p:cNvSpPr>
          <p:nvPr>
            <p:ph type="body" idx="1"/>
          </p:nvPr>
        </p:nvSpPr>
        <p:spPr>
          <a:xfrm>
            <a:off x="311699" y="1152475"/>
            <a:ext cx="6942085" cy="3034800"/>
          </a:xfrm>
        </p:spPr>
        <p:txBody>
          <a:bodyPr>
            <a:normAutofit/>
          </a:bodyPr>
          <a:lstStyle/>
          <a:p>
            <a:r>
              <a:rPr lang="en-US" dirty="0"/>
              <a:t>Grade Field:</a:t>
            </a:r>
          </a:p>
          <a:p>
            <a:pPr marL="773113" lvl="1" indent="-285750"/>
            <a:r>
              <a:rPr lang="en-US" dirty="0"/>
              <a:t>The student’s grade cannot be updated during SBD.</a:t>
            </a:r>
          </a:p>
          <a:p>
            <a:pPr marL="771525" lvl="1" indent="-257175"/>
            <a:r>
              <a:rPr lang="en-US" dirty="0"/>
              <a:t>If a student tested in the wrong grade, they should be invalidated using 13836 – Misadministration</a:t>
            </a:r>
          </a:p>
          <a:p>
            <a:pPr marL="771525" lvl="1" indent="-257175"/>
            <a:endParaRPr lang="en-US" dirty="0"/>
          </a:p>
          <a:p>
            <a:pPr marL="428625" indent="-257175"/>
            <a:r>
              <a:rPr lang="en-US" dirty="0"/>
              <a:t>Race/Ethnicity Fields:</a:t>
            </a:r>
          </a:p>
          <a:p>
            <a:pPr marL="771525" lvl="1" indent="-257175"/>
            <a:r>
              <a:rPr lang="en-US" dirty="0"/>
              <a:t>Race fields have been updated to match other CDE collections rather than using the vendor codes.</a:t>
            </a:r>
          </a:p>
          <a:p>
            <a:pPr marL="771525" lvl="1" indent="-257175"/>
            <a:r>
              <a:rPr lang="en-US" dirty="0"/>
              <a:t>Fill out the individual fields as usual.</a:t>
            </a:r>
          </a:p>
          <a:p>
            <a:pPr marL="771525" lvl="1" indent="-257175"/>
            <a:r>
              <a:rPr lang="en-US" dirty="0"/>
              <a:t>A summary of the calculated field is available in the Final Summary report in COGNOS.</a:t>
            </a:r>
          </a:p>
          <a:p>
            <a:pPr marL="771525" lvl="1" indent="-257175"/>
            <a:endParaRPr lang="en-US" dirty="0"/>
          </a:p>
        </p:txBody>
      </p:sp>
      <p:sp>
        <p:nvSpPr>
          <p:cNvPr id="5" name="Title 4">
            <a:extLst>
              <a:ext uri="{FF2B5EF4-FFF2-40B4-BE49-F238E27FC236}">
                <a16:creationId xmlns:a16="http://schemas.microsoft.com/office/drawing/2014/main" id="{950CAFE2-77F8-B802-FE02-811770D17AB2}"/>
              </a:ext>
            </a:extLst>
          </p:cNvPr>
          <p:cNvSpPr>
            <a:spLocks noGrp="1"/>
          </p:cNvSpPr>
          <p:nvPr>
            <p:ph type="title" idx="2"/>
          </p:nvPr>
        </p:nvSpPr>
        <p:spPr/>
        <p:txBody>
          <a:bodyPr/>
          <a:lstStyle/>
          <a:p>
            <a:r>
              <a:rPr lang="en-US" dirty="0"/>
              <a:t>Grade and Race/Ethnicity Fields</a:t>
            </a:r>
          </a:p>
        </p:txBody>
      </p:sp>
      <p:sp>
        <p:nvSpPr>
          <p:cNvPr id="4" name="Slide Number Placeholder 3">
            <a:extLst>
              <a:ext uri="{FF2B5EF4-FFF2-40B4-BE49-F238E27FC236}">
                <a16:creationId xmlns:a16="http://schemas.microsoft.com/office/drawing/2014/main" id="{689AB248-3BDC-1460-0BA7-420CE8AEB577}"/>
              </a:ext>
            </a:extLst>
          </p:cNvPr>
          <p:cNvSpPr>
            <a:spLocks noGrp="1"/>
          </p:cNvSpPr>
          <p:nvPr>
            <p:ph type="sldNum" idx="12"/>
          </p:nvPr>
        </p:nvSpPr>
        <p:spPr/>
        <p:txBody>
          <a:bodyPr>
            <a:normAutofit/>
          </a:bodyPr>
          <a:lstStyle/>
          <a:p>
            <a:fld id="{C479D5F6-EDCB-402A-AC08-4943A1820E8F}" type="slidenum">
              <a:rPr lang="en-US" smtClean="0"/>
              <a:pPr/>
              <a:t>46</a:t>
            </a:fld>
            <a:endParaRPr lang="en-US" dirty="0"/>
          </a:p>
        </p:txBody>
      </p:sp>
    </p:spTree>
    <p:extLst>
      <p:ext uri="{BB962C8B-B14F-4D97-AF65-F5344CB8AC3E}">
        <p14:creationId xmlns:p14="http://schemas.microsoft.com/office/powerpoint/2010/main" val="1105648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Disability and IEP</a:t>
            </a:r>
          </a:p>
        </p:txBody>
      </p:sp>
      <p:sp>
        <p:nvSpPr>
          <p:cNvPr id="3" name="Content Placeholder 2"/>
          <p:cNvSpPr>
            <a:spLocks noGrp="1"/>
          </p:cNvSpPr>
          <p:nvPr>
            <p:ph type="body" idx="1"/>
          </p:nvPr>
        </p:nvSpPr>
        <p:spPr>
          <a:xfrm>
            <a:off x="311699" y="1152475"/>
            <a:ext cx="6819255" cy="3034800"/>
          </a:xfrm>
        </p:spPr>
        <p:txBody>
          <a:bodyPr>
            <a:normAutofit/>
          </a:bodyPr>
          <a:lstStyle/>
          <a:p>
            <a:pPr marL="0" indent="0">
              <a:buNone/>
            </a:pPr>
            <a:r>
              <a:rPr lang="en-US" dirty="0"/>
              <a:t>DLM is a test specifically for students with the most significant cognitive disabilities.</a:t>
            </a:r>
          </a:p>
          <a:p>
            <a:pPr marL="257175" indent="-257175">
              <a:buFont typeface="Arial" panose="020B0604020202020204" pitchFamily="34" charset="0"/>
              <a:buChar char="•"/>
            </a:pPr>
            <a:endParaRPr lang="en-US" dirty="0"/>
          </a:p>
          <a:p>
            <a:pPr marL="428625" indent="-257175"/>
            <a:r>
              <a:rPr lang="en-US" dirty="0"/>
              <a:t>All students must have an IEP and a Primary Disability assigned.</a:t>
            </a:r>
          </a:p>
          <a:p>
            <a:pPr marL="428625" indent="-257175"/>
            <a:endParaRPr lang="en-US" dirty="0"/>
          </a:p>
          <a:p>
            <a:pPr marL="428625" indent="-257175"/>
            <a:r>
              <a:rPr lang="en-US" dirty="0"/>
              <a:t>If Primary Disability is missing and you do not have it documented that the student should have taken an alternate assessment, please contact SBD Support.</a:t>
            </a:r>
          </a:p>
        </p:txBody>
      </p:sp>
      <p:sp>
        <p:nvSpPr>
          <p:cNvPr id="5" name="Title 4">
            <a:extLst>
              <a:ext uri="{FF2B5EF4-FFF2-40B4-BE49-F238E27FC236}">
                <a16:creationId xmlns:a16="http://schemas.microsoft.com/office/drawing/2014/main" id="{BFDEE9B9-BBFA-8BFE-3A44-A67292304024}"/>
              </a:ext>
            </a:extLst>
          </p:cNvPr>
          <p:cNvSpPr>
            <a:spLocks noGrp="1"/>
          </p:cNvSpPr>
          <p:nvPr>
            <p:ph type="title" idx="2"/>
          </p:nvPr>
        </p:nvSpPr>
        <p:spPr/>
        <p:txBody>
          <a:bodyPr/>
          <a:lstStyle/>
          <a:p>
            <a:r>
              <a:rPr lang="en-US" dirty="0"/>
              <a:t>Primary Disability and IEP</a:t>
            </a:r>
          </a:p>
        </p:txBody>
      </p:sp>
      <p:sp>
        <p:nvSpPr>
          <p:cNvPr id="4" name="Slide Number Placeholder 3">
            <a:extLst>
              <a:ext uri="{FF2B5EF4-FFF2-40B4-BE49-F238E27FC236}">
                <a16:creationId xmlns:a16="http://schemas.microsoft.com/office/drawing/2014/main" id="{0280EFD4-EEAF-4766-F1FD-FFBD3F7A6C21}"/>
              </a:ext>
            </a:extLst>
          </p:cNvPr>
          <p:cNvSpPr>
            <a:spLocks noGrp="1"/>
          </p:cNvSpPr>
          <p:nvPr>
            <p:ph type="sldNum" idx="12"/>
          </p:nvPr>
        </p:nvSpPr>
        <p:spPr/>
        <p:txBody>
          <a:bodyPr>
            <a:normAutofit/>
          </a:bodyPr>
          <a:lstStyle/>
          <a:p>
            <a:fld id="{C479D5F6-EDCB-402A-AC08-4943A1820E8F}" type="slidenum">
              <a:rPr lang="en-US" smtClean="0"/>
              <a:pPr/>
              <a:t>47</a:t>
            </a:fld>
            <a:endParaRPr lang="en-US" dirty="0"/>
          </a:p>
        </p:txBody>
      </p:sp>
    </p:spTree>
    <p:extLst>
      <p:ext uri="{BB962C8B-B14F-4D97-AF65-F5344CB8AC3E}">
        <p14:creationId xmlns:p14="http://schemas.microsoft.com/office/powerpoint/2010/main" val="4086470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Special Circumstances Code - Invalidations</a:t>
            </a:r>
          </a:p>
        </p:txBody>
      </p:sp>
      <p:sp>
        <p:nvSpPr>
          <p:cNvPr id="3" name="Content Placeholder 2"/>
          <p:cNvSpPr>
            <a:spLocks noGrp="1"/>
          </p:cNvSpPr>
          <p:nvPr>
            <p:ph type="body" idx="1"/>
          </p:nvPr>
        </p:nvSpPr>
        <p:spPr>
          <a:xfrm>
            <a:off x="311699" y="1152475"/>
            <a:ext cx="7508467" cy="3034800"/>
          </a:xfrm>
        </p:spPr>
        <p:txBody>
          <a:bodyPr>
            <a:normAutofit/>
          </a:bodyPr>
          <a:lstStyle/>
          <a:p>
            <a:pPr marL="257175" indent="-257175">
              <a:buFont typeface="Arial" panose="020B0604020202020204" pitchFamily="34" charset="0"/>
              <a:buChar char="•"/>
            </a:pPr>
            <a:r>
              <a:rPr lang="en-US" dirty="0"/>
              <a:t>Special Circumstances Code</a:t>
            </a:r>
          </a:p>
          <a:p>
            <a:pPr marL="771525" lvl="1" indent="-257175"/>
            <a:r>
              <a:rPr lang="en-US" dirty="0"/>
              <a:t>DLM collects invalidations as “Special Circumstances Codes”</a:t>
            </a:r>
          </a:p>
          <a:p>
            <a:pPr marL="771525" lvl="1" indent="-257175"/>
            <a:r>
              <a:rPr lang="en-US" dirty="0"/>
              <a:t>These are entered in the system on the test administration page by test so they may vary in ELA and Math records</a:t>
            </a:r>
          </a:p>
          <a:p>
            <a:pPr marL="771525" lvl="1" indent="-257175"/>
            <a:r>
              <a:rPr lang="en-US" dirty="0"/>
              <a:t>In some districts, teachers may not have entered Parent Excuse codes if they did not complete the student information necessary to get a test assigned to the student</a:t>
            </a:r>
          </a:p>
          <a:p>
            <a:pPr marL="1114425" lvl="2" indent="-257175"/>
            <a:r>
              <a:rPr lang="en-US" dirty="0"/>
              <a:t>In this case, the Parent Excuse codes may have been sent to the DAC to be entered during SBD</a:t>
            </a:r>
          </a:p>
          <a:p>
            <a:pPr marL="771525" lvl="1" indent="-257175"/>
            <a:r>
              <a:rPr lang="en-US" dirty="0"/>
              <a:t>If a record is given a Special Circumstances Code, the student will not receive a report for that subject</a:t>
            </a:r>
          </a:p>
        </p:txBody>
      </p:sp>
      <p:sp>
        <p:nvSpPr>
          <p:cNvPr id="5" name="Title 4">
            <a:extLst>
              <a:ext uri="{FF2B5EF4-FFF2-40B4-BE49-F238E27FC236}">
                <a16:creationId xmlns:a16="http://schemas.microsoft.com/office/drawing/2014/main" id="{2778904E-2BB8-2CA5-A139-F31967EB7950}"/>
              </a:ext>
            </a:extLst>
          </p:cNvPr>
          <p:cNvSpPr>
            <a:spLocks noGrp="1"/>
          </p:cNvSpPr>
          <p:nvPr>
            <p:ph type="title" idx="2"/>
          </p:nvPr>
        </p:nvSpPr>
        <p:spPr/>
        <p:txBody>
          <a:bodyPr/>
          <a:lstStyle/>
          <a:p>
            <a:r>
              <a:rPr lang="en-US" sz="800" dirty="0"/>
              <a:t>Special Circumstances Code - Invalidations</a:t>
            </a:r>
            <a:endParaRPr lang="en-US" dirty="0"/>
          </a:p>
        </p:txBody>
      </p:sp>
      <p:sp>
        <p:nvSpPr>
          <p:cNvPr id="4" name="Slide Number Placeholder 3">
            <a:extLst>
              <a:ext uri="{FF2B5EF4-FFF2-40B4-BE49-F238E27FC236}">
                <a16:creationId xmlns:a16="http://schemas.microsoft.com/office/drawing/2014/main" id="{06448623-B225-AE2C-1093-C73BBA1F4C9A}"/>
              </a:ext>
            </a:extLst>
          </p:cNvPr>
          <p:cNvSpPr>
            <a:spLocks noGrp="1"/>
          </p:cNvSpPr>
          <p:nvPr>
            <p:ph type="sldNum" idx="12"/>
          </p:nvPr>
        </p:nvSpPr>
        <p:spPr/>
        <p:txBody>
          <a:bodyPr>
            <a:normAutofit/>
          </a:bodyPr>
          <a:lstStyle/>
          <a:p>
            <a:fld id="{C479D5F6-EDCB-402A-AC08-4943A1820E8F}" type="slidenum">
              <a:rPr lang="en-US" smtClean="0"/>
              <a:pPr/>
              <a:t>48</a:t>
            </a:fld>
            <a:endParaRPr lang="en-US" dirty="0"/>
          </a:p>
        </p:txBody>
      </p:sp>
    </p:spTree>
    <p:extLst>
      <p:ext uri="{BB962C8B-B14F-4D97-AF65-F5344CB8AC3E}">
        <p14:creationId xmlns:p14="http://schemas.microsoft.com/office/powerpoint/2010/main" val="844159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2F45-714E-A41A-00C5-8F3FE403AA15}"/>
              </a:ext>
            </a:extLst>
          </p:cNvPr>
          <p:cNvSpPr>
            <a:spLocks noGrp="1"/>
          </p:cNvSpPr>
          <p:nvPr>
            <p:ph type="title"/>
          </p:nvPr>
        </p:nvSpPr>
        <p:spPr/>
        <p:txBody>
          <a:bodyPr>
            <a:normAutofit fontScale="90000"/>
          </a:bodyPr>
          <a:lstStyle/>
          <a:p>
            <a:br>
              <a:rPr lang="en-US" dirty="0"/>
            </a:br>
            <a:r>
              <a:rPr lang="en-US" dirty="0"/>
              <a:t>Questions</a:t>
            </a:r>
            <a:r>
              <a:rPr lang="en-US" baseline="0" dirty="0"/>
              <a:t> and Discussion</a:t>
            </a:r>
            <a:br>
              <a:rPr lang="en-US" dirty="0"/>
            </a:br>
            <a:endParaRPr lang="en-US" dirty="0"/>
          </a:p>
        </p:txBody>
      </p:sp>
      <p:sp>
        <p:nvSpPr>
          <p:cNvPr id="3" name="Content Placeholder 2">
            <a:extLst>
              <a:ext uri="{FF2B5EF4-FFF2-40B4-BE49-F238E27FC236}">
                <a16:creationId xmlns:a16="http://schemas.microsoft.com/office/drawing/2014/main" id="{C4055E74-37A4-48A7-5DE3-C59C1DBFD9A9}"/>
              </a:ext>
            </a:extLst>
          </p:cNvPr>
          <p:cNvSpPr>
            <a:spLocks noGrp="1"/>
          </p:cNvSpPr>
          <p:nvPr>
            <p:ph type="body" idx="1"/>
          </p:nvPr>
        </p:nvSpPr>
        <p:spPr>
          <a:xfrm>
            <a:off x="311700" y="1152475"/>
            <a:ext cx="7672240" cy="3034800"/>
          </a:xfrm>
        </p:spPr>
        <p:txBody>
          <a:bodyPr/>
          <a:lstStyle/>
          <a:p>
            <a:pPr marL="0" indent="0" algn="ctr">
              <a:buNone/>
            </a:pPr>
            <a:endParaRPr lang="en-US" dirty="0"/>
          </a:p>
          <a:p>
            <a:pPr marL="0" indent="0" algn="ctr">
              <a:buNone/>
            </a:pPr>
            <a:endParaRPr lang="en-US" dirty="0"/>
          </a:p>
          <a:p>
            <a:pPr marL="0" indent="0" algn="ctr">
              <a:buNone/>
            </a:pPr>
            <a:r>
              <a:rPr lang="en-US" sz="3000" dirty="0"/>
              <a:t>Questions?</a:t>
            </a:r>
          </a:p>
          <a:p>
            <a:pPr marL="0" indent="0" algn="ctr">
              <a:buNone/>
            </a:pPr>
            <a:endParaRPr lang="en-US" dirty="0"/>
          </a:p>
          <a:p>
            <a:pPr marL="0" indent="0" algn="ctr">
              <a:buNone/>
            </a:pPr>
            <a:r>
              <a:rPr lang="en-US" dirty="0"/>
              <a:t>Please feel free to unmute or use the chat box.</a:t>
            </a:r>
          </a:p>
        </p:txBody>
      </p:sp>
      <p:sp>
        <p:nvSpPr>
          <p:cNvPr id="4" name="Title 3">
            <a:extLst>
              <a:ext uri="{FF2B5EF4-FFF2-40B4-BE49-F238E27FC236}">
                <a16:creationId xmlns:a16="http://schemas.microsoft.com/office/drawing/2014/main" id="{E2A62347-DE97-3A63-A5FC-012E76A60EA5}"/>
              </a:ext>
            </a:extLst>
          </p:cNvPr>
          <p:cNvSpPr>
            <a:spLocks noGrp="1"/>
          </p:cNvSpPr>
          <p:nvPr>
            <p:ph type="title" idx="2"/>
          </p:nvPr>
        </p:nvSpPr>
        <p:spPr/>
        <p:txBody>
          <a:bodyPr/>
          <a:lstStyle/>
          <a:p>
            <a:r>
              <a:rPr lang="en-US" dirty="0"/>
              <a:t>Questions</a:t>
            </a:r>
            <a:r>
              <a:rPr lang="en-US" baseline="0" dirty="0"/>
              <a:t> and Discussion</a:t>
            </a:r>
            <a:endParaRPr lang="en-US" dirty="0"/>
          </a:p>
        </p:txBody>
      </p:sp>
    </p:spTree>
    <p:extLst>
      <p:ext uri="{BB962C8B-B14F-4D97-AF65-F5344CB8AC3E}">
        <p14:creationId xmlns:p14="http://schemas.microsoft.com/office/powerpoint/2010/main" val="1799575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3808-1CA6-6250-A1A1-0D37EE076C6B}"/>
              </a:ext>
            </a:extLst>
          </p:cNvPr>
          <p:cNvSpPr>
            <a:spLocks noGrp="1"/>
          </p:cNvSpPr>
          <p:nvPr>
            <p:ph type="title"/>
          </p:nvPr>
        </p:nvSpPr>
        <p:spPr>
          <a:xfrm>
            <a:off x="223175" y="268850"/>
            <a:ext cx="7167900" cy="741300"/>
          </a:xfrm>
        </p:spPr>
        <p:txBody>
          <a:bodyPr>
            <a:normAutofit/>
          </a:bodyPr>
          <a:lstStyle/>
          <a:p>
            <a:r>
              <a:rPr lang="en-US" sz="2800" dirty="0"/>
              <a:t>SBD: General Process</a:t>
            </a:r>
            <a:br>
              <a:rPr lang="en-US" dirty="0"/>
            </a:br>
            <a:endParaRPr lang="en-US" dirty="0"/>
          </a:p>
        </p:txBody>
      </p:sp>
      <p:graphicFrame>
        <p:nvGraphicFramePr>
          <p:cNvPr id="5" name="Content Placeholder 4" descr="This is a visual that describes the SBD process.">
            <a:extLst>
              <a:ext uri="{FF2B5EF4-FFF2-40B4-BE49-F238E27FC236}">
                <a16:creationId xmlns:a16="http://schemas.microsoft.com/office/drawing/2014/main" id="{CF68B55B-DDF6-C06A-FAA1-4D4684E0A11A}"/>
              </a:ext>
            </a:extLst>
          </p:cNvPr>
          <p:cNvGraphicFramePr>
            <a:graphicFrameLocks noGrp="1"/>
          </p:cNvGraphicFramePr>
          <p:nvPr>
            <p:ph idx="4294967295"/>
            <p:extLst>
              <p:ext uri="{D42A27DB-BD31-4B8C-83A1-F6EECF244321}">
                <p14:modId xmlns:p14="http://schemas.microsoft.com/office/powerpoint/2010/main" val="1867871610"/>
              </p:ext>
            </p:extLst>
          </p:nvPr>
        </p:nvGraphicFramePr>
        <p:xfrm>
          <a:off x="1282890" y="931081"/>
          <a:ext cx="5915025" cy="326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A15E8C8B-55FE-BBB6-0841-34CB383CD352}"/>
              </a:ext>
            </a:extLst>
          </p:cNvPr>
          <p:cNvSpPr>
            <a:spLocks noGrp="1"/>
          </p:cNvSpPr>
          <p:nvPr>
            <p:ph type="title" idx="2"/>
          </p:nvPr>
        </p:nvSpPr>
        <p:spPr/>
        <p:txBody>
          <a:bodyPr/>
          <a:lstStyle/>
          <a:p>
            <a:r>
              <a:rPr lang="en-US" dirty="0"/>
              <a:t>SBD: General Process</a:t>
            </a:r>
          </a:p>
        </p:txBody>
      </p:sp>
      <p:sp>
        <p:nvSpPr>
          <p:cNvPr id="4" name="Slide Number Placeholder 3">
            <a:extLst>
              <a:ext uri="{FF2B5EF4-FFF2-40B4-BE49-F238E27FC236}">
                <a16:creationId xmlns:a16="http://schemas.microsoft.com/office/drawing/2014/main" id="{A6C99369-C2BA-0AFD-2D4F-F2708CBF468D}"/>
              </a:ext>
            </a:extLst>
          </p:cNvPr>
          <p:cNvSpPr>
            <a:spLocks noGrp="1"/>
          </p:cNvSpPr>
          <p:nvPr>
            <p:ph type="sldNum"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2426329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1">
          <a:extLst>
            <a:ext uri="{FF2B5EF4-FFF2-40B4-BE49-F238E27FC236}">
              <a16:creationId xmlns:a16="http://schemas.microsoft.com/office/drawing/2014/main" id="{18DBCEFF-0209-7858-11CE-681C021D5EE9}"/>
            </a:ext>
          </a:extLst>
        </p:cNvPr>
        <p:cNvGrpSpPr/>
        <p:nvPr/>
      </p:nvGrpSpPr>
      <p:grpSpPr>
        <a:xfrm>
          <a:off x="0" y="0"/>
          <a:ext cx="0" cy="0"/>
          <a:chOff x="0" y="0"/>
          <a:chExt cx="0" cy="0"/>
        </a:xfrm>
      </p:grpSpPr>
      <p:pic>
        <p:nvPicPr>
          <p:cNvPr id="8" name="Content Placeholder 7" descr="A person and person smiling">
            <a:extLst>
              <a:ext uri="{FF2B5EF4-FFF2-40B4-BE49-F238E27FC236}">
                <a16:creationId xmlns:a16="http://schemas.microsoft.com/office/drawing/2014/main" id="{93DD6519-FAB2-95E3-D79E-4CD024D051AF}"/>
              </a:ext>
            </a:extLst>
          </p:cNvPr>
          <p:cNvPicPr>
            <a:picLocks noGrp="1" noChangeAspect="1"/>
          </p:cNvPicPr>
          <p:nvPr>
            <p:ph idx="1"/>
          </p:nvPr>
        </p:nvPicPr>
        <p:blipFill>
          <a:blip r:embed="rId3"/>
          <a:stretch>
            <a:fillRect/>
          </a:stretch>
        </p:blipFill>
        <p:spPr/>
      </p:pic>
      <p:sp>
        <p:nvSpPr>
          <p:cNvPr id="2" name="Title 1">
            <a:extLst>
              <a:ext uri="{FF2B5EF4-FFF2-40B4-BE49-F238E27FC236}">
                <a16:creationId xmlns:a16="http://schemas.microsoft.com/office/drawing/2014/main" id="{7BD7D518-ADA9-2FBE-F151-2767C6D191FB}"/>
              </a:ext>
            </a:extLst>
          </p:cNvPr>
          <p:cNvSpPr>
            <a:spLocks noGrp="1"/>
          </p:cNvSpPr>
          <p:nvPr>
            <p:ph type="title"/>
          </p:nvPr>
        </p:nvSpPr>
        <p:spPr/>
        <p:txBody>
          <a:bodyPr/>
          <a:lstStyle/>
          <a:p>
            <a:r>
              <a:rPr lang="en-US" dirty="0"/>
              <a:t>Accountability Implications</a:t>
            </a:r>
          </a:p>
        </p:txBody>
      </p:sp>
      <p:sp>
        <p:nvSpPr>
          <p:cNvPr id="3" name="Slide Number">
            <a:extLst>
              <a:ext uri="{FF2B5EF4-FFF2-40B4-BE49-F238E27FC236}">
                <a16:creationId xmlns:a16="http://schemas.microsoft.com/office/drawing/2014/main" id="{E4F2741A-CD5E-DCF1-9508-38187BDB97D7}"/>
              </a:ext>
            </a:extLst>
          </p:cNvPr>
          <p:cNvSpPr txBox="1"/>
          <p:nvPr/>
        </p:nvSpPr>
        <p:spPr>
          <a:xfrm>
            <a:off x="125523" y="472183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bg1"/>
                </a:solidFill>
                <a:latin typeface="Arial"/>
                <a:ea typeface="Arial"/>
                <a:cs typeface="Arial"/>
                <a:sym typeface="Arial"/>
              </a:rPr>
              <a:t> </a:t>
            </a:r>
            <a:fld id="{00000000-1234-1234-1234-123412341234}" type="slidenum">
              <a:rPr lang="en" sz="1200" b="0" i="0" u="none" strike="noStrike" cap="none" smtClean="0">
                <a:solidFill>
                  <a:schemeClr val="bg1"/>
                </a:solidFill>
                <a:latin typeface="Arial"/>
                <a:ea typeface="Arial"/>
                <a:cs typeface="Arial"/>
                <a:sym typeface="Arial"/>
              </a:rPr>
              <a:t>50</a:t>
            </a:fld>
            <a:endParaRPr sz="1200" b="0" i="0" u="none" strike="noStrike" cap="none">
              <a:solidFill>
                <a:schemeClr val="bg1"/>
              </a:solidFill>
              <a:latin typeface="Arial"/>
              <a:ea typeface="Arial"/>
              <a:cs typeface="Arial"/>
              <a:sym typeface="Arial"/>
            </a:endParaRPr>
          </a:p>
        </p:txBody>
      </p:sp>
    </p:spTree>
    <p:extLst>
      <p:ext uri="{BB962C8B-B14F-4D97-AF65-F5344CB8AC3E}">
        <p14:creationId xmlns:p14="http://schemas.microsoft.com/office/powerpoint/2010/main" val="3430478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8D73-9BB1-33BB-A206-DB9DD936FA19}"/>
              </a:ext>
            </a:extLst>
          </p:cNvPr>
          <p:cNvSpPr>
            <a:spLocks noGrp="1"/>
          </p:cNvSpPr>
          <p:nvPr>
            <p:ph type="title"/>
          </p:nvPr>
        </p:nvSpPr>
        <p:spPr/>
        <p:txBody>
          <a:bodyPr/>
          <a:lstStyle/>
          <a:p>
            <a:r>
              <a:rPr lang="en-US" dirty="0"/>
              <a:t>Reasons to Participate in SBD</a:t>
            </a:r>
          </a:p>
        </p:txBody>
      </p:sp>
      <p:sp>
        <p:nvSpPr>
          <p:cNvPr id="3" name="Content Placeholder 2">
            <a:extLst>
              <a:ext uri="{FF2B5EF4-FFF2-40B4-BE49-F238E27FC236}">
                <a16:creationId xmlns:a16="http://schemas.microsoft.com/office/drawing/2014/main" id="{862D1518-79EA-B512-D83E-ABAE6D7F147A}"/>
              </a:ext>
            </a:extLst>
          </p:cNvPr>
          <p:cNvSpPr>
            <a:spLocks noGrp="1"/>
          </p:cNvSpPr>
          <p:nvPr>
            <p:ph idx="1"/>
          </p:nvPr>
        </p:nvSpPr>
        <p:spPr>
          <a:xfrm>
            <a:off x="164406" y="1577254"/>
            <a:ext cx="2821825" cy="2653456"/>
          </a:xfrm>
        </p:spPr>
        <p:txBody>
          <a:bodyPr>
            <a:normAutofit/>
          </a:bodyPr>
          <a:lstStyle/>
          <a:p>
            <a:pPr marL="0" indent="0" algn="ctr">
              <a:lnSpc>
                <a:spcPct val="100000"/>
              </a:lnSpc>
              <a:buNone/>
            </a:pPr>
            <a:r>
              <a:rPr lang="en-US" sz="1800" dirty="0">
                <a:solidFill>
                  <a:schemeClr val="accent1"/>
                </a:solidFill>
              </a:rPr>
              <a:t>Student test records are </a:t>
            </a:r>
            <a:r>
              <a:rPr lang="en-US" sz="1800" b="1" dirty="0"/>
              <a:t>used to calculate school plan types and district accreditation ratings</a:t>
            </a:r>
            <a:endParaRPr lang="en-US" sz="1800" dirty="0">
              <a:solidFill>
                <a:schemeClr val="accent1"/>
              </a:solidFill>
            </a:endParaRPr>
          </a:p>
        </p:txBody>
      </p:sp>
      <p:sp>
        <p:nvSpPr>
          <p:cNvPr id="4" name="Content Placeholder 3">
            <a:extLst>
              <a:ext uri="{FF2B5EF4-FFF2-40B4-BE49-F238E27FC236}">
                <a16:creationId xmlns:a16="http://schemas.microsoft.com/office/drawing/2014/main" id="{877167F4-F81A-83A8-CB92-6F6E41110DFB}"/>
              </a:ext>
            </a:extLst>
          </p:cNvPr>
          <p:cNvSpPr>
            <a:spLocks noGrp="1"/>
          </p:cNvSpPr>
          <p:nvPr>
            <p:ph idx="13"/>
          </p:nvPr>
        </p:nvSpPr>
        <p:spPr>
          <a:xfrm>
            <a:off x="3124505" y="1577045"/>
            <a:ext cx="2821825" cy="2653455"/>
          </a:xfrm>
        </p:spPr>
        <p:txBody>
          <a:bodyPr>
            <a:normAutofit/>
          </a:bodyPr>
          <a:lstStyle/>
          <a:p>
            <a:pPr marL="0" indent="0" algn="ctr">
              <a:lnSpc>
                <a:spcPct val="100000"/>
              </a:lnSpc>
              <a:buNone/>
            </a:pPr>
            <a:r>
              <a:rPr lang="en-US" sz="1800" dirty="0">
                <a:solidFill>
                  <a:schemeClr val="accent1"/>
                </a:solidFill>
              </a:rPr>
              <a:t>The </a:t>
            </a:r>
            <a:r>
              <a:rPr lang="en-US" sz="1800" b="1" dirty="0"/>
              <a:t>request to reconsider (R2R) process cannot be used to address district reporting errors</a:t>
            </a:r>
            <a:r>
              <a:rPr lang="en-US" sz="1800" dirty="0">
                <a:solidFill>
                  <a:schemeClr val="accent1"/>
                </a:solidFill>
              </a:rPr>
              <a:t> that should have been corrected during SBD.</a:t>
            </a:r>
          </a:p>
        </p:txBody>
      </p:sp>
      <p:sp>
        <p:nvSpPr>
          <p:cNvPr id="5" name="Content Placeholder 4">
            <a:extLst>
              <a:ext uri="{FF2B5EF4-FFF2-40B4-BE49-F238E27FC236}">
                <a16:creationId xmlns:a16="http://schemas.microsoft.com/office/drawing/2014/main" id="{EEAF7484-1D00-289C-11F0-292095495412}"/>
              </a:ext>
            </a:extLst>
          </p:cNvPr>
          <p:cNvSpPr>
            <a:spLocks noGrp="1"/>
          </p:cNvSpPr>
          <p:nvPr>
            <p:ph idx="14"/>
          </p:nvPr>
        </p:nvSpPr>
        <p:spPr>
          <a:xfrm>
            <a:off x="6076641" y="1577046"/>
            <a:ext cx="2821825" cy="2653454"/>
          </a:xfrm>
        </p:spPr>
        <p:txBody>
          <a:bodyPr/>
          <a:lstStyle/>
          <a:p>
            <a:pPr marL="0" indent="0" algn="ctr">
              <a:lnSpc>
                <a:spcPct val="100000"/>
              </a:lnSpc>
              <a:buNone/>
            </a:pPr>
            <a:r>
              <a:rPr lang="en-US" sz="1800" dirty="0">
                <a:solidFill>
                  <a:schemeClr val="accent1"/>
                </a:solidFill>
              </a:rPr>
              <a:t>Student test records are </a:t>
            </a:r>
            <a:r>
              <a:rPr lang="en-US" sz="1800" b="1" dirty="0"/>
              <a:t>used to identify schools under Every Student Succeeds Act (ESSA)</a:t>
            </a:r>
            <a:endParaRPr lang="en-US" sz="1800" dirty="0">
              <a:solidFill>
                <a:schemeClr val="accent1"/>
              </a:solidFill>
            </a:endParaRPr>
          </a:p>
        </p:txBody>
      </p:sp>
      <p:pic>
        <p:nvPicPr>
          <p:cNvPr id="11" name="Graphic 10">
            <a:extLst>
              <a:ext uri="{FF2B5EF4-FFF2-40B4-BE49-F238E27FC236}">
                <a16:creationId xmlns:a16="http://schemas.microsoft.com/office/drawing/2014/main" id="{6D340C65-8C6A-D131-E9A2-C450DFAEF19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5771" y="1057952"/>
            <a:ext cx="519093" cy="519093"/>
          </a:xfrm>
          <a:prstGeom prst="rect">
            <a:avLst/>
          </a:prstGeom>
        </p:spPr>
      </p:pic>
      <p:pic>
        <p:nvPicPr>
          <p:cNvPr id="13" name="Graphic 12">
            <a:extLst>
              <a:ext uri="{FF2B5EF4-FFF2-40B4-BE49-F238E27FC236}">
                <a16:creationId xmlns:a16="http://schemas.microsoft.com/office/drawing/2014/main" id="{75DEBB2C-A95C-8776-AE1A-B103ECEA7BD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76138" y="1006085"/>
            <a:ext cx="622829" cy="622829"/>
          </a:xfrm>
          <a:prstGeom prst="rect">
            <a:avLst/>
          </a:prstGeom>
        </p:spPr>
      </p:pic>
      <p:pic>
        <p:nvPicPr>
          <p:cNvPr id="15" name="Graphic 14">
            <a:extLst>
              <a:ext uri="{FF2B5EF4-FFF2-40B4-BE49-F238E27FC236}">
                <a16:creationId xmlns:a16="http://schemas.microsoft.com/office/drawing/2014/main" id="{B4687E2B-668D-65DD-59C1-2AFF3488CF6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6039" y="1006085"/>
            <a:ext cx="622829" cy="622829"/>
          </a:xfrm>
          <a:prstGeom prst="rect">
            <a:avLst/>
          </a:prstGeom>
        </p:spPr>
      </p:pic>
    </p:spTree>
    <p:extLst>
      <p:ext uri="{BB962C8B-B14F-4D97-AF65-F5344CB8AC3E}">
        <p14:creationId xmlns:p14="http://schemas.microsoft.com/office/powerpoint/2010/main" val="2512283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80BB-D605-8EFA-9368-A15576433CE8}"/>
              </a:ext>
            </a:extLst>
          </p:cNvPr>
          <p:cNvSpPr>
            <a:spLocks noGrp="1"/>
          </p:cNvSpPr>
          <p:nvPr>
            <p:ph type="title"/>
          </p:nvPr>
        </p:nvSpPr>
        <p:spPr/>
        <p:txBody>
          <a:bodyPr/>
          <a:lstStyle/>
          <a:p>
            <a:r>
              <a:rPr lang="en-US" dirty="0"/>
              <a:t>Participation Calculations</a:t>
            </a:r>
          </a:p>
        </p:txBody>
      </p:sp>
      <p:graphicFrame>
        <p:nvGraphicFramePr>
          <p:cNvPr id="4" name="Content Placeholder 8" descr="SBD impact accountability because students can be excluded from achievement and growth calculations, state accountability ratings can be decreased due to participation, low total participation rates are added as a descriptor to state accountability rati">
            <a:extLst>
              <a:ext uri="{FF2B5EF4-FFF2-40B4-BE49-F238E27FC236}">
                <a16:creationId xmlns:a16="http://schemas.microsoft.com/office/drawing/2014/main" id="{BA52F0A0-0F3D-36A6-9170-20C6393BF719}"/>
              </a:ext>
            </a:extLst>
          </p:cNvPr>
          <p:cNvGraphicFramePr>
            <a:graphicFrameLocks noGrp="1"/>
          </p:cNvGraphicFramePr>
          <p:nvPr>
            <p:ph idx="1"/>
            <p:extLst>
              <p:ext uri="{D42A27DB-BD31-4B8C-83A1-F6EECF244321}">
                <p14:modId xmlns:p14="http://schemas.microsoft.com/office/powerpoint/2010/main" val="1890921078"/>
              </p:ext>
            </p:extLst>
          </p:nvPr>
        </p:nvGraphicFramePr>
        <p:xfrm>
          <a:off x="203199" y="850006"/>
          <a:ext cx="8380569" cy="3451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6381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94E4-280C-3DA9-8AAB-132F0C58FB80}"/>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9A43BFB9-FBA2-799F-7F4F-8DF0238CC8EF}"/>
              </a:ext>
            </a:extLst>
          </p:cNvPr>
          <p:cNvSpPr>
            <a:spLocks noGrp="1"/>
          </p:cNvSpPr>
          <p:nvPr>
            <p:ph idx="1"/>
          </p:nvPr>
        </p:nvSpPr>
        <p:spPr>
          <a:xfrm>
            <a:off x="203199" y="928187"/>
            <a:ext cx="5798355" cy="3226081"/>
          </a:xfrm>
        </p:spPr>
        <p:txBody>
          <a:bodyPr>
            <a:normAutofit fontScale="92500"/>
          </a:bodyPr>
          <a:lstStyle/>
          <a:p>
            <a:pPr>
              <a:lnSpc>
                <a:spcPct val="120000"/>
              </a:lnSpc>
              <a:buFont typeface="Wingdings" panose="05000000000000000000" pitchFamily="2" charset="2"/>
              <a:buChar char="ü"/>
            </a:pPr>
            <a:r>
              <a:rPr lang="en-US" sz="1600" dirty="0"/>
              <a:t>Complete SBD to confirm test records are error free and accurate.</a:t>
            </a:r>
          </a:p>
          <a:p>
            <a:pPr>
              <a:lnSpc>
                <a:spcPct val="120000"/>
              </a:lnSpc>
              <a:buFont typeface="Wingdings" panose="05000000000000000000" pitchFamily="2" charset="2"/>
              <a:buChar char="ü"/>
            </a:pPr>
            <a:r>
              <a:rPr lang="en-US" sz="1600" dirty="0"/>
              <a:t>Collect, document, and report all parent excusals and student accommodations.</a:t>
            </a:r>
          </a:p>
          <a:p>
            <a:pPr>
              <a:lnSpc>
                <a:spcPct val="120000"/>
              </a:lnSpc>
              <a:buFont typeface="Wingdings" panose="05000000000000000000" pitchFamily="2" charset="2"/>
              <a:buChar char="ü"/>
            </a:pPr>
            <a:r>
              <a:rPr lang="en-US" sz="1600" dirty="0"/>
              <a:t>Reconcile any student transfers (between schools or out of district) that occur after October Count.</a:t>
            </a:r>
          </a:p>
          <a:p>
            <a:pPr>
              <a:lnSpc>
                <a:spcPct val="120000"/>
              </a:lnSpc>
              <a:buFont typeface="Wingdings" panose="05000000000000000000" pitchFamily="2" charset="2"/>
              <a:buChar char="ü"/>
            </a:pPr>
            <a:r>
              <a:rPr lang="en-US" sz="1600" dirty="0"/>
              <a:t>Do not give all students the same value to clear errors.</a:t>
            </a:r>
          </a:p>
          <a:p>
            <a:pPr>
              <a:lnSpc>
                <a:spcPct val="120000"/>
              </a:lnSpc>
              <a:buFont typeface="Wingdings" panose="05000000000000000000" pitchFamily="2" charset="2"/>
              <a:buChar char="ü"/>
            </a:pPr>
            <a:r>
              <a:rPr lang="en-US" sz="1600" dirty="0"/>
              <a:t>If there are persistent errors, make sure your district’s data respondents, assessment coordinators, and accountability contacts communicate to address any issues.</a:t>
            </a:r>
          </a:p>
          <a:p>
            <a:pPr>
              <a:lnSpc>
                <a:spcPct val="120000"/>
              </a:lnSpc>
              <a:buFont typeface="Wingdings" panose="05000000000000000000" pitchFamily="2" charset="2"/>
              <a:buChar char="ü"/>
            </a:pPr>
            <a:r>
              <a:rPr lang="en-US" sz="1600" dirty="0"/>
              <a:t>Contact CDE with any questions or concerns.</a:t>
            </a:r>
          </a:p>
        </p:txBody>
      </p:sp>
      <p:pic>
        <p:nvPicPr>
          <p:cNvPr id="7" name="Picture 6" descr="A person giving a thumbs up">
            <a:extLst>
              <a:ext uri="{FF2B5EF4-FFF2-40B4-BE49-F238E27FC236}">
                <a16:creationId xmlns:a16="http://schemas.microsoft.com/office/drawing/2014/main" id="{D333199F-0DAE-95AF-E133-E9E68E261208}"/>
              </a:ext>
            </a:extLst>
          </p:cNvPr>
          <p:cNvPicPr>
            <a:picLocks noChangeAspect="1"/>
          </p:cNvPicPr>
          <p:nvPr/>
        </p:nvPicPr>
        <p:blipFill>
          <a:blip r:embed="rId2"/>
          <a:stretch>
            <a:fillRect/>
          </a:stretch>
        </p:blipFill>
        <p:spPr>
          <a:xfrm>
            <a:off x="6318591" y="1170317"/>
            <a:ext cx="2415511" cy="2398258"/>
          </a:xfrm>
          <a:prstGeom prst="rect">
            <a:avLst/>
          </a:prstGeom>
        </p:spPr>
      </p:pic>
    </p:spTree>
    <p:extLst>
      <p:ext uri="{BB962C8B-B14F-4D97-AF65-F5344CB8AC3E}">
        <p14:creationId xmlns:p14="http://schemas.microsoft.com/office/powerpoint/2010/main" val="764900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0CA4-C866-C877-DCE5-9E2347D087C2}"/>
              </a:ext>
            </a:extLst>
          </p:cNvPr>
          <p:cNvSpPr>
            <a:spLocks noGrp="1"/>
          </p:cNvSpPr>
          <p:nvPr>
            <p:ph type="title"/>
          </p:nvPr>
        </p:nvSpPr>
        <p:spPr>
          <a:xfrm>
            <a:off x="203199" y="132878"/>
            <a:ext cx="8695267" cy="622829"/>
          </a:xfrm>
        </p:spPr>
        <p:txBody>
          <a:bodyPr anchor="ctr">
            <a:normAutofit/>
          </a:bodyPr>
          <a:lstStyle/>
          <a:p>
            <a:r>
              <a:rPr lang="en-US" dirty="0"/>
              <a:t>Resources</a:t>
            </a:r>
          </a:p>
        </p:txBody>
      </p:sp>
      <p:sp>
        <p:nvSpPr>
          <p:cNvPr id="3" name="Content Placeholder 2">
            <a:extLst>
              <a:ext uri="{FF2B5EF4-FFF2-40B4-BE49-F238E27FC236}">
                <a16:creationId xmlns:a16="http://schemas.microsoft.com/office/drawing/2014/main" id="{1E211749-6327-1A7B-B095-C4B041A5A5F3}"/>
              </a:ext>
            </a:extLst>
          </p:cNvPr>
          <p:cNvSpPr>
            <a:spLocks noGrp="1"/>
          </p:cNvSpPr>
          <p:nvPr>
            <p:ph idx="1"/>
          </p:nvPr>
        </p:nvSpPr>
        <p:spPr>
          <a:xfrm>
            <a:off x="201168" y="928187"/>
            <a:ext cx="5394960" cy="3226081"/>
          </a:xfrm>
        </p:spPr>
        <p:txBody>
          <a:bodyPr>
            <a:normAutofit/>
          </a:bodyPr>
          <a:lstStyle/>
          <a:p>
            <a:r>
              <a:rPr lang="en-US" dirty="0">
                <a:hlinkClick r:id="rId2"/>
              </a:rPr>
              <a:t>SBD and Accountability Fact Sheet</a:t>
            </a:r>
            <a:endParaRPr lang="en-US" dirty="0"/>
          </a:p>
          <a:p>
            <a:r>
              <a:rPr lang="en-US" dirty="0">
                <a:hlinkClick r:id="rId3"/>
              </a:rPr>
              <a:t>SBD Manual</a:t>
            </a:r>
            <a:r>
              <a:rPr lang="en-US" dirty="0"/>
              <a:t> – See “Uses in Accountability” beginning on pg. 20 </a:t>
            </a:r>
          </a:p>
          <a:p>
            <a:r>
              <a:rPr lang="en-US" dirty="0">
                <a:hlinkClick r:id="rId4"/>
              </a:rPr>
              <a:t>Data Pipeline &amp; State Assessments – Why it Matters for Accountability</a:t>
            </a:r>
            <a:endParaRPr lang="en-US" dirty="0"/>
          </a:p>
          <a:p>
            <a:endParaRPr lang="en-US" dirty="0"/>
          </a:p>
          <a:p>
            <a:pPr marL="0" indent="0" defTabSz="342900">
              <a:buNone/>
            </a:pPr>
            <a:r>
              <a:rPr lang="en-US" b="1" dirty="0"/>
              <a:t>Other 2025 Accountability Resources: </a:t>
            </a:r>
          </a:p>
          <a:p>
            <a:pPr marL="0" indent="0" defTabSz="342900">
              <a:buNone/>
            </a:pPr>
            <a:r>
              <a:rPr lang="en-US" dirty="0">
                <a:hlinkClick r:id="rId5"/>
              </a:rPr>
              <a:t>https://www.cde.state.co.us/accountability/accountability-resources</a:t>
            </a:r>
            <a:endParaRPr lang="en-US" dirty="0"/>
          </a:p>
          <a:p>
            <a:pPr marL="0" indent="0">
              <a:buNone/>
            </a:pPr>
            <a:endParaRPr lang="en-US" dirty="0"/>
          </a:p>
        </p:txBody>
      </p:sp>
      <p:pic>
        <p:nvPicPr>
          <p:cNvPr id="8" name="Content Placeholder 7" descr="A screenshot of a document">
            <a:extLst>
              <a:ext uri="{FF2B5EF4-FFF2-40B4-BE49-F238E27FC236}">
                <a16:creationId xmlns:a16="http://schemas.microsoft.com/office/drawing/2014/main" id="{1A44E6EA-70B0-7C5D-3FFF-F893040C6DEE}"/>
              </a:ext>
            </a:extLst>
          </p:cNvPr>
          <p:cNvPicPr>
            <a:picLocks noGrp="1" noChangeAspect="1"/>
          </p:cNvPicPr>
          <p:nvPr>
            <p:ph idx="13"/>
          </p:nvPr>
        </p:nvPicPr>
        <p:blipFill>
          <a:blip r:embed="rId6"/>
          <a:srcRect r="-1" b="19356"/>
          <a:stretch/>
        </p:blipFill>
        <p:spPr>
          <a:xfrm>
            <a:off x="5860472" y="928642"/>
            <a:ext cx="3080327" cy="3226081"/>
          </a:xfrm>
          <a:noFill/>
        </p:spPr>
      </p:pic>
    </p:spTree>
    <p:extLst>
      <p:ext uri="{BB962C8B-B14F-4D97-AF65-F5344CB8AC3E}">
        <p14:creationId xmlns:p14="http://schemas.microsoft.com/office/powerpoint/2010/main" val="2956104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2F45-714E-A41A-00C5-8F3FE403AA15}"/>
              </a:ext>
            </a:extLst>
          </p:cNvPr>
          <p:cNvSpPr>
            <a:spLocks noGrp="1"/>
          </p:cNvSpPr>
          <p:nvPr>
            <p:ph type="title"/>
          </p:nvPr>
        </p:nvSpPr>
        <p:spPr/>
        <p:txBody>
          <a:bodyPr/>
          <a:lstStyle/>
          <a:p>
            <a:r>
              <a:rPr lang="en-US" dirty="0"/>
              <a:t>Questions and Discussion</a:t>
            </a:r>
          </a:p>
        </p:txBody>
      </p:sp>
      <p:sp>
        <p:nvSpPr>
          <p:cNvPr id="3" name="Content Placeholder 2">
            <a:extLst>
              <a:ext uri="{FF2B5EF4-FFF2-40B4-BE49-F238E27FC236}">
                <a16:creationId xmlns:a16="http://schemas.microsoft.com/office/drawing/2014/main" id="{C4055E74-37A4-48A7-5DE3-C59C1DBFD9A9}"/>
              </a:ext>
            </a:extLst>
          </p:cNvPr>
          <p:cNvSpPr>
            <a:spLocks noGrp="1"/>
          </p:cNvSpPr>
          <p:nvPr>
            <p:ph type="body" idx="1"/>
          </p:nvPr>
        </p:nvSpPr>
        <p:spPr>
          <a:xfrm>
            <a:off x="311700" y="1152475"/>
            <a:ext cx="8006610" cy="3034800"/>
          </a:xfrm>
        </p:spPr>
        <p:txBody>
          <a:bodyPr/>
          <a:lstStyle/>
          <a:p>
            <a:pPr marL="0" indent="0" algn="ctr">
              <a:buNone/>
            </a:pPr>
            <a:endParaRPr lang="en-US" dirty="0"/>
          </a:p>
          <a:p>
            <a:pPr marL="0" indent="0" algn="ctr">
              <a:buNone/>
            </a:pPr>
            <a:endParaRPr lang="en-US" dirty="0"/>
          </a:p>
          <a:p>
            <a:pPr marL="0" indent="0" algn="ctr">
              <a:buNone/>
            </a:pPr>
            <a:r>
              <a:rPr lang="en-US" sz="3000" dirty="0"/>
              <a:t>Questions?</a:t>
            </a:r>
          </a:p>
          <a:p>
            <a:pPr marL="0" indent="0" algn="ctr">
              <a:buNone/>
            </a:pPr>
            <a:endParaRPr lang="en-US" dirty="0"/>
          </a:p>
          <a:p>
            <a:pPr marL="0" indent="0" algn="ctr">
              <a:buNone/>
            </a:pPr>
            <a:r>
              <a:rPr lang="en-US" dirty="0"/>
              <a:t>Please feel free to unmute or use the chat box.</a:t>
            </a:r>
          </a:p>
        </p:txBody>
      </p:sp>
      <p:sp>
        <p:nvSpPr>
          <p:cNvPr id="4" name="Title 3">
            <a:extLst>
              <a:ext uri="{FF2B5EF4-FFF2-40B4-BE49-F238E27FC236}">
                <a16:creationId xmlns:a16="http://schemas.microsoft.com/office/drawing/2014/main" id="{6BE5191C-367E-9E06-F778-2EC2D84FA726}"/>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999317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 Information and Resources</a:t>
            </a:r>
          </a:p>
        </p:txBody>
      </p:sp>
      <p:sp>
        <p:nvSpPr>
          <p:cNvPr id="5" name="Content Placeholder 2"/>
          <p:cNvSpPr txBox="1">
            <a:spLocks/>
          </p:cNvSpPr>
          <p:nvPr/>
        </p:nvSpPr>
        <p:spPr>
          <a:xfrm>
            <a:off x="818865" y="846401"/>
            <a:ext cx="7667528" cy="3501000"/>
          </a:xfrm>
          <a:prstGeom prst="rect">
            <a:avLst/>
          </a:prstGeom>
        </p:spPr>
        <p:txBody>
          <a:bodyPr vert="horz" lIns="0" tIns="0" rIns="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dirty="0"/>
          </a:p>
          <a:p>
            <a:pPr marL="0" indent="0" algn="ctr">
              <a:buNone/>
            </a:pPr>
            <a:r>
              <a:rPr lang="en-US" sz="1800" b="1" dirty="0">
                <a:latin typeface="Roboto" panose="02000000000000000000" pitchFamily="2" charset="0"/>
                <a:ea typeface="Roboto" panose="02000000000000000000" pitchFamily="2" charset="0"/>
                <a:cs typeface="Roboto" panose="02000000000000000000" pitchFamily="2" charset="0"/>
              </a:rPr>
              <a:t>Please contact SBD Support with any technical SBD questions: </a:t>
            </a:r>
          </a:p>
          <a:p>
            <a:pPr marL="0" indent="0" algn="ctr">
              <a:buNone/>
            </a:pPr>
            <a:r>
              <a:rPr lang="en-US" sz="1800" b="1" dirty="0">
                <a:latin typeface="Roboto" panose="02000000000000000000" pitchFamily="2" charset="0"/>
                <a:ea typeface="Roboto" panose="02000000000000000000" pitchFamily="2" charset="0"/>
                <a:cs typeface="Roboto" panose="02000000000000000000" pitchFamily="2" charset="0"/>
              </a:rPr>
              <a:t>Email: </a:t>
            </a:r>
            <a:r>
              <a:rPr lang="en-US" sz="1800" b="1" dirty="0">
                <a:latin typeface="Roboto" panose="02000000000000000000" pitchFamily="2" charset="0"/>
                <a:ea typeface="Roboto" panose="02000000000000000000" pitchFamily="2" charset="0"/>
                <a:cs typeface="Roboto" panose="02000000000000000000" pitchFamily="2" charset="0"/>
                <a:hlinkClick r:id="rId2"/>
              </a:rPr>
              <a:t>sbdsupport@cde.state.co.us</a:t>
            </a:r>
            <a:endParaRPr lang="en-US" sz="1800" b="1" dirty="0">
              <a:latin typeface="Roboto" panose="02000000000000000000" pitchFamily="2" charset="0"/>
              <a:ea typeface="Roboto" panose="02000000000000000000" pitchFamily="2" charset="0"/>
              <a:cs typeface="Roboto" panose="02000000000000000000" pitchFamily="2" charset="0"/>
            </a:endParaRPr>
          </a:p>
          <a:p>
            <a:pPr marL="0" indent="0" algn="ctr">
              <a:buNone/>
            </a:pPr>
            <a:r>
              <a:rPr lang="en-US" sz="1800" b="1" dirty="0">
                <a:latin typeface="Roboto" panose="02000000000000000000" pitchFamily="2" charset="0"/>
                <a:ea typeface="Roboto" panose="02000000000000000000" pitchFamily="2" charset="0"/>
                <a:cs typeface="Roboto" panose="02000000000000000000" pitchFamily="2" charset="0"/>
              </a:rPr>
              <a:t>Phone: </a:t>
            </a:r>
            <a:r>
              <a:rPr lang="en-US" sz="1800" b="1" i="0" dirty="0">
                <a:solidFill>
                  <a:srgbClr val="333333"/>
                </a:solidFill>
                <a:effectLst/>
                <a:latin typeface="Roboto" panose="02000000000000000000" pitchFamily="2" charset="0"/>
                <a:ea typeface="Roboto" panose="02000000000000000000" pitchFamily="2" charset="0"/>
                <a:cs typeface="Roboto" panose="02000000000000000000" pitchFamily="2" charset="0"/>
              </a:rPr>
              <a:t>720.696.0185</a:t>
            </a:r>
          </a:p>
          <a:p>
            <a:pPr marL="0" indent="0" algn="ctr">
              <a:buNone/>
            </a:pPr>
            <a:endParaRPr lang="en-US" sz="1800" dirty="0">
              <a:solidFill>
                <a:srgbClr val="333333"/>
              </a:solidFill>
              <a:latin typeface="Roboto" panose="02000000000000000000" pitchFamily="2" charset="0"/>
              <a:ea typeface="Roboto" panose="02000000000000000000" pitchFamily="2" charset="0"/>
              <a:cs typeface="Roboto" panose="02000000000000000000" pitchFamily="2" charset="0"/>
            </a:endParaRPr>
          </a:p>
          <a:p>
            <a:pPr marL="0" indent="0" algn="ctr">
              <a:buNone/>
            </a:pPr>
            <a:r>
              <a:rPr lang="en-US" sz="1800" dirty="0">
                <a:solidFill>
                  <a:srgbClr val="333333"/>
                </a:solidFill>
                <a:latin typeface="Roboto" panose="02000000000000000000" pitchFamily="2" charset="0"/>
                <a:ea typeface="Roboto" panose="02000000000000000000" pitchFamily="2" charset="0"/>
                <a:cs typeface="Roboto" panose="02000000000000000000" pitchFamily="2" charset="0"/>
              </a:rPr>
              <a:t>For state accountability questions, </a:t>
            </a:r>
            <a:r>
              <a:rPr lang="en-US" sz="1800" dirty="0">
                <a:latin typeface="Roboto" panose="02000000000000000000" pitchFamily="2" charset="0"/>
                <a:ea typeface="Roboto" panose="02000000000000000000" pitchFamily="2" charset="0"/>
                <a:cs typeface="Roboto" panose="02000000000000000000" pitchFamily="2" charset="0"/>
              </a:rPr>
              <a:t>Email: </a:t>
            </a:r>
            <a:r>
              <a:rPr lang="en-US" sz="1800" dirty="0">
                <a:latin typeface="Roboto" panose="02000000000000000000" pitchFamily="2" charset="0"/>
                <a:ea typeface="Roboto" panose="02000000000000000000" pitchFamily="2" charset="0"/>
                <a:cs typeface="Roboto" panose="02000000000000000000" pitchFamily="2" charset="0"/>
                <a:hlinkClick r:id="rId3"/>
              </a:rPr>
              <a:t>accountability@cde.state.co.us</a:t>
            </a:r>
            <a:r>
              <a:rPr lang="en-US" sz="1800" dirty="0">
                <a:latin typeface="Roboto" panose="02000000000000000000" pitchFamily="2" charset="0"/>
                <a:ea typeface="Roboto" panose="02000000000000000000" pitchFamily="2" charset="0"/>
                <a:cs typeface="Roboto" panose="02000000000000000000" pitchFamily="2" charset="0"/>
              </a:rPr>
              <a:t> </a:t>
            </a:r>
          </a:p>
          <a:p>
            <a:pPr marL="0" indent="0" algn="ctr">
              <a:buNone/>
            </a:pPr>
            <a:r>
              <a:rPr lang="en-US" sz="1800" dirty="0">
                <a:solidFill>
                  <a:srgbClr val="333333"/>
                </a:solidFill>
                <a:latin typeface="Roboto" panose="02000000000000000000" pitchFamily="2" charset="0"/>
                <a:ea typeface="Roboto" panose="02000000000000000000" pitchFamily="2" charset="0"/>
                <a:cs typeface="Roboto" panose="02000000000000000000" pitchFamily="2" charset="0"/>
              </a:rPr>
              <a:t>For federal accountability questions, </a:t>
            </a:r>
            <a:r>
              <a:rPr lang="en-US" sz="1800" dirty="0">
                <a:latin typeface="Roboto" panose="02000000000000000000" pitchFamily="2" charset="0"/>
                <a:ea typeface="Roboto" panose="02000000000000000000" pitchFamily="2" charset="0"/>
                <a:cs typeface="Roboto" panose="02000000000000000000" pitchFamily="2" charset="0"/>
              </a:rPr>
              <a:t>Email: </a:t>
            </a:r>
            <a:r>
              <a:rPr lang="en-US" sz="1800" dirty="0">
                <a:latin typeface="Roboto" panose="02000000000000000000" pitchFamily="2" charset="0"/>
                <a:ea typeface="Roboto" panose="02000000000000000000" pitchFamily="2" charset="0"/>
                <a:cs typeface="Roboto" panose="02000000000000000000" pitchFamily="2" charset="0"/>
                <a:hlinkClick r:id="rId4"/>
              </a:rPr>
              <a:t>ESSAquestions@cde.state.co.us</a:t>
            </a:r>
            <a:r>
              <a:rPr lang="en-US" sz="1800" dirty="0">
                <a:latin typeface="Roboto" panose="02000000000000000000" pitchFamily="2" charset="0"/>
                <a:ea typeface="Roboto" panose="02000000000000000000" pitchFamily="2" charset="0"/>
                <a:cs typeface="Roboto" panose="02000000000000000000" pitchFamily="2" charset="0"/>
              </a:rPr>
              <a:t> </a:t>
            </a:r>
          </a:p>
          <a:p>
            <a:pPr marL="0" indent="0" algn="ctr">
              <a:buNone/>
            </a:pPr>
            <a:endParaRPr lang="en-US" sz="1800" dirty="0">
              <a:solidFill>
                <a:srgbClr val="333333"/>
              </a:solidFill>
              <a:latin typeface="Roboto" panose="02000000000000000000" pitchFamily="2" charset="0"/>
              <a:ea typeface="Roboto" panose="02000000000000000000" pitchFamily="2" charset="0"/>
              <a:cs typeface="Roboto" panose="02000000000000000000" pitchFamily="2" charset="0"/>
            </a:endParaRPr>
          </a:p>
          <a:p>
            <a:pPr marL="0" indent="0" algn="ctr">
              <a:buNone/>
            </a:pPr>
            <a:r>
              <a:rPr lang="en-US" sz="1800" dirty="0">
                <a:solidFill>
                  <a:srgbClr val="333333"/>
                </a:solidFill>
                <a:latin typeface="Roboto" panose="02000000000000000000" pitchFamily="2" charset="0"/>
                <a:ea typeface="Roboto" panose="02000000000000000000" pitchFamily="2" charset="0"/>
                <a:cs typeface="Roboto" panose="02000000000000000000" pitchFamily="2" charset="0"/>
              </a:rPr>
              <a:t>Data Collection Webpages: </a:t>
            </a:r>
          </a:p>
          <a:p>
            <a:pPr marL="0" indent="0" algn="ctr">
              <a:buNone/>
            </a:pPr>
            <a:r>
              <a:rPr lang="en-US" sz="1650" dirty="0">
                <a:solidFill>
                  <a:srgbClr val="333333"/>
                </a:solidFill>
                <a:latin typeface="Roboto" panose="02000000000000000000" pitchFamily="2" charset="0"/>
                <a:ea typeface="Roboto" panose="02000000000000000000" pitchFamily="2" charset="0"/>
                <a:cs typeface="Roboto" panose="02000000000000000000" pitchFamily="2" charset="0"/>
                <a:hlinkClick r:id="rId5"/>
              </a:rPr>
              <a:t>PSAT/SAT</a:t>
            </a:r>
            <a:endParaRPr lang="en-US" sz="1650" dirty="0">
              <a:solidFill>
                <a:srgbClr val="333333"/>
              </a:solidFill>
              <a:latin typeface="Roboto" panose="02000000000000000000" pitchFamily="2" charset="0"/>
              <a:ea typeface="Roboto" panose="02000000000000000000" pitchFamily="2" charset="0"/>
              <a:cs typeface="Roboto" panose="02000000000000000000" pitchFamily="2" charset="0"/>
            </a:endParaRPr>
          </a:p>
          <a:p>
            <a:pPr marL="0" indent="0" algn="ctr">
              <a:buNone/>
            </a:pPr>
            <a:r>
              <a:rPr lang="en-US" sz="1650" dirty="0">
                <a:solidFill>
                  <a:srgbClr val="333333"/>
                </a:solidFill>
                <a:latin typeface="Roboto" panose="02000000000000000000" pitchFamily="2" charset="0"/>
                <a:ea typeface="Roboto" panose="02000000000000000000" pitchFamily="2" charset="0"/>
                <a:cs typeface="Roboto" panose="02000000000000000000" pitchFamily="2" charset="0"/>
                <a:hlinkClick r:id="rId6"/>
              </a:rPr>
              <a:t>CMAS</a:t>
            </a:r>
            <a:endParaRPr lang="en-US" sz="1650" dirty="0">
              <a:solidFill>
                <a:srgbClr val="333333"/>
              </a:solidFill>
              <a:latin typeface="Roboto" panose="02000000000000000000" pitchFamily="2" charset="0"/>
              <a:ea typeface="Roboto" panose="02000000000000000000" pitchFamily="2" charset="0"/>
              <a:cs typeface="Roboto" panose="02000000000000000000" pitchFamily="2" charset="0"/>
            </a:endParaRPr>
          </a:p>
          <a:p>
            <a:pPr marL="0" indent="0" algn="ctr">
              <a:buNone/>
            </a:pPr>
            <a:r>
              <a:rPr lang="en-US" sz="1650" dirty="0">
                <a:solidFill>
                  <a:srgbClr val="333333"/>
                </a:solidFill>
                <a:latin typeface="Roboto" panose="02000000000000000000" pitchFamily="2" charset="0"/>
                <a:ea typeface="Roboto" panose="02000000000000000000" pitchFamily="2" charset="0"/>
                <a:cs typeface="Roboto" panose="02000000000000000000" pitchFamily="2" charset="0"/>
                <a:hlinkClick r:id="rId7"/>
              </a:rPr>
              <a:t>DLM</a:t>
            </a:r>
            <a:endParaRPr lang="en-US" sz="1650" dirty="0">
              <a:solidFill>
                <a:srgbClr val="333333"/>
              </a:solidFill>
              <a:latin typeface="Roboto" panose="02000000000000000000" pitchFamily="2" charset="0"/>
              <a:ea typeface="Roboto" panose="02000000000000000000" pitchFamily="2" charset="0"/>
              <a:cs typeface="Roboto" panose="02000000000000000000" pitchFamily="2" charset="0"/>
            </a:endParaRPr>
          </a:p>
          <a:p>
            <a:pPr marL="0" indent="0" algn="ctr">
              <a:buNone/>
            </a:pPr>
            <a:endParaRPr lang="en-US" sz="1650" dirty="0">
              <a:solidFill>
                <a:srgbClr val="333333"/>
              </a:solidFill>
              <a:latin typeface="Roboto" panose="02000000000000000000" pitchFamily="2" charset="0"/>
              <a:ea typeface="Roboto" panose="02000000000000000000" pitchFamily="2" charset="0"/>
              <a:cs typeface="Roboto" panose="02000000000000000000" pitchFamily="2" charset="0"/>
            </a:endParaRPr>
          </a:p>
          <a:p>
            <a:pPr marL="0" indent="0" algn="ctr">
              <a:buNone/>
            </a:pPr>
            <a:r>
              <a:rPr lang="en-US" sz="1650" dirty="0">
                <a:solidFill>
                  <a:srgbClr val="333333"/>
                </a:solidFill>
                <a:latin typeface="Roboto" panose="02000000000000000000" pitchFamily="2" charset="0"/>
                <a:ea typeface="Roboto" panose="02000000000000000000" pitchFamily="2" charset="0"/>
                <a:cs typeface="Roboto" panose="02000000000000000000" pitchFamily="2" charset="0"/>
                <a:hlinkClick r:id="rId8"/>
              </a:rPr>
              <a:t>SBD Manual Link</a:t>
            </a:r>
            <a:endParaRPr lang="en-US" sz="1650" dirty="0">
              <a:solidFill>
                <a:srgbClr val="333333"/>
              </a:solidFill>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2B00E34D-2B31-A2EB-7A3C-9E5150EB01F5}"/>
              </a:ext>
            </a:extLst>
          </p:cNvPr>
          <p:cNvSpPr>
            <a:spLocks noGrp="1"/>
          </p:cNvSpPr>
          <p:nvPr>
            <p:ph type="title" idx="2"/>
          </p:nvPr>
        </p:nvSpPr>
        <p:spPr/>
        <p:txBody>
          <a:bodyPr/>
          <a:lstStyle/>
          <a:p>
            <a:r>
              <a:rPr lang="en-US" dirty="0"/>
              <a:t>Contact Information and Resources</a:t>
            </a:r>
          </a:p>
        </p:txBody>
      </p:sp>
    </p:spTree>
    <p:extLst>
      <p:ext uri="{BB962C8B-B14F-4D97-AF65-F5344CB8AC3E}">
        <p14:creationId xmlns:p14="http://schemas.microsoft.com/office/powerpoint/2010/main" val="309752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D57A5-F6E7-B0E0-E168-9333BFB3B565}"/>
              </a:ext>
            </a:extLst>
          </p:cNvPr>
          <p:cNvSpPr>
            <a:spLocks noGrp="1"/>
          </p:cNvSpPr>
          <p:nvPr>
            <p:ph type="title"/>
          </p:nvPr>
        </p:nvSpPr>
        <p:spPr>
          <a:xfrm>
            <a:off x="311700" y="105100"/>
            <a:ext cx="7167900" cy="782004"/>
          </a:xfrm>
        </p:spPr>
        <p:txBody>
          <a:bodyPr>
            <a:normAutofit/>
          </a:bodyPr>
          <a:lstStyle/>
          <a:p>
            <a:r>
              <a:rPr lang="en-US" sz="2800" dirty="0"/>
              <a:t>SBD: Collection Timelines</a:t>
            </a:r>
            <a:br>
              <a:rPr lang="en-US" dirty="0"/>
            </a:br>
            <a:endParaRPr lang="en-US" dirty="0"/>
          </a:p>
        </p:txBody>
      </p:sp>
      <p:sp>
        <p:nvSpPr>
          <p:cNvPr id="6" name="Title 5">
            <a:extLst>
              <a:ext uri="{FF2B5EF4-FFF2-40B4-BE49-F238E27FC236}">
                <a16:creationId xmlns:a16="http://schemas.microsoft.com/office/drawing/2014/main" id="{0339A4EB-32BA-F95B-B117-72EA155D26D2}"/>
              </a:ext>
            </a:extLst>
          </p:cNvPr>
          <p:cNvSpPr>
            <a:spLocks noGrp="1"/>
          </p:cNvSpPr>
          <p:nvPr>
            <p:ph type="title" idx="2"/>
          </p:nvPr>
        </p:nvSpPr>
        <p:spPr/>
        <p:txBody>
          <a:bodyPr/>
          <a:lstStyle/>
          <a:p>
            <a:r>
              <a:rPr lang="en-US" dirty="0"/>
              <a:t>SBD: Collection Timelines</a:t>
            </a:r>
          </a:p>
        </p:txBody>
      </p:sp>
      <p:graphicFrame>
        <p:nvGraphicFramePr>
          <p:cNvPr id="7" name="Content Placeholder 4">
            <a:extLst>
              <a:ext uri="{FF2B5EF4-FFF2-40B4-BE49-F238E27FC236}">
                <a16:creationId xmlns:a16="http://schemas.microsoft.com/office/drawing/2014/main" id="{CEDA27FB-6FDB-10D5-E219-7A798CEAC32F}"/>
              </a:ext>
            </a:extLst>
          </p:cNvPr>
          <p:cNvGraphicFramePr>
            <a:graphicFrameLocks/>
          </p:cNvGraphicFramePr>
          <p:nvPr>
            <p:extLst>
              <p:ext uri="{D42A27DB-BD31-4B8C-83A1-F6EECF244321}">
                <p14:modId xmlns:p14="http://schemas.microsoft.com/office/powerpoint/2010/main" val="1809161525"/>
              </p:ext>
            </p:extLst>
          </p:nvPr>
        </p:nvGraphicFramePr>
        <p:xfrm>
          <a:off x="1580871" y="1105443"/>
          <a:ext cx="5810204" cy="2932613"/>
        </p:xfrm>
        <a:graphic>
          <a:graphicData uri="http://schemas.openxmlformats.org/drawingml/2006/table">
            <a:tbl>
              <a:tblPr firstRow="1" bandRow="1">
                <a:tableStyleId>{0E3FDE45-AF77-4B5C-9715-49D594BDF05E}</a:tableStyleId>
              </a:tblPr>
              <a:tblGrid>
                <a:gridCol w="162560">
                  <a:extLst>
                    <a:ext uri="{9D8B030D-6E8A-4147-A177-3AD203B41FA5}">
                      <a16:colId xmlns:a16="http://schemas.microsoft.com/office/drawing/2014/main" val="302537768"/>
                    </a:ext>
                  </a:extLst>
                </a:gridCol>
                <a:gridCol w="2429911">
                  <a:extLst>
                    <a:ext uri="{9D8B030D-6E8A-4147-A177-3AD203B41FA5}">
                      <a16:colId xmlns:a16="http://schemas.microsoft.com/office/drawing/2014/main" val="4060275980"/>
                    </a:ext>
                  </a:extLst>
                </a:gridCol>
                <a:gridCol w="1962620">
                  <a:extLst>
                    <a:ext uri="{9D8B030D-6E8A-4147-A177-3AD203B41FA5}">
                      <a16:colId xmlns:a16="http://schemas.microsoft.com/office/drawing/2014/main" val="416842439"/>
                    </a:ext>
                  </a:extLst>
                </a:gridCol>
                <a:gridCol w="1255113">
                  <a:extLst>
                    <a:ext uri="{9D8B030D-6E8A-4147-A177-3AD203B41FA5}">
                      <a16:colId xmlns:a16="http://schemas.microsoft.com/office/drawing/2014/main" val="3123363226"/>
                    </a:ext>
                  </a:extLst>
                </a:gridCol>
              </a:tblGrid>
              <a:tr h="519072">
                <a:tc>
                  <a:txBody>
                    <a:bodyPr/>
                    <a:lstStyle/>
                    <a:p>
                      <a:endParaRPr lang="en-US" sz="1400"/>
                    </a:p>
                  </a:txBody>
                  <a:tcPr marL="68580" marR="68580" marT="34290" marB="34290"/>
                </a:tc>
                <a:tc>
                  <a:txBody>
                    <a:bodyPr/>
                    <a:lstStyle/>
                    <a:p>
                      <a:pPr algn="ctr"/>
                      <a:r>
                        <a:rPr lang="en-US" sz="1400" dirty="0"/>
                        <a:t>Assessment</a:t>
                      </a:r>
                    </a:p>
                  </a:txBody>
                  <a:tcPr marL="68580" marR="68580" marT="34290" marB="34290"/>
                </a:tc>
                <a:tc>
                  <a:txBody>
                    <a:bodyPr/>
                    <a:lstStyle/>
                    <a:p>
                      <a:pPr algn="ctr"/>
                      <a:r>
                        <a:rPr lang="en-US" sz="1400" dirty="0"/>
                        <a:t>Dates</a:t>
                      </a:r>
                    </a:p>
                  </a:txBody>
                  <a:tcPr marL="68580" marR="68580" marT="34290" marB="34290"/>
                </a:tc>
                <a:tc>
                  <a:txBody>
                    <a:bodyPr/>
                    <a:lstStyle/>
                    <a:p>
                      <a:pPr algn="ctr"/>
                      <a:r>
                        <a:rPr lang="en-US" sz="1400" dirty="0"/>
                        <a:t>Data Pipeline Group</a:t>
                      </a:r>
                      <a:r>
                        <a:rPr lang="en-US" sz="1400" baseline="0" dirty="0"/>
                        <a:t> Name</a:t>
                      </a:r>
                      <a:endParaRPr lang="en-US" sz="1400" dirty="0"/>
                    </a:p>
                  </a:txBody>
                  <a:tcPr marL="68580" marR="68580" marT="34290" marB="34290"/>
                </a:tc>
                <a:extLst>
                  <a:ext uri="{0D108BD9-81ED-4DB2-BD59-A6C34878D82A}">
                    <a16:rowId xmlns:a16="http://schemas.microsoft.com/office/drawing/2014/main" val="3866678637"/>
                  </a:ext>
                </a:extLst>
              </a:tr>
              <a:tr h="418246">
                <a:tc>
                  <a:txBody>
                    <a:bodyPr/>
                    <a:lstStyle/>
                    <a:p>
                      <a:r>
                        <a:rPr lang="en-US" sz="1400" dirty="0"/>
                        <a:t>1</a:t>
                      </a:r>
                    </a:p>
                  </a:txBody>
                  <a:tcPr marL="68580" marR="68580" marT="34290" marB="34290"/>
                </a:tc>
                <a:tc>
                  <a:txBody>
                    <a:bodyPr/>
                    <a:lstStyle/>
                    <a:p>
                      <a:r>
                        <a:rPr lang="en-US" sz="1400" dirty="0"/>
                        <a:t>ACCESS for ELLs (ACCESS SBD)</a:t>
                      </a:r>
                    </a:p>
                  </a:txBody>
                  <a:tcPr marL="68580" marR="68580" marT="34290" marB="34290"/>
                </a:tc>
                <a:tc>
                  <a:txBody>
                    <a:bodyPr/>
                    <a:lstStyle/>
                    <a:p>
                      <a:pPr marL="0" marR="0" algn="ctr">
                        <a:spcBef>
                          <a:spcPts val="0"/>
                        </a:spcBef>
                        <a:spcAft>
                          <a:spcPts val="0"/>
                        </a:spcAft>
                      </a:pPr>
                      <a:r>
                        <a:rPr lang="en-US" sz="1400" b="0" i="0" u="none" strike="noStrike" cap="none" dirty="0">
                          <a:solidFill>
                            <a:schemeClr val="tx1"/>
                          </a:solidFill>
                          <a:latin typeface="+mn-lt"/>
                          <a:ea typeface="+mn-ea"/>
                          <a:cs typeface="+mn-cs"/>
                          <a:sym typeface="Arial"/>
                        </a:rPr>
                        <a:t>March 17 – 26, 2025</a:t>
                      </a:r>
                    </a:p>
                  </a:txBody>
                  <a:tcPr marL="68580" marR="68580" marT="0" marB="0" anchor="ctr"/>
                </a:tc>
                <a:tc>
                  <a:txBody>
                    <a:bodyPr/>
                    <a:lstStyle/>
                    <a:p>
                      <a:pPr algn="ctr"/>
                      <a:r>
                        <a:rPr lang="en-US" sz="1400" dirty="0"/>
                        <a:t>ACC</a:t>
                      </a:r>
                    </a:p>
                  </a:txBody>
                  <a:tcPr marL="68580" marR="68580" marT="34290" marB="34290"/>
                </a:tc>
                <a:extLst>
                  <a:ext uri="{0D108BD9-81ED-4DB2-BD59-A6C34878D82A}">
                    <a16:rowId xmlns:a16="http://schemas.microsoft.com/office/drawing/2014/main" val="2804784482"/>
                  </a:ext>
                </a:extLst>
              </a:tr>
              <a:tr h="577975">
                <a:tc>
                  <a:txBody>
                    <a:bodyPr/>
                    <a:lstStyle/>
                    <a:p>
                      <a:r>
                        <a:rPr lang="en-US" sz="1400" dirty="0"/>
                        <a:t>2</a:t>
                      </a:r>
                    </a:p>
                  </a:txBody>
                  <a:tcPr marL="68580" marR="68580" marT="34290" marB="34290"/>
                </a:tc>
                <a:tc>
                  <a:txBody>
                    <a:bodyPr/>
                    <a:lstStyle/>
                    <a:p>
                      <a:r>
                        <a:rPr lang="en-US" sz="1400" dirty="0"/>
                        <a:t>CO PSAT/SAT (SAT SBD) </a:t>
                      </a:r>
                    </a:p>
                  </a:txBody>
                  <a:tcPr marL="68580" marR="68580" marT="34290" marB="34290"/>
                </a:tc>
                <a:tc>
                  <a:txBody>
                    <a:bodyPr/>
                    <a:lstStyle/>
                    <a:p>
                      <a:pPr marL="0" marR="0" algn="ctr">
                        <a:spcBef>
                          <a:spcPts val="0"/>
                        </a:spcBef>
                        <a:spcAft>
                          <a:spcPts val="0"/>
                        </a:spcAft>
                      </a:pPr>
                      <a:r>
                        <a:rPr lang="en-US" sz="1400" b="0" i="0" u="none" strike="noStrike" cap="none" dirty="0">
                          <a:solidFill>
                            <a:schemeClr val="tx1"/>
                          </a:solidFill>
                          <a:latin typeface="+mn-lt"/>
                          <a:ea typeface="+mn-ea"/>
                          <a:cs typeface="+mn-cs"/>
                          <a:sym typeface="Arial"/>
                        </a:rPr>
                        <a:t>May 13 – 21, 2025</a:t>
                      </a:r>
                    </a:p>
                  </a:txBody>
                  <a:tcPr marL="68580" marR="68580" marT="0" marB="0" anchor="ctr"/>
                </a:tc>
                <a:tc>
                  <a:txBody>
                    <a:bodyPr/>
                    <a:lstStyle/>
                    <a:p>
                      <a:pPr algn="ctr"/>
                      <a:r>
                        <a:rPr lang="en-US" sz="1400" dirty="0"/>
                        <a:t>SAT</a:t>
                      </a:r>
                    </a:p>
                  </a:txBody>
                  <a:tcPr marL="68580" marR="68580" marT="34290" marB="34290"/>
                </a:tc>
                <a:extLst>
                  <a:ext uri="{0D108BD9-81ED-4DB2-BD59-A6C34878D82A}">
                    <a16:rowId xmlns:a16="http://schemas.microsoft.com/office/drawing/2014/main" val="4159459302"/>
                  </a:ext>
                </a:extLst>
              </a:tr>
              <a:tr h="418246">
                <a:tc>
                  <a:txBody>
                    <a:bodyPr/>
                    <a:lstStyle/>
                    <a:p>
                      <a:r>
                        <a:rPr lang="en-US" sz="1400" dirty="0"/>
                        <a:t>3</a:t>
                      </a:r>
                    </a:p>
                  </a:txBody>
                  <a:tcPr marL="68580" marR="68580" marT="34290" marB="34290"/>
                </a:tc>
                <a:tc>
                  <a:txBody>
                    <a:bodyPr/>
                    <a:lstStyle/>
                    <a:p>
                      <a:r>
                        <a:rPr lang="en-US" sz="1400" dirty="0"/>
                        <a:t>CMAS ELA/Math, Science and Social Studies, </a:t>
                      </a:r>
                      <a:r>
                        <a:rPr lang="en-US" sz="1400" dirty="0" err="1"/>
                        <a:t>CoAlt</a:t>
                      </a:r>
                      <a:r>
                        <a:rPr lang="en-US" sz="1400" dirty="0"/>
                        <a:t> Science and Social Studies  (CMAS SBD)</a:t>
                      </a:r>
                    </a:p>
                  </a:txBody>
                  <a:tcPr marL="68580" marR="68580" marT="34290" marB="34290"/>
                </a:tc>
                <a:tc>
                  <a:txBody>
                    <a:bodyPr/>
                    <a:lstStyle/>
                    <a:p>
                      <a:pPr marL="0" marR="0" algn="ctr">
                        <a:spcBef>
                          <a:spcPts val="0"/>
                        </a:spcBef>
                        <a:spcAft>
                          <a:spcPts val="0"/>
                        </a:spcAft>
                      </a:pPr>
                      <a:r>
                        <a:rPr lang="en-US" sz="1400" b="0" i="0" u="none" strike="noStrike" cap="none" dirty="0">
                          <a:solidFill>
                            <a:schemeClr val="tx1"/>
                          </a:solidFill>
                          <a:latin typeface="+mn-lt"/>
                          <a:ea typeface="+mn-ea"/>
                          <a:cs typeface="+mn-cs"/>
                          <a:sym typeface="Arial"/>
                        </a:rPr>
                        <a:t>May 15 – 28, 2025</a:t>
                      </a:r>
                    </a:p>
                  </a:txBody>
                  <a:tcPr marL="68580" marR="68580" marT="0" marB="0" anchor="ctr"/>
                </a:tc>
                <a:tc>
                  <a:txBody>
                    <a:bodyPr/>
                    <a:lstStyle/>
                    <a:p>
                      <a:pPr algn="ctr"/>
                      <a:r>
                        <a:rPr lang="en-US" sz="1400"/>
                        <a:t>CMS</a:t>
                      </a:r>
                      <a:endParaRPr lang="en-US" sz="1400" dirty="0"/>
                    </a:p>
                  </a:txBody>
                  <a:tcPr marL="68580" marR="68580" marT="34290" marB="34290"/>
                </a:tc>
                <a:extLst>
                  <a:ext uri="{0D108BD9-81ED-4DB2-BD59-A6C34878D82A}">
                    <a16:rowId xmlns:a16="http://schemas.microsoft.com/office/drawing/2014/main" val="1803384470"/>
                  </a:ext>
                </a:extLst>
              </a:tr>
              <a:tr h="418246">
                <a:tc>
                  <a:txBody>
                    <a:bodyPr/>
                    <a:lstStyle/>
                    <a:p>
                      <a:r>
                        <a:rPr lang="en-US" sz="1400" dirty="0"/>
                        <a:t>4</a:t>
                      </a:r>
                    </a:p>
                  </a:txBody>
                  <a:tcPr marL="68580" marR="68580" marT="34290" marB="34290"/>
                </a:tc>
                <a:tc>
                  <a:txBody>
                    <a:bodyPr/>
                    <a:lstStyle/>
                    <a:p>
                      <a:r>
                        <a:rPr lang="en-US" sz="1400" dirty="0" err="1"/>
                        <a:t>CoAlt</a:t>
                      </a:r>
                      <a:r>
                        <a:rPr lang="en-US" sz="1400" dirty="0"/>
                        <a:t> ELA/Math</a:t>
                      </a:r>
                      <a:r>
                        <a:rPr lang="en-US" sz="1400" baseline="0" dirty="0"/>
                        <a:t> (DLM SBD)</a:t>
                      </a:r>
                      <a:endParaRPr lang="en-US" sz="1400" dirty="0"/>
                    </a:p>
                  </a:txBody>
                  <a:tcPr marL="68580" marR="68580" marT="34290" marB="34290"/>
                </a:tc>
                <a:tc>
                  <a:txBody>
                    <a:bodyPr/>
                    <a:lstStyle/>
                    <a:p>
                      <a:pPr marL="0" marR="0" algn="ctr">
                        <a:spcBef>
                          <a:spcPts val="0"/>
                        </a:spcBef>
                        <a:spcAft>
                          <a:spcPts val="0"/>
                        </a:spcAft>
                      </a:pPr>
                      <a:r>
                        <a:rPr lang="en-US" sz="1400" b="0" i="0" u="none" strike="noStrike" cap="none" dirty="0">
                          <a:solidFill>
                            <a:schemeClr val="tx1"/>
                          </a:solidFill>
                          <a:latin typeface="+mn-lt"/>
                          <a:ea typeface="+mn-ea"/>
                          <a:cs typeface="+mn-cs"/>
                          <a:sym typeface="Arial"/>
                        </a:rPr>
                        <a:t>May 28 – June 4, 2025</a:t>
                      </a:r>
                    </a:p>
                  </a:txBody>
                  <a:tcPr marL="68580" marR="68580" marT="0" marB="0" anchor="ctr"/>
                </a:tc>
                <a:tc>
                  <a:txBody>
                    <a:bodyPr/>
                    <a:lstStyle/>
                    <a:p>
                      <a:pPr algn="ctr"/>
                      <a:r>
                        <a:rPr lang="en-US" sz="1400" dirty="0"/>
                        <a:t>DLM</a:t>
                      </a:r>
                    </a:p>
                  </a:txBody>
                  <a:tcPr marL="68580" marR="68580" marT="34290" marB="34290"/>
                </a:tc>
                <a:extLst>
                  <a:ext uri="{0D108BD9-81ED-4DB2-BD59-A6C34878D82A}">
                    <a16:rowId xmlns:a16="http://schemas.microsoft.com/office/drawing/2014/main" val="1904309638"/>
                  </a:ext>
                </a:extLst>
              </a:tr>
            </a:tbl>
          </a:graphicData>
        </a:graphic>
      </p:graphicFrame>
      <p:pic>
        <p:nvPicPr>
          <p:cNvPr id="5" name="Graphic 4" descr="Checkmark with solid fill">
            <a:extLst>
              <a:ext uri="{FF2B5EF4-FFF2-40B4-BE49-F238E27FC236}">
                <a16:creationId xmlns:a16="http://schemas.microsoft.com/office/drawing/2014/main" id="{7175C91A-722F-70B0-D630-F6CC77D2EC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2400" y="1245652"/>
            <a:ext cx="914400" cy="914400"/>
          </a:xfrm>
          <a:prstGeom prst="rect">
            <a:avLst/>
          </a:prstGeom>
        </p:spPr>
      </p:pic>
      <p:sp>
        <p:nvSpPr>
          <p:cNvPr id="4" name="Slide Number Placeholder 3">
            <a:extLst>
              <a:ext uri="{FF2B5EF4-FFF2-40B4-BE49-F238E27FC236}">
                <a16:creationId xmlns:a16="http://schemas.microsoft.com/office/drawing/2014/main" id="{8F9F387D-4057-B8D7-C6D3-42F970E3E513}"/>
              </a:ext>
            </a:extLst>
          </p:cNvPr>
          <p:cNvSpPr>
            <a:spLocks noGrp="1"/>
          </p:cNvSpPr>
          <p:nvPr>
            <p:ph type="sldNum"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3943113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19AA164-DD8F-725F-8EB3-0782EB96C8DA}"/>
              </a:ext>
            </a:extLst>
          </p:cNvPr>
          <p:cNvSpPr>
            <a:spLocks noGrp="1"/>
          </p:cNvSpPr>
          <p:nvPr>
            <p:ph type="title"/>
          </p:nvPr>
        </p:nvSpPr>
        <p:spPr/>
        <p:txBody>
          <a:bodyPr/>
          <a:lstStyle/>
          <a:p>
            <a:r>
              <a:rPr lang="en-US" dirty="0"/>
              <a:t>SBD: Group Role Assignments</a:t>
            </a:r>
          </a:p>
        </p:txBody>
      </p:sp>
      <p:sp>
        <p:nvSpPr>
          <p:cNvPr id="3" name="Content Placeholder 2">
            <a:extLst>
              <a:ext uri="{FF2B5EF4-FFF2-40B4-BE49-F238E27FC236}">
                <a16:creationId xmlns:a16="http://schemas.microsoft.com/office/drawing/2014/main" id="{8755419A-C5A1-45C8-9833-9EE48CCC6749}"/>
              </a:ext>
            </a:extLst>
          </p:cNvPr>
          <p:cNvSpPr>
            <a:spLocks noGrp="1"/>
          </p:cNvSpPr>
          <p:nvPr>
            <p:ph type="body" idx="1"/>
          </p:nvPr>
        </p:nvSpPr>
        <p:spPr/>
        <p:txBody>
          <a:bodyPr>
            <a:normAutofit/>
          </a:bodyPr>
          <a:lstStyle/>
          <a:p>
            <a:r>
              <a:rPr lang="en-US" sz="1500" dirty="0"/>
              <a:t>You can learn whether you have access to the collections by logging into Data Pipeline and reviewing the gray boxes on the left-hand side. </a:t>
            </a:r>
          </a:p>
          <a:p>
            <a:r>
              <a:rPr lang="en-US" sz="1500" dirty="0"/>
              <a:t>If you do not have access to the collections, please reach out to your district’s local access manager (LAM). Please ensure that the APPROVER role is assigned to someone who is available during SBD.</a:t>
            </a:r>
          </a:p>
          <a:p>
            <a:pPr indent="-214313"/>
            <a:r>
              <a:rPr lang="en-US" sz="1500" dirty="0"/>
              <a:t>CDE cannot provide access for district users.</a:t>
            </a:r>
          </a:p>
          <a:p>
            <a:endParaRPr lang="en-US" dirty="0"/>
          </a:p>
        </p:txBody>
      </p:sp>
      <p:grpSp>
        <p:nvGrpSpPr>
          <p:cNvPr id="8" name="Group 7" descr="This is a screenshot of Data Pipeline, showing where to find the drop-down menu for a specific collection.">
            <a:extLst>
              <a:ext uri="{FF2B5EF4-FFF2-40B4-BE49-F238E27FC236}">
                <a16:creationId xmlns:a16="http://schemas.microsoft.com/office/drawing/2014/main" id="{AC8216B1-59CE-4D06-85A4-4E96017D379D}"/>
              </a:ext>
            </a:extLst>
          </p:cNvPr>
          <p:cNvGrpSpPr/>
          <p:nvPr/>
        </p:nvGrpSpPr>
        <p:grpSpPr>
          <a:xfrm>
            <a:off x="5699998" y="1123992"/>
            <a:ext cx="2675906" cy="2561040"/>
            <a:chOff x="0" y="0"/>
            <a:chExt cx="2821305" cy="2324100"/>
          </a:xfrm>
        </p:grpSpPr>
        <p:pic>
          <p:nvPicPr>
            <p:cNvPr id="9" name="Picture 8" descr="Graphical user interface, text, application&#10;&#10;Description automatically generated">
              <a:extLst>
                <a:ext uri="{FF2B5EF4-FFF2-40B4-BE49-F238E27FC236}">
                  <a16:creationId xmlns:a16="http://schemas.microsoft.com/office/drawing/2014/main" id="{AA39DA19-EE47-4293-9CD7-CCE97F65F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0"/>
              <a:ext cx="2333625" cy="2324100"/>
            </a:xfrm>
            <a:prstGeom prst="rect">
              <a:avLst/>
            </a:prstGeom>
          </p:spPr>
        </p:pic>
        <p:sp>
          <p:nvSpPr>
            <p:cNvPr id="10" name="Oval 9">
              <a:extLst>
                <a:ext uri="{FF2B5EF4-FFF2-40B4-BE49-F238E27FC236}">
                  <a16:creationId xmlns:a16="http://schemas.microsoft.com/office/drawing/2014/main" id="{EEFB5F03-6951-490B-9190-B02A0C66AA89}"/>
                </a:ext>
              </a:extLst>
            </p:cNvPr>
            <p:cNvSpPr/>
            <p:nvPr/>
          </p:nvSpPr>
          <p:spPr>
            <a:xfrm>
              <a:off x="0" y="739140"/>
              <a:ext cx="2607945" cy="1341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grpSp>
      <p:sp>
        <p:nvSpPr>
          <p:cNvPr id="4" name="Title 3">
            <a:extLst>
              <a:ext uri="{FF2B5EF4-FFF2-40B4-BE49-F238E27FC236}">
                <a16:creationId xmlns:a16="http://schemas.microsoft.com/office/drawing/2014/main" id="{2963EA05-0015-5E78-07C7-9CCACCD06272}"/>
              </a:ext>
            </a:extLst>
          </p:cNvPr>
          <p:cNvSpPr>
            <a:spLocks noGrp="1"/>
          </p:cNvSpPr>
          <p:nvPr>
            <p:ph type="title" idx="2"/>
          </p:nvPr>
        </p:nvSpPr>
        <p:spPr/>
        <p:txBody>
          <a:bodyPr/>
          <a:lstStyle/>
          <a:p>
            <a:r>
              <a:rPr lang="en-US" dirty="0"/>
              <a:t>SBD: Group Role Assignments</a:t>
            </a:r>
          </a:p>
        </p:txBody>
      </p:sp>
      <p:sp>
        <p:nvSpPr>
          <p:cNvPr id="5" name="Slide Number Placeholder 4">
            <a:extLst>
              <a:ext uri="{FF2B5EF4-FFF2-40B4-BE49-F238E27FC236}">
                <a16:creationId xmlns:a16="http://schemas.microsoft.com/office/drawing/2014/main" id="{868F90A1-B200-45DA-B9BC-AFC05B115464}"/>
              </a:ext>
            </a:extLst>
          </p:cNvPr>
          <p:cNvSpPr>
            <a:spLocks noGrp="1"/>
          </p:cNvSpPr>
          <p:nvPr>
            <p:ph type="sldNum"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503564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2983B6-EF33-9DC5-3698-27C1C9ABAA3F}"/>
              </a:ext>
            </a:extLst>
          </p:cNvPr>
          <p:cNvSpPr>
            <a:spLocks noGrp="1"/>
          </p:cNvSpPr>
          <p:nvPr>
            <p:ph type="title"/>
          </p:nvPr>
        </p:nvSpPr>
        <p:spPr/>
        <p:txBody>
          <a:bodyPr/>
          <a:lstStyle/>
          <a:p>
            <a:r>
              <a:rPr lang="en-US" dirty="0"/>
              <a:t>SBD Support Email and Phone Number</a:t>
            </a:r>
          </a:p>
        </p:txBody>
      </p:sp>
      <p:sp>
        <p:nvSpPr>
          <p:cNvPr id="6" name="Content Placeholder 2"/>
          <p:cNvSpPr>
            <a:spLocks noGrp="1"/>
          </p:cNvSpPr>
          <p:nvPr>
            <p:ph type="body" idx="1"/>
          </p:nvPr>
        </p:nvSpPr>
        <p:spPr>
          <a:xfrm>
            <a:off x="311699" y="1152474"/>
            <a:ext cx="7267199" cy="3194925"/>
          </a:xfrm>
        </p:spPr>
        <p:txBody>
          <a:bodyPr>
            <a:normAutofit/>
          </a:bodyPr>
          <a:lstStyle/>
          <a:p>
            <a:r>
              <a:rPr lang="en-US" dirty="0"/>
              <a:t>SBD support is available by phone or email</a:t>
            </a:r>
          </a:p>
          <a:p>
            <a:pPr lvl="1"/>
            <a:r>
              <a:rPr lang="en-US" dirty="0"/>
              <a:t>CDE has a team that responds to emails and to phone calls.  Please use the SBD Support phone number and email address.  </a:t>
            </a:r>
            <a:r>
              <a:rPr lang="en-US" b="1" dirty="0"/>
              <a:t>Do not contact a specific person at CDE or the general CDE Helpdesk!</a:t>
            </a:r>
          </a:p>
          <a:p>
            <a:pPr lvl="1"/>
            <a:r>
              <a:rPr lang="en-US" dirty="0"/>
              <a:t>This provides a single point of contact for all collections.</a:t>
            </a:r>
          </a:p>
          <a:p>
            <a:pPr lvl="1"/>
            <a:r>
              <a:rPr lang="en-US" dirty="0"/>
              <a:t>Emails are treated as support tickets that can be tracked to ensure that questions are answered quickly – </a:t>
            </a:r>
            <a:r>
              <a:rPr lang="en-US" b="1" dirty="0"/>
              <a:t>Remember not to send student PII by email!</a:t>
            </a:r>
          </a:p>
          <a:p>
            <a:pPr marL="596900" lvl="1" indent="0">
              <a:buNone/>
            </a:pPr>
            <a:endParaRPr lang="en-US" dirty="0"/>
          </a:p>
          <a:p>
            <a:r>
              <a:rPr lang="en-US" sz="2000" dirty="0"/>
              <a:t>Phone Number: 720-696-0185</a:t>
            </a:r>
          </a:p>
          <a:p>
            <a:r>
              <a:rPr lang="en-US" sz="2000" dirty="0"/>
              <a:t>Email address: sbdsupport@cde.state.co.us</a:t>
            </a:r>
          </a:p>
        </p:txBody>
      </p:sp>
      <p:sp>
        <p:nvSpPr>
          <p:cNvPr id="3" name="Title 2">
            <a:extLst>
              <a:ext uri="{FF2B5EF4-FFF2-40B4-BE49-F238E27FC236}">
                <a16:creationId xmlns:a16="http://schemas.microsoft.com/office/drawing/2014/main" id="{CA9B4B61-057C-C563-C6EB-BEB8CE46957A}"/>
              </a:ext>
            </a:extLst>
          </p:cNvPr>
          <p:cNvSpPr>
            <a:spLocks noGrp="1"/>
          </p:cNvSpPr>
          <p:nvPr>
            <p:ph type="title" idx="2"/>
          </p:nvPr>
        </p:nvSpPr>
        <p:spPr>
          <a:xfrm>
            <a:off x="140808" y="4496873"/>
            <a:ext cx="7267200" cy="156600"/>
          </a:xfrm>
        </p:spPr>
        <p:txBody>
          <a:bodyPr/>
          <a:lstStyle/>
          <a:p>
            <a:r>
              <a:rPr lang="en-US" dirty="0"/>
              <a:t>SBD Support Email and Phone Number</a:t>
            </a:r>
            <a:br>
              <a:rPr lang="en-US" dirty="0"/>
            </a:b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8</a:t>
            </a:fld>
            <a:r>
              <a:rPr lang="en-US" dirty="0"/>
              <a:t> </a:t>
            </a:r>
          </a:p>
        </p:txBody>
      </p:sp>
    </p:spTree>
    <p:extLst>
      <p:ext uri="{BB962C8B-B14F-4D97-AF65-F5344CB8AC3E}">
        <p14:creationId xmlns:p14="http://schemas.microsoft.com/office/powerpoint/2010/main" val="4241973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SBD Review: Step-by-Step Guide</a:t>
            </a:r>
            <a:br>
              <a:rPr lang="en-US" dirty="0"/>
            </a:br>
            <a:endParaRPr lang="en-US"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9</a:t>
            </a:fld>
            <a:endParaRPr lang="en-US" dirty="0"/>
          </a:p>
        </p:txBody>
      </p:sp>
      <p:sp>
        <p:nvSpPr>
          <p:cNvPr id="4" name="Content Placeholder 3">
            <a:extLst>
              <a:ext uri="{C183D7F6-B498-43B3-948B-1728B52AA6E4}">
                <adec:decorative xmlns:adec="http://schemas.microsoft.com/office/drawing/2017/decorative" val="1"/>
              </a:ext>
            </a:extLst>
          </p:cNvPr>
          <p:cNvSpPr>
            <a:spLocks noGrp="1"/>
          </p:cNvSpPr>
          <p:nvPr>
            <p:ph idx="4294967295"/>
          </p:nvPr>
        </p:nvSpPr>
        <p:spPr>
          <a:xfrm>
            <a:off x="0" y="427038"/>
            <a:ext cx="5915025" cy="1560512"/>
          </a:xfrm>
        </p:spPr>
        <p:txBody>
          <a:bodyPr>
            <a:normAutofit/>
          </a:bodyPr>
          <a:lstStyle/>
          <a:p>
            <a:pPr marL="0" indent="0">
              <a:buNone/>
            </a:pPr>
            <a:r>
              <a:rPr lang="en-US" dirty="0"/>
              <a:t> </a:t>
            </a:r>
          </a:p>
        </p:txBody>
      </p:sp>
    </p:spTree>
    <p:extLst>
      <p:ext uri="{BB962C8B-B14F-4D97-AF65-F5344CB8AC3E}">
        <p14:creationId xmlns:p14="http://schemas.microsoft.com/office/powerpoint/2010/main" val="198524324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a9d521c-8764-4bcd-84f1-6f7ce6ca6a96" xsi:nil="true"/>
    <lcf76f155ced4ddcb4097134ff3c332f xmlns="9b639f00-c663-4db8-9f2d-5e59e4353b4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04e0e67d344c4863ac857e12717dea98">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73edbd8764ce48cae9868fb925b233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5871AF-E4E2-4474-BBBF-C4CA544DC804}">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1d7a6999-9f23-40c1-89fd-c28d1c6d889e"/>
    <ds:schemaRef ds:uri="http://schemas.openxmlformats.org/package/2006/metadata/core-properties"/>
    <ds:schemaRef ds:uri="49a81e36-7bf1-4cef-9c34-a447d2fae1de"/>
    <ds:schemaRef ds:uri="http://purl.org/dc/terms/"/>
  </ds:schemaRefs>
</ds:datastoreItem>
</file>

<file path=customXml/itemProps2.xml><?xml version="1.0" encoding="utf-8"?>
<ds:datastoreItem xmlns:ds="http://schemas.openxmlformats.org/officeDocument/2006/customXml" ds:itemID="{85DF2340-97AA-4EC6-AA3A-BD7579C5F696}"/>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366</TotalTime>
  <Words>5383</Words>
  <Application>Microsoft Office PowerPoint</Application>
  <PresentationFormat>On-screen Show (16:9)</PresentationFormat>
  <Paragraphs>553</Paragraphs>
  <Slides>56</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Times New Roman</vt:lpstr>
      <vt:lpstr>Roboto</vt:lpstr>
      <vt:lpstr>Trebuchet MS</vt:lpstr>
      <vt:lpstr>Courier New</vt:lpstr>
      <vt:lpstr>Rockwell</vt:lpstr>
      <vt:lpstr>Roboto Medium</vt:lpstr>
      <vt:lpstr>Arial</vt:lpstr>
      <vt:lpstr>Wingdings</vt:lpstr>
      <vt:lpstr>Simple Light</vt:lpstr>
      <vt:lpstr>2025 SAT, CMAS, and DLM SBD Review Process Training Webinar</vt:lpstr>
      <vt:lpstr>Welcome!</vt:lpstr>
      <vt:lpstr>Outline</vt:lpstr>
      <vt:lpstr>SBD: Purpose</vt:lpstr>
      <vt:lpstr>SBD: General Process </vt:lpstr>
      <vt:lpstr>SBD: Collection Timelines </vt:lpstr>
      <vt:lpstr>SBD: Group Role Assignments</vt:lpstr>
      <vt:lpstr>SBD Support Email and Phone Number</vt:lpstr>
      <vt:lpstr>SBD Review: Step-by-Step Guide </vt:lpstr>
      <vt:lpstr>Overview of SBD Steps </vt:lpstr>
      <vt:lpstr>Step 1: Download the SBD Manual and Collection Specific Information</vt:lpstr>
      <vt:lpstr>Step 2: Log in to Data Pipeline</vt:lpstr>
      <vt:lpstr>Step 3: Download a Vendor SBD Extract</vt:lpstr>
      <vt:lpstr>Step 4: Upload Vendor SBD Data Extract</vt:lpstr>
      <vt:lpstr>Step 5: Review Errors and Warnings</vt:lpstr>
      <vt:lpstr>Step 6: Correct Data Errors</vt:lpstr>
      <vt:lpstr>Step 6: Correct Data Errors (Continued)</vt:lpstr>
      <vt:lpstr>Step 7: Data Validation</vt:lpstr>
      <vt:lpstr>Step 7: Data Validation (Continued)</vt:lpstr>
      <vt:lpstr>Step 8: Submit SBD Data</vt:lpstr>
      <vt:lpstr>Troubleshooting</vt:lpstr>
      <vt:lpstr>Moving Students</vt:lpstr>
      <vt:lpstr>COGNOS Reports</vt:lpstr>
      <vt:lpstr>Additional Resources </vt:lpstr>
      <vt:lpstr>Assessment Division Homepage</vt:lpstr>
      <vt:lpstr>Invalidation Instructions</vt:lpstr>
      <vt:lpstr>Deeper Dive:  PSAT and SAT SBD  Specific Fields</vt:lpstr>
      <vt:lpstr>Changes for 24-25 Collection </vt:lpstr>
      <vt:lpstr>Test and Grade Fields</vt:lpstr>
      <vt:lpstr>Continuous in District and School</vt:lpstr>
      <vt:lpstr>Invalidation Codes</vt:lpstr>
      <vt:lpstr>Invalidation Code Definitions</vt:lpstr>
      <vt:lpstr>Invalidation Code Definitions (Continued)</vt:lpstr>
      <vt:lpstr>Deeper Dive: CMAS SBD Specific Fields</vt:lpstr>
      <vt:lpstr>CMAS: Changes for 24-25 Collection </vt:lpstr>
      <vt:lpstr>Accommodation Type Used</vt:lpstr>
      <vt:lpstr>Grade</vt:lpstr>
      <vt:lpstr>Test Status and Attemptedness</vt:lpstr>
      <vt:lpstr>Not Tested and Void Score Reason</vt:lpstr>
      <vt:lpstr>Parent Excuse</vt:lpstr>
      <vt:lpstr>Report Suppression Codes</vt:lpstr>
      <vt:lpstr>Calculated Invalidation Code</vt:lpstr>
      <vt:lpstr>Deeper Dive: DLM SBD Specific Fields (CoAlt: ELA/Math) </vt:lpstr>
      <vt:lpstr>DLM: Changes for 24-25 Collection </vt:lpstr>
      <vt:lpstr>Accountability School Identifier</vt:lpstr>
      <vt:lpstr>Grade and Race/Ethnicity Fields</vt:lpstr>
      <vt:lpstr>Primary Disability and IEP</vt:lpstr>
      <vt:lpstr>Special Circumstances Code - Invalidations</vt:lpstr>
      <vt:lpstr> Questions and Discussion </vt:lpstr>
      <vt:lpstr>Accountability Implications</vt:lpstr>
      <vt:lpstr>Reasons to Participate in SBD</vt:lpstr>
      <vt:lpstr>Participation Calculations</vt:lpstr>
      <vt:lpstr>Lessons Learned</vt:lpstr>
      <vt:lpstr>Resources</vt:lpstr>
      <vt:lpstr>Questions and Discussion</vt:lpstr>
      <vt:lpstr>Contact Information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Carey, Jasmine</cp:lastModifiedBy>
  <cp:revision>12</cp:revision>
  <dcterms:modified xsi:type="dcterms:W3CDTF">2025-04-28T21:34:06Z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ies>
</file>