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6" r:id="rId1"/>
    <p:sldMasterId id="2147483777" r:id="rId2"/>
    <p:sldMasterId id="2147483778" r:id="rId3"/>
  </p:sldMasterIdLst>
  <p:notesMasterIdLst>
    <p:notesMasterId r:id="rId3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9144000" cy="5143500" type="screen16x9"/>
  <p:notesSz cx="6858000" cy="9144000"/>
  <p:embeddedFontLst>
    <p:embeddedFont>
      <p:font typeface="Lato" panose="020F0502020204030203" pitchFamily="34" charset="0"/>
      <p:regular r:id="rId40"/>
      <p:bold r:id="rId41"/>
      <p:italic r:id="rId42"/>
      <p:boldItalic r:id="rId43"/>
    </p:embeddedFont>
    <p:embeddedFont>
      <p:font typeface="Roboto" panose="02000000000000000000" pitchFamily="2" charset="0"/>
      <p:regular r:id="rId44"/>
      <p:bold r:id="rId45"/>
      <p:italic r:id="rId46"/>
      <p:boldItalic r:id="rId47"/>
    </p:embeddedFont>
    <p:embeddedFont>
      <p:font typeface="Roboto Medium" panose="02000000000000000000" pitchFamily="2" charset="0"/>
      <p:regular r:id="rId48"/>
      <p:bold r:id="rId49"/>
      <p:italic r:id="rId50"/>
      <p:boldItalic r:id="rId51"/>
    </p:embeddedFont>
    <p:embeddedFont>
      <p:font typeface="Rockwell" panose="02060603020205020403" pitchFamily="18"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A71F12-1E0E-425A-B7C2-B05E5612C18F}">
  <a:tblStyle styleId="{59A71F12-1E0E-425A-B7C2-B05E5612C1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29A86FE-2691-436B-9BBC-B3EEAC9D9A33}"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94654" autoAdjust="0"/>
  </p:normalViewPr>
  <p:slideViewPr>
    <p:cSldViewPr snapToGrid="0">
      <p:cViewPr varScale="1">
        <p:scale>
          <a:sx n="112" d="100"/>
          <a:sy n="112" d="100"/>
        </p:scale>
        <p:origin x="108" y="906"/>
      </p:cViewPr>
      <p:guideLst>
        <p:guide orient="horz" pos="1620"/>
        <p:guide pos="2880"/>
      </p:guideLst>
    </p:cSldViewPr>
  </p:slideViewPr>
  <p:outlineViewPr>
    <p:cViewPr>
      <p:scale>
        <a:sx n="33" d="100"/>
        <a:sy n="33" d="100"/>
      </p:scale>
      <p:origin x="0" y="-107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305adf2975e_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g305adf2975e_3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solidFill>
                  <a:srgbClr val="EF7521"/>
                </a:solidFill>
              </a:rPr>
              <a:t>Nazie/Tina </a:t>
            </a:r>
            <a:r>
              <a:rPr lang="en"/>
              <a:t>ESSA requires that states look at the performance of individual student groups in addition to the performance of all students. The following student groups are included in the ESSA identification process: English learners, students with disabilities, students experiencing poverty, and students from each racial or ethnic group. In addition, in order to maximize the number of students that can be included in the accountability process, Colorado has developed an “Aggregated Non-White group”. Any non-White students from racial or ethnic groups that do not meet the minimum number of students to be reported on their own, will be combined into one Aggregated Non-White group for accountability purposes.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305adf2975e_3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5" name="Google Shape;1115;g305adf2975e_3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EF7521"/>
                </a:solidFill>
              </a:rPr>
              <a:t>Nazie/Tina </a:t>
            </a:r>
            <a:r>
              <a:rPr lang="en"/>
              <a:t>Colorado annually identifies schools for support and improvement. Schools can be identified based on one of two categories: Comprehensive Support and Improvement, or CS, and Targeted Support and Improvement, or 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Within Comprehensive Support and Improvement, there are three sub-categories: CS – Lowest 5 Percent, CS – Low Graduation Rate, and CS – Former ATS. </a:t>
            </a:r>
            <a:endParaRPr/>
          </a:p>
          <a:p>
            <a:pPr marL="0" lvl="0" indent="0" algn="l" rtl="0">
              <a:lnSpc>
                <a:spcPct val="100000"/>
              </a:lnSpc>
              <a:spcBef>
                <a:spcPts val="0"/>
              </a:spcBef>
              <a:spcAft>
                <a:spcPts val="0"/>
              </a:spcAft>
              <a:buSzPts val="1100"/>
              <a:buNone/>
            </a:pPr>
            <a:endParaRPr/>
          </a:p>
          <a:p>
            <a:pPr marL="171450" lvl="0" indent="-171450" algn="l" rtl="0">
              <a:lnSpc>
                <a:spcPct val="100000"/>
              </a:lnSpc>
              <a:spcBef>
                <a:spcPts val="0"/>
              </a:spcBef>
              <a:spcAft>
                <a:spcPts val="0"/>
              </a:spcAft>
              <a:buSzPts val="1100"/>
              <a:buChar char="●"/>
            </a:pPr>
            <a:r>
              <a:rPr lang="en"/>
              <a:t>The CS – Lowest 5 Percent category includes Title I schools with the lowest total percentage points earned, based on a composite scores calculated from the 5 indicators mentioned on the previous slide.</a:t>
            </a:r>
            <a:endParaRPr/>
          </a:p>
          <a:p>
            <a:pPr marL="171450" lvl="0" indent="-171450" algn="l" rtl="0">
              <a:lnSpc>
                <a:spcPct val="100000"/>
              </a:lnSpc>
              <a:spcBef>
                <a:spcPts val="0"/>
              </a:spcBef>
              <a:spcAft>
                <a:spcPts val="0"/>
              </a:spcAft>
              <a:buSzPts val="1100"/>
              <a:buChar char="●"/>
            </a:pPr>
            <a:r>
              <a:rPr lang="en"/>
              <a:t>The CS – Low Graduation category includes all public high schools, including AECs, with 4-year AND 7-year graduation rates below 67 percent for three consecutive years.</a:t>
            </a:r>
            <a:endParaRPr/>
          </a:p>
          <a:p>
            <a:pPr marL="171450" lvl="0" indent="-171450" algn="l" rtl="0">
              <a:lnSpc>
                <a:spcPct val="100000"/>
              </a:lnSpc>
              <a:spcBef>
                <a:spcPts val="0"/>
              </a:spcBef>
              <a:spcAft>
                <a:spcPts val="0"/>
              </a:spcAft>
              <a:buSzPts val="1100"/>
              <a:buChar char="●"/>
            </a:pPr>
            <a:r>
              <a:rPr lang="en"/>
              <a:t>The CS – Former ATS category includes Title I schools that have been identified for Additional Targeted Support and Improvement for four consecutive years for the same student group.</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Within Targeted Support and Improvement, there are two sub-categories: Targeted Support (TS) and Additional Targeted Support (ATS).</a:t>
            </a:r>
            <a:endParaRPr/>
          </a:p>
          <a:p>
            <a:pPr marL="0" lvl="0" indent="0" algn="l" rtl="0">
              <a:lnSpc>
                <a:spcPct val="100000"/>
              </a:lnSpc>
              <a:spcBef>
                <a:spcPts val="0"/>
              </a:spcBef>
              <a:spcAft>
                <a:spcPts val="0"/>
              </a:spcAft>
              <a:buSzPts val="1100"/>
              <a:buNone/>
            </a:pPr>
            <a:endParaRPr/>
          </a:p>
          <a:p>
            <a:pPr marL="171450" lvl="0" indent="-171450" algn="l" rtl="0">
              <a:lnSpc>
                <a:spcPct val="100000"/>
              </a:lnSpc>
              <a:spcBef>
                <a:spcPts val="0"/>
              </a:spcBef>
              <a:spcAft>
                <a:spcPts val="0"/>
              </a:spcAft>
              <a:buSzPts val="1100"/>
              <a:buChar char="●"/>
            </a:pPr>
            <a:r>
              <a:rPr lang="en"/>
              <a:t>The Targeted Support category includes schools with at least one consistently underperforming student group.</a:t>
            </a:r>
            <a:endParaRPr/>
          </a:p>
          <a:p>
            <a:pPr marL="171450" lvl="0" indent="-171450" algn="l" rtl="0">
              <a:lnSpc>
                <a:spcPct val="100000"/>
              </a:lnSpc>
              <a:spcBef>
                <a:spcPts val="0"/>
              </a:spcBef>
              <a:spcAft>
                <a:spcPts val="0"/>
              </a:spcAft>
              <a:buSzPts val="1100"/>
              <a:buChar char="●"/>
            </a:pPr>
            <a:r>
              <a:rPr lang="en"/>
              <a:t>The Additional Targeted Support category is a subset of TS and includes schools with at least one disaggregated group that, on its own, meets the criteria for CS – Lowest 5 percent.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Please keep in mind that it is possible for a school to be identified for CS or TS based on participation only. Under ESSA, schools are required to assess at least 95 percent of students on the state assessments. Non-participants, including parent excusals, in excess of 5 percent must be counted as non-proficient and assigned the lowest possible scale score on the missed assessment. Colorado identifies schools for support and improvement based on actual mean scale scores first, then runs a second round of identifications based on participation-adjusted mean scale scores.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305adf2975e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305adf2975e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EF7521"/>
                </a:solidFill>
              </a:rPr>
              <a:t>Nazie/Tina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30ecf6b5e2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30ecf6b5e2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30f98926e0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30f98926e0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305adf2975e_3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4" name="Google Shape;1144;g305adf2975e_3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that we’ve provided a high-level overview of the ESSA Identification process, we will walk through the Fall 2024 ESSA Identification Results.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305adf2975e_3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9" name="Google Shape;1149;g305adf2975e_3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EF7521"/>
                </a:solidFill>
              </a:rPr>
              <a:t>Nazie/Tina </a:t>
            </a:r>
            <a:r>
              <a:rPr lang="en"/>
              <a:t>This slide shows the overlap between the School Performance Framework ratings and ESSA identifications. Please note these numbers are based on preliminary SPF ratings and do not reflect the request to reconsider process. There are a total of 196 schools on Performance Watch based on the Fall 2024 SPF preliminary ratings. Of those, 114 schools are state identified only, not ESSA identified. There are a total of 270 schools identified under ESSA. Of those, 188 are ESSA identified only, not on Performance Watch. There are a total of 82 schools that both state and ESSA identified.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30f98926e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30f98926e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30f98926e0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30f98926e0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11 not identified </a:t>
            </a:r>
            <a:endParaRPr/>
          </a:p>
          <a:p>
            <a:pPr marL="0" lvl="0" indent="0" algn="l" rtl="0">
              <a:spcBef>
                <a:spcPts val="0"/>
              </a:spcBef>
              <a:spcAft>
                <a:spcPts val="0"/>
              </a:spcAft>
              <a:buNone/>
            </a:pPr>
            <a:r>
              <a:rPr lang="en"/>
              <a:t>94 total AECs included in accountability file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305adf2975e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6" name="Google Shape;1176;g305adf2975e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EF7521"/>
                </a:solidFill>
              </a:rPr>
              <a:t>Nazie/Tina </a:t>
            </a:r>
            <a:r>
              <a:rPr lang="en"/>
              <a:t>ESSA School Profiles were created for every school identified for support and improvement under ESSA. Profiles were shared via Syncplicity with superintendents, district accountability contacts, and authorized representatives from the Consolidated Application. Authorized individuals can request access for additional school and/or district personnel by sending an email to Yazmine Patino.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31047e1778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31047e177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30f98926e0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30f98926e0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2efd430732d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2efd430732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0ecf6b5e2c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g30ecf6b5e2c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Sue </a:t>
            </a:r>
            <a:endParaRPr/>
          </a:p>
        </p:txBody>
      </p:sp>
      <p:sp>
        <p:nvSpPr>
          <p:cNvPr id="1196" name="Google Shape;1196;g30ecf6b5e2c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30ecf6b5e2c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30ecf6b5e2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30ecf6b5e2c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g30ecf6b5e2c_0_3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1" name="Google Shape;1211;g30ecf6b5e2c_0_3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30ecf6b5e2c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30ecf6b5e2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30ecf6b5e2c_0_4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30ecf6b5e2c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3059ac675fc_2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3059ac675fc_2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Sue. The one-stop shop is the identification dashboard.  For ESSA identification, see the drop-down.  You can view all schools ESSA identified, or select by CS, TS, and ATS.  For in-depth information, view school profiles in Syncplicity.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30ecf6b5e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30ecf6b5e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one-stop shop is the identification dashboard.  For ESSA identification, see the drop-down.  You can view all schools ESSA identified, or select by CS, TS, and ATS.  For in-depth information, view school profiles in Syncplicity.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3059ac675fc_2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3059ac675fc_2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Sue. This spring, Erin Loften from our School Improvement Team joined us to roll out the streamlined UIP.  We have developed resources so schools can use either template to meet the requirements.  This website provides information on the requirements for CS, TS, and ATS schools using either template.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30ed15187f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30ed15187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Johann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3059ac675fc_2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3059ac675fc_2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Erin. On the UIP page, you will find resources for both the traditional template and the streamlined template.  In this slide I am highlighting the new, colorful resources for the streamlined UIP.  We feel these resources are much clearer and supportive of guiding districts and school leaders in meeting requirements.  (demonstrate)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30ecf6b5e2c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30ecf6b5e2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30f98926e0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30f98926e0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31033ab71f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g31033ab71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3059ac675fc_2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8" name="Google Shape;1298;g3059ac675fc_2_4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71fd490ee5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059ac675fc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6" name="Google Shape;1076;g3059ac675fc_2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2f6c1a47a4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2" name="Google Shape;1082;g2f6c1a47a4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305adf2975e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7" name="Google Shape;1087;g305adf2975e_3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Nazie/Tina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305adf2975e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305adf2975e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Nazie/Tina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05adf2975e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0" name="Google Shape;1100;g305adf2975e_3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EF7521"/>
                </a:solidFill>
              </a:rPr>
              <a:t>Nazie/Tina </a:t>
            </a:r>
            <a:r>
              <a:rPr lang="en"/>
              <a:t>This slide provides a brief overview of the five indicators used in the ESSA Identification process.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Colorado utilizes mean scale scores on the CMAS, COALT, and SAT assessments, in both English language arts and math, for the Academic Achievement indicator. Please note that this includes students in grades 3-8 and grade 11.</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Median growth percentiles for the CMAS and SAT English language arts and math assessments are utilized for the Academic Progress indicator, for students in grades 4-8 and grade 11.</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Progress in Achieving English Language Proficiency Indicator is based on median growth percentiles from the ACCESS assessment, as well as the percentage of English learners that are on-track to attaining fluency within a six-year timeline.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School Quality or Student Success Indicator, often referred to as the SQSS indicator, consists of two measures. Chronic absenteeism rates for elementary and middle schools only. And dropout rates for high schools only.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last indicator, Graduation Rates, includes both 4-year and 7-year graduation rates.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Please note the box on the right, which outlines identification criteria for alternative education campuses or AECs. Colorado is required to include all schools in the ESSA identification process and use a consistent identification process across all schools. When necessary, Colorado utilizes attendance and truancy rates in addition to the other indicators, to further differentiate among the lowest performing AECs.</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9" name="Google Shape;119;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 name="Google Shape;120;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54"/>
        <p:cNvGrpSpPr/>
        <p:nvPr/>
      </p:nvGrpSpPr>
      <p:grpSpPr>
        <a:xfrm>
          <a:off x="0" y="0"/>
          <a:ext cx="0" cy="0"/>
          <a:chOff x="0" y="0"/>
          <a:chExt cx="0" cy="0"/>
        </a:xfrm>
      </p:grpSpPr>
      <p:pic>
        <p:nvPicPr>
          <p:cNvPr id="855" name="Google Shape;855;p10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56" name="Google Shape;856;p103"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857" name="Google Shape;857;p10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58" name="Google Shape;858;p10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59" name="Google Shape;859;p10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60" name="Google Shape;860;p10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61" name="Google Shape;861;p10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62"/>
        <p:cNvGrpSpPr/>
        <p:nvPr/>
      </p:nvGrpSpPr>
      <p:grpSpPr>
        <a:xfrm>
          <a:off x="0" y="0"/>
          <a:ext cx="0" cy="0"/>
          <a:chOff x="0" y="0"/>
          <a:chExt cx="0" cy="0"/>
        </a:xfrm>
      </p:grpSpPr>
      <p:pic>
        <p:nvPicPr>
          <p:cNvPr id="863" name="Google Shape;863;p10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64" name="Google Shape;864;p104"/>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65" name="Google Shape;865;p10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66" name="Google Shape;866;p10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67"/>
        <p:cNvGrpSpPr/>
        <p:nvPr/>
      </p:nvGrpSpPr>
      <p:grpSpPr>
        <a:xfrm>
          <a:off x="0" y="0"/>
          <a:ext cx="0" cy="0"/>
          <a:chOff x="0" y="0"/>
          <a:chExt cx="0" cy="0"/>
        </a:xfrm>
      </p:grpSpPr>
      <p:pic>
        <p:nvPicPr>
          <p:cNvPr id="868" name="Google Shape;868;p10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69" name="Google Shape;869;p10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870" name="Google Shape;870;p10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871" name="Google Shape;871;p10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872" name="Google Shape;872;p105"/>
          <p:cNvGrpSpPr/>
          <p:nvPr/>
        </p:nvGrpSpPr>
        <p:grpSpPr>
          <a:xfrm>
            <a:off x="308400" y="1062325"/>
            <a:ext cx="1006800" cy="1003500"/>
            <a:chOff x="308400" y="1076275"/>
            <a:chExt cx="1006800" cy="1003500"/>
          </a:xfrm>
        </p:grpSpPr>
        <p:sp>
          <p:nvSpPr>
            <p:cNvPr id="873" name="Google Shape;873;p10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4" name="Google Shape;874;p10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875" name="Google Shape;875;p105"/>
          <p:cNvGrpSpPr/>
          <p:nvPr/>
        </p:nvGrpSpPr>
        <p:grpSpPr>
          <a:xfrm>
            <a:off x="308400" y="2150613"/>
            <a:ext cx="1006800" cy="1003500"/>
            <a:chOff x="308400" y="2218825"/>
            <a:chExt cx="1006800" cy="1003500"/>
          </a:xfrm>
        </p:grpSpPr>
        <p:sp>
          <p:nvSpPr>
            <p:cNvPr id="876" name="Google Shape;876;p10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7" name="Google Shape;877;p10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878" name="Google Shape;878;p105"/>
          <p:cNvGrpSpPr/>
          <p:nvPr/>
        </p:nvGrpSpPr>
        <p:grpSpPr>
          <a:xfrm>
            <a:off x="308400" y="3238900"/>
            <a:ext cx="1006800" cy="1003500"/>
            <a:chOff x="308400" y="1076275"/>
            <a:chExt cx="1006800" cy="1003500"/>
          </a:xfrm>
        </p:grpSpPr>
        <p:sp>
          <p:nvSpPr>
            <p:cNvPr id="879" name="Google Shape;879;p10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0" name="Google Shape;880;p10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881" name="Google Shape;881;p10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882" name="Google Shape;882;p10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883" name="Google Shape;883;p105"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884" name="Google Shape;884;p10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85" name="Google Shape;885;p105"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
        <p:nvSpPr>
          <p:cNvPr id="886" name="Google Shape;886;p10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887"/>
        <p:cNvGrpSpPr/>
        <p:nvPr/>
      </p:nvGrpSpPr>
      <p:grpSpPr>
        <a:xfrm>
          <a:off x="0" y="0"/>
          <a:ext cx="0" cy="0"/>
          <a:chOff x="0" y="0"/>
          <a:chExt cx="0" cy="0"/>
        </a:xfrm>
      </p:grpSpPr>
      <p:pic>
        <p:nvPicPr>
          <p:cNvPr id="888" name="Google Shape;888;p10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9" name="Google Shape;889;p10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890" name="Google Shape;890;p106" descr="&quot;&quot;"/>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891" name="Google Shape;891;p10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892" name="Google Shape;892;p10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legislation in an effective way </a:t>
            </a:r>
            <a:endParaRPr sz="1000">
              <a:latin typeface="Roboto"/>
              <a:ea typeface="Roboto"/>
              <a:cs typeface="Roboto"/>
              <a:sym typeface="Roboto"/>
            </a:endParaRPr>
          </a:p>
        </p:txBody>
      </p:sp>
      <p:sp>
        <p:nvSpPr>
          <p:cNvPr id="893" name="Google Shape;893;p10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894" name="Google Shape;894;p10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895" name="Google Shape;895;p10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896" name="Google Shape;896;p106" descr="&quot;&quot;"/>
          <p:cNvCxnSpPr/>
          <p:nvPr/>
        </p:nvCxnSpPr>
        <p:spPr>
          <a:xfrm>
            <a:off x="3130417" y="1632525"/>
            <a:ext cx="0" cy="674700"/>
          </a:xfrm>
          <a:prstGeom prst="straightConnector1">
            <a:avLst/>
          </a:prstGeom>
          <a:noFill/>
          <a:ln w="9525" cap="flat" cmpd="sng">
            <a:solidFill>
              <a:srgbClr val="488BC9"/>
            </a:solidFill>
            <a:prstDash val="dot"/>
            <a:round/>
            <a:headEnd type="none" w="med" len="med"/>
            <a:tailEnd type="none" w="med" len="med"/>
          </a:ln>
        </p:spPr>
      </p:cxnSp>
      <p:grpSp>
        <p:nvGrpSpPr>
          <p:cNvPr id="897" name="Google Shape;897;p106"/>
          <p:cNvGrpSpPr/>
          <p:nvPr/>
        </p:nvGrpSpPr>
        <p:grpSpPr>
          <a:xfrm>
            <a:off x="311700" y="3548650"/>
            <a:ext cx="8363900" cy="646200"/>
            <a:chOff x="375100" y="3396250"/>
            <a:chExt cx="8363900" cy="646200"/>
          </a:xfrm>
        </p:grpSpPr>
        <p:sp>
          <p:nvSpPr>
            <p:cNvPr id="898" name="Google Shape;898;p10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9" name="Google Shape;899;p10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0" name="Google Shape;900;p10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1" name="Google Shape;901;p10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2" name="Google Shape;902;p10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903" name="Google Shape;903;p10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904" name="Google Shape;904;p10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905" name="Google Shape;905;p10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6" name="Google Shape;906;p106" descr="&quot;&quot;"/>
          <p:cNvCxnSpPr/>
          <p:nvPr/>
        </p:nvCxnSpPr>
        <p:spPr>
          <a:xfrm>
            <a:off x="5120450"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907" name="Google Shape;907;p106" descr="&quot;&quot;"/>
          <p:cNvCxnSpPr/>
          <p:nvPr/>
        </p:nvCxnSpPr>
        <p:spPr>
          <a:xfrm>
            <a:off x="7110483"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908" name="Google Shape;908;p106" descr="&quot;&quot;"/>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909" name="Google Shape;909;p106" descr="&quot;&quot;"/>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910" name="Google Shape;910;p10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911" name="Google Shape;911;p10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12" name="Google Shape;912;p106" descr="&quot;&quot;"/>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
        <p:nvSpPr>
          <p:cNvPr id="913" name="Google Shape;913;p10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14" name="Google Shape;914;p10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15"/>
        <p:cNvGrpSpPr/>
        <p:nvPr/>
      </p:nvGrpSpPr>
      <p:grpSpPr>
        <a:xfrm>
          <a:off x="0" y="0"/>
          <a:ext cx="0" cy="0"/>
          <a:chOff x="0" y="0"/>
          <a:chExt cx="0" cy="0"/>
        </a:xfrm>
      </p:grpSpPr>
      <p:pic>
        <p:nvPicPr>
          <p:cNvPr id="916" name="Google Shape;916;p10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7" name="Google Shape;917;p10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18" name="Google Shape;918;p10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919" name="Google Shape;919;p10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20"/>
        <p:cNvGrpSpPr/>
        <p:nvPr/>
      </p:nvGrpSpPr>
      <p:grpSpPr>
        <a:xfrm>
          <a:off x="0" y="0"/>
          <a:ext cx="0" cy="0"/>
          <a:chOff x="0" y="0"/>
          <a:chExt cx="0" cy="0"/>
        </a:xfrm>
      </p:grpSpPr>
      <p:pic>
        <p:nvPicPr>
          <p:cNvPr id="921" name="Google Shape;921;p108"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22" name="Google Shape;922;p10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23" name="Google Shape;923;p10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24" name="Google Shape;924;p10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25"/>
        <p:cNvGrpSpPr/>
        <p:nvPr/>
      </p:nvGrpSpPr>
      <p:grpSpPr>
        <a:xfrm>
          <a:off x="0" y="0"/>
          <a:ext cx="0" cy="0"/>
          <a:chOff x="0" y="0"/>
          <a:chExt cx="0" cy="0"/>
        </a:xfrm>
      </p:grpSpPr>
      <p:pic>
        <p:nvPicPr>
          <p:cNvPr id="926" name="Google Shape;926;p109"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27" name="Google Shape;927;p10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28" name="Google Shape;928;p10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929" name="Google Shape;929;p10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30"/>
        <p:cNvGrpSpPr/>
        <p:nvPr/>
      </p:nvGrpSpPr>
      <p:grpSpPr>
        <a:xfrm>
          <a:off x="0" y="0"/>
          <a:ext cx="0" cy="0"/>
          <a:chOff x="0" y="0"/>
          <a:chExt cx="0" cy="0"/>
        </a:xfrm>
      </p:grpSpPr>
      <p:pic>
        <p:nvPicPr>
          <p:cNvPr id="931" name="Google Shape;931;p110"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2" name="Google Shape;932;p110"/>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33" name="Google Shape;933;p1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34" name="Google Shape;934;p11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35"/>
        <p:cNvGrpSpPr/>
        <p:nvPr/>
      </p:nvGrpSpPr>
      <p:grpSpPr>
        <a:xfrm>
          <a:off x="0" y="0"/>
          <a:ext cx="0" cy="0"/>
          <a:chOff x="0" y="0"/>
          <a:chExt cx="0" cy="0"/>
        </a:xfrm>
      </p:grpSpPr>
      <p:pic>
        <p:nvPicPr>
          <p:cNvPr id="936" name="Google Shape;936;p111"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7" name="Google Shape;937;p111"/>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38" name="Google Shape;938;p1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39" name="Google Shape;939;p11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40"/>
        <p:cNvGrpSpPr/>
        <p:nvPr/>
      </p:nvGrpSpPr>
      <p:grpSpPr>
        <a:xfrm>
          <a:off x="0" y="0"/>
          <a:ext cx="0" cy="0"/>
          <a:chOff x="0" y="0"/>
          <a:chExt cx="0" cy="0"/>
        </a:xfrm>
      </p:grpSpPr>
      <p:pic>
        <p:nvPicPr>
          <p:cNvPr id="941" name="Google Shape;941;p11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2" name="Google Shape;942;p11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43" name="Google Shape;943;p1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944" name="Google Shape;944;p11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4" name="Google Shape;124;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5" name="Google Shape;125;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45"/>
        <p:cNvGrpSpPr/>
        <p:nvPr/>
      </p:nvGrpSpPr>
      <p:grpSpPr>
        <a:xfrm>
          <a:off x="0" y="0"/>
          <a:ext cx="0" cy="0"/>
          <a:chOff x="0" y="0"/>
          <a:chExt cx="0" cy="0"/>
        </a:xfrm>
      </p:grpSpPr>
      <p:pic>
        <p:nvPicPr>
          <p:cNvPr id="946" name="Google Shape;946;p11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7" name="Google Shape;947;p11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48" name="Google Shape;948;p11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49" name="Google Shape;949;p11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50"/>
        <p:cNvGrpSpPr/>
        <p:nvPr/>
      </p:nvGrpSpPr>
      <p:grpSpPr>
        <a:xfrm>
          <a:off x="0" y="0"/>
          <a:ext cx="0" cy="0"/>
          <a:chOff x="0" y="0"/>
          <a:chExt cx="0" cy="0"/>
        </a:xfrm>
      </p:grpSpPr>
      <p:pic>
        <p:nvPicPr>
          <p:cNvPr id="951" name="Google Shape;951;p11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2" name="Google Shape;952;p11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53" name="Google Shape;953;p1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954" name="Google Shape;954;p11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55"/>
        <p:cNvGrpSpPr/>
        <p:nvPr/>
      </p:nvGrpSpPr>
      <p:grpSpPr>
        <a:xfrm>
          <a:off x="0" y="0"/>
          <a:ext cx="0" cy="0"/>
          <a:chOff x="0" y="0"/>
          <a:chExt cx="0" cy="0"/>
        </a:xfrm>
      </p:grpSpPr>
      <p:pic>
        <p:nvPicPr>
          <p:cNvPr id="956" name="Google Shape;956;p115"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957" name="Google Shape;957;p11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58" name="Google Shape;958;p11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59" name="Google Shape;959;p11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60" name="Google Shape;960;p11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61" name="Google Shape;961;p11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62" name="Google Shape;962;p11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63" name="Google Shape;963;p11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64"/>
        <p:cNvGrpSpPr/>
        <p:nvPr/>
      </p:nvGrpSpPr>
      <p:grpSpPr>
        <a:xfrm>
          <a:off x="0" y="0"/>
          <a:ext cx="0" cy="0"/>
          <a:chOff x="0" y="0"/>
          <a:chExt cx="0" cy="0"/>
        </a:xfrm>
      </p:grpSpPr>
      <p:pic>
        <p:nvPicPr>
          <p:cNvPr id="965" name="Google Shape;965;p116"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66" name="Google Shape;966;p116"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67" name="Google Shape;967;p116"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68" name="Google Shape;968;p116"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69" name="Google Shape;969;p116"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70" name="Google Shape;970;p116"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71" name="Google Shape;971;p116"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72" name="Google Shape;972;p116"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973"/>
        <p:cNvGrpSpPr/>
        <p:nvPr/>
      </p:nvGrpSpPr>
      <p:grpSpPr>
        <a:xfrm>
          <a:off x="0" y="0"/>
          <a:ext cx="0" cy="0"/>
          <a:chOff x="0" y="0"/>
          <a:chExt cx="0" cy="0"/>
        </a:xfrm>
      </p:grpSpPr>
      <p:pic>
        <p:nvPicPr>
          <p:cNvPr id="974" name="Google Shape;974;p117"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75" name="Google Shape;975;p117"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76" name="Google Shape;976;p117"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7"/>
        <p:cNvGrpSpPr/>
        <p:nvPr/>
      </p:nvGrpSpPr>
      <p:grpSpPr>
        <a:xfrm>
          <a:off x="0" y="0"/>
          <a:ext cx="0" cy="0"/>
          <a:chOff x="0" y="0"/>
          <a:chExt cx="0" cy="0"/>
        </a:xfrm>
      </p:grpSpPr>
      <p:sp>
        <p:nvSpPr>
          <p:cNvPr id="978" name="Google Shape;978;p1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79" name="Google Shape;979;p1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80" name="Google Shape;980;p1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81" name="Google Shape;981;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2"/>
        <p:cNvGrpSpPr/>
        <p:nvPr/>
      </p:nvGrpSpPr>
      <p:grpSpPr>
        <a:xfrm>
          <a:off x="0" y="0"/>
          <a:ext cx="0" cy="0"/>
          <a:chOff x="0" y="0"/>
          <a:chExt cx="0" cy="0"/>
        </a:xfrm>
      </p:grpSpPr>
      <p:sp>
        <p:nvSpPr>
          <p:cNvPr id="983" name="Google Shape;983;p1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84" name="Google Shape;984;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85"/>
        <p:cNvGrpSpPr/>
        <p:nvPr/>
      </p:nvGrpSpPr>
      <p:grpSpPr>
        <a:xfrm>
          <a:off x="0" y="0"/>
          <a:ext cx="0" cy="0"/>
          <a:chOff x="0" y="0"/>
          <a:chExt cx="0" cy="0"/>
        </a:xfrm>
      </p:grpSpPr>
      <p:sp>
        <p:nvSpPr>
          <p:cNvPr id="986" name="Google Shape;986;p1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87" name="Google Shape;987;p1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88" name="Google Shape;988;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89"/>
        <p:cNvGrpSpPr/>
        <p:nvPr/>
      </p:nvGrpSpPr>
      <p:grpSpPr>
        <a:xfrm>
          <a:off x="0" y="0"/>
          <a:ext cx="0" cy="0"/>
          <a:chOff x="0" y="0"/>
          <a:chExt cx="0" cy="0"/>
        </a:xfrm>
      </p:grpSpPr>
      <p:sp>
        <p:nvSpPr>
          <p:cNvPr id="990" name="Google Shape;990;p12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91" name="Google Shape;991;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2"/>
        <p:cNvGrpSpPr/>
        <p:nvPr/>
      </p:nvGrpSpPr>
      <p:grpSpPr>
        <a:xfrm>
          <a:off x="0" y="0"/>
          <a:ext cx="0" cy="0"/>
          <a:chOff x="0" y="0"/>
          <a:chExt cx="0" cy="0"/>
        </a:xfrm>
      </p:grpSpPr>
      <p:sp>
        <p:nvSpPr>
          <p:cNvPr id="993" name="Google Shape;993;p1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5" name="Google Shape;995;p1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96" name="Google Shape;996;p1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97" name="Google Shape;997;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8"/>
        <p:cNvGrpSpPr/>
        <p:nvPr/>
      </p:nvGrpSpPr>
      <p:grpSpPr>
        <a:xfrm>
          <a:off x="0" y="0"/>
          <a:ext cx="0" cy="0"/>
          <a:chOff x="0" y="0"/>
          <a:chExt cx="0" cy="0"/>
        </a:xfrm>
      </p:grpSpPr>
      <p:sp>
        <p:nvSpPr>
          <p:cNvPr id="999" name="Google Shape;999;p1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000" name="Google Shape;1000;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1"/>
        <p:cNvGrpSpPr/>
        <p:nvPr/>
      </p:nvGrpSpPr>
      <p:grpSpPr>
        <a:xfrm>
          <a:off x="0" y="0"/>
          <a:ext cx="0" cy="0"/>
          <a:chOff x="0" y="0"/>
          <a:chExt cx="0" cy="0"/>
        </a:xfrm>
      </p:grpSpPr>
      <p:sp>
        <p:nvSpPr>
          <p:cNvPr id="1002" name="Google Shape;1002;p1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03" name="Google Shape;1003;p1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004" name="Google Shape;1004;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5"/>
        <p:cNvGrpSpPr/>
        <p:nvPr/>
      </p:nvGrpSpPr>
      <p:grpSpPr>
        <a:xfrm>
          <a:off x="0" y="0"/>
          <a:ext cx="0" cy="0"/>
          <a:chOff x="0" y="0"/>
          <a:chExt cx="0" cy="0"/>
        </a:xfrm>
      </p:grpSpPr>
      <p:sp>
        <p:nvSpPr>
          <p:cNvPr id="1006" name="Google Shape;1006;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blue">
  <p:cSld name="TITLE_1">
    <p:spTree>
      <p:nvGrpSpPr>
        <p:cNvPr id="1" name="Shape 1007"/>
        <p:cNvGrpSpPr/>
        <p:nvPr/>
      </p:nvGrpSpPr>
      <p:grpSpPr>
        <a:xfrm>
          <a:off x="0" y="0"/>
          <a:ext cx="0" cy="0"/>
          <a:chOff x="0" y="0"/>
          <a:chExt cx="0" cy="0"/>
        </a:xfrm>
      </p:grpSpPr>
      <p:sp>
        <p:nvSpPr>
          <p:cNvPr id="1008" name="Google Shape;1008;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009" name="Google Shape;1009;p126"/>
          <p:cNvPicPr preferRelativeResize="0"/>
          <p:nvPr/>
        </p:nvPicPr>
        <p:blipFill rotWithShape="1">
          <a:blip r:embed="rId2">
            <a:alphaModFix/>
          </a:blip>
          <a:srcRect/>
          <a:stretch/>
        </p:blipFill>
        <p:spPr>
          <a:xfrm>
            <a:off x="-12" y="-11537"/>
            <a:ext cx="9144024" cy="5166574"/>
          </a:xfrm>
          <a:prstGeom prst="rect">
            <a:avLst/>
          </a:prstGeom>
          <a:noFill/>
          <a:ln>
            <a:noFill/>
          </a:ln>
        </p:spPr>
      </p:pic>
      <p:cxnSp>
        <p:nvCxnSpPr>
          <p:cNvPr id="1010" name="Google Shape;1010;p126"/>
          <p:cNvCxnSpPr/>
          <p:nvPr/>
        </p:nvCxnSpPr>
        <p:spPr>
          <a:xfrm>
            <a:off x="301350" y="2758925"/>
            <a:ext cx="8541300" cy="0"/>
          </a:xfrm>
          <a:prstGeom prst="straightConnector1">
            <a:avLst/>
          </a:prstGeom>
          <a:noFill/>
          <a:ln w="9525" cap="flat" cmpd="sng">
            <a:solidFill>
              <a:schemeClr val="lt1"/>
            </a:solidFill>
            <a:prstDash val="solid"/>
            <a:round/>
            <a:headEnd type="none" w="sm" len="sm"/>
            <a:tailEnd type="none" w="sm" len="sm"/>
          </a:ln>
        </p:spPr>
      </p:cxnSp>
      <p:sp>
        <p:nvSpPr>
          <p:cNvPr id="1011" name="Google Shape;1011;p126"/>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00000"/>
              </a:lnSpc>
              <a:spcBef>
                <a:spcPts val="0"/>
              </a:spcBef>
              <a:spcAft>
                <a:spcPts val="0"/>
              </a:spcAft>
              <a:buClr>
                <a:schemeClr val="lt1"/>
              </a:buClr>
              <a:buSzPts val="2300"/>
              <a:buNone/>
              <a:defRPr sz="23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12" name="Google Shape;1012;p1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 slide-image space - blue">
  <p:cSld name="TITLE_ONLY_1">
    <p:spTree>
      <p:nvGrpSpPr>
        <p:cNvPr id="1" name="Shape 1013"/>
        <p:cNvGrpSpPr/>
        <p:nvPr/>
      </p:nvGrpSpPr>
      <p:grpSpPr>
        <a:xfrm>
          <a:off x="0" y="0"/>
          <a:ext cx="0" cy="0"/>
          <a:chOff x="0" y="0"/>
          <a:chExt cx="0" cy="0"/>
        </a:xfrm>
      </p:grpSpPr>
      <p:sp>
        <p:nvSpPr>
          <p:cNvPr id="1014" name="Google Shape;1014;p127"/>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5" name="Google Shape;1015;p127"/>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016" name="Google Shape;1016;p12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017" name="Google Shape;1017;p127"/>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1018" name="Google Shape;1018;p127"/>
          <p:cNvCxnSpPr/>
          <p:nvPr/>
        </p:nvCxnSpPr>
        <p:spPr>
          <a:xfrm>
            <a:off x="0" y="4561600"/>
            <a:ext cx="5392200" cy="0"/>
          </a:xfrm>
          <a:prstGeom prst="straightConnector1">
            <a:avLst/>
          </a:prstGeom>
          <a:noFill/>
          <a:ln w="9525" cap="flat" cmpd="sng">
            <a:solidFill>
              <a:schemeClr val="accent1"/>
            </a:solidFill>
            <a:prstDash val="solid"/>
            <a:round/>
            <a:headEnd type="none" w="sm" len="sm"/>
            <a:tailEnd type="none" w="sm" len="sm"/>
          </a:ln>
        </p:spPr>
      </p:cxnSp>
      <p:sp>
        <p:nvSpPr>
          <p:cNvPr id="1019" name="Google Shape;1019;p127"/>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1020" name="Google Shape;1020;p127"/>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021" name="Google Shape;1021;p127"/>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slide-blank">
  <p:cSld name="TITLE_AND_TWO_COLUMNS_1">
    <p:spTree>
      <p:nvGrpSpPr>
        <p:cNvPr id="1" name="Shape 1022"/>
        <p:cNvGrpSpPr/>
        <p:nvPr/>
      </p:nvGrpSpPr>
      <p:grpSpPr>
        <a:xfrm>
          <a:off x="0" y="0"/>
          <a:ext cx="0" cy="0"/>
          <a:chOff x="0" y="0"/>
          <a:chExt cx="0" cy="0"/>
        </a:xfrm>
      </p:grpSpPr>
      <p:pic>
        <p:nvPicPr>
          <p:cNvPr id="1023" name="Google Shape;1023;p128"/>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1024" name="Google Shape;1024;p128"/>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025" name="Google Shape;1025;p128"/>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Divider slide-blue">
  <p:cSld name="TITLE_2">
    <p:spTree>
      <p:nvGrpSpPr>
        <p:cNvPr id="1" name="Shape 1026"/>
        <p:cNvGrpSpPr/>
        <p:nvPr/>
      </p:nvGrpSpPr>
      <p:grpSpPr>
        <a:xfrm>
          <a:off x="0" y="0"/>
          <a:ext cx="0" cy="0"/>
          <a:chOff x="0" y="0"/>
          <a:chExt cx="0" cy="0"/>
        </a:xfrm>
      </p:grpSpPr>
      <p:sp>
        <p:nvSpPr>
          <p:cNvPr id="1027" name="Google Shape;1027;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028" name="Google Shape;1028;p129"/>
          <p:cNvPicPr preferRelativeResize="0"/>
          <p:nvPr/>
        </p:nvPicPr>
        <p:blipFill rotWithShape="1">
          <a:blip r:embed="rId2">
            <a:alphaModFix/>
          </a:blip>
          <a:srcRect/>
          <a:stretch/>
        </p:blipFill>
        <p:spPr>
          <a:xfrm>
            <a:off x="-12" y="-11537"/>
            <a:ext cx="9144024" cy="5166574"/>
          </a:xfrm>
          <a:prstGeom prst="rect">
            <a:avLst/>
          </a:prstGeom>
          <a:noFill/>
          <a:ln>
            <a:noFill/>
          </a:ln>
        </p:spPr>
      </p:pic>
      <p:sp>
        <p:nvSpPr>
          <p:cNvPr id="1029" name="Google Shape;1029;p129"/>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ntent slide-2 column - blue">
  <p:cSld name="ONE_COLUMN_TEXT_1">
    <p:spTree>
      <p:nvGrpSpPr>
        <p:cNvPr id="1" name="Shape 1030"/>
        <p:cNvGrpSpPr/>
        <p:nvPr/>
      </p:nvGrpSpPr>
      <p:grpSpPr>
        <a:xfrm>
          <a:off x="0" y="0"/>
          <a:ext cx="0" cy="0"/>
          <a:chOff x="0" y="0"/>
          <a:chExt cx="0" cy="0"/>
        </a:xfrm>
      </p:grpSpPr>
      <p:sp>
        <p:nvSpPr>
          <p:cNvPr id="1031" name="Google Shape;1031;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032" name="Google Shape;1032;p130"/>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033" name="Google Shape;1033;p130"/>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034" name="Google Shape;1034;p130"/>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035" name="Google Shape;1035;p13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036" name="Google Shape;1036;p130"/>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037" name="Google Shape;1037;p130"/>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038" name="Google Shape;1038;p130"/>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ntent slide with header/logo - blue">
  <p:cSld name="SECTION_HEADER_2">
    <p:spTree>
      <p:nvGrpSpPr>
        <p:cNvPr id="1" name="Shape 1039"/>
        <p:cNvGrpSpPr/>
        <p:nvPr/>
      </p:nvGrpSpPr>
      <p:grpSpPr>
        <a:xfrm>
          <a:off x="0" y="0"/>
          <a:ext cx="0" cy="0"/>
          <a:chOff x="0" y="0"/>
          <a:chExt cx="0" cy="0"/>
        </a:xfrm>
      </p:grpSpPr>
      <p:pic>
        <p:nvPicPr>
          <p:cNvPr id="1040" name="Google Shape;1040;p131"/>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041" name="Google Shape;1041;p13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042" name="Google Shape;1042;p131"/>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1043" name="Google Shape;1043;p131"/>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044" name="Google Shape;1044;p131"/>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045" name="Google Shape;1045;p131"/>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4" name="Google Shape;134;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9" name="Google Shape;139;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 name="Google Shape;150;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1" name="Google Shape;151;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2"/>
        <p:cNvGrpSpPr/>
        <p:nvPr/>
      </p:nvGrpSpPr>
      <p:grpSpPr>
        <a:xfrm>
          <a:off x="0" y="0"/>
          <a:ext cx="0" cy="0"/>
          <a:chOff x="0" y="0"/>
          <a:chExt cx="0" cy="0"/>
        </a:xfrm>
      </p:grpSpPr>
      <p:pic>
        <p:nvPicPr>
          <p:cNvPr id="153" name="Google Shape;153;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4" name="Google Shape;154;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5" name="Google Shape;155;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7" name="Google Shape;157;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8" name="Google Shape;158;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9" name="Google Shape;159;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0" name="Google Shape;160;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1"/>
        <p:cNvGrpSpPr/>
        <p:nvPr/>
      </p:nvGrpSpPr>
      <p:grpSpPr>
        <a:xfrm>
          <a:off x="0" y="0"/>
          <a:ext cx="0" cy="0"/>
          <a:chOff x="0" y="0"/>
          <a:chExt cx="0" cy="0"/>
        </a:xfrm>
      </p:grpSpPr>
      <p:pic>
        <p:nvPicPr>
          <p:cNvPr id="162" name="Google Shape;162;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3" name="Google Shape;163;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4" name="Google Shape;164;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6" name="Google Shape;166;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7" name="Google Shape;167;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8" name="Google Shape;168;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1" name="Google Shape;171;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2" name="Google Shape;172;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3" name="Google Shape;173;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4"/>
        <p:cNvGrpSpPr/>
        <p:nvPr/>
      </p:nvGrpSpPr>
      <p:grpSpPr>
        <a:xfrm>
          <a:off x="0" y="0"/>
          <a:ext cx="0" cy="0"/>
          <a:chOff x="0" y="0"/>
          <a:chExt cx="0" cy="0"/>
        </a:xfrm>
      </p:grpSpPr>
      <p:pic>
        <p:nvPicPr>
          <p:cNvPr id="175" name="Google Shape;175;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6" name="Google Shape;176;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7" name="Google Shape;177;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8" name="Google Shape;178;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9" name="Google Shape;179;p20"/>
          <p:cNvGrpSpPr/>
          <p:nvPr/>
        </p:nvGrpSpPr>
        <p:grpSpPr>
          <a:xfrm>
            <a:off x="308400" y="1062325"/>
            <a:ext cx="1006800" cy="1003500"/>
            <a:chOff x="308400" y="1076275"/>
            <a:chExt cx="1006800" cy="1003500"/>
          </a:xfrm>
        </p:grpSpPr>
        <p:sp>
          <p:nvSpPr>
            <p:cNvPr id="180" name="Google Shape;180;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 name="Google Shape;181;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2" name="Google Shape;182;p20"/>
          <p:cNvGrpSpPr/>
          <p:nvPr/>
        </p:nvGrpSpPr>
        <p:grpSpPr>
          <a:xfrm>
            <a:off x="308400" y="2150613"/>
            <a:ext cx="1006800" cy="1003500"/>
            <a:chOff x="308400" y="2218825"/>
            <a:chExt cx="1006800" cy="1003500"/>
          </a:xfrm>
        </p:grpSpPr>
        <p:sp>
          <p:nvSpPr>
            <p:cNvPr id="183" name="Google Shape;183;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5" name="Google Shape;185;p20"/>
          <p:cNvGrpSpPr/>
          <p:nvPr/>
        </p:nvGrpSpPr>
        <p:grpSpPr>
          <a:xfrm>
            <a:off x="308400" y="3238900"/>
            <a:ext cx="1006800" cy="1003500"/>
            <a:chOff x="308400" y="1076275"/>
            <a:chExt cx="1006800" cy="1003500"/>
          </a:xfrm>
        </p:grpSpPr>
        <p:sp>
          <p:nvSpPr>
            <p:cNvPr id="186" name="Google Shape;186;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8" name="Google Shape;188;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9" name="Google Shape;189;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90" name="Google Shape;190;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1" name="Google Shape;191;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2" name="Google Shape;192;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3"/>
        <p:cNvGrpSpPr/>
        <p:nvPr/>
      </p:nvGrpSpPr>
      <p:grpSpPr>
        <a:xfrm>
          <a:off x="0" y="0"/>
          <a:ext cx="0" cy="0"/>
          <a:chOff x="0" y="0"/>
          <a:chExt cx="0" cy="0"/>
        </a:xfrm>
      </p:grpSpPr>
      <p:pic>
        <p:nvPicPr>
          <p:cNvPr id="194" name="Google Shape;194;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5" name="Google Shape;195;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6" name="Google Shape;196;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7" name="Google Shape;197;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8" name="Google Shape;198;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9" name="Google Shape;199;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200" name="Google Shape;200;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1" name="Google Shape;201;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2" name="Google Shape;202;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3" name="Google Shape;203;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4" name="Google Shape;204;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5" name="Google Shape;205;p21"/>
          <p:cNvGrpSpPr/>
          <p:nvPr/>
        </p:nvGrpSpPr>
        <p:grpSpPr>
          <a:xfrm>
            <a:off x="311700" y="3548650"/>
            <a:ext cx="8363900" cy="646200"/>
            <a:chOff x="375100" y="3396250"/>
            <a:chExt cx="8363900" cy="646200"/>
          </a:xfrm>
        </p:grpSpPr>
        <p:sp>
          <p:nvSpPr>
            <p:cNvPr id="206" name="Google Shape;206;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1" name="Google Shape;211;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2" name="Google Shape;212;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3" name="Google Shape;213;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4" name="Google Shape;214;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6" name="Google Shape;216;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7" name="Google Shape;217;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9" name="Google Shape;219;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20" name="Google Shape;220;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1"/>
        <p:cNvGrpSpPr/>
        <p:nvPr/>
      </p:nvGrpSpPr>
      <p:grpSpPr>
        <a:xfrm>
          <a:off x="0" y="0"/>
          <a:ext cx="0" cy="0"/>
          <a:chOff x="0" y="0"/>
          <a:chExt cx="0" cy="0"/>
        </a:xfrm>
      </p:grpSpPr>
      <p:pic>
        <p:nvPicPr>
          <p:cNvPr id="222" name="Google Shape;222;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4" name="Google Shape;22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6" name="Google Shape;226;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7"/>
        <p:cNvGrpSpPr/>
        <p:nvPr/>
      </p:nvGrpSpPr>
      <p:grpSpPr>
        <a:xfrm>
          <a:off x="0" y="0"/>
          <a:ext cx="0" cy="0"/>
          <a:chOff x="0" y="0"/>
          <a:chExt cx="0" cy="0"/>
        </a:xfrm>
      </p:grpSpPr>
      <p:pic>
        <p:nvPicPr>
          <p:cNvPr id="228" name="Google Shape;228;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0" name="Google Shape;23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2" name="Google Shape;232;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3"/>
        <p:cNvGrpSpPr/>
        <p:nvPr/>
      </p:nvGrpSpPr>
      <p:grpSpPr>
        <a:xfrm>
          <a:off x="0" y="0"/>
          <a:ext cx="0" cy="0"/>
          <a:chOff x="0" y="0"/>
          <a:chExt cx="0" cy="0"/>
        </a:xfrm>
      </p:grpSpPr>
      <p:pic>
        <p:nvPicPr>
          <p:cNvPr id="234" name="Google Shape;234;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6" name="Google Shape;23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7" name="Google Shape;237;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8" name="Google Shape;238;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9"/>
        <p:cNvGrpSpPr/>
        <p:nvPr/>
      </p:nvGrpSpPr>
      <p:grpSpPr>
        <a:xfrm>
          <a:off x="0" y="0"/>
          <a:ext cx="0" cy="0"/>
          <a:chOff x="0" y="0"/>
          <a:chExt cx="0" cy="0"/>
        </a:xfrm>
      </p:grpSpPr>
      <p:pic>
        <p:nvPicPr>
          <p:cNvPr id="240" name="Google Shape;240;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2" name="Google Shape;24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5"/>
        <p:cNvGrpSpPr/>
        <p:nvPr/>
      </p:nvGrpSpPr>
      <p:grpSpPr>
        <a:xfrm>
          <a:off x="0" y="0"/>
          <a:ext cx="0" cy="0"/>
          <a:chOff x="0" y="0"/>
          <a:chExt cx="0" cy="0"/>
        </a:xfrm>
      </p:grpSpPr>
      <p:pic>
        <p:nvPicPr>
          <p:cNvPr id="246" name="Google Shape;246;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8" name="Google Shape;2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0" name="Google Shape;250;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1"/>
        <p:cNvGrpSpPr/>
        <p:nvPr/>
      </p:nvGrpSpPr>
      <p:grpSpPr>
        <a:xfrm>
          <a:off x="0" y="0"/>
          <a:ext cx="0" cy="0"/>
          <a:chOff x="0" y="0"/>
          <a:chExt cx="0" cy="0"/>
        </a:xfrm>
      </p:grpSpPr>
      <p:pic>
        <p:nvPicPr>
          <p:cNvPr id="252" name="Google Shape;252;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3" name="Google Shape;253;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4" name="Google Shape;25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6" name="Google Shape;256;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7"/>
        <p:cNvGrpSpPr/>
        <p:nvPr/>
      </p:nvGrpSpPr>
      <p:grpSpPr>
        <a:xfrm>
          <a:off x="0" y="0"/>
          <a:ext cx="0" cy="0"/>
          <a:chOff x="0" y="0"/>
          <a:chExt cx="0" cy="0"/>
        </a:xfrm>
      </p:grpSpPr>
      <p:pic>
        <p:nvPicPr>
          <p:cNvPr id="258" name="Google Shape;258;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9" name="Google Shape;259;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0" name="Google Shape;26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2" name="Google Shape;262;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3"/>
        <p:cNvGrpSpPr/>
        <p:nvPr/>
      </p:nvGrpSpPr>
      <p:grpSpPr>
        <a:xfrm>
          <a:off x="0" y="0"/>
          <a:ext cx="0" cy="0"/>
          <a:chOff x="0" y="0"/>
          <a:chExt cx="0" cy="0"/>
        </a:xfrm>
      </p:grpSpPr>
      <p:pic>
        <p:nvPicPr>
          <p:cNvPr id="264" name="Google Shape;264;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5" name="Google Shape;265;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6" name="Google Shape;26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8" name="Google Shape;268;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9"/>
        <p:cNvGrpSpPr/>
        <p:nvPr/>
      </p:nvGrpSpPr>
      <p:grpSpPr>
        <a:xfrm>
          <a:off x="0" y="0"/>
          <a:ext cx="0" cy="0"/>
          <a:chOff x="0" y="0"/>
          <a:chExt cx="0" cy="0"/>
        </a:xfrm>
      </p:grpSpPr>
      <p:pic>
        <p:nvPicPr>
          <p:cNvPr id="270" name="Google Shape;270;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1" name="Google Shape;271;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8"/>
        <p:cNvGrpSpPr/>
        <p:nvPr/>
      </p:nvGrpSpPr>
      <p:grpSpPr>
        <a:xfrm>
          <a:off x="0" y="0"/>
          <a:ext cx="0" cy="0"/>
          <a:chOff x="0" y="0"/>
          <a:chExt cx="0" cy="0"/>
        </a:xfrm>
      </p:grpSpPr>
      <p:pic>
        <p:nvPicPr>
          <p:cNvPr id="279" name="Google Shape;279;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2" name="Google Shape;282;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3" name="Google Shape;283;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4" name="Google Shape;284;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5" name="Google Shape;285;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6" name="Google Shape;286;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7"/>
        <p:cNvGrpSpPr/>
        <p:nvPr/>
      </p:nvGrpSpPr>
      <p:grpSpPr>
        <a:xfrm>
          <a:off x="0" y="0"/>
          <a:ext cx="0" cy="0"/>
          <a:chOff x="0" y="0"/>
          <a:chExt cx="0" cy="0"/>
        </a:xfrm>
      </p:grpSpPr>
      <p:pic>
        <p:nvPicPr>
          <p:cNvPr id="288" name="Google Shape;288;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9" name="Google Shape;289;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0" name="Google Shape;290;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3" name="Google Shape;293;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5" name="Google Shape;29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8" name="Google Shape;29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1" name="Google Shape;301;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2" name="Google Shape;30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3"/>
        <p:cNvGrpSpPr/>
        <p:nvPr/>
      </p:nvGrpSpPr>
      <p:grpSpPr>
        <a:xfrm>
          <a:off x="0" y="0"/>
          <a:ext cx="0" cy="0"/>
          <a:chOff x="0" y="0"/>
          <a:chExt cx="0" cy="0"/>
        </a:xfrm>
      </p:grpSpPr>
      <p:sp>
        <p:nvSpPr>
          <p:cNvPr id="304" name="Google Shape;304;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5" name="Google Shape;30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6"/>
        <p:cNvGrpSpPr/>
        <p:nvPr/>
      </p:nvGrpSpPr>
      <p:grpSpPr>
        <a:xfrm>
          <a:off x="0" y="0"/>
          <a:ext cx="0" cy="0"/>
          <a:chOff x="0" y="0"/>
          <a:chExt cx="0" cy="0"/>
        </a:xfrm>
      </p:grpSpPr>
      <p:sp>
        <p:nvSpPr>
          <p:cNvPr id="307" name="Google Shape;307;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9" name="Google Shape;309;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0" name="Google Shape;310;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1" name="Google Shape;31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2"/>
        <p:cNvGrpSpPr/>
        <p:nvPr/>
      </p:nvGrpSpPr>
      <p:grpSpPr>
        <a:xfrm>
          <a:off x="0" y="0"/>
          <a:ext cx="0" cy="0"/>
          <a:chOff x="0" y="0"/>
          <a:chExt cx="0" cy="0"/>
        </a:xfrm>
      </p:grpSpPr>
      <p:sp>
        <p:nvSpPr>
          <p:cNvPr id="313" name="Google Shape;313;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4" name="Google Shape;31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5"/>
        <p:cNvGrpSpPr/>
        <p:nvPr/>
      </p:nvGrpSpPr>
      <p:grpSpPr>
        <a:xfrm>
          <a:off x="0" y="0"/>
          <a:ext cx="0" cy="0"/>
          <a:chOff x="0" y="0"/>
          <a:chExt cx="0" cy="0"/>
        </a:xfrm>
      </p:grpSpPr>
      <p:sp>
        <p:nvSpPr>
          <p:cNvPr id="316" name="Google Shape;316;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7" name="Google Shape;317;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8" name="Google Shape;31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9"/>
        <p:cNvGrpSpPr/>
        <p:nvPr/>
      </p:nvGrpSpPr>
      <p:grpSpPr>
        <a:xfrm>
          <a:off x="0" y="0"/>
          <a:ext cx="0" cy="0"/>
          <a:chOff x="0" y="0"/>
          <a:chExt cx="0" cy="0"/>
        </a:xfrm>
      </p:grpSpPr>
      <p:sp>
        <p:nvSpPr>
          <p:cNvPr id="320" name="Google Shape;32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pic>
        <p:nvPicPr>
          <p:cNvPr id="322" name="Google Shape;322;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3" name="Google Shape;323;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4" name="Google Shape;324;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5" name="Google Shape;325;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6" name="Google Shape;326;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7"/>
        <p:cNvGrpSpPr/>
        <p:nvPr/>
      </p:nvGrpSpPr>
      <p:grpSpPr>
        <a:xfrm>
          <a:off x="0" y="0"/>
          <a:ext cx="0" cy="0"/>
          <a:chOff x="0" y="0"/>
          <a:chExt cx="0" cy="0"/>
        </a:xfrm>
      </p:grpSpPr>
      <p:pic>
        <p:nvPicPr>
          <p:cNvPr id="328" name="Google Shape;328;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9" name="Google Shape;329;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0" name="Google Shape;330;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1"/>
        <p:cNvGrpSpPr/>
        <p:nvPr/>
      </p:nvGrpSpPr>
      <p:grpSpPr>
        <a:xfrm>
          <a:off x="0" y="0"/>
          <a:ext cx="0" cy="0"/>
          <a:chOff x="0" y="0"/>
          <a:chExt cx="0" cy="0"/>
        </a:xfrm>
      </p:grpSpPr>
      <p:pic>
        <p:nvPicPr>
          <p:cNvPr id="332" name="Google Shape;332;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3" name="Google Shape;333;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4" name="Google Shape;334;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slide with header/logo - blue">
  <p:cSld name="SECTION_HEADER_2">
    <p:spTree>
      <p:nvGrpSpPr>
        <p:cNvPr id="1" name="Shape 335"/>
        <p:cNvGrpSpPr/>
        <p:nvPr/>
      </p:nvGrpSpPr>
      <p:grpSpPr>
        <a:xfrm>
          <a:off x="0" y="0"/>
          <a:ext cx="0" cy="0"/>
          <a:chOff x="0" y="0"/>
          <a:chExt cx="0" cy="0"/>
        </a:xfrm>
      </p:grpSpPr>
      <p:pic>
        <p:nvPicPr>
          <p:cNvPr id="336" name="Google Shape;336;p44"/>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337" name="Google Shape;337;p4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38" name="Google Shape;338;p44"/>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339" name="Google Shape;339;p44"/>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40" name="Google Shape;340;p44"/>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341" name="Google Shape;341;p44"/>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46"/>
        <p:cNvGrpSpPr/>
        <p:nvPr/>
      </p:nvGrpSpPr>
      <p:grpSpPr>
        <a:xfrm>
          <a:off x="0" y="0"/>
          <a:ext cx="0" cy="0"/>
          <a:chOff x="0" y="0"/>
          <a:chExt cx="0" cy="0"/>
        </a:xfrm>
      </p:grpSpPr>
      <p:sp>
        <p:nvSpPr>
          <p:cNvPr id="347" name="Google Shape;347;p4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48" name="Google Shape;348;p46"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49" name="Google Shape;349;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0" name="Google Shape;350;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1" name="Google Shape;351;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2" name="Google Shape;352;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3" name="Google Shape;353;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54" name="Google Shape;354;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5" name="Google Shape;355;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56"/>
        <p:cNvGrpSpPr/>
        <p:nvPr/>
      </p:nvGrpSpPr>
      <p:grpSpPr>
        <a:xfrm>
          <a:off x="0" y="0"/>
          <a:ext cx="0" cy="0"/>
          <a:chOff x="0" y="0"/>
          <a:chExt cx="0" cy="0"/>
        </a:xfrm>
      </p:grpSpPr>
      <p:sp>
        <p:nvSpPr>
          <p:cNvPr id="357" name="Google Shape;357;p4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7"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9" name="Google Shape;359;p47"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60" name="Google Shape;360;p47"/>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61" name="Google Shape;361;p47"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62" name="Google Shape;362;p47"/>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3" name="Google Shape;363;p47"/>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4" name="Google Shape;364;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65" name="Google Shape;365;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66"/>
        <p:cNvGrpSpPr/>
        <p:nvPr/>
      </p:nvGrpSpPr>
      <p:grpSpPr>
        <a:xfrm>
          <a:off x="0" y="0"/>
          <a:ext cx="0" cy="0"/>
          <a:chOff x="0" y="0"/>
          <a:chExt cx="0" cy="0"/>
        </a:xfrm>
      </p:grpSpPr>
      <p:sp>
        <p:nvSpPr>
          <p:cNvPr id="367" name="Google Shape;367;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8" name="Google Shape;368;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69" name="Google Shape;369;p4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0" name="Google Shape;370;p4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71" name="Google Shape;371;p48"/>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72" name="Google Shape;372;p48"/>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73" name="Google Shape;373;p48"/>
          <p:cNvGrpSpPr/>
          <p:nvPr/>
        </p:nvGrpSpPr>
        <p:grpSpPr>
          <a:xfrm>
            <a:off x="308400" y="1062325"/>
            <a:ext cx="1006800" cy="1003500"/>
            <a:chOff x="308400" y="1076275"/>
            <a:chExt cx="1006800" cy="1003500"/>
          </a:xfrm>
        </p:grpSpPr>
        <p:sp>
          <p:nvSpPr>
            <p:cNvPr id="374" name="Google Shape;374;p48"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76" name="Google Shape;376;p48"/>
          <p:cNvGrpSpPr/>
          <p:nvPr/>
        </p:nvGrpSpPr>
        <p:grpSpPr>
          <a:xfrm>
            <a:off x="308400" y="2150613"/>
            <a:ext cx="1006800" cy="1003500"/>
            <a:chOff x="308400" y="2218825"/>
            <a:chExt cx="1006800" cy="1003500"/>
          </a:xfrm>
        </p:grpSpPr>
        <p:sp>
          <p:nvSpPr>
            <p:cNvPr id="377" name="Google Shape;377;p48"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79" name="Google Shape;379;p48"/>
          <p:cNvGrpSpPr/>
          <p:nvPr/>
        </p:nvGrpSpPr>
        <p:grpSpPr>
          <a:xfrm>
            <a:off x="308400" y="3238900"/>
            <a:ext cx="1006800" cy="1003500"/>
            <a:chOff x="308400" y="1076275"/>
            <a:chExt cx="1006800" cy="1003500"/>
          </a:xfrm>
        </p:grpSpPr>
        <p:sp>
          <p:nvSpPr>
            <p:cNvPr id="380" name="Google Shape;380;p48"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4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82" name="Google Shape;382;p4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383" name="Google Shape;383;p48"/>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384" name="Google Shape;384;p48"/>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85" name="Google Shape;385;p48"/>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386" name="Google Shape;386;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7" name="Google Shape;387;p4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8"/>
        <p:cNvGrpSpPr/>
        <p:nvPr/>
      </p:nvGrpSpPr>
      <p:grpSpPr>
        <a:xfrm>
          <a:off x="0" y="0"/>
          <a:ext cx="0" cy="0"/>
          <a:chOff x="0" y="0"/>
          <a:chExt cx="0" cy="0"/>
        </a:xfrm>
      </p:grpSpPr>
      <p:sp>
        <p:nvSpPr>
          <p:cNvPr id="389" name="Google Shape;389;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390"/>
        <p:cNvGrpSpPr/>
        <p:nvPr/>
      </p:nvGrpSpPr>
      <p:grpSpPr>
        <a:xfrm>
          <a:off x="0" y="0"/>
          <a:ext cx="0" cy="0"/>
          <a:chOff x="0" y="0"/>
          <a:chExt cx="0" cy="0"/>
        </a:xfrm>
      </p:grpSpPr>
      <p:pic>
        <p:nvPicPr>
          <p:cNvPr id="391" name="Google Shape;391;p50"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2" name="Google Shape;392;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3" name="Google Shape;393;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4" name="Google Shape;394;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5" name="Google Shape;395;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396"/>
        <p:cNvGrpSpPr/>
        <p:nvPr/>
      </p:nvGrpSpPr>
      <p:grpSpPr>
        <a:xfrm>
          <a:off x="0" y="0"/>
          <a:ext cx="0" cy="0"/>
          <a:chOff x="0" y="0"/>
          <a:chExt cx="0" cy="0"/>
        </a:xfrm>
      </p:grpSpPr>
      <p:pic>
        <p:nvPicPr>
          <p:cNvPr id="397" name="Google Shape;397;p5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8" name="Google Shape;398;p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9" name="Google Shape;399;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0" name="Google Shape;400;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1" name="Google Shape;401;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7" name="Google Shape;67;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8" name="Google Shape;68;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02"/>
        <p:cNvGrpSpPr/>
        <p:nvPr/>
      </p:nvGrpSpPr>
      <p:grpSpPr>
        <a:xfrm>
          <a:off x="0" y="0"/>
          <a:ext cx="0" cy="0"/>
          <a:chOff x="0" y="0"/>
          <a:chExt cx="0" cy="0"/>
        </a:xfrm>
      </p:grpSpPr>
      <p:pic>
        <p:nvPicPr>
          <p:cNvPr id="403" name="Google Shape;403;p5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4" name="Google Shape;404;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5" name="Google Shape;405;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06" name="Google Shape;406;p52"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07" name="Google Shape;407;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08"/>
        <p:cNvGrpSpPr/>
        <p:nvPr/>
      </p:nvGrpSpPr>
      <p:grpSpPr>
        <a:xfrm>
          <a:off x="0" y="0"/>
          <a:ext cx="0" cy="0"/>
          <a:chOff x="0" y="0"/>
          <a:chExt cx="0" cy="0"/>
        </a:xfrm>
      </p:grpSpPr>
      <p:pic>
        <p:nvPicPr>
          <p:cNvPr id="409" name="Google Shape;409;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0" name="Google Shape;410;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1" name="Google Shape;411;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2" name="Google Shape;412;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3" name="Google Shape;413;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14"/>
        <p:cNvGrpSpPr/>
        <p:nvPr/>
      </p:nvGrpSpPr>
      <p:grpSpPr>
        <a:xfrm>
          <a:off x="0" y="0"/>
          <a:ext cx="0" cy="0"/>
          <a:chOff x="0" y="0"/>
          <a:chExt cx="0" cy="0"/>
        </a:xfrm>
      </p:grpSpPr>
      <p:pic>
        <p:nvPicPr>
          <p:cNvPr id="415" name="Google Shape;415;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6" name="Google Shape;416;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7" name="Google Shape;417;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8" name="Google Shape;418;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9" name="Google Shape;419;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20"/>
        <p:cNvGrpSpPr/>
        <p:nvPr/>
      </p:nvGrpSpPr>
      <p:grpSpPr>
        <a:xfrm>
          <a:off x="0" y="0"/>
          <a:ext cx="0" cy="0"/>
          <a:chOff x="0" y="0"/>
          <a:chExt cx="0" cy="0"/>
        </a:xfrm>
      </p:grpSpPr>
      <p:pic>
        <p:nvPicPr>
          <p:cNvPr id="421" name="Google Shape;421;p55"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2" name="Google Shape;422;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3" name="Google Shape;423;p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4" name="Google Shape;424;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5" name="Google Shape;425;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26"/>
        <p:cNvGrpSpPr/>
        <p:nvPr/>
      </p:nvGrpSpPr>
      <p:grpSpPr>
        <a:xfrm>
          <a:off x="0" y="0"/>
          <a:ext cx="0" cy="0"/>
          <a:chOff x="0" y="0"/>
          <a:chExt cx="0" cy="0"/>
        </a:xfrm>
      </p:grpSpPr>
      <p:pic>
        <p:nvPicPr>
          <p:cNvPr id="427" name="Google Shape;427;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8" name="Google Shape;428;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9" name="Google Shape;429;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0" name="Google Shape;430;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1" name="Google Shape;431;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32"/>
        <p:cNvGrpSpPr/>
        <p:nvPr/>
      </p:nvGrpSpPr>
      <p:grpSpPr>
        <a:xfrm>
          <a:off x="0" y="0"/>
          <a:ext cx="0" cy="0"/>
          <a:chOff x="0" y="0"/>
          <a:chExt cx="0" cy="0"/>
        </a:xfrm>
      </p:grpSpPr>
      <p:pic>
        <p:nvPicPr>
          <p:cNvPr id="433" name="Google Shape;433;p57"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4" name="Google Shape;434;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5" name="Google Shape;435;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6" name="Google Shape;436;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7" name="Google Shape;437;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38"/>
        <p:cNvGrpSpPr/>
        <p:nvPr/>
      </p:nvGrpSpPr>
      <p:grpSpPr>
        <a:xfrm>
          <a:off x="0" y="0"/>
          <a:ext cx="0" cy="0"/>
          <a:chOff x="0" y="0"/>
          <a:chExt cx="0" cy="0"/>
        </a:xfrm>
      </p:grpSpPr>
      <p:sp>
        <p:nvSpPr>
          <p:cNvPr id="439" name="Google Shape;439;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0" name="Google Shape;440;p58"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5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42" name="Google Shape;442;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43" name="Google Shape;443;p58"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44" name="Google Shape;444;p58"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45" name="Google Shape;445;p58"/>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46" name="Google Shape;446;p58"/>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47"/>
        <p:cNvGrpSpPr/>
        <p:nvPr/>
      </p:nvGrpSpPr>
      <p:grpSpPr>
        <a:xfrm>
          <a:off x="0" y="0"/>
          <a:ext cx="0" cy="0"/>
          <a:chOff x="0" y="0"/>
          <a:chExt cx="0" cy="0"/>
        </a:xfrm>
      </p:grpSpPr>
      <p:pic>
        <p:nvPicPr>
          <p:cNvPr id="448" name="Google Shape;448;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49" name="Google Shape;449;p5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50" name="Google Shape;450;p59"/>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51" name="Google Shape;451;p59"/>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52" name="Google Shape;452;p59"/>
          <p:cNvGrpSpPr/>
          <p:nvPr/>
        </p:nvGrpSpPr>
        <p:grpSpPr>
          <a:xfrm>
            <a:off x="308400" y="1062325"/>
            <a:ext cx="1006800" cy="1003500"/>
            <a:chOff x="308400" y="1076275"/>
            <a:chExt cx="1006800" cy="1003500"/>
          </a:xfrm>
        </p:grpSpPr>
        <p:sp>
          <p:nvSpPr>
            <p:cNvPr id="453" name="Google Shape;453;p5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5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55" name="Google Shape;455;p59"/>
          <p:cNvGrpSpPr/>
          <p:nvPr/>
        </p:nvGrpSpPr>
        <p:grpSpPr>
          <a:xfrm>
            <a:off x="308400" y="2150613"/>
            <a:ext cx="1006800" cy="1003500"/>
            <a:chOff x="308400" y="2218825"/>
            <a:chExt cx="1006800" cy="1003500"/>
          </a:xfrm>
        </p:grpSpPr>
        <p:sp>
          <p:nvSpPr>
            <p:cNvPr id="456" name="Google Shape;456;p5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5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58" name="Google Shape;458;p59"/>
          <p:cNvGrpSpPr/>
          <p:nvPr/>
        </p:nvGrpSpPr>
        <p:grpSpPr>
          <a:xfrm>
            <a:off x="308400" y="3238900"/>
            <a:ext cx="1006800" cy="1003500"/>
            <a:chOff x="308400" y="1076275"/>
            <a:chExt cx="1006800" cy="1003500"/>
          </a:xfrm>
        </p:grpSpPr>
        <p:sp>
          <p:nvSpPr>
            <p:cNvPr id="459" name="Google Shape;459;p5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5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61" name="Google Shape;461;p5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2" name="Google Shape;462;p59"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63" name="Google Shape;463;p5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64" name="Google Shape;464;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5" name="Google Shape;465;p59"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66" name="Google Shape;466;p5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67" name="Google Shape;467;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68"/>
        <p:cNvGrpSpPr/>
        <p:nvPr/>
      </p:nvGrpSpPr>
      <p:grpSpPr>
        <a:xfrm>
          <a:off x="0" y="0"/>
          <a:ext cx="0" cy="0"/>
          <a:chOff x="0" y="0"/>
          <a:chExt cx="0" cy="0"/>
        </a:xfrm>
      </p:grpSpPr>
      <p:pic>
        <p:nvPicPr>
          <p:cNvPr id="469" name="Google Shape;469;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70" name="Google Shape;470;p6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71" name="Google Shape;471;p60"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72" name="Google Shape;472;p6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73" name="Google Shape;473;p6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74" name="Google Shape;474;p6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75" name="Google Shape;475;p6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76" name="Google Shape;476;p6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77" name="Google Shape;477;p60"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78" name="Google Shape;478;p60"/>
          <p:cNvGrpSpPr/>
          <p:nvPr/>
        </p:nvGrpSpPr>
        <p:grpSpPr>
          <a:xfrm>
            <a:off x="311700" y="3548650"/>
            <a:ext cx="8363900" cy="646200"/>
            <a:chOff x="375100" y="3396250"/>
            <a:chExt cx="8363900" cy="646200"/>
          </a:xfrm>
        </p:grpSpPr>
        <p:sp>
          <p:nvSpPr>
            <p:cNvPr id="479" name="Google Shape;479;p60"/>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60"/>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60"/>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60"/>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6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84" name="Google Shape;484;p6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85" name="Google Shape;485;p6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86" name="Google Shape;486;p6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87" name="Google Shape;487;p60"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88" name="Google Shape;488;p60"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89" name="Google Shape;489;p60"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490" name="Google Shape;490;p60"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491" name="Google Shape;491;p6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492" name="Google Shape;492;p60"/>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93" name="Google Shape;493;p60"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494" name="Google Shape;494;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5" name="Google Shape;495;p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96" name="Google Shape;496;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97"/>
        <p:cNvGrpSpPr/>
        <p:nvPr/>
      </p:nvGrpSpPr>
      <p:grpSpPr>
        <a:xfrm>
          <a:off x="0" y="0"/>
          <a:ext cx="0" cy="0"/>
          <a:chOff x="0" y="0"/>
          <a:chExt cx="0" cy="0"/>
        </a:xfrm>
      </p:grpSpPr>
      <p:pic>
        <p:nvPicPr>
          <p:cNvPr id="498" name="Google Shape;498;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99" name="Google Shape;499;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00" name="Google Shape;500;p6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1" name="Google Shape;501;p6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02" name="Google Shape;502;p6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03" name="Google Shape;503;p61"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04" name="Google Shape;504;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5" name="Google Shape;505;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06" name="Google Shape;506;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3" name="Google Shape;73;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4" name="Google Shape;74;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5" name="Google Shape;75;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6" name="Google Shape;76;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7" name="Google Shape;77;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8" name="Google Shape;78;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9" name="Google Shape;79;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80" name="Google Shape;80;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1" name="Google Shape;81;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2" name="Google Shape;82;p7"/>
          <p:cNvGrpSpPr/>
          <p:nvPr/>
        </p:nvGrpSpPr>
        <p:grpSpPr>
          <a:xfrm>
            <a:off x="311700" y="3548650"/>
            <a:ext cx="8363900" cy="646200"/>
            <a:chOff x="375100" y="3396250"/>
            <a:chExt cx="8363900" cy="646200"/>
          </a:xfrm>
        </p:grpSpPr>
        <p:sp>
          <p:nvSpPr>
            <p:cNvPr id="83" name="Google Shape;83;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8" name="Google Shape;88;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9" name="Google Shape;89;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90" name="Google Shape;90;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1" name="Google Shape;91;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4" name="Google Shape;94;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5" name="Google Shape;95;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6" name="Google Shape;96;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7" name="Google Shape;97;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07"/>
        <p:cNvGrpSpPr/>
        <p:nvPr/>
      </p:nvGrpSpPr>
      <p:grpSpPr>
        <a:xfrm>
          <a:off x="0" y="0"/>
          <a:ext cx="0" cy="0"/>
          <a:chOff x="0" y="0"/>
          <a:chExt cx="0" cy="0"/>
        </a:xfrm>
      </p:grpSpPr>
      <p:pic>
        <p:nvPicPr>
          <p:cNvPr id="508" name="Google Shape;508;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09" name="Google Shape;509;p6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0" name="Google Shape;510;p6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11" name="Google Shape;511;p6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12" name="Google Shape;512;p6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3" name="Google Shape;513;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4" name="Google Shape;514;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5" name="Google Shape;515;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16"/>
        <p:cNvGrpSpPr/>
        <p:nvPr/>
      </p:nvGrpSpPr>
      <p:grpSpPr>
        <a:xfrm>
          <a:off x="0" y="0"/>
          <a:ext cx="0" cy="0"/>
          <a:chOff x="0" y="0"/>
          <a:chExt cx="0" cy="0"/>
        </a:xfrm>
      </p:grpSpPr>
      <p:pic>
        <p:nvPicPr>
          <p:cNvPr id="517" name="Google Shape;517;p6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8" name="Google Shape;518;p6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9" name="Google Shape;519;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20" name="Google Shape;520;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1" name="Google Shape;521;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22"/>
        <p:cNvGrpSpPr/>
        <p:nvPr/>
      </p:nvGrpSpPr>
      <p:grpSpPr>
        <a:xfrm>
          <a:off x="0" y="0"/>
          <a:ext cx="0" cy="0"/>
          <a:chOff x="0" y="0"/>
          <a:chExt cx="0" cy="0"/>
        </a:xfrm>
      </p:grpSpPr>
      <p:pic>
        <p:nvPicPr>
          <p:cNvPr id="523" name="Google Shape;523;p6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4" name="Google Shape;524;p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5" name="Google Shape;525;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6" name="Google Shape;526;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7" name="Google Shape;527;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28"/>
        <p:cNvGrpSpPr/>
        <p:nvPr/>
      </p:nvGrpSpPr>
      <p:grpSpPr>
        <a:xfrm>
          <a:off x="0" y="0"/>
          <a:ext cx="0" cy="0"/>
          <a:chOff x="0" y="0"/>
          <a:chExt cx="0" cy="0"/>
        </a:xfrm>
      </p:grpSpPr>
      <p:pic>
        <p:nvPicPr>
          <p:cNvPr id="529" name="Google Shape;529;p65"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0" name="Google Shape;530;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1" name="Google Shape;531;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2" name="Google Shape;532;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3" name="Google Shape;533;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34"/>
        <p:cNvGrpSpPr/>
        <p:nvPr/>
      </p:nvGrpSpPr>
      <p:grpSpPr>
        <a:xfrm>
          <a:off x="0" y="0"/>
          <a:ext cx="0" cy="0"/>
          <a:chOff x="0" y="0"/>
          <a:chExt cx="0" cy="0"/>
        </a:xfrm>
      </p:grpSpPr>
      <p:pic>
        <p:nvPicPr>
          <p:cNvPr id="535" name="Google Shape;535;p66"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6" name="Google Shape;536;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7" name="Google Shape;537;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8" name="Google Shape;538;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9" name="Google Shape;539;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40"/>
        <p:cNvGrpSpPr/>
        <p:nvPr/>
      </p:nvGrpSpPr>
      <p:grpSpPr>
        <a:xfrm>
          <a:off x="0" y="0"/>
          <a:ext cx="0" cy="0"/>
          <a:chOff x="0" y="0"/>
          <a:chExt cx="0" cy="0"/>
        </a:xfrm>
      </p:grpSpPr>
      <p:pic>
        <p:nvPicPr>
          <p:cNvPr id="541" name="Google Shape;541;p67"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2" name="Google Shape;542;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3" name="Google Shape;543;p6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44" name="Google Shape;544;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5" name="Google Shape;545;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46"/>
        <p:cNvGrpSpPr/>
        <p:nvPr/>
      </p:nvGrpSpPr>
      <p:grpSpPr>
        <a:xfrm>
          <a:off x="0" y="0"/>
          <a:ext cx="0" cy="0"/>
          <a:chOff x="0" y="0"/>
          <a:chExt cx="0" cy="0"/>
        </a:xfrm>
      </p:grpSpPr>
      <p:pic>
        <p:nvPicPr>
          <p:cNvPr id="547" name="Google Shape;547;p6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8" name="Google Shape;548;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9" name="Google Shape;549;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0" name="Google Shape;550;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1" name="Google Shape;551;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52"/>
        <p:cNvGrpSpPr/>
        <p:nvPr/>
      </p:nvGrpSpPr>
      <p:grpSpPr>
        <a:xfrm>
          <a:off x="0" y="0"/>
          <a:ext cx="0" cy="0"/>
          <a:chOff x="0" y="0"/>
          <a:chExt cx="0" cy="0"/>
        </a:xfrm>
      </p:grpSpPr>
      <p:pic>
        <p:nvPicPr>
          <p:cNvPr id="553" name="Google Shape;553;p6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4" name="Google Shape;554;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5" name="Google Shape;555;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6" name="Google Shape;556;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7" name="Google Shape;557;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58"/>
        <p:cNvGrpSpPr/>
        <p:nvPr/>
      </p:nvGrpSpPr>
      <p:grpSpPr>
        <a:xfrm>
          <a:off x="0" y="0"/>
          <a:ext cx="0" cy="0"/>
          <a:chOff x="0" y="0"/>
          <a:chExt cx="0" cy="0"/>
        </a:xfrm>
      </p:grpSpPr>
      <p:pic>
        <p:nvPicPr>
          <p:cNvPr id="559" name="Google Shape;559;p7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0" name="Google Shape;560;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1" name="Google Shape;561;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2" name="Google Shape;562;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3" name="Google Shape;563;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64"/>
        <p:cNvGrpSpPr/>
        <p:nvPr/>
      </p:nvGrpSpPr>
      <p:grpSpPr>
        <a:xfrm>
          <a:off x="0" y="0"/>
          <a:ext cx="0" cy="0"/>
          <a:chOff x="0" y="0"/>
          <a:chExt cx="0" cy="0"/>
        </a:xfrm>
      </p:grpSpPr>
      <p:sp>
        <p:nvSpPr>
          <p:cNvPr id="565" name="Google Shape;565;p7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7" name="Google Shape;567;p7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68" name="Google Shape;568;p71"/>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69" name="Google Shape;569;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70" name="Google Shape;570;p7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71"/>
        <p:cNvGrpSpPr/>
        <p:nvPr/>
      </p:nvGrpSpPr>
      <p:grpSpPr>
        <a:xfrm>
          <a:off x="0" y="0"/>
          <a:ext cx="0" cy="0"/>
          <a:chOff x="0" y="0"/>
          <a:chExt cx="0" cy="0"/>
        </a:xfrm>
      </p:grpSpPr>
      <p:sp>
        <p:nvSpPr>
          <p:cNvPr id="572" name="Google Shape;572;p7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74" name="Google Shape;574;p7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75" name="Google Shape;575;p7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76" name="Google Shape;576;p72"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77" name="Google Shape;577;p7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78" name="Google Shape;578;p7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79" name="Google Shape;579;p7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80" name="Google Shape;580;p72"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81" name="Google Shape;581;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582"/>
        <p:cNvGrpSpPr/>
        <p:nvPr/>
      </p:nvGrpSpPr>
      <p:grpSpPr>
        <a:xfrm>
          <a:off x="0" y="0"/>
          <a:ext cx="0" cy="0"/>
          <a:chOff x="0" y="0"/>
          <a:chExt cx="0" cy="0"/>
        </a:xfrm>
      </p:grpSpPr>
      <p:sp>
        <p:nvSpPr>
          <p:cNvPr id="583" name="Google Shape;583;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84" name="Google Shape;584;p7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85" name="Google Shape;585;p7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86" name="Google Shape;586;p7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587" name="Google Shape;587;p7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88" name="Google Shape;588;p7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89" name="Google Shape;589;p7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90" name="Google Shape;590;p7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91" name="Google Shape;591;p7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92" name="Google Shape;592;p7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93" name="Google Shape;593;p73"/>
          <p:cNvGrpSpPr/>
          <p:nvPr/>
        </p:nvGrpSpPr>
        <p:grpSpPr>
          <a:xfrm>
            <a:off x="311700" y="3548650"/>
            <a:ext cx="8363900" cy="646200"/>
            <a:chOff x="375100" y="3396250"/>
            <a:chExt cx="8363900" cy="646200"/>
          </a:xfrm>
        </p:grpSpPr>
        <p:sp>
          <p:nvSpPr>
            <p:cNvPr id="594" name="Google Shape;594;p7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7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7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7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7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99" name="Google Shape;599;p7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00" name="Google Shape;600;p7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01" name="Google Shape;601;p7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02" name="Google Shape;602;p7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03" name="Google Shape;603;p7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04" name="Google Shape;604;p7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05" name="Google Shape;605;p7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06" name="Google Shape;606;p7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07" name="Google Shape;607;p7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08" name="Google Shape;608;p7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09" name="Google Shape;609;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0" name="Google Shape;610;p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11"/>
        <p:cNvGrpSpPr/>
        <p:nvPr/>
      </p:nvGrpSpPr>
      <p:grpSpPr>
        <a:xfrm>
          <a:off x="0" y="0"/>
          <a:ext cx="0" cy="0"/>
          <a:chOff x="0" y="0"/>
          <a:chExt cx="0" cy="0"/>
        </a:xfrm>
      </p:grpSpPr>
      <p:pic>
        <p:nvPicPr>
          <p:cNvPr id="612" name="Google Shape;612;p7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13" name="Google Shape;613;p7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14" name="Google Shape;614;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5" name="Google Shape;615;p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16" name="Google Shape;616;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17"/>
        <p:cNvGrpSpPr/>
        <p:nvPr/>
      </p:nvGrpSpPr>
      <p:grpSpPr>
        <a:xfrm>
          <a:off x="0" y="0"/>
          <a:ext cx="0" cy="0"/>
          <a:chOff x="0" y="0"/>
          <a:chExt cx="0" cy="0"/>
        </a:xfrm>
      </p:grpSpPr>
      <p:pic>
        <p:nvPicPr>
          <p:cNvPr id="618" name="Google Shape;618;p75"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19" name="Google Shape;619;p7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20" name="Google Shape;620;p7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21" name="Google Shape;621;p7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22" name="Google Shape;622;p7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23" name="Google Shape;623;p7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24" name="Google Shape;624;p7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25" name="Google Shape;625;p7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26" name="Google Shape;626;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27"/>
        <p:cNvGrpSpPr/>
        <p:nvPr/>
      </p:nvGrpSpPr>
      <p:grpSpPr>
        <a:xfrm>
          <a:off x="0" y="0"/>
          <a:ext cx="0" cy="0"/>
          <a:chOff x="0" y="0"/>
          <a:chExt cx="0" cy="0"/>
        </a:xfrm>
      </p:grpSpPr>
      <p:pic>
        <p:nvPicPr>
          <p:cNvPr id="628" name="Google Shape;628;p76"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9" name="Google Shape;629;p76"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0" name="Google Shape;630;p76"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31" name="Google Shape;631;p76"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32" name="Google Shape;632;p76"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33" name="Google Shape;633;p76"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34" name="Google Shape;634;p76"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35" name="Google Shape;635;p76"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36" name="Google Shape;636;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37"/>
        <p:cNvGrpSpPr/>
        <p:nvPr/>
      </p:nvGrpSpPr>
      <p:grpSpPr>
        <a:xfrm>
          <a:off x="0" y="0"/>
          <a:ext cx="0" cy="0"/>
          <a:chOff x="0" y="0"/>
          <a:chExt cx="0" cy="0"/>
        </a:xfrm>
      </p:grpSpPr>
      <p:pic>
        <p:nvPicPr>
          <p:cNvPr id="638" name="Google Shape;638;p77"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9" name="Google Shape;639;p77"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0" name="Google Shape;640;p77"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41" name="Google Shape;641;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42"/>
        <p:cNvGrpSpPr/>
        <p:nvPr/>
      </p:nvGrpSpPr>
      <p:grpSpPr>
        <a:xfrm>
          <a:off x="0" y="0"/>
          <a:ext cx="0" cy="0"/>
          <a:chOff x="0" y="0"/>
          <a:chExt cx="0" cy="0"/>
        </a:xfrm>
      </p:grpSpPr>
      <p:sp>
        <p:nvSpPr>
          <p:cNvPr id="643" name="Google Shape;643;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4" name="Google Shape;644;p7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5" name="Google Shape;645;p7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6" name="Google Shape;646;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7"/>
        <p:cNvGrpSpPr/>
        <p:nvPr/>
      </p:nvGrpSpPr>
      <p:grpSpPr>
        <a:xfrm>
          <a:off x="0" y="0"/>
          <a:ext cx="0" cy="0"/>
          <a:chOff x="0" y="0"/>
          <a:chExt cx="0" cy="0"/>
        </a:xfrm>
      </p:grpSpPr>
      <p:sp>
        <p:nvSpPr>
          <p:cNvPr id="648" name="Google Shape;648;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9" name="Google Shape;649;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0"/>
        <p:cNvGrpSpPr/>
        <p:nvPr/>
      </p:nvGrpSpPr>
      <p:grpSpPr>
        <a:xfrm>
          <a:off x="0" y="0"/>
          <a:ext cx="0" cy="0"/>
          <a:chOff x="0" y="0"/>
          <a:chExt cx="0" cy="0"/>
        </a:xfrm>
      </p:grpSpPr>
      <p:sp>
        <p:nvSpPr>
          <p:cNvPr id="651" name="Google Shape;651;p8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52" name="Google Shape;652;p8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3" name="Google Shape;653;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54"/>
        <p:cNvGrpSpPr/>
        <p:nvPr/>
      </p:nvGrpSpPr>
      <p:grpSpPr>
        <a:xfrm>
          <a:off x="0" y="0"/>
          <a:ext cx="0" cy="0"/>
          <a:chOff x="0" y="0"/>
          <a:chExt cx="0" cy="0"/>
        </a:xfrm>
      </p:grpSpPr>
      <p:sp>
        <p:nvSpPr>
          <p:cNvPr id="655" name="Google Shape;655;p8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6" name="Google Shape;656;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7"/>
        <p:cNvGrpSpPr/>
        <p:nvPr/>
      </p:nvGrpSpPr>
      <p:grpSpPr>
        <a:xfrm>
          <a:off x="0" y="0"/>
          <a:ext cx="0" cy="0"/>
          <a:chOff x="0" y="0"/>
          <a:chExt cx="0" cy="0"/>
        </a:xfrm>
      </p:grpSpPr>
      <p:sp>
        <p:nvSpPr>
          <p:cNvPr id="658" name="Google Shape;658;p8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8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60" name="Google Shape;660;p8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61" name="Google Shape;661;p8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62" name="Google Shape;662;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3"/>
        <p:cNvGrpSpPr/>
        <p:nvPr/>
      </p:nvGrpSpPr>
      <p:grpSpPr>
        <a:xfrm>
          <a:off x="0" y="0"/>
          <a:ext cx="0" cy="0"/>
          <a:chOff x="0" y="0"/>
          <a:chExt cx="0" cy="0"/>
        </a:xfrm>
      </p:grpSpPr>
      <p:sp>
        <p:nvSpPr>
          <p:cNvPr id="664" name="Google Shape;664;p8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65" name="Google Shape;665;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6"/>
        <p:cNvGrpSpPr/>
        <p:nvPr/>
      </p:nvGrpSpPr>
      <p:grpSpPr>
        <a:xfrm>
          <a:off x="0" y="0"/>
          <a:ext cx="0" cy="0"/>
          <a:chOff x="0" y="0"/>
          <a:chExt cx="0" cy="0"/>
        </a:xfrm>
      </p:grpSpPr>
      <p:sp>
        <p:nvSpPr>
          <p:cNvPr id="667" name="Google Shape;667;p8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68" name="Google Shape;668;p8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69" name="Google Shape;669;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70"/>
        <p:cNvGrpSpPr/>
        <p:nvPr/>
      </p:nvGrpSpPr>
      <p:grpSpPr>
        <a:xfrm>
          <a:off x="0" y="0"/>
          <a:ext cx="0" cy="0"/>
          <a:chOff x="0" y="0"/>
          <a:chExt cx="0" cy="0"/>
        </a:xfrm>
      </p:grpSpPr>
      <p:sp>
        <p:nvSpPr>
          <p:cNvPr id="671" name="Google Shape;671;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72" name="Google Shape;672;p8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73" name="Google Shape;673;p8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74" name="Google Shape;674;p8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75" name="Google Shape;675;p8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76" name="Google Shape;676;p8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77" name="Google Shape;677;p8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78" name="Google Shape;678;p8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79" name="Google Shape;679;p8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80" name="Google Shape;680;p8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81" name="Google Shape;681;p8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82" name="Google Shape;682;p85"/>
          <p:cNvGrpSpPr/>
          <p:nvPr/>
        </p:nvGrpSpPr>
        <p:grpSpPr>
          <a:xfrm>
            <a:off x="311700" y="3548650"/>
            <a:ext cx="8363900" cy="646200"/>
            <a:chOff x="375100" y="3396250"/>
            <a:chExt cx="8363900" cy="646200"/>
          </a:xfrm>
        </p:grpSpPr>
        <p:sp>
          <p:nvSpPr>
            <p:cNvPr id="683" name="Google Shape;683;p8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8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8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8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8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88" name="Google Shape;688;p8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89" name="Google Shape;689;p8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90" name="Google Shape;690;p8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91" name="Google Shape;691;p8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92" name="Google Shape;692;p8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93" name="Google Shape;693;p8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94" name="Google Shape;694;p8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95" name="Google Shape;695;p8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96" name="Google Shape;696;p8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97" name="Google Shape;697;p8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98" name="Google Shape;698;p8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99" name="Google Shape;699;p8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04"/>
        <p:cNvGrpSpPr/>
        <p:nvPr/>
      </p:nvGrpSpPr>
      <p:grpSpPr>
        <a:xfrm>
          <a:off x="0" y="0"/>
          <a:ext cx="0" cy="0"/>
          <a:chOff x="0" y="0"/>
          <a:chExt cx="0" cy="0"/>
        </a:xfrm>
      </p:grpSpPr>
      <p:sp>
        <p:nvSpPr>
          <p:cNvPr id="705" name="Google Shape;705;p87"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6" name="Google Shape;706;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7" name="Google Shape;707;p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08" name="Google Shape;708;p87"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709" name="Google Shape;709;p87"/>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710" name="Google Shape;710;p87" descr="Photo of two elementary students"/>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11" name="Google Shape;711;p87"/>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12" name="Google Shape;712;p87"/>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13" name="Google Shape;713;p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14"/>
        <p:cNvGrpSpPr/>
        <p:nvPr/>
      </p:nvGrpSpPr>
      <p:grpSpPr>
        <a:xfrm>
          <a:off x="0" y="0"/>
          <a:ext cx="0" cy="0"/>
          <a:chOff x="0" y="0"/>
          <a:chExt cx="0" cy="0"/>
        </a:xfrm>
      </p:grpSpPr>
      <p:sp>
        <p:nvSpPr>
          <p:cNvPr id="715" name="Google Shape;715;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16" name="Google Shape;716;p8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7" name="Google Shape;717;p8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718" name="Google Shape;718;p8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719" name="Google Shape;719;p8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cxnSp>
        <p:nvCxnSpPr>
          <p:cNvPr id="720" name="Google Shape;720;p88"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721" name="Google Shape;721;p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22" name="Google Shape;722;p8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23" name="Google Shape;723;p8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24" name="Google Shape;724;p88" descr="Photo of elementary student"/>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25"/>
        <p:cNvGrpSpPr/>
        <p:nvPr/>
      </p:nvGrpSpPr>
      <p:grpSpPr>
        <a:xfrm>
          <a:off x="0" y="0"/>
          <a:ext cx="0" cy="0"/>
          <a:chOff x="0" y="0"/>
          <a:chExt cx="0" cy="0"/>
        </a:xfrm>
      </p:grpSpPr>
      <p:sp>
        <p:nvSpPr>
          <p:cNvPr id="726" name="Google Shape;726;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27" name="Google Shape;727;p8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8" name="Google Shape;728;p8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729" name="Google Shape;729;p89"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730" name="Google Shape;730;p8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1" name="Google Shape;731;p89"/>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32" name="Google Shape;732;p8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33" name="Google Shape;733;p8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4" name="Google Shape;734;p8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35"/>
        <p:cNvGrpSpPr/>
        <p:nvPr/>
      </p:nvGrpSpPr>
      <p:grpSpPr>
        <a:xfrm>
          <a:off x="0" y="0"/>
          <a:ext cx="0" cy="0"/>
          <a:chOff x="0" y="0"/>
          <a:chExt cx="0" cy="0"/>
        </a:xfrm>
      </p:grpSpPr>
      <p:sp>
        <p:nvSpPr>
          <p:cNvPr id="736" name="Google Shape;736;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37" name="Google Shape;737;p9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8" name="Google Shape;738;p9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739" name="Google Shape;739;p90"/>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40" name="Google Shape;740;p9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41" name="Google Shape;741;p9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42"/>
        <p:cNvGrpSpPr/>
        <p:nvPr/>
      </p:nvGrpSpPr>
      <p:grpSpPr>
        <a:xfrm>
          <a:off x="0" y="0"/>
          <a:ext cx="0" cy="0"/>
          <a:chOff x="0" y="0"/>
          <a:chExt cx="0" cy="0"/>
        </a:xfrm>
      </p:grpSpPr>
      <p:sp>
        <p:nvSpPr>
          <p:cNvPr id="743" name="Google Shape;743;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44" name="Google Shape;744;p9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45" name="Google Shape;745;p91"/>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46" name="Google Shape;746;p9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747" name="Google Shape;747;p91"/>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748" name="Google Shape;748;p91"/>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749" name="Google Shape;749;p91"/>
          <p:cNvGrpSpPr/>
          <p:nvPr/>
        </p:nvGrpSpPr>
        <p:grpSpPr>
          <a:xfrm>
            <a:off x="308400" y="1062325"/>
            <a:ext cx="1006800" cy="1003500"/>
            <a:chOff x="308400" y="1076275"/>
            <a:chExt cx="1006800" cy="1003500"/>
          </a:xfrm>
        </p:grpSpPr>
        <p:sp>
          <p:nvSpPr>
            <p:cNvPr id="750" name="Google Shape;750;p9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1" name="Google Shape;751;p9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752" name="Google Shape;752;p91"/>
          <p:cNvGrpSpPr/>
          <p:nvPr/>
        </p:nvGrpSpPr>
        <p:grpSpPr>
          <a:xfrm>
            <a:off x="308400" y="2150613"/>
            <a:ext cx="1006800" cy="1003500"/>
            <a:chOff x="308400" y="2218825"/>
            <a:chExt cx="1006800" cy="1003500"/>
          </a:xfrm>
        </p:grpSpPr>
        <p:sp>
          <p:nvSpPr>
            <p:cNvPr id="753" name="Google Shape;753;p9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4" name="Google Shape;754;p9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755" name="Google Shape;755;p91"/>
          <p:cNvGrpSpPr/>
          <p:nvPr/>
        </p:nvGrpSpPr>
        <p:grpSpPr>
          <a:xfrm>
            <a:off x="308400" y="3238900"/>
            <a:ext cx="1006800" cy="1003500"/>
            <a:chOff x="308400" y="1076275"/>
            <a:chExt cx="1006800" cy="1003500"/>
          </a:xfrm>
        </p:grpSpPr>
        <p:sp>
          <p:nvSpPr>
            <p:cNvPr id="756" name="Google Shape;756;p9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7" name="Google Shape;757;p9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758" name="Google Shape;758;p9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759" name="Google Shape;759;p91"/>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760" name="Google Shape;760;p91"/>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761" name="Google Shape;761;p9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
        <p:nvSpPr>
          <p:cNvPr id="762" name="Google Shape;762;p9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63" name="Google Shape;763;p91"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64"/>
        <p:cNvGrpSpPr/>
        <p:nvPr/>
      </p:nvGrpSpPr>
      <p:grpSpPr>
        <a:xfrm>
          <a:off x="0" y="0"/>
          <a:ext cx="0" cy="0"/>
          <a:chOff x="0" y="0"/>
          <a:chExt cx="0" cy="0"/>
        </a:xfrm>
      </p:grpSpPr>
      <p:sp>
        <p:nvSpPr>
          <p:cNvPr id="765" name="Google Shape;765;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66" name="Google Shape;766;p9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7" name="Google Shape;767;p9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768" name="Google Shape;768;p92"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69" name="Google Shape;769;p9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70" name="Google Shape;770;p9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legislation in an effective way </a:t>
            </a:r>
            <a:endParaRPr sz="1000">
              <a:latin typeface="Roboto"/>
              <a:ea typeface="Roboto"/>
              <a:cs typeface="Roboto"/>
              <a:sym typeface="Roboto"/>
            </a:endParaRPr>
          </a:p>
        </p:txBody>
      </p:sp>
      <p:sp>
        <p:nvSpPr>
          <p:cNvPr id="771" name="Google Shape;771;p9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72" name="Google Shape;772;p9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73" name="Google Shape;773;p9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774" name="Google Shape;774;p92"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775" name="Google Shape;775;p92"/>
          <p:cNvGrpSpPr/>
          <p:nvPr/>
        </p:nvGrpSpPr>
        <p:grpSpPr>
          <a:xfrm>
            <a:off x="311700" y="3548650"/>
            <a:ext cx="8363900" cy="646200"/>
            <a:chOff x="375100" y="3396250"/>
            <a:chExt cx="8363900" cy="646200"/>
          </a:xfrm>
        </p:grpSpPr>
        <p:sp>
          <p:nvSpPr>
            <p:cNvPr id="776" name="Google Shape;776;p9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7" name="Google Shape;777;p9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8" name="Google Shape;778;p9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9" name="Google Shape;779;p9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0" name="Google Shape;780;p9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781" name="Google Shape;781;p9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782" name="Google Shape;782;p9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783" name="Google Shape;783;p9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784" name="Google Shape;784;p92"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785" name="Google Shape;785;p92"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786" name="Google Shape;786;p92"/>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787" name="Google Shape;787;p92"/>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788" name="Google Shape;788;p9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789" name="Google Shape;789;p9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790" name="Google Shape;790;p92"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791" name="Google Shape;791;p9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92" name="Google Shape;792;p9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 name="Google Shape;115;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93"/>
        <p:cNvGrpSpPr/>
        <p:nvPr/>
      </p:nvGrpSpPr>
      <p:grpSpPr>
        <a:xfrm>
          <a:off x="0" y="0"/>
          <a:ext cx="0" cy="0"/>
          <a:chOff x="0" y="0"/>
          <a:chExt cx="0" cy="0"/>
        </a:xfrm>
      </p:grpSpPr>
      <p:pic>
        <p:nvPicPr>
          <p:cNvPr id="794" name="Google Shape;794;p93"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795" name="Google Shape;795;p9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796" name="Google Shape;796;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97" name="Google Shape;797;p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98" name="Google Shape;798;p9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99"/>
        <p:cNvGrpSpPr/>
        <p:nvPr/>
      </p:nvGrpSpPr>
      <p:grpSpPr>
        <a:xfrm>
          <a:off x="0" y="0"/>
          <a:ext cx="0" cy="0"/>
          <a:chOff x="0" y="0"/>
          <a:chExt cx="0" cy="0"/>
        </a:xfrm>
      </p:grpSpPr>
      <p:pic>
        <p:nvPicPr>
          <p:cNvPr id="800" name="Google Shape;800;p9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01" name="Google Shape;801;p9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02" name="Google Shape;802;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03" name="Google Shape;803;p9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04" name="Google Shape;804;p9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05"/>
        <p:cNvGrpSpPr/>
        <p:nvPr/>
      </p:nvGrpSpPr>
      <p:grpSpPr>
        <a:xfrm>
          <a:off x="0" y="0"/>
          <a:ext cx="0" cy="0"/>
          <a:chOff x="0" y="0"/>
          <a:chExt cx="0" cy="0"/>
        </a:xfrm>
      </p:grpSpPr>
      <p:pic>
        <p:nvPicPr>
          <p:cNvPr id="806" name="Google Shape;806;p9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07" name="Google Shape;807;p9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08" name="Google Shape;808;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09" name="Google Shape;809;p95"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810" name="Google Shape;810;p9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11"/>
        <p:cNvGrpSpPr/>
        <p:nvPr/>
      </p:nvGrpSpPr>
      <p:grpSpPr>
        <a:xfrm>
          <a:off x="0" y="0"/>
          <a:ext cx="0" cy="0"/>
          <a:chOff x="0" y="0"/>
          <a:chExt cx="0" cy="0"/>
        </a:xfrm>
      </p:grpSpPr>
      <p:pic>
        <p:nvPicPr>
          <p:cNvPr id="812" name="Google Shape;812;p96"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13" name="Google Shape;813;p9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14" name="Google Shape;814;p9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815" name="Google Shape;815;p9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816"/>
        <p:cNvGrpSpPr/>
        <p:nvPr/>
      </p:nvGrpSpPr>
      <p:grpSpPr>
        <a:xfrm>
          <a:off x="0" y="0"/>
          <a:ext cx="0" cy="0"/>
          <a:chOff x="0" y="0"/>
          <a:chExt cx="0" cy="0"/>
        </a:xfrm>
      </p:grpSpPr>
      <p:pic>
        <p:nvPicPr>
          <p:cNvPr id="817" name="Google Shape;817;p97"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18" name="Google Shape;818;p97"/>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19" name="Google Shape;819;p9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820" name="Google Shape;820;p9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21"/>
        <p:cNvGrpSpPr/>
        <p:nvPr/>
      </p:nvGrpSpPr>
      <p:grpSpPr>
        <a:xfrm>
          <a:off x="0" y="0"/>
          <a:ext cx="0" cy="0"/>
          <a:chOff x="0" y="0"/>
          <a:chExt cx="0" cy="0"/>
        </a:xfrm>
      </p:grpSpPr>
      <p:pic>
        <p:nvPicPr>
          <p:cNvPr id="822" name="Google Shape;822;p98"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3" name="Google Shape;823;p9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24" name="Google Shape;824;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25" name="Google Shape;825;p9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26"/>
        <p:cNvGrpSpPr/>
        <p:nvPr/>
      </p:nvGrpSpPr>
      <p:grpSpPr>
        <a:xfrm>
          <a:off x="0" y="0"/>
          <a:ext cx="0" cy="0"/>
          <a:chOff x="0" y="0"/>
          <a:chExt cx="0" cy="0"/>
        </a:xfrm>
      </p:grpSpPr>
      <p:pic>
        <p:nvPicPr>
          <p:cNvPr id="827" name="Google Shape;827;p99"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8" name="Google Shape;828;p9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29" name="Google Shape;829;p9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30" name="Google Shape;830;p9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831"/>
        <p:cNvGrpSpPr/>
        <p:nvPr/>
      </p:nvGrpSpPr>
      <p:grpSpPr>
        <a:xfrm>
          <a:off x="0" y="0"/>
          <a:ext cx="0" cy="0"/>
          <a:chOff x="0" y="0"/>
          <a:chExt cx="0" cy="0"/>
        </a:xfrm>
      </p:grpSpPr>
      <p:pic>
        <p:nvPicPr>
          <p:cNvPr id="832" name="Google Shape;832;p100"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3" name="Google Shape;833;p10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34" name="Google Shape;834;p10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35" name="Google Shape;835;p10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36"/>
        <p:cNvGrpSpPr/>
        <p:nvPr/>
      </p:nvGrpSpPr>
      <p:grpSpPr>
        <a:xfrm>
          <a:off x="0" y="0"/>
          <a:ext cx="0" cy="0"/>
          <a:chOff x="0" y="0"/>
          <a:chExt cx="0" cy="0"/>
        </a:xfrm>
      </p:grpSpPr>
      <p:sp>
        <p:nvSpPr>
          <p:cNvPr id="837" name="Google Shape;837;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38" name="Google Shape;838;p101"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9" name="Google Shape;839;p101"/>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40" name="Google Shape;840;p10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41" name="Google Shape;841;p101"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842" name="Google Shape;842;p101"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43" name="Google Shape;843;p101"/>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44" name="Google Shape;844;p101"/>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45"/>
        <p:cNvGrpSpPr/>
        <p:nvPr/>
      </p:nvGrpSpPr>
      <p:grpSpPr>
        <a:xfrm>
          <a:off x="0" y="0"/>
          <a:ext cx="0" cy="0"/>
          <a:chOff x="0" y="0"/>
          <a:chExt cx="0" cy="0"/>
        </a:xfrm>
      </p:grpSpPr>
      <p:pic>
        <p:nvPicPr>
          <p:cNvPr id="846" name="Google Shape;846;p10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47" name="Google Shape;847;p102"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848" name="Google Shape;848;p1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49" name="Google Shape;849;p10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50" name="Google Shape;850;p10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51" name="Google Shape;851;p102"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52" name="Google Shape;852;p10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53" name="Google Shape;853;p102"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theme" Target="../theme/theme3.xml"/><Relationship Id="rId20" Type="http://schemas.openxmlformats.org/officeDocument/2006/relationships/slideLayout" Target="../slideLayouts/slideLayout103.xml"/><Relationship Id="rId41"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42"/>
        <p:cNvGrpSpPr/>
        <p:nvPr/>
      </p:nvGrpSpPr>
      <p:grpSpPr>
        <a:xfrm>
          <a:off x="0" y="0"/>
          <a:ext cx="0" cy="0"/>
          <a:chOff x="0" y="0"/>
          <a:chExt cx="0" cy="0"/>
        </a:xfrm>
      </p:grpSpPr>
      <p:sp>
        <p:nvSpPr>
          <p:cNvPr id="343" name="Google Shape;343;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44" name="Google Shape;344;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45" name="Google Shape;345;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00"/>
        <p:cNvGrpSpPr/>
        <p:nvPr/>
      </p:nvGrpSpPr>
      <p:grpSpPr>
        <a:xfrm>
          <a:off x="0" y="0"/>
          <a:ext cx="0" cy="0"/>
          <a:chOff x="0" y="0"/>
          <a:chExt cx="0" cy="0"/>
        </a:xfrm>
      </p:grpSpPr>
      <p:sp>
        <p:nvSpPr>
          <p:cNvPr id="701" name="Google Shape;701;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02" name="Google Shape;702;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703" name="Google Shape;703;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patino_y@cde.state.co.u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cde.state.co.us/fedprograms/easiapplication"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e.state.co.us/accountability/district_identification_dashboard" TargetMode="External"/><Relationship Id="rId2" Type="http://schemas.openxmlformats.org/officeDocument/2006/relationships/notesSlide" Target="../notesSlides/notesSlide27.xml"/><Relationship Id="rId1" Type="http://schemas.openxmlformats.org/officeDocument/2006/relationships/slideLayout" Target="../slideLayouts/slideLayout86.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hyperlink" Target="http://cde.state.co.us/fedprograms/essa_csi_tsi" TargetMode="External"/><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86.xml"/><Relationship Id="rId4" Type="http://schemas.openxmlformats.org/officeDocument/2006/relationships/hyperlink" Target="https://www.cde.state.co.us/fedprograms/essaplanningrequirement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cde.state.co.us/dropoutprevention/alternativeeducationcampusaectrainin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www.cde.state.co.us/uip/uip_general_resources" TargetMode="External"/><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6.xml"/><Relationship Id="rId6" Type="http://schemas.openxmlformats.org/officeDocument/2006/relationships/image" Target="../media/image54.png"/><Relationship Id="rId5" Type="http://schemas.openxmlformats.org/officeDocument/2006/relationships/hyperlink" Target="https://www.cde.state.co.us/UIPSchoolQC-CSRubricPDF" TargetMode="External"/><Relationship Id="rId4" Type="http://schemas.openxmlformats.org/officeDocument/2006/relationships/hyperlink" Target="https://www.cde.state.co.us/uip/202425streamlineduipschoolqualitycriteria-0" TargetMode="External"/><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hyperlink" Target="https://www.cde.state.co.us/dropoutprevention/dpframework" TargetMode="External"/><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mailto:mohajeri-nelson_n@cde.state.co.us" TargetMode="External"/><Relationship Id="rId2" Type="http://schemas.openxmlformats.org/officeDocument/2006/relationships/notesSlide" Target="../notesSlides/notesSlide34.xml"/><Relationship Id="rId1" Type="http://schemas.openxmlformats.org/officeDocument/2006/relationships/slideLayout" Target="../slideLayouts/slideLayout43.xml"/><Relationship Id="rId6" Type="http://schemas.openxmlformats.org/officeDocument/2006/relationships/hyperlink" Target="mailto:loften_e@cde.state.co.us" TargetMode="External"/><Relationship Id="rId5" Type="http://schemas.openxmlformats.org/officeDocument/2006/relationships/hyperlink" Target="mailto:miller-curley_s@cde.state.co.us" TargetMode="External"/><Relationship Id="rId4" Type="http://schemas.openxmlformats.org/officeDocument/2006/relationships/hyperlink" Target="mailto:negley_t@cde.state.co.u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cde.state.co.us/accountability/district_identification_dashboard" TargetMode="External"/><Relationship Id="rId7" Type="http://schemas.openxmlformats.org/officeDocument/2006/relationships/hyperlink" Target="http://cde.state.co.us/fedprograms/easiapplication" TargetMode="External"/><Relationship Id="rId2" Type="http://schemas.openxmlformats.org/officeDocument/2006/relationships/notesSlide" Target="../notesSlides/notesSlide35.xml"/><Relationship Id="rId1" Type="http://schemas.openxmlformats.org/officeDocument/2006/relationships/slideLayout" Target="../slideLayouts/slideLayout59.xml"/><Relationship Id="rId6" Type="http://schemas.openxmlformats.org/officeDocument/2006/relationships/hyperlink" Target="https://www.cde.state.co.us/fedprograms/resource_inequities_planning_requirements" TargetMode="External"/><Relationship Id="rId5" Type="http://schemas.openxmlformats.org/officeDocument/2006/relationships/hyperlink" Target="https://www.cde.state.co.us/fedprograms/essaplanningrequirements" TargetMode="External"/><Relationship Id="rId4" Type="http://schemas.openxmlformats.org/officeDocument/2006/relationships/hyperlink" Target="https://www.cde.state.co.us/uip/uip_general_resourc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cde.state.co.us/accountability/district_identification_dashboard"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cde.state.co.us/fedprograms/essa_csi_tsi"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32"/>
          <p:cNvSpPr txBox="1">
            <a:spLocks noGrp="1"/>
          </p:cNvSpPr>
          <p:nvPr>
            <p:ph type="title" idx="2"/>
          </p:nvPr>
        </p:nvSpPr>
        <p:spPr>
          <a:xfrm>
            <a:off x="229100" y="2858525"/>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Federal ESSA Identification:  CS Y3+</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Understanding Identification and Implications</a:t>
            </a:r>
            <a:endParaRPr/>
          </a:p>
          <a:p>
            <a:pPr marL="0" lvl="0" indent="0" algn="ctr" rtl="0">
              <a:spcBef>
                <a:spcPts val="0"/>
              </a:spcBef>
              <a:spcAft>
                <a:spcPts val="0"/>
              </a:spcAft>
              <a:buNone/>
            </a:pPr>
            <a:r>
              <a:rPr lang="en"/>
              <a:t>AEC Presentation</a:t>
            </a:r>
            <a:endParaRPr/>
          </a:p>
          <a:p>
            <a:pPr marL="0" lvl="0" indent="0" algn="ctr" rtl="0">
              <a:spcBef>
                <a:spcPts val="0"/>
              </a:spcBef>
              <a:spcAft>
                <a:spcPts val="0"/>
              </a:spcAft>
              <a:buNone/>
            </a:pPr>
            <a:r>
              <a:rPr lang="en"/>
              <a:t>October 30,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14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a:t>Student Groups Included in Identification Methodology</a:t>
            </a:r>
            <a:endParaRPr/>
          </a:p>
        </p:txBody>
      </p:sp>
      <p:sp>
        <p:nvSpPr>
          <p:cNvPr id="1111" name="Google Shape;1111;p141"/>
          <p:cNvSpPr txBox="1">
            <a:spLocks noGrp="1"/>
          </p:cNvSpPr>
          <p:nvPr>
            <p:ph type="body" idx="1"/>
          </p:nvPr>
        </p:nvSpPr>
        <p:spPr>
          <a:xfrm>
            <a:off x="311700" y="1152475"/>
            <a:ext cx="71679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800"/>
              </a:spcBef>
              <a:spcAft>
                <a:spcPts val="0"/>
              </a:spcAft>
              <a:buNone/>
            </a:pPr>
            <a:r>
              <a:rPr lang="en"/>
              <a:t>ESSA includes review of schools based on performance of: </a:t>
            </a:r>
            <a:endParaRPr/>
          </a:p>
          <a:p>
            <a:pPr marL="457200" lvl="0" indent="-342900" algn="l" rtl="0">
              <a:lnSpc>
                <a:spcPct val="90000"/>
              </a:lnSpc>
              <a:spcBef>
                <a:spcPts val="800"/>
              </a:spcBef>
              <a:spcAft>
                <a:spcPts val="0"/>
              </a:spcAft>
              <a:buSzPts val="1800"/>
              <a:buFont typeface="Calibri"/>
              <a:buChar char="•"/>
            </a:pPr>
            <a:r>
              <a:rPr lang="en"/>
              <a:t>All students</a:t>
            </a:r>
            <a:endParaRPr/>
          </a:p>
          <a:p>
            <a:pPr marL="457200" lvl="0" indent="-342900" algn="l" rtl="0">
              <a:lnSpc>
                <a:spcPct val="90000"/>
              </a:lnSpc>
              <a:spcBef>
                <a:spcPts val="0"/>
              </a:spcBef>
              <a:spcAft>
                <a:spcPts val="0"/>
              </a:spcAft>
              <a:buSzPts val="1800"/>
              <a:buFont typeface="Calibri"/>
              <a:buChar char="•"/>
            </a:pPr>
            <a:r>
              <a:rPr lang="en"/>
              <a:t>Multilingual/English learners (ML/EL)</a:t>
            </a:r>
            <a:endParaRPr/>
          </a:p>
          <a:p>
            <a:pPr marL="457200" lvl="0" indent="-342900" algn="l" rtl="0">
              <a:lnSpc>
                <a:spcPct val="90000"/>
              </a:lnSpc>
              <a:spcBef>
                <a:spcPts val="0"/>
              </a:spcBef>
              <a:spcAft>
                <a:spcPts val="0"/>
              </a:spcAft>
              <a:buSzPts val="1800"/>
              <a:buFont typeface="Calibri"/>
              <a:buChar char="•"/>
            </a:pPr>
            <a:r>
              <a:rPr lang="en"/>
              <a:t>Students with disabilities</a:t>
            </a:r>
            <a:endParaRPr/>
          </a:p>
          <a:p>
            <a:pPr marL="457200" lvl="0" indent="-342900" algn="l" rtl="0">
              <a:lnSpc>
                <a:spcPct val="90000"/>
              </a:lnSpc>
              <a:spcBef>
                <a:spcPts val="0"/>
              </a:spcBef>
              <a:spcAft>
                <a:spcPts val="0"/>
              </a:spcAft>
              <a:buSzPts val="1800"/>
              <a:buFont typeface="Calibri"/>
              <a:buChar char="•"/>
            </a:pPr>
            <a:r>
              <a:rPr lang="en"/>
              <a:t>Students experiencing poverty</a:t>
            </a:r>
            <a:endParaRPr/>
          </a:p>
          <a:p>
            <a:pPr marL="457200" lvl="0" indent="-342900" algn="l" rtl="0">
              <a:lnSpc>
                <a:spcPct val="90000"/>
              </a:lnSpc>
              <a:spcBef>
                <a:spcPts val="0"/>
              </a:spcBef>
              <a:spcAft>
                <a:spcPts val="0"/>
              </a:spcAft>
              <a:buSzPts val="1800"/>
              <a:buFont typeface="Calibri"/>
              <a:buChar char="•"/>
            </a:pPr>
            <a:r>
              <a:rPr lang="en"/>
              <a:t>Students from each racial/ethnic group, separately</a:t>
            </a:r>
            <a:endParaRPr/>
          </a:p>
          <a:p>
            <a:pPr marL="914400" lvl="1" indent="-323850" algn="l" rtl="0">
              <a:lnSpc>
                <a:spcPct val="90000"/>
              </a:lnSpc>
              <a:spcBef>
                <a:spcPts val="0"/>
              </a:spcBef>
              <a:spcAft>
                <a:spcPts val="0"/>
              </a:spcAft>
              <a:buSzPts val="1500"/>
              <a:buFont typeface="Calibri"/>
              <a:buChar char="•"/>
            </a:pPr>
            <a:r>
              <a:rPr lang="en"/>
              <a:t>Aggregated Non-White group - Any non-White students from racial/ethnic groups that do not meet the minimum number of students to be reported on their own will be combined into one group for accountability purposes</a:t>
            </a:r>
            <a:endParaRPr/>
          </a:p>
        </p:txBody>
      </p:sp>
      <p:sp>
        <p:nvSpPr>
          <p:cNvPr id="1112" name="Google Shape;1112;p14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4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a:t>Identification Categories </a:t>
            </a:r>
            <a:endParaRPr/>
          </a:p>
        </p:txBody>
      </p:sp>
      <p:sp>
        <p:nvSpPr>
          <p:cNvPr id="1118" name="Google Shape;1118;p142"/>
          <p:cNvSpPr txBox="1">
            <a:spLocks noGrp="1"/>
          </p:cNvSpPr>
          <p:nvPr>
            <p:ph type="body" idx="1"/>
          </p:nvPr>
        </p:nvSpPr>
        <p:spPr>
          <a:xfrm>
            <a:off x="311700" y="1152475"/>
            <a:ext cx="7167900" cy="3034800"/>
          </a:xfrm>
          <a:prstGeom prst="rect">
            <a:avLst/>
          </a:prstGeom>
          <a:noFill/>
          <a:ln>
            <a:noFill/>
          </a:ln>
        </p:spPr>
        <p:txBody>
          <a:bodyPr spcFirstLastPara="1" wrap="square" lIns="0" tIns="0" rIns="0" bIns="0" anchor="t" anchorCtr="0">
            <a:normAutofit fontScale="92500"/>
          </a:bodyPr>
          <a:lstStyle/>
          <a:p>
            <a:pPr marL="0" lvl="0" indent="0" algn="l" rtl="0">
              <a:lnSpc>
                <a:spcPct val="90000"/>
              </a:lnSpc>
              <a:spcBef>
                <a:spcPts val="800"/>
              </a:spcBef>
              <a:spcAft>
                <a:spcPts val="0"/>
              </a:spcAft>
              <a:buSzPts val="1800"/>
              <a:buNone/>
            </a:pPr>
            <a:r>
              <a:rPr lang="en"/>
              <a:t>Annual identification of schools for Support and Improvement under ESSA:</a:t>
            </a:r>
            <a:endParaRPr/>
          </a:p>
          <a:p>
            <a:pPr marL="457200" lvl="0" indent="-342900" algn="l" rtl="0">
              <a:lnSpc>
                <a:spcPct val="90000"/>
              </a:lnSpc>
              <a:spcBef>
                <a:spcPts val="800"/>
              </a:spcBef>
              <a:spcAft>
                <a:spcPts val="0"/>
              </a:spcAft>
              <a:buSzPts val="1800"/>
              <a:buFont typeface="Calibri"/>
              <a:buChar char="•"/>
            </a:pPr>
            <a:r>
              <a:rPr lang="en"/>
              <a:t>Comprehensive Support and Improvement (CS) ~ 3 Year Designation</a:t>
            </a:r>
            <a:endParaRPr/>
          </a:p>
          <a:p>
            <a:pPr marL="914400" lvl="1" indent="-323850" algn="l" rtl="0">
              <a:lnSpc>
                <a:spcPct val="90000"/>
              </a:lnSpc>
              <a:spcBef>
                <a:spcPts val="0"/>
              </a:spcBef>
              <a:spcAft>
                <a:spcPts val="0"/>
              </a:spcAft>
              <a:buSzPts val="1500"/>
              <a:buFont typeface="Calibri"/>
              <a:buChar char="•"/>
            </a:pPr>
            <a:r>
              <a:rPr lang="en"/>
              <a:t>CS - Lowest 5%</a:t>
            </a:r>
            <a:endParaRPr/>
          </a:p>
          <a:p>
            <a:pPr marL="1371600" lvl="2" indent="-317500" algn="l" rtl="0">
              <a:lnSpc>
                <a:spcPct val="90000"/>
              </a:lnSpc>
              <a:spcBef>
                <a:spcPts val="0"/>
              </a:spcBef>
              <a:spcAft>
                <a:spcPts val="0"/>
              </a:spcAft>
              <a:buSzPts val="1400"/>
              <a:buFont typeface="Calibri"/>
              <a:buChar char="•"/>
            </a:pPr>
            <a:r>
              <a:rPr lang="en"/>
              <a:t>Title I schools with the lowest total percentage points earned</a:t>
            </a:r>
            <a:endParaRPr/>
          </a:p>
          <a:p>
            <a:pPr marL="914400" lvl="1" indent="-323850" algn="l" rtl="0">
              <a:lnSpc>
                <a:spcPct val="90000"/>
              </a:lnSpc>
              <a:spcBef>
                <a:spcPts val="0"/>
              </a:spcBef>
              <a:spcAft>
                <a:spcPts val="0"/>
              </a:spcAft>
              <a:buSzPts val="1500"/>
              <a:buFont typeface="Calibri"/>
              <a:buChar char="•"/>
            </a:pPr>
            <a:r>
              <a:rPr lang="en"/>
              <a:t>CS - Low Graduation Rate</a:t>
            </a:r>
            <a:endParaRPr/>
          </a:p>
          <a:p>
            <a:pPr marL="1371600" lvl="2" indent="-317500" algn="l" rtl="0">
              <a:lnSpc>
                <a:spcPct val="90000"/>
              </a:lnSpc>
              <a:spcBef>
                <a:spcPts val="0"/>
              </a:spcBef>
              <a:spcAft>
                <a:spcPts val="0"/>
              </a:spcAft>
              <a:buSzPts val="1400"/>
              <a:buFont typeface="Calibri"/>
              <a:buChar char="•"/>
            </a:pPr>
            <a:r>
              <a:rPr lang="en">
                <a:highlight>
                  <a:srgbClr val="FFF2CC"/>
                </a:highlight>
              </a:rPr>
              <a:t>All public high schools with 4-year and 7-year graduation rates below 67 percent for three consecutive years</a:t>
            </a:r>
            <a:endParaRPr>
              <a:highlight>
                <a:srgbClr val="FFF2CC"/>
              </a:highlight>
            </a:endParaRPr>
          </a:p>
          <a:p>
            <a:pPr marL="914400" lvl="1" indent="-323850" algn="l" rtl="0">
              <a:lnSpc>
                <a:spcPct val="90000"/>
              </a:lnSpc>
              <a:spcBef>
                <a:spcPts val="0"/>
              </a:spcBef>
              <a:spcAft>
                <a:spcPts val="0"/>
              </a:spcAft>
              <a:buSzPts val="1500"/>
              <a:buFont typeface="Calibri"/>
              <a:buChar char="•"/>
            </a:pPr>
            <a:r>
              <a:rPr lang="en"/>
              <a:t>CS - Former ATS</a:t>
            </a:r>
            <a:endParaRPr/>
          </a:p>
          <a:p>
            <a:pPr marL="1371600" lvl="2" indent="-317500" algn="l" rtl="0">
              <a:lnSpc>
                <a:spcPct val="90000"/>
              </a:lnSpc>
              <a:spcBef>
                <a:spcPts val="0"/>
              </a:spcBef>
              <a:spcAft>
                <a:spcPts val="0"/>
              </a:spcAft>
              <a:buSzPts val="1400"/>
              <a:buFont typeface="Calibri"/>
              <a:buChar char="•"/>
            </a:pPr>
            <a:r>
              <a:rPr lang="en"/>
              <a:t>Title I schools identified for Additional Targeted Support for four consecutive years for the same student group will be moved to this category</a:t>
            </a:r>
            <a:endParaRPr/>
          </a:p>
          <a:p>
            <a:pPr marL="457200" lvl="0" indent="-342900" algn="l" rtl="0">
              <a:lnSpc>
                <a:spcPct val="90000"/>
              </a:lnSpc>
              <a:spcBef>
                <a:spcPts val="0"/>
              </a:spcBef>
              <a:spcAft>
                <a:spcPts val="0"/>
              </a:spcAft>
              <a:buSzPts val="1800"/>
              <a:buFont typeface="Calibri"/>
              <a:buChar char="•"/>
            </a:pPr>
            <a:r>
              <a:rPr lang="en"/>
              <a:t>Targeted Support and Improvement (TS) ~ 1 Year Designation</a:t>
            </a:r>
            <a:endParaRPr/>
          </a:p>
          <a:p>
            <a:pPr marL="914400" lvl="1" indent="-323850" algn="l" rtl="0">
              <a:lnSpc>
                <a:spcPct val="90000"/>
              </a:lnSpc>
              <a:spcBef>
                <a:spcPts val="0"/>
              </a:spcBef>
              <a:spcAft>
                <a:spcPts val="0"/>
              </a:spcAft>
              <a:buSzPts val="1500"/>
              <a:buFont typeface="Calibri"/>
              <a:buChar char="•"/>
            </a:pPr>
            <a:r>
              <a:rPr lang="en"/>
              <a:t>TS</a:t>
            </a:r>
            <a:endParaRPr/>
          </a:p>
          <a:p>
            <a:pPr marL="1371600" lvl="2" indent="-317500" algn="l" rtl="0">
              <a:lnSpc>
                <a:spcPct val="90000"/>
              </a:lnSpc>
              <a:spcBef>
                <a:spcPts val="0"/>
              </a:spcBef>
              <a:spcAft>
                <a:spcPts val="0"/>
              </a:spcAft>
              <a:buSzPts val="1400"/>
              <a:buFont typeface="Calibri"/>
              <a:buChar char="•"/>
            </a:pPr>
            <a:r>
              <a:rPr lang="en"/>
              <a:t>Schools with at least one consistently underperforming student group</a:t>
            </a:r>
            <a:endParaRPr/>
          </a:p>
          <a:p>
            <a:pPr marL="914400" lvl="1" indent="-323850" algn="l" rtl="0">
              <a:lnSpc>
                <a:spcPct val="90000"/>
              </a:lnSpc>
              <a:spcBef>
                <a:spcPts val="0"/>
              </a:spcBef>
              <a:spcAft>
                <a:spcPts val="0"/>
              </a:spcAft>
              <a:buSzPts val="1500"/>
              <a:buFont typeface="Calibri"/>
              <a:buChar char="•"/>
            </a:pPr>
            <a:r>
              <a:rPr lang="en"/>
              <a:t>Additional Targeted Support (ATS)</a:t>
            </a:r>
            <a:endParaRPr/>
          </a:p>
          <a:p>
            <a:pPr marL="1371600" lvl="2" indent="-317500" algn="l" rtl="0">
              <a:lnSpc>
                <a:spcPct val="90000"/>
              </a:lnSpc>
              <a:spcBef>
                <a:spcPts val="0"/>
              </a:spcBef>
              <a:spcAft>
                <a:spcPts val="0"/>
              </a:spcAft>
              <a:buSzPts val="1400"/>
              <a:buFont typeface="Calibri"/>
              <a:buChar char="•"/>
            </a:pPr>
            <a:r>
              <a:rPr lang="en"/>
              <a:t>Subset of TS schools with at least one disaggregated group that, on its own, meets the criteria for CS - Lowest 5%</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4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Exiting Identification</a:t>
            </a:r>
            <a:endParaRPr/>
          </a:p>
        </p:txBody>
      </p:sp>
      <p:sp>
        <p:nvSpPr>
          <p:cNvPr id="1124" name="Google Shape;1124;p143"/>
          <p:cNvSpPr txBox="1">
            <a:spLocks noGrp="1"/>
          </p:cNvSpPr>
          <p:nvPr>
            <p:ph type="body" idx="1"/>
          </p:nvPr>
        </p:nvSpPr>
        <p:spPr>
          <a:xfrm>
            <a:off x="311700" y="1152475"/>
            <a:ext cx="7167900" cy="3034800"/>
          </a:xfrm>
          <a:prstGeom prst="rect">
            <a:avLst/>
          </a:prstGeom>
          <a:ln w="9525" cap="flat" cmpd="sng">
            <a:solidFill>
              <a:srgbClr val="FFDC9B"/>
            </a:solidFill>
            <a:prstDash val="solid"/>
            <a:round/>
            <a:headEnd type="none" w="sm" len="sm"/>
            <a:tailEnd type="none" w="sm" len="sm"/>
          </a:ln>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CS - Lowest 5%, 3 year designation, can exit when </a:t>
            </a:r>
            <a:endParaRPr/>
          </a:p>
          <a:p>
            <a:pPr marL="914400" lvl="1" indent="-317500" algn="l" rtl="0">
              <a:spcBef>
                <a:spcPts val="0"/>
              </a:spcBef>
              <a:spcAft>
                <a:spcPts val="0"/>
              </a:spcAft>
              <a:buSzPts val="1400"/>
              <a:buChar char="○"/>
            </a:pPr>
            <a:r>
              <a:rPr lang="en"/>
              <a:t>Has not been re-identified for 3 consecutive years</a:t>
            </a:r>
            <a:endParaRPr/>
          </a:p>
          <a:p>
            <a:pPr marL="914400" lvl="1" indent="-317500" algn="l" rtl="0">
              <a:spcBef>
                <a:spcPts val="0"/>
              </a:spcBef>
              <a:spcAft>
                <a:spcPts val="0"/>
              </a:spcAft>
              <a:buSzPts val="1400"/>
              <a:buChar char="○"/>
            </a:pPr>
            <a:r>
              <a:rPr lang="en"/>
              <a:t>Has a higher performance (percentage points earned) than the year of identification</a:t>
            </a:r>
            <a:endParaRPr/>
          </a:p>
          <a:p>
            <a:pPr marL="457200" lvl="0" indent="-330200" algn="l" rtl="0">
              <a:spcBef>
                <a:spcPts val="0"/>
              </a:spcBef>
              <a:spcAft>
                <a:spcPts val="0"/>
              </a:spcAft>
              <a:buSzPts val="1600"/>
              <a:buChar char="●"/>
            </a:pPr>
            <a:r>
              <a:rPr lang="en"/>
              <a:t>CS - Low Grad Rate, 3 year designation, can exit when </a:t>
            </a:r>
            <a:endParaRPr/>
          </a:p>
          <a:p>
            <a:pPr marL="914400" lvl="1" indent="-317500" algn="l" rtl="0">
              <a:spcBef>
                <a:spcPts val="0"/>
              </a:spcBef>
              <a:spcAft>
                <a:spcPts val="0"/>
              </a:spcAft>
              <a:buSzPts val="1400"/>
              <a:buChar char="○"/>
            </a:pPr>
            <a:r>
              <a:rPr lang="en"/>
              <a:t>Has not been re-identified for 3 consecutive years</a:t>
            </a:r>
            <a:endParaRPr/>
          </a:p>
          <a:p>
            <a:pPr marL="914400" lvl="1" indent="-317500" algn="l" rtl="0">
              <a:spcBef>
                <a:spcPts val="0"/>
              </a:spcBef>
              <a:spcAft>
                <a:spcPts val="0"/>
              </a:spcAft>
              <a:buSzPts val="1400"/>
              <a:buChar char="○"/>
            </a:pPr>
            <a:r>
              <a:rPr lang="en">
                <a:highlight>
                  <a:srgbClr val="FFF2CC"/>
                </a:highlight>
              </a:rPr>
              <a:t>No longer has 3 consecutive years of Graduation rate below 67% on either the 4- or 7- year rates</a:t>
            </a:r>
            <a:endParaRPr>
              <a:highlight>
                <a:srgbClr val="FFF2CC"/>
              </a:highlight>
            </a:endParaRPr>
          </a:p>
          <a:p>
            <a:pPr marL="457200" lvl="0" indent="-330200" algn="l" rtl="0">
              <a:spcBef>
                <a:spcPts val="0"/>
              </a:spcBef>
              <a:spcAft>
                <a:spcPts val="0"/>
              </a:spcAft>
              <a:buSzPts val="1600"/>
              <a:buChar char="●"/>
            </a:pPr>
            <a:r>
              <a:rPr lang="en"/>
              <a:t>TS or ATS - exit criteria and timeline is established by the district </a:t>
            </a:r>
            <a:endParaRPr/>
          </a:p>
        </p:txBody>
      </p:sp>
      <p:sp>
        <p:nvSpPr>
          <p:cNvPr id="1125" name="Google Shape;1125;p14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4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Graduation Rate Data Examples </a:t>
            </a:r>
            <a:endParaRPr/>
          </a:p>
        </p:txBody>
      </p:sp>
      <p:sp>
        <p:nvSpPr>
          <p:cNvPr id="1131" name="Google Shape;1131;p144"/>
          <p:cNvSpPr txBox="1">
            <a:spLocks noGrp="1"/>
          </p:cNvSpPr>
          <p:nvPr>
            <p:ph type="body" idx="1"/>
          </p:nvPr>
        </p:nvSpPr>
        <p:spPr>
          <a:xfrm>
            <a:off x="311700" y="1152475"/>
            <a:ext cx="8326200" cy="347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School Identified in 2024</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sz="600"/>
          </a:p>
          <a:p>
            <a:pPr marL="0" lvl="0" indent="0" algn="l" rtl="0">
              <a:spcBef>
                <a:spcPts val="1200"/>
              </a:spcBef>
              <a:spcAft>
                <a:spcPts val="0"/>
              </a:spcAft>
              <a:buNone/>
            </a:pPr>
            <a:r>
              <a:rPr lang="en"/>
              <a:t>School Was Move to on Watch</a:t>
            </a:r>
            <a:endParaRPr/>
          </a:p>
          <a:p>
            <a:pPr marL="0" lvl="0" indent="0" algn="l" rtl="0">
              <a:spcBef>
                <a:spcPts val="1200"/>
              </a:spcBef>
              <a:spcAft>
                <a:spcPts val="1200"/>
              </a:spcAft>
              <a:buNone/>
            </a:pPr>
            <a:endParaRPr/>
          </a:p>
        </p:txBody>
      </p:sp>
      <p:sp>
        <p:nvSpPr>
          <p:cNvPr id="1132" name="Google Shape;1132;p14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graphicFrame>
        <p:nvGraphicFramePr>
          <p:cNvPr id="1133" name="Google Shape;1133;p144"/>
          <p:cNvGraphicFramePr/>
          <p:nvPr>
            <p:extLst>
              <p:ext uri="{D42A27DB-BD31-4B8C-83A1-F6EECF244321}">
                <p14:modId xmlns:p14="http://schemas.microsoft.com/office/powerpoint/2010/main" val="643945747"/>
              </p:ext>
            </p:extLst>
          </p:nvPr>
        </p:nvGraphicFramePr>
        <p:xfrm>
          <a:off x="952500" y="3153550"/>
          <a:ext cx="7239000" cy="1005750"/>
        </p:xfrm>
        <a:graphic>
          <a:graphicData uri="http://schemas.openxmlformats.org/drawingml/2006/table">
            <a:tbl>
              <a:tblPr firstRow="1">
                <a:noFill/>
                <a:tableStyleId>{59A71F12-1E0E-425A-B7C2-B05E5612C18F}</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280500">
                <a:tc>
                  <a:txBody>
                    <a:bodyPr/>
                    <a:lstStyle/>
                    <a:p>
                      <a:pPr marL="0" lvl="0" indent="0" algn="ctr" rtl="0">
                        <a:spcBef>
                          <a:spcPts val="0"/>
                        </a:spcBef>
                        <a:spcAft>
                          <a:spcPts val="0"/>
                        </a:spcAft>
                        <a:buNone/>
                      </a:pPr>
                      <a:r>
                        <a:rPr lang="en" sz="1000" b="1">
                          <a:latin typeface="Roboto"/>
                          <a:ea typeface="Roboto"/>
                          <a:cs typeface="Roboto"/>
                          <a:sym typeface="Roboto"/>
                        </a:rPr>
                        <a:t>Year Span</a:t>
                      </a:r>
                      <a:endParaRPr sz="1000" b="1">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F2CEEF"/>
                    </a:solidFill>
                  </a:tcPr>
                </a:tc>
                <a:tc>
                  <a:txBody>
                    <a:bodyPr/>
                    <a:lstStyle/>
                    <a:p>
                      <a:pPr marL="0" lvl="0" indent="0" algn="ctr" rtl="0">
                        <a:spcBef>
                          <a:spcPts val="0"/>
                        </a:spcBef>
                        <a:spcAft>
                          <a:spcPts val="0"/>
                        </a:spcAft>
                        <a:buNone/>
                      </a:pPr>
                      <a:r>
                        <a:rPr lang="en" sz="1000" b="1">
                          <a:latin typeface="Roboto"/>
                          <a:ea typeface="Roboto"/>
                          <a:cs typeface="Roboto"/>
                          <a:sym typeface="Roboto"/>
                        </a:rPr>
                        <a:t>2021</a:t>
                      </a:r>
                      <a:endParaRPr sz="1000" b="1">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chemeClr val="dk1"/>
                      </a:solidFill>
                      <a:prstDash val="solid"/>
                      <a:round/>
                      <a:headEnd type="none" w="sm" len="sm"/>
                      <a:tailEnd type="none" w="sm" len="sm"/>
                    </a:lnB>
                    <a:solidFill>
                      <a:srgbClr val="F2CEEF"/>
                    </a:solidFill>
                  </a:tcPr>
                </a:tc>
                <a:tc>
                  <a:txBody>
                    <a:bodyPr/>
                    <a:lstStyle/>
                    <a:p>
                      <a:pPr marL="0" lvl="0" indent="0" algn="ctr" rtl="0">
                        <a:spcBef>
                          <a:spcPts val="0"/>
                        </a:spcBef>
                        <a:spcAft>
                          <a:spcPts val="0"/>
                        </a:spcAft>
                        <a:buNone/>
                      </a:pPr>
                      <a:r>
                        <a:rPr lang="en" sz="1000" b="1">
                          <a:latin typeface="Roboto"/>
                          <a:ea typeface="Roboto"/>
                          <a:cs typeface="Roboto"/>
                          <a:sym typeface="Roboto"/>
                        </a:rPr>
                        <a:t>2022</a:t>
                      </a:r>
                      <a:endParaRPr sz="1000" b="1">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F2CEEF"/>
                    </a:solidFill>
                  </a:tcPr>
                </a:tc>
                <a:tc>
                  <a:txBody>
                    <a:bodyPr/>
                    <a:lstStyle/>
                    <a:p>
                      <a:pPr marL="0" lvl="0" indent="0" algn="ctr" rtl="0">
                        <a:spcBef>
                          <a:spcPts val="0"/>
                        </a:spcBef>
                        <a:spcAft>
                          <a:spcPts val="0"/>
                        </a:spcAft>
                        <a:buNone/>
                      </a:pPr>
                      <a:r>
                        <a:rPr lang="en" sz="1000" b="1">
                          <a:latin typeface="Roboto"/>
                          <a:ea typeface="Roboto"/>
                          <a:cs typeface="Roboto"/>
                          <a:sym typeface="Roboto"/>
                        </a:rPr>
                        <a:t>2023</a:t>
                      </a:r>
                      <a:endParaRPr sz="1000" b="1">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F2CEEF"/>
                    </a:solidFill>
                  </a:tcPr>
                </a:tc>
                <a:extLst>
                  <a:ext uri="{0D108BD9-81ED-4DB2-BD59-A6C34878D82A}">
                    <a16:rowId xmlns:a16="http://schemas.microsoft.com/office/drawing/2014/main" val="10000"/>
                  </a:ext>
                </a:extLst>
              </a:tr>
              <a:tr h="280500">
                <a:tc>
                  <a:txBody>
                    <a:bodyPr/>
                    <a:lstStyle/>
                    <a:p>
                      <a:pPr marL="0" lvl="0" indent="0" algn="l" rtl="0">
                        <a:spcBef>
                          <a:spcPts val="0"/>
                        </a:spcBef>
                        <a:spcAft>
                          <a:spcPts val="0"/>
                        </a:spcAft>
                        <a:buNone/>
                      </a:pPr>
                      <a:r>
                        <a:rPr lang="en" sz="1000">
                          <a:latin typeface="Roboto"/>
                          <a:ea typeface="Roboto"/>
                          <a:cs typeface="Roboto"/>
                          <a:sym typeface="Roboto"/>
                        </a:rPr>
                        <a:t>4-Year</a:t>
                      </a:r>
                      <a:endParaRPr sz="1000">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7625" cap="flat" cmpd="sng">
                      <a:solidFill>
                        <a:schemeClr val="dk1"/>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49.1%</a:t>
                      </a:r>
                      <a:endParaRPr sz="1000">
                        <a:latin typeface="Roboto"/>
                        <a:ea typeface="Roboto"/>
                        <a:cs typeface="Roboto"/>
                        <a:sym typeface="Roboto"/>
                      </a:endParaRPr>
                    </a:p>
                  </a:txBody>
                  <a:tcPr marL="91425" marR="91425" marT="91425" marB="91425" anchor="ctr">
                    <a:lnL w="76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7625" cap="flat" cmpd="sng">
                      <a:solidFill>
                        <a:schemeClr val="dk1"/>
                      </a:solidFill>
                      <a:prstDash val="solid"/>
                      <a:round/>
                      <a:headEnd type="none" w="sm" len="sm"/>
                      <a:tailEnd type="none" w="sm" len="sm"/>
                    </a:lnT>
                    <a:lnB w="76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67.2%</a:t>
                      </a:r>
                      <a:endParaRPr sz="100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72.7%</a:t>
                      </a:r>
                      <a:endParaRPr sz="1000">
                        <a:latin typeface="Roboto"/>
                        <a:ea typeface="Roboto"/>
                        <a:cs typeface="Roboto"/>
                        <a:sym typeface="Roboto"/>
                      </a:endParaRPr>
                    </a:p>
                  </a:txBody>
                  <a:tcPr marL="91425" marR="9142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80500">
                <a:tc>
                  <a:txBody>
                    <a:bodyPr/>
                    <a:lstStyle/>
                    <a:p>
                      <a:pPr marL="0" lvl="0" indent="0" algn="l" rtl="0">
                        <a:spcBef>
                          <a:spcPts val="0"/>
                        </a:spcBef>
                        <a:spcAft>
                          <a:spcPts val="0"/>
                        </a:spcAft>
                        <a:buNone/>
                      </a:pPr>
                      <a:r>
                        <a:rPr lang="en" sz="1000">
                          <a:latin typeface="Roboto"/>
                          <a:ea typeface="Roboto"/>
                          <a:cs typeface="Roboto"/>
                          <a:sym typeface="Roboto"/>
                        </a:rPr>
                        <a:t>7-Year</a:t>
                      </a:r>
                      <a:endParaRPr sz="1000">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56.1%</a:t>
                      </a:r>
                      <a:endParaRPr sz="1000">
                        <a:latin typeface="Roboto"/>
                        <a:ea typeface="Roboto"/>
                        <a:cs typeface="Roboto"/>
                        <a:sym typeface="Roboto"/>
                      </a:endParaRPr>
                    </a:p>
                  </a:txBody>
                  <a:tcPr marL="91425" marR="9142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chemeClr val="dk1"/>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53.1%</a:t>
                      </a:r>
                      <a:endParaRPr sz="1000">
                        <a:latin typeface="Roboto"/>
                        <a:ea typeface="Roboto"/>
                        <a:cs typeface="Roboto"/>
                        <a:sym typeface="Roboto"/>
                      </a:endParaRPr>
                    </a:p>
                  </a:txBody>
                  <a:tcPr marL="91425" marR="9142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dirty="0">
                          <a:latin typeface="Roboto"/>
                          <a:ea typeface="Roboto"/>
                          <a:cs typeface="Roboto"/>
                          <a:sym typeface="Roboto"/>
                        </a:rPr>
                        <a:t>67.9%</a:t>
                      </a:r>
                      <a:endParaRPr sz="1000" dirty="0">
                        <a:latin typeface="Roboto"/>
                        <a:ea typeface="Roboto"/>
                        <a:cs typeface="Roboto"/>
                        <a:sym typeface="Roboto"/>
                      </a:endParaRPr>
                    </a:p>
                  </a:txBody>
                  <a:tcPr marL="91425" marR="91425" marT="91425" marB="91425"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134" name="Google Shape;1134;p144"/>
          <p:cNvGraphicFramePr/>
          <p:nvPr>
            <p:extLst>
              <p:ext uri="{D42A27DB-BD31-4B8C-83A1-F6EECF244321}">
                <p14:modId xmlns:p14="http://schemas.microsoft.com/office/powerpoint/2010/main" val="3027513586"/>
              </p:ext>
            </p:extLst>
          </p:nvPr>
        </p:nvGraphicFramePr>
        <p:xfrm>
          <a:off x="952500" y="1612625"/>
          <a:ext cx="7239000" cy="1005750"/>
        </p:xfrm>
        <a:graphic>
          <a:graphicData uri="http://schemas.openxmlformats.org/drawingml/2006/table">
            <a:tbl>
              <a:tblPr firstRow="1">
                <a:noFill/>
                <a:tableStyleId>{59A71F12-1E0E-425A-B7C2-B05E5612C18F}</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280500">
                <a:tc>
                  <a:txBody>
                    <a:bodyPr/>
                    <a:lstStyle/>
                    <a:p>
                      <a:pPr marL="0" lvl="0" indent="0" algn="ctr" rtl="0">
                        <a:spcBef>
                          <a:spcPts val="0"/>
                        </a:spcBef>
                        <a:spcAft>
                          <a:spcPts val="0"/>
                        </a:spcAft>
                        <a:buNone/>
                      </a:pPr>
                      <a:r>
                        <a:rPr lang="en" sz="1000" b="1">
                          <a:latin typeface="Roboto"/>
                          <a:ea typeface="Roboto"/>
                          <a:cs typeface="Roboto"/>
                          <a:sym typeface="Roboto"/>
                        </a:rPr>
                        <a:t>Year Span</a:t>
                      </a:r>
                      <a:endParaRPr sz="1000" b="1">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F2CEEF"/>
                    </a:solidFill>
                  </a:tcPr>
                </a:tc>
                <a:tc>
                  <a:txBody>
                    <a:bodyPr/>
                    <a:lstStyle/>
                    <a:p>
                      <a:pPr marL="0" lvl="0" indent="0" algn="ctr" rtl="0">
                        <a:spcBef>
                          <a:spcPts val="0"/>
                        </a:spcBef>
                        <a:spcAft>
                          <a:spcPts val="0"/>
                        </a:spcAft>
                        <a:buNone/>
                      </a:pPr>
                      <a:r>
                        <a:rPr lang="en" sz="1000" b="1">
                          <a:latin typeface="Roboto"/>
                          <a:ea typeface="Roboto"/>
                          <a:cs typeface="Roboto"/>
                          <a:sym typeface="Roboto"/>
                        </a:rPr>
                        <a:t>2021</a:t>
                      </a:r>
                      <a:endParaRPr sz="1000" b="1">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solidFill>
                      <a:srgbClr val="F2CEEF"/>
                    </a:solidFill>
                  </a:tcPr>
                </a:tc>
                <a:tc>
                  <a:txBody>
                    <a:bodyPr/>
                    <a:lstStyle/>
                    <a:p>
                      <a:pPr marL="0" lvl="0" indent="0" algn="ctr" rtl="0">
                        <a:spcBef>
                          <a:spcPts val="0"/>
                        </a:spcBef>
                        <a:spcAft>
                          <a:spcPts val="0"/>
                        </a:spcAft>
                        <a:buNone/>
                      </a:pPr>
                      <a:r>
                        <a:rPr lang="en" sz="1000" b="1">
                          <a:latin typeface="Roboto"/>
                          <a:ea typeface="Roboto"/>
                          <a:cs typeface="Roboto"/>
                          <a:sym typeface="Roboto"/>
                        </a:rPr>
                        <a:t>2022</a:t>
                      </a:r>
                      <a:endParaRPr sz="1000" b="1">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solidFill>
                      <a:srgbClr val="F2CEEF"/>
                    </a:solidFill>
                  </a:tcPr>
                </a:tc>
                <a:tc>
                  <a:txBody>
                    <a:bodyPr/>
                    <a:lstStyle/>
                    <a:p>
                      <a:pPr marL="0" lvl="0" indent="0" algn="ctr" rtl="0">
                        <a:spcBef>
                          <a:spcPts val="0"/>
                        </a:spcBef>
                        <a:spcAft>
                          <a:spcPts val="0"/>
                        </a:spcAft>
                        <a:buNone/>
                      </a:pPr>
                      <a:r>
                        <a:rPr lang="en" sz="1000" b="1">
                          <a:latin typeface="Roboto"/>
                          <a:ea typeface="Roboto"/>
                          <a:cs typeface="Roboto"/>
                          <a:sym typeface="Roboto"/>
                        </a:rPr>
                        <a:t>2023</a:t>
                      </a:r>
                      <a:endParaRPr sz="1000" b="1">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solidFill>
                      <a:srgbClr val="F2CEEF"/>
                    </a:solidFill>
                  </a:tcPr>
                </a:tc>
                <a:extLst>
                  <a:ext uri="{0D108BD9-81ED-4DB2-BD59-A6C34878D82A}">
                    <a16:rowId xmlns:a16="http://schemas.microsoft.com/office/drawing/2014/main" val="10000"/>
                  </a:ext>
                </a:extLst>
              </a:tr>
              <a:tr h="280500">
                <a:tc>
                  <a:txBody>
                    <a:bodyPr/>
                    <a:lstStyle/>
                    <a:p>
                      <a:pPr marL="0" lvl="0" indent="0" algn="l" rtl="0">
                        <a:spcBef>
                          <a:spcPts val="0"/>
                        </a:spcBef>
                        <a:spcAft>
                          <a:spcPts val="0"/>
                        </a:spcAft>
                        <a:buNone/>
                      </a:pPr>
                      <a:r>
                        <a:rPr lang="en" sz="1000">
                          <a:latin typeface="Roboto"/>
                          <a:ea typeface="Roboto"/>
                          <a:cs typeface="Roboto"/>
                          <a:sym typeface="Roboto"/>
                        </a:rPr>
                        <a:t>4-Year</a:t>
                      </a:r>
                      <a:endParaRPr sz="1000">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32.2%</a:t>
                      </a:r>
                      <a:endParaRPr sz="100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76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29.3%</a:t>
                      </a:r>
                      <a:endParaRPr sz="100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76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76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25.0%</a:t>
                      </a:r>
                      <a:endParaRPr sz="1000">
                        <a:latin typeface="Roboto"/>
                        <a:ea typeface="Roboto"/>
                        <a:cs typeface="Roboto"/>
                        <a:sym typeface="Roboto"/>
                      </a:endParaRPr>
                    </a:p>
                  </a:txBody>
                  <a:tcPr marL="91425" marR="91425" marT="91425" marB="91425" anchor="ctr">
                    <a:lnL w="7625" cap="flat" cmpd="sng">
                      <a:solidFill>
                        <a:schemeClr val="dk1"/>
                      </a:solidFill>
                      <a:prstDash val="solid"/>
                      <a:round/>
                      <a:headEnd type="none" w="sm" len="sm"/>
                      <a:tailEnd type="none" w="sm" len="sm"/>
                    </a:lnL>
                    <a:lnR w="76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76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80500">
                <a:tc>
                  <a:txBody>
                    <a:bodyPr/>
                    <a:lstStyle/>
                    <a:p>
                      <a:pPr marL="0" lvl="0" indent="0" algn="l" rtl="0">
                        <a:spcBef>
                          <a:spcPts val="0"/>
                        </a:spcBef>
                        <a:spcAft>
                          <a:spcPts val="0"/>
                        </a:spcAft>
                        <a:buNone/>
                      </a:pPr>
                      <a:r>
                        <a:rPr lang="en" sz="1000">
                          <a:latin typeface="Roboto"/>
                          <a:ea typeface="Roboto"/>
                          <a:cs typeface="Roboto"/>
                          <a:sym typeface="Roboto"/>
                        </a:rPr>
                        <a:t>7-Year</a:t>
                      </a:r>
                      <a:endParaRPr sz="1000">
                        <a:latin typeface="Roboto"/>
                        <a:ea typeface="Roboto"/>
                        <a:cs typeface="Roboto"/>
                        <a:sym typeface="Roboto"/>
                      </a:endParaRPr>
                    </a:p>
                  </a:txBody>
                  <a:tcPr marL="91425" marR="91425" marT="91425" marB="91425">
                    <a:lnL w="7625" cap="flat" cmpd="sng">
                      <a:solidFill>
                        <a:srgbClr val="000000"/>
                      </a:solidFill>
                      <a:prstDash val="solid"/>
                      <a:round/>
                      <a:headEnd type="none" w="sm" len="sm"/>
                      <a:tailEnd type="none" w="sm" len="sm"/>
                    </a:lnL>
                    <a:lnR w="7625" cap="flat" cmpd="sng">
                      <a:solidFill>
                        <a:schemeClr val="dk1"/>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50.6%</a:t>
                      </a:r>
                      <a:endParaRPr sz="1000">
                        <a:latin typeface="Roboto"/>
                        <a:ea typeface="Roboto"/>
                        <a:cs typeface="Roboto"/>
                        <a:sym typeface="Roboto"/>
                      </a:endParaRPr>
                    </a:p>
                  </a:txBody>
                  <a:tcPr marL="91425" marR="91425" marT="91425" marB="91425" anchor="ctr">
                    <a:lnL w="7625" cap="flat" cmpd="sng">
                      <a:solidFill>
                        <a:schemeClr val="dk1"/>
                      </a:solidFill>
                      <a:prstDash val="solid"/>
                      <a:round/>
                      <a:headEnd type="none" w="sm" len="sm"/>
                      <a:tailEnd type="none" w="sm" len="sm"/>
                    </a:lnL>
                    <a:lnR w="7625" cap="flat" cmpd="sng">
                      <a:solidFill>
                        <a:schemeClr val="dk1"/>
                      </a:solidFill>
                      <a:prstDash val="solid"/>
                      <a:round/>
                      <a:headEnd type="none" w="sm" len="sm"/>
                      <a:tailEnd type="none" w="sm" len="sm"/>
                    </a:lnR>
                    <a:lnT w="7625" cap="flat" cmpd="sng">
                      <a:solidFill>
                        <a:schemeClr val="dk1"/>
                      </a:solidFill>
                      <a:prstDash val="solid"/>
                      <a:round/>
                      <a:headEnd type="none" w="sm" len="sm"/>
                      <a:tailEnd type="none" w="sm" len="sm"/>
                    </a:lnT>
                    <a:lnB w="76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48.1%</a:t>
                      </a:r>
                      <a:endParaRPr sz="1000">
                        <a:latin typeface="Roboto"/>
                        <a:ea typeface="Roboto"/>
                        <a:cs typeface="Roboto"/>
                        <a:sym typeface="Roboto"/>
                      </a:endParaRPr>
                    </a:p>
                  </a:txBody>
                  <a:tcPr marL="91425" marR="91425" marT="91425" marB="91425" anchor="ctr">
                    <a:lnL w="7625" cap="flat" cmpd="sng">
                      <a:solidFill>
                        <a:schemeClr val="dk1"/>
                      </a:solidFill>
                      <a:prstDash val="solid"/>
                      <a:round/>
                      <a:headEnd type="none" w="sm" len="sm"/>
                      <a:tailEnd type="none" w="sm" len="sm"/>
                    </a:lnL>
                    <a:lnR w="7625" cap="flat" cmpd="sng">
                      <a:solidFill>
                        <a:schemeClr val="dk1"/>
                      </a:solidFill>
                      <a:prstDash val="solid"/>
                      <a:round/>
                      <a:headEnd type="none" w="sm" len="sm"/>
                      <a:tailEnd type="none" w="sm" len="sm"/>
                    </a:lnR>
                    <a:lnT w="7625" cap="flat" cmpd="sng">
                      <a:solidFill>
                        <a:schemeClr val="dk1"/>
                      </a:solidFill>
                      <a:prstDash val="solid"/>
                      <a:round/>
                      <a:headEnd type="none" w="sm" len="sm"/>
                      <a:tailEnd type="none" w="sm" len="sm"/>
                    </a:lnT>
                    <a:lnB w="76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dirty="0">
                          <a:latin typeface="Roboto"/>
                          <a:ea typeface="Roboto"/>
                          <a:cs typeface="Roboto"/>
                          <a:sym typeface="Roboto"/>
                        </a:rPr>
                        <a:t>45.0%</a:t>
                      </a:r>
                      <a:endParaRPr sz="1000" dirty="0">
                        <a:latin typeface="Roboto"/>
                        <a:ea typeface="Roboto"/>
                        <a:cs typeface="Roboto"/>
                        <a:sym typeface="Roboto"/>
                      </a:endParaRPr>
                    </a:p>
                  </a:txBody>
                  <a:tcPr marL="91425" marR="91425" marT="91425" marB="91425" anchor="ctr">
                    <a:lnL w="7625" cap="flat" cmpd="sng">
                      <a:solidFill>
                        <a:schemeClr val="dk1"/>
                      </a:solidFill>
                      <a:prstDash val="solid"/>
                      <a:round/>
                      <a:headEnd type="none" w="sm" len="sm"/>
                      <a:tailEnd type="none" w="sm" len="sm"/>
                    </a:lnL>
                    <a:lnR w="7625" cap="flat" cmpd="sng">
                      <a:solidFill>
                        <a:schemeClr val="dk1"/>
                      </a:solidFill>
                      <a:prstDash val="solid"/>
                      <a:round/>
                      <a:headEnd type="none" w="sm" len="sm"/>
                      <a:tailEnd type="none" w="sm" len="sm"/>
                    </a:lnR>
                    <a:lnT w="7625" cap="flat" cmpd="sng">
                      <a:solidFill>
                        <a:schemeClr val="dk1"/>
                      </a:solidFill>
                      <a:prstDash val="solid"/>
                      <a:round/>
                      <a:headEnd type="none" w="sm" len="sm"/>
                      <a:tailEnd type="none" w="sm" len="sm"/>
                    </a:lnT>
                    <a:lnB w="76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4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Beginning in Fall 2025</a:t>
            </a:r>
            <a:endParaRPr/>
          </a:p>
        </p:txBody>
      </p:sp>
      <p:sp>
        <p:nvSpPr>
          <p:cNvPr id="1140" name="Google Shape;1140;p14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graphicFrame>
        <p:nvGraphicFramePr>
          <p:cNvPr id="1141" name="Google Shape;1141;p145"/>
          <p:cNvGraphicFramePr/>
          <p:nvPr>
            <p:extLst>
              <p:ext uri="{D42A27DB-BD31-4B8C-83A1-F6EECF244321}">
                <p14:modId xmlns:p14="http://schemas.microsoft.com/office/powerpoint/2010/main" val="1148304378"/>
              </p:ext>
            </p:extLst>
          </p:nvPr>
        </p:nvGraphicFramePr>
        <p:xfrm>
          <a:off x="988038" y="1434792"/>
          <a:ext cx="7167900" cy="1019625"/>
        </p:xfrm>
        <a:graphic>
          <a:graphicData uri="http://schemas.openxmlformats.org/drawingml/2006/table">
            <a:tbl>
              <a:tblPr firstRow="1">
                <a:noFill/>
                <a:tableStyleId>{D29A86FE-2691-436B-9BBC-B3EEAC9D9A33}</a:tableStyleId>
              </a:tblPr>
              <a:tblGrid>
                <a:gridCol w="1753700">
                  <a:extLst>
                    <a:ext uri="{9D8B030D-6E8A-4147-A177-3AD203B41FA5}">
                      <a16:colId xmlns:a16="http://schemas.microsoft.com/office/drawing/2014/main" val="20000"/>
                    </a:ext>
                  </a:extLst>
                </a:gridCol>
                <a:gridCol w="1353550">
                  <a:extLst>
                    <a:ext uri="{9D8B030D-6E8A-4147-A177-3AD203B41FA5}">
                      <a16:colId xmlns:a16="http://schemas.microsoft.com/office/drawing/2014/main" val="20001"/>
                    </a:ext>
                  </a:extLst>
                </a:gridCol>
                <a:gridCol w="1353550">
                  <a:extLst>
                    <a:ext uri="{9D8B030D-6E8A-4147-A177-3AD203B41FA5}">
                      <a16:colId xmlns:a16="http://schemas.microsoft.com/office/drawing/2014/main" val="20002"/>
                    </a:ext>
                  </a:extLst>
                </a:gridCol>
                <a:gridCol w="1353550">
                  <a:extLst>
                    <a:ext uri="{9D8B030D-6E8A-4147-A177-3AD203B41FA5}">
                      <a16:colId xmlns:a16="http://schemas.microsoft.com/office/drawing/2014/main" val="20003"/>
                    </a:ext>
                  </a:extLst>
                </a:gridCol>
                <a:gridCol w="1353550">
                  <a:extLst>
                    <a:ext uri="{9D8B030D-6E8A-4147-A177-3AD203B41FA5}">
                      <a16:colId xmlns:a16="http://schemas.microsoft.com/office/drawing/2014/main" val="20004"/>
                    </a:ext>
                  </a:extLst>
                </a:gridCol>
              </a:tblGrid>
              <a:tr h="305625">
                <a:tc>
                  <a:txBody>
                    <a:bodyPr/>
                    <a:lstStyle/>
                    <a:p>
                      <a:pPr marL="0" marR="0" lvl="0" indent="0" algn="ctr" rtl="0">
                        <a:lnSpc>
                          <a:spcPct val="100000"/>
                        </a:lnSpc>
                        <a:spcBef>
                          <a:spcPts val="0"/>
                        </a:spcBef>
                        <a:spcAft>
                          <a:spcPts val="0"/>
                        </a:spcAft>
                        <a:buNone/>
                      </a:pPr>
                      <a:r>
                        <a:rPr lang="en" sz="1000" b="1">
                          <a:latin typeface="Roboto"/>
                          <a:ea typeface="Roboto"/>
                          <a:cs typeface="Roboto"/>
                          <a:sym typeface="Roboto"/>
                        </a:rPr>
                        <a:t>Year Span</a:t>
                      </a:r>
                      <a:endParaRPr sz="1000" b="1">
                        <a:latin typeface="Roboto"/>
                        <a:ea typeface="Roboto"/>
                        <a:cs typeface="Roboto"/>
                        <a:sym typeface="Roboto"/>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F2CEEF"/>
                    </a:solidFill>
                  </a:tcPr>
                </a:tc>
                <a:tc>
                  <a:txBody>
                    <a:bodyPr/>
                    <a:lstStyle/>
                    <a:p>
                      <a:pPr marL="0" marR="0" lvl="0" indent="0" algn="ctr" rtl="0">
                        <a:lnSpc>
                          <a:spcPct val="100000"/>
                        </a:lnSpc>
                        <a:spcBef>
                          <a:spcPts val="0"/>
                        </a:spcBef>
                        <a:spcAft>
                          <a:spcPts val="0"/>
                        </a:spcAft>
                        <a:buNone/>
                      </a:pPr>
                      <a:r>
                        <a:rPr lang="en" sz="1000" b="1">
                          <a:latin typeface="Roboto"/>
                          <a:ea typeface="Roboto"/>
                          <a:cs typeface="Roboto"/>
                          <a:sym typeface="Roboto"/>
                        </a:rPr>
                        <a:t>2021</a:t>
                      </a:r>
                      <a:endParaRPr sz="1000" b="1">
                        <a:latin typeface="Roboto"/>
                        <a:ea typeface="Roboto"/>
                        <a:cs typeface="Roboto"/>
                        <a:sym typeface="Roboto"/>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F2CEEF"/>
                    </a:solidFill>
                  </a:tcPr>
                </a:tc>
                <a:tc>
                  <a:txBody>
                    <a:bodyPr/>
                    <a:lstStyle/>
                    <a:p>
                      <a:pPr marL="0" marR="0" lvl="0" indent="0" algn="ctr" rtl="0">
                        <a:lnSpc>
                          <a:spcPct val="100000"/>
                        </a:lnSpc>
                        <a:spcBef>
                          <a:spcPts val="0"/>
                        </a:spcBef>
                        <a:spcAft>
                          <a:spcPts val="0"/>
                        </a:spcAft>
                        <a:buNone/>
                      </a:pPr>
                      <a:r>
                        <a:rPr lang="en" sz="1000" b="1">
                          <a:latin typeface="Roboto"/>
                          <a:ea typeface="Roboto"/>
                          <a:cs typeface="Roboto"/>
                          <a:sym typeface="Roboto"/>
                        </a:rPr>
                        <a:t>2022</a:t>
                      </a:r>
                      <a:endParaRPr sz="1000" b="1">
                        <a:latin typeface="Roboto"/>
                        <a:ea typeface="Roboto"/>
                        <a:cs typeface="Roboto"/>
                        <a:sym typeface="Roboto"/>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F2CEEF"/>
                    </a:solidFill>
                  </a:tcPr>
                </a:tc>
                <a:tc>
                  <a:txBody>
                    <a:bodyPr/>
                    <a:lstStyle/>
                    <a:p>
                      <a:pPr marL="0" marR="0" lvl="0" indent="0" algn="ctr" rtl="0">
                        <a:lnSpc>
                          <a:spcPct val="100000"/>
                        </a:lnSpc>
                        <a:spcBef>
                          <a:spcPts val="0"/>
                        </a:spcBef>
                        <a:spcAft>
                          <a:spcPts val="0"/>
                        </a:spcAft>
                        <a:buNone/>
                      </a:pPr>
                      <a:r>
                        <a:rPr lang="en" sz="1000" b="1">
                          <a:latin typeface="Roboto"/>
                          <a:ea typeface="Roboto"/>
                          <a:cs typeface="Roboto"/>
                          <a:sym typeface="Roboto"/>
                        </a:rPr>
                        <a:t>2023</a:t>
                      </a:r>
                      <a:endParaRPr sz="1000" b="1">
                        <a:latin typeface="Roboto"/>
                        <a:ea typeface="Roboto"/>
                        <a:cs typeface="Roboto"/>
                        <a:sym typeface="Roboto"/>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F2CEEF"/>
                    </a:solidFill>
                  </a:tcPr>
                </a:tc>
                <a:tc>
                  <a:txBody>
                    <a:bodyPr/>
                    <a:lstStyle/>
                    <a:p>
                      <a:pPr marL="0" marR="0" lvl="0" indent="0" algn="ctr" rtl="0">
                        <a:lnSpc>
                          <a:spcPct val="100000"/>
                        </a:lnSpc>
                        <a:spcBef>
                          <a:spcPts val="0"/>
                        </a:spcBef>
                        <a:spcAft>
                          <a:spcPts val="0"/>
                        </a:spcAft>
                        <a:buNone/>
                      </a:pPr>
                      <a:r>
                        <a:rPr lang="en" sz="1000" b="1">
                          <a:latin typeface="Roboto"/>
                          <a:ea typeface="Roboto"/>
                          <a:cs typeface="Roboto"/>
                          <a:sym typeface="Roboto"/>
                        </a:rPr>
                        <a:t>3-Year Average</a:t>
                      </a:r>
                      <a:endParaRPr sz="1000" b="1">
                        <a:latin typeface="Roboto"/>
                        <a:ea typeface="Roboto"/>
                        <a:cs typeface="Roboto"/>
                        <a:sym typeface="Roboto"/>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94DCF8"/>
                    </a:solidFill>
                  </a:tcPr>
                </a:tc>
                <a:extLst>
                  <a:ext uri="{0D108BD9-81ED-4DB2-BD59-A6C34878D82A}">
                    <a16:rowId xmlns:a16="http://schemas.microsoft.com/office/drawing/2014/main" val="10000"/>
                  </a:ext>
                </a:extLst>
              </a:tr>
              <a:tr h="349125">
                <a:tc>
                  <a:txBody>
                    <a:bodyPr/>
                    <a:lstStyle/>
                    <a:p>
                      <a:pPr marL="0" marR="0" lvl="0" indent="0" algn="l" rtl="0">
                        <a:lnSpc>
                          <a:spcPct val="100000"/>
                        </a:lnSpc>
                        <a:spcBef>
                          <a:spcPts val="0"/>
                        </a:spcBef>
                        <a:spcAft>
                          <a:spcPts val="0"/>
                        </a:spcAft>
                        <a:buNone/>
                      </a:pPr>
                      <a:r>
                        <a:rPr lang="en" sz="1000">
                          <a:latin typeface="Roboto"/>
                          <a:ea typeface="Roboto"/>
                          <a:cs typeface="Roboto"/>
                          <a:sym typeface="Roboto"/>
                        </a:rPr>
                        <a:t>4-Year</a:t>
                      </a:r>
                      <a:endParaRPr sz="1000">
                        <a:latin typeface="Roboto"/>
                        <a:ea typeface="Roboto"/>
                        <a:cs typeface="Roboto"/>
                        <a:sym typeface="Roboto"/>
                      </a:endParaRPr>
                    </a:p>
                  </a:txBody>
                  <a:tcPr marL="68575" marR="68575" marT="0" marB="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49.1%</a:t>
                      </a:r>
                      <a:endParaRPr sz="1000">
                        <a:latin typeface="Roboto"/>
                        <a:ea typeface="Roboto"/>
                        <a:cs typeface="Roboto"/>
                        <a:sym typeface="Roboto"/>
                      </a:endParaRPr>
                    </a:p>
                  </a:txBody>
                  <a:tcPr marL="68575" marR="68575" marT="0" marB="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67.2%</a:t>
                      </a:r>
                      <a:endParaRPr sz="1000">
                        <a:latin typeface="Roboto"/>
                        <a:ea typeface="Roboto"/>
                        <a:cs typeface="Roboto"/>
                        <a:sym typeface="Roboto"/>
                      </a:endParaRPr>
                    </a:p>
                  </a:txBody>
                  <a:tcPr marL="68575" marR="68575" marT="0" marB="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72.7%</a:t>
                      </a:r>
                      <a:endParaRPr sz="1000">
                        <a:latin typeface="Roboto"/>
                        <a:ea typeface="Roboto"/>
                        <a:cs typeface="Roboto"/>
                        <a:sym typeface="Roboto"/>
                      </a:endParaRPr>
                    </a:p>
                  </a:txBody>
                  <a:tcPr marL="68575" marR="68575" marT="0" marB="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N/A</a:t>
                      </a:r>
                      <a:endParaRPr sz="1000">
                        <a:latin typeface="Roboto"/>
                        <a:ea typeface="Roboto"/>
                        <a:cs typeface="Roboto"/>
                        <a:sym typeface="Roboto"/>
                      </a:endParaRPr>
                    </a:p>
                  </a:txBody>
                  <a:tcPr marL="68575" marR="68575" marT="0" marB="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35250">
                <a:tc>
                  <a:txBody>
                    <a:bodyPr/>
                    <a:lstStyle/>
                    <a:p>
                      <a:pPr marL="0" marR="0" lvl="0" indent="0" algn="l" rtl="0">
                        <a:lnSpc>
                          <a:spcPct val="100000"/>
                        </a:lnSpc>
                        <a:spcBef>
                          <a:spcPts val="0"/>
                        </a:spcBef>
                        <a:spcAft>
                          <a:spcPts val="0"/>
                        </a:spcAft>
                        <a:buNone/>
                      </a:pPr>
                      <a:r>
                        <a:rPr lang="en" sz="1000">
                          <a:latin typeface="Roboto"/>
                          <a:ea typeface="Roboto"/>
                          <a:cs typeface="Roboto"/>
                          <a:sym typeface="Roboto"/>
                        </a:rPr>
                        <a:t>7-Year</a:t>
                      </a:r>
                      <a:endParaRPr sz="1000">
                        <a:latin typeface="Roboto"/>
                        <a:ea typeface="Roboto"/>
                        <a:cs typeface="Roboto"/>
                        <a:sym typeface="Roboto"/>
                      </a:endParaRPr>
                    </a:p>
                  </a:txBody>
                  <a:tcPr marL="68575" marR="68575" marT="0" marB="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56.1%</a:t>
                      </a:r>
                      <a:endParaRPr sz="1000">
                        <a:latin typeface="Roboto"/>
                        <a:ea typeface="Roboto"/>
                        <a:cs typeface="Roboto"/>
                        <a:sym typeface="Roboto"/>
                      </a:endParaRPr>
                    </a:p>
                  </a:txBody>
                  <a:tcPr marL="68575" marR="68575" marT="0" marB="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53.1%</a:t>
                      </a:r>
                      <a:endParaRPr sz="1000">
                        <a:latin typeface="Roboto"/>
                        <a:ea typeface="Roboto"/>
                        <a:cs typeface="Roboto"/>
                        <a:sym typeface="Roboto"/>
                      </a:endParaRPr>
                    </a:p>
                  </a:txBody>
                  <a:tcPr marL="68575" marR="68575" marT="0" marB="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latin typeface="Roboto"/>
                          <a:ea typeface="Roboto"/>
                          <a:cs typeface="Roboto"/>
                          <a:sym typeface="Roboto"/>
                        </a:rPr>
                        <a:t>67.9%</a:t>
                      </a:r>
                      <a:endParaRPr sz="1000">
                        <a:latin typeface="Roboto"/>
                        <a:ea typeface="Roboto"/>
                        <a:cs typeface="Roboto"/>
                        <a:sym typeface="Roboto"/>
                      </a:endParaRPr>
                    </a:p>
                  </a:txBody>
                  <a:tcPr marL="68575" marR="68575" marT="0" marB="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dirty="0">
                          <a:latin typeface="Roboto"/>
                          <a:ea typeface="Roboto"/>
                          <a:cs typeface="Roboto"/>
                          <a:sym typeface="Roboto"/>
                        </a:rPr>
                        <a:t>59.4%</a:t>
                      </a:r>
                      <a:endParaRPr sz="1000" dirty="0">
                        <a:latin typeface="Roboto"/>
                        <a:ea typeface="Roboto"/>
                        <a:cs typeface="Roboto"/>
                        <a:sym typeface="Roboto"/>
                      </a:endParaRPr>
                    </a:p>
                  </a:txBody>
                  <a:tcPr marL="68575" marR="68575" marT="0" marB="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46"/>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3000"/>
              <a:buNone/>
            </a:pPr>
            <a:r>
              <a:rPr lang="en"/>
              <a:t>Fall 2024 ESSA Identification Results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t>Fall 2024 Schools Eligible for EASI Supports</a:t>
            </a:r>
            <a:endParaRPr/>
          </a:p>
        </p:txBody>
      </p:sp>
      <p:grpSp>
        <p:nvGrpSpPr>
          <p:cNvPr id="1154" name="Google Shape;1154;p147" descr="Fall 2024 Schools Eligible for EASI Supports: 114 State identified only; 188 ESSA Identified only; and 82 both State and ESSA identified. "/>
          <p:cNvGrpSpPr/>
          <p:nvPr/>
        </p:nvGrpSpPr>
        <p:grpSpPr>
          <a:xfrm>
            <a:off x="1118675" y="604097"/>
            <a:ext cx="6906651" cy="4138350"/>
            <a:chOff x="1118675" y="928950"/>
            <a:chExt cx="6906651" cy="4138350"/>
          </a:xfrm>
        </p:grpSpPr>
        <p:pic>
          <p:nvPicPr>
            <p:cNvPr id="1155" name="Google Shape;1155;p147"/>
            <p:cNvPicPr preferRelativeResize="0"/>
            <p:nvPr/>
          </p:nvPicPr>
          <p:blipFill rotWithShape="1">
            <a:blip r:embed="rId3">
              <a:alphaModFix/>
            </a:blip>
            <a:srcRect/>
            <a:stretch/>
          </p:blipFill>
          <p:spPr>
            <a:xfrm>
              <a:off x="1118675" y="928950"/>
              <a:ext cx="6906651" cy="4138350"/>
            </a:xfrm>
            <a:prstGeom prst="rect">
              <a:avLst/>
            </a:prstGeom>
            <a:noFill/>
            <a:ln>
              <a:noFill/>
            </a:ln>
          </p:spPr>
        </p:pic>
        <p:sp>
          <p:nvSpPr>
            <p:cNvPr id="1156" name="Google Shape;1156;p147"/>
            <p:cNvSpPr txBox="1"/>
            <p:nvPr/>
          </p:nvSpPr>
          <p:spPr>
            <a:xfrm>
              <a:off x="2239504" y="1926700"/>
              <a:ext cx="1461900" cy="2093400"/>
            </a:xfrm>
            <a:prstGeom prst="rect">
              <a:avLst/>
            </a:prstGeom>
            <a:solidFill>
              <a:srgbClr val="FEE599"/>
            </a:solidFill>
            <a:ln w="9525" cap="flat" cmpd="sng">
              <a:solidFill>
                <a:srgbClr val="BF9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00" b="1" i="0" u="sng" strike="noStrike" cap="none">
                  <a:solidFill>
                    <a:srgbClr val="000000"/>
                  </a:solidFill>
                  <a:latin typeface="Calibri"/>
                  <a:ea typeface="Calibri"/>
                  <a:cs typeface="Calibri"/>
                  <a:sym typeface="Calibri"/>
                </a:rPr>
                <a:t>114</a:t>
              </a:r>
              <a:r>
                <a:rPr lang="en" sz="1300" b="0" i="0" u="none" strike="noStrike" cap="none">
                  <a:solidFill>
                    <a:srgbClr val="000000"/>
                  </a:solidFill>
                  <a:latin typeface="Calibri"/>
                  <a:ea typeface="Calibri"/>
                  <a:cs typeface="Calibri"/>
                  <a:sym typeface="Calibri"/>
                </a:rPr>
                <a:t> State Identified Only (On Performance Watch); </a:t>
              </a:r>
              <a:endParaRPr/>
            </a:p>
            <a:p>
              <a:pPr marL="0" marR="0" lvl="0" indent="0" algn="ctr" rtl="0">
                <a:lnSpc>
                  <a:spcPct val="100000"/>
                </a:lnSpc>
                <a:spcBef>
                  <a:spcPts val="0"/>
                </a:spcBef>
                <a:spcAft>
                  <a:spcPts val="0"/>
                </a:spcAft>
                <a:buNone/>
              </a:pPr>
              <a:r>
                <a:rPr lang="en" sz="1300" b="0" i="0" u="none" strike="noStrike" cap="none">
                  <a:solidFill>
                    <a:srgbClr val="000000"/>
                  </a:solidFill>
                  <a:latin typeface="Calibri"/>
                  <a:ea typeface="Calibri"/>
                  <a:cs typeface="Calibri"/>
                  <a:sym typeface="Calibri"/>
                </a:rPr>
                <a:t>Not ESSA Identified</a:t>
              </a:r>
              <a:endParaRPr/>
            </a:p>
            <a:p>
              <a:pPr marL="0" marR="0" lvl="0" indent="0" algn="ctr" rtl="0">
                <a:lnSpc>
                  <a:spcPct val="100000"/>
                </a:lnSpc>
                <a:spcBef>
                  <a:spcPts val="0"/>
                </a:spcBef>
                <a:spcAft>
                  <a:spcPts val="0"/>
                </a:spcAft>
                <a:buNone/>
              </a:pPr>
              <a:endParaRPr sz="13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1300" b="0" i="0" u="none" strike="noStrike" cap="none">
                  <a:solidFill>
                    <a:srgbClr val="000000"/>
                  </a:solidFill>
                  <a:latin typeface="Calibri"/>
                  <a:ea typeface="Calibri"/>
                  <a:cs typeface="Calibri"/>
                  <a:sym typeface="Calibri"/>
                </a:rPr>
                <a:t>(Total 196 On Performance Watch)</a:t>
              </a:r>
              <a:endParaRPr/>
            </a:p>
          </p:txBody>
        </p:sp>
        <p:sp>
          <p:nvSpPr>
            <p:cNvPr id="1157" name="Google Shape;1157;p147"/>
            <p:cNvSpPr txBox="1"/>
            <p:nvPr/>
          </p:nvSpPr>
          <p:spPr>
            <a:xfrm>
              <a:off x="5623534" y="2265139"/>
              <a:ext cx="1281000" cy="1693200"/>
            </a:xfrm>
            <a:prstGeom prst="rect">
              <a:avLst/>
            </a:prstGeom>
            <a:solidFill>
              <a:srgbClr val="DDEAF6"/>
            </a:solid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00" b="1" i="0" u="sng" strike="noStrike" cap="none">
                  <a:solidFill>
                    <a:srgbClr val="000000"/>
                  </a:solidFill>
                  <a:latin typeface="Calibri"/>
                  <a:ea typeface="Calibri"/>
                  <a:cs typeface="Calibri"/>
                  <a:sym typeface="Calibri"/>
                </a:rPr>
                <a:t>188</a:t>
              </a:r>
              <a:r>
                <a:rPr lang="en" sz="1300" b="0" i="0" u="none" strike="noStrike" cap="none">
                  <a:solidFill>
                    <a:srgbClr val="000000"/>
                  </a:solidFill>
                  <a:latin typeface="Calibri"/>
                  <a:ea typeface="Calibri"/>
                  <a:cs typeface="Calibri"/>
                  <a:sym typeface="Calibri"/>
                </a:rPr>
                <a:t> ESSA Identified Only; Not On Performance Watch</a:t>
              </a:r>
              <a:endParaRPr/>
            </a:p>
            <a:p>
              <a:pPr marL="0" marR="0" lvl="0" indent="0" algn="ctr" rtl="0">
                <a:lnSpc>
                  <a:spcPct val="100000"/>
                </a:lnSpc>
                <a:spcBef>
                  <a:spcPts val="0"/>
                </a:spcBef>
                <a:spcAft>
                  <a:spcPts val="0"/>
                </a:spcAft>
                <a:buNone/>
              </a:pPr>
              <a:endParaRPr sz="13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1300" b="0" i="0" u="none" strike="noStrike" cap="none">
                  <a:solidFill>
                    <a:srgbClr val="000000"/>
                  </a:solidFill>
                  <a:latin typeface="Calibri"/>
                  <a:ea typeface="Calibri"/>
                  <a:cs typeface="Calibri"/>
                  <a:sym typeface="Calibri"/>
                </a:rPr>
                <a:t>(Total 270 ESSA Identified)</a:t>
              </a:r>
              <a:endParaRPr/>
            </a:p>
          </p:txBody>
        </p:sp>
        <p:sp>
          <p:nvSpPr>
            <p:cNvPr id="1158" name="Google Shape;1158;p147"/>
            <p:cNvSpPr txBox="1"/>
            <p:nvPr/>
          </p:nvSpPr>
          <p:spPr>
            <a:xfrm>
              <a:off x="4298195" y="2665248"/>
              <a:ext cx="839400" cy="892800"/>
            </a:xfrm>
            <a:prstGeom prst="rect">
              <a:avLst/>
            </a:prstGeom>
            <a:gradFill>
              <a:gsLst>
                <a:gs pos="0">
                  <a:srgbClr val="FFE699"/>
                </a:gs>
                <a:gs pos="74000">
                  <a:srgbClr val="B3D1EC"/>
                </a:gs>
                <a:gs pos="83000">
                  <a:srgbClr val="B3D1EC"/>
                </a:gs>
                <a:gs pos="100000">
                  <a:srgbClr val="CCE0F2"/>
                </a:gs>
              </a:gsLst>
              <a:lin ang="2700000" scaled="0"/>
            </a:gradFill>
            <a:ln w="9525" cap="flat" cmpd="sng">
              <a:solidFill>
                <a:srgbClr val="BF9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00" b="1" i="0" u="sng" strike="noStrike" cap="none">
                  <a:solidFill>
                    <a:srgbClr val="000000"/>
                  </a:solidFill>
                  <a:latin typeface="Calibri"/>
                  <a:ea typeface="Calibri"/>
                  <a:cs typeface="Calibri"/>
                  <a:sym typeface="Calibri"/>
                </a:rPr>
                <a:t>82</a:t>
              </a:r>
              <a:r>
                <a:rPr lang="en" sz="1300" b="0" i="0" u="none" strike="noStrike" cap="none">
                  <a:solidFill>
                    <a:srgbClr val="000000"/>
                  </a:solidFill>
                  <a:latin typeface="Calibri"/>
                  <a:ea typeface="Calibri"/>
                  <a:cs typeface="Calibri"/>
                  <a:sym typeface="Calibri"/>
                </a:rPr>
                <a:t> both State and ESSA Identified</a:t>
              </a:r>
              <a:endParaRPr/>
            </a:p>
          </p:txBody>
        </p:sp>
      </p:grpSp>
      <p:sp>
        <p:nvSpPr>
          <p:cNvPr id="1159" name="Google Shape;1159;p14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384 total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4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ESSA Support and Improvement - School Identified Due to Graduation Rates</a:t>
            </a:r>
            <a:endParaRPr dirty="0"/>
          </a:p>
        </p:txBody>
      </p:sp>
      <p:sp>
        <p:nvSpPr>
          <p:cNvPr id="1165" name="Google Shape;1165;p14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graphicFrame>
        <p:nvGraphicFramePr>
          <p:cNvPr id="1166" name="Google Shape;1166;p148"/>
          <p:cNvGraphicFramePr/>
          <p:nvPr>
            <p:extLst>
              <p:ext uri="{D42A27DB-BD31-4B8C-83A1-F6EECF244321}">
                <p14:modId xmlns:p14="http://schemas.microsoft.com/office/powerpoint/2010/main" val="3011093221"/>
              </p:ext>
            </p:extLst>
          </p:nvPr>
        </p:nvGraphicFramePr>
        <p:xfrm>
          <a:off x="123875" y="1344725"/>
          <a:ext cx="8268095" cy="2234711"/>
        </p:xfrm>
        <a:graphic>
          <a:graphicData uri="http://schemas.openxmlformats.org/drawingml/2006/table">
            <a:tbl>
              <a:tblPr firstRow="1">
                <a:noFill/>
                <a:tableStyleId>{59A71F12-1E0E-425A-B7C2-B05E5612C18F}</a:tableStyleId>
              </a:tblPr>
              <a:tblGrid>
                <a:gridCol w="5024159">
                  <a:extLst>
                    <a:ext uri="{9D8B030D-6E8A-4147-A177-3AD203B41FA5}">
                      <a16:colId xmlns:a16="http://schemas.microsoft.com/office/drawing/2014/main" val="20001"/>
                    </a:ext>
                  </a:extLst>
                </a:gridCol>
                <a:gridCol w="1000468">
                  <a:extLst>
                    <a:ext uri="{9D8B030D-6E8A-4147-A177-3AD203B41FA5}">
                      <a16:colId xmlns:a16="http://schemas.microsoft.com/office/drawing/2014/main" val="20002"/>
                    </a:ext>
                  </a:extLst>
                </a:gridCol>
                <a:gridCol w="2243468">
                  <a:extLst>
                    <a:ext uri="{9D8B030D-6E8A-4147-A177-3AD203B41FA5}">
                      <a16:colId xmlns:a16="http://schemas.microsoft.com/office/drawing/2014/main" val="20003"/>
                    </a:ext>
                  </a:extLst>
                </a:gridCol>
              </a:tblGrid>
              <a:tr h="3810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i="0" u="none" strike="noStrike" cap="none" dirty="0">
                        <a:solidFill>
                          <a:srgbClr val="000000"/>
                        </a:solidFill>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i="0" u="none" strike="noStrike" cap="none" dirty="0">
                          <a:solidFill>
                            <a:srgbClr val="000000"/>
                          </a:solidFill>
                          <a:latin typeface="Roboto"/>
                          <a:ea typeface="Roboto"/>
                          <a:cs typeface="Roboto"/>
                          <a:sym typeface="Roboto"/>
                        </a:rPr>
                        <a:t>Current Identification</a:t>
                      </a:r>
                    </a:p>
                    <a:p>
                      <a:endParaRPr lang="en-US" dirty="0"/>
                    </a:p>
                  </a:txBody>
                  <a:tcPr>
                    <a:lnL w="9525" cap="flat" cmpd="sng" algn="ctr">
                      <a:solidFill>
                        <a:schemeClr val="dk1"/>
                      </a:solidFill>
                      <a:prstDash val="solid"/>
                      <a:round/>
                      <a:headEnd type="none" w="sm" len="sm"/>
                      <a:tailEnd type="none" w="sm" len="sm"/>
                    </a:lnL>
                    <a:solidFill>
                      <a:schemeClr val="accent1">
                        <a:lumMod val="20000"/>
                        <a:lumOff val="80000"/>
                      </a:schemeClr>
                    </a:solidFill>
                  </a:tcPr>
                </a:tc>
                <a:tc>
                  <a:txBody>
                    <a:bodyPr/>
                    <a:lstStyle/>
                    <a:p>
                      <a:pPr marL="0" lvl="0" indent="0" algn="ctr" rtl="0">
                        <a:spcBef>
                          <a:spcPts val="0"/>
                        </a:spcBef>
                        <a:spcAft>
                          <a:spcPts val="0"/>
                        </a:spcAft>
                        <a:buNone/>
                      </a:pPr>
                      <a:r>
                        <a:rPr lang="en" sz="1200" b="1" dirty="0">
                          <a:latin typeface="Roboto"/>
                          <a:ea typeface="Roboto"/>
                          <a:cs typeface="Roboto"/>
                          <a:sym typeface="Roboto"/>
                        </a:rPr>
                        <a:t># Total</a:t>
                      </a:r>
                      <a:endParaRPr sz="1200" b="1" dirty="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000000"/>
                        </a:buClr>
                        <a:buFont typeface="Arial"/>
                        <a:buNone/>
                      </a:pPr>
                      <a:r>
                        <a:rPr lang="en" sz="1200" b="1" i="0" u="none" strike="noStrike" cap="none" dirty="0">
                          <a:solidFill>
                            <a:srgbClr val="000000"/>
                          </a:solidFill>
                          <a:latin typeface="Roboto"/>
                          <a:ea typeface="Roboto"/>
                          <a:cs typeface="Roboto"/>
                          <a:sym typeface="Roboto"/>
                        </a:rPr>
                        <a:t># First Year ESSA Identified</a:t>
                      </a:r>
                      <a:endParaRPr sz="1200" b="1" i="0" u="none" strike="noStrike" cap="none" dirty="0">
                        <a:solidFill>
                          <a:srgbClr val="000000"/>
                        </a:solidFill>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lumMod val="20000"/>
                        <a:lumOff val="80000"/>
                      </a:schemeClr>
                    </a:solidFill>
                  </a:tcPr>
                </a:tc>
                <a:extLst>
                  <a:ext uri="{0D108BD9-81ED-4DB2-BD59-A6C34878D82A}">
                    <a16:rowId xmlns:a16="http://schemas.microsoft.com/office/drawing/2014/main" val="10000"/>
                  </a:ext>
                </a:extLst>
              </a:tr>
              <a:tr h="381000">
                <a:tc>
                  <a:txBody>
                    <a:bodyPr/>
                    <a:lstStyle/>
                    <a:p>
                      <a:r>
                        <a:rPr lang="en-US" dirty="0"/>
                        <a:t>Comprehensive Support and Improvement – Low Graduation</a:t>
                      </a:r>
                    </a:p>
                  </a:txBody>
                  <a:tcPr>
                    <a:lnL w="9525" cap="flat" cmpd="sng" algn="ctr">
                      <a:solidFill>
                        <a:schemeClr val="dk1"/>
                      </a:solidFill>
                      <a:prstDash val="solid"/>
                      <a:round/>
                      <a:headEnd type="none" w="sm" len="sm"/>
                      <a:tailEnd type="none" w="sm" len="sm"/>
                    </a:lnL>
                  </a:tcPr>
                </a:tc>
                <a:tc>
                  <a:txBody>
                    <a:bodyPr/>
                    <a:lstStyle/>
                    <a:p>
                      <a:pPr marL="0" lvl="0" indent="0" algn="ctr" rtl="0">
                        <a:spcBef>
                          <a:spcPts val="0"/>
                        </a:spcBef>
                        <a:spcAft>
                          <a:spcPts val="0"/>
                        </a:spcAft>
                        <a:buNone/>
                      </a:pPr>
                      <a:r>
                        <a:rPr lang="en" sz="1200">
                          <a:latin typeface="Roboto"/>
                          <a:ea typeface="Roboto"/>
                          <a:cs typeface="Roboto"/>
                          <a:sym typeface="Roboto"/>
                        </a:rPr>
                        <a:t>38</a:t>
                      </a:r>
                      <a:endParaRPr sz="120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0</a:t>
                      </a:r>
                      <a:endParaRPr sz="120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dirty="0">
                          <a:latin typeface="Roboto"/>
                          <a:ea typeface="Roboto"/>
                          <a:cs typeface="Roboto"/>
                          <a:sym typeface="Roboto"/>
                        </a:rPr>
                        <a:t>Year 1 - 2</a:t>
                      </a:r>
                      <a:endParaRPr sz="1200" dirty="0">
                        <a:latin typeface="Roboto"/>
                        <a:ea typeface="Roboto"/>
                        <a:cs typeface="Roboto"/>
                        <a:sym typeface="Roboto"/>
                      </a:endParaRPr>
                    </a:p>
                  </a:txBody>
                  <a:tcPr marL="91425" marR="91425" marT="91425" marB="914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6</a:t>
                      </a:r>
                      <a:endParaRPr sz="120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0</a:t>
                      </a:r>
                      <a:endParaRPr sz="120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21151">
                <a:tc>
                  <a:txBody>
                    <a:bodyPr/>
                    <a:lstStyle/>
                    <a:p>
                      <a:pPr marL="0" lvl="0" indent="0" algn="l" rtl="0">
                        <a:spcBef>
                          <a:spcPts val="0"/>
                        </a:spcBef>
                        <a:spcAft>
                          <a:spcPts val="0"/>
                        </a:spcAft>
                        <a:buNone/>
                      </a:pPr>
                      <a:r>
                        <a:rPr lang="en" sz="1200" dirty="0">
                          <a:latin typeface="Roboto"/>
                          <a:ea typeface="Roboto"/>
                          <a:cs typeface="Roboto"/>
                          <a:sym typeface="Roboto"/>
                        </a:rPr>
                        <a:t>Year 3</a:t>
                      </a:r>
                      <a:endParaRPr sz="1200" dirty="0">
                        <a:latin typeface="Roboto"/>
                        <a:ea typeface="Roboto"/>
                        <a:cs typeface="Roboto"/>
                        <a:sym typeface="Roboto"/>
                      </a:endParaRPr>
                    </a:p>
                  </a:txBody>
                  <a:tcPr marL="91425" marR="91425" marT="91425" marB="914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4</a:t>
                      </a:r>
                      <a:endParaRPr sz="120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0</a:t>
                      </a:r>
                      <a:endParaRPr sz="120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dirty="0">
                          <a:latin typeface="Roboto"/>
                          <a:ea typeface="Roboto"/>
                          <a:cs typeface="Roboto"/>
                          <a:sym typeface="Roboto"/>
                        </a:rPr>
                        <a:t>Year 4 or More</a:t>
                      </a:r>
                      <a:endParaRPr sz="1200" dirty="0">
                        <a:latin typeface="Roboto"/>
                        <a:ea typeface="Roboto"/>
                        <a:cs typeface="Roboto"/>
                        <a:sym typeface="Roboto"/>
                      </a:endParaRPr>
                    </a:p>
                  </a:txBody>
                  <a:tcPr marL="91425" marR="91425" marT="91425" marB="914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28</a:t>
                      </a:r>
                      <a:endParaRPr sz="120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dirty="0">
                          <a:latin typeface="Roboto"/>
                          <a:ea typeface="Roboto"/>
                          <a:cs typeface="Roboto"/>
                          <a:sym typeface="Roboto"/>
                        </a:rPr>
                        <a:t>0</a:t>
                      </a:r>
                      <a:endParaRPr sz="1200" dirty="0">
                        <a:latin typeface="Roboto"/>
                        <a:ea typeface="Roboto"/>
                        <a:cs typeface="Roboto"/>
                        <a:sym typeface="Robot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4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ESSA Identified AECs</a:t>
            </a:r>
            <a:endParaRPr dirty="0"/>
          </a:p>
        </p:txBody>
      </p:sp>
      <p:sp>
        <p:nvSpPr>
          <p:cNvPr id="1172" name="Google Shape;1172;p14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graphicFrame>
        <p:nvGraphicFramePr>
          <p:cNvPr id="1173" name="Google Shape;1173;p149"/>
          <p:cNvGraphicFramePr/>
          <p:nvPr>
            <p:extLst>
              <p:ext uri="{D42A27DB-BD31-4B8C-83A1-F6EECF244321}">
                <p14:modId xmlns:p14="http://schemas.microsoft.com/office/powerpoint/2010/main" val="1628841284"/>
              </p:ext>
            </p:extLst>
          </p:nvPr>
        </p:nvGraphicFramePr>
        <p:xfrm>
          <a:off x="952500" y="1099011"/>
          <a:ext cx="7239000" cy="3048000"/>
        </p:xfrm>
        <a:graphic>
          <a:graphicData uri="http://schemas.openxmlformats.org/drawingml/2006/table">
            <a:tbl>
              <a:tblPr firstRow="1">
                <a:noFill/>
                <a:tableStyleId>{59A71F12-1E0E-425A-B7C2-B05E5612C18F}</a:tableStyleId>
              </a:tblPr>
              <a:tblGrid>
                <a:gridCol w="5311175">
                  <a:extLst>
                    <a:ext uri="{9D8B030D-6E8A-4147-A177-3AD203B41FA5}">
                      <a16:colId xmlns:a16="http://schemas.microsoft.com/office/drawing/2014/main" val="20000"/>
                    </a:ext>
                  </a:extLst>
                </a:gridCol>
                <a:gridCol w="19278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200" b="1">
                          <a:latin typeface="Roboto"/>
                          <a:ea typeface="Roboto"/>
                          <a:cs typeface="Roboto"/>
                          <a:sym typeface="Roboto"/>
                        </a:rPr>
                        <a:t>ESSA Identification Category</a:t>
                      </a:r>
                      <a:endParaRPr sz="1200" b="1">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200" b="1">
                          <a:latin typeface="Roboto"/>
                          <a:ea typeface="Roboto"/>
                          <a:cs typeface="Roboto"/>
                          <a:sym typeface="Roboto"/>
                        </a:rPr>
                        <a:t>Number of Schools</a:t>
                      </a:r>
                      <a:endParaRPr sz="1200" b="1">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latin typeface="Roboto"/>
                          <a:ea typeface="Roboto"/>
                          <a:cs typeface="Roboto"/>
                          <a:sym typeface="Roboto"/>
                        </a:rPr>
                        <a:t>Comprehensive Support - Lowest 5%</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1</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latin typeface="Roboto"/>
                          <a:ea typeface="Roboto"/>
                          <a:cs typeface="Roboto"/>
                          <a:sym typeface="Roboto"/>
                        </a:rPr>
                        <a:t>Comprehensive Support - Lowest 5% - On Watch</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1</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solidFill>
                            <a:schemeClr val="dk1"/>
                          </a:solidFill>
                          <a:latin typeface="Roboto"/>
                          <a:ea typeface="Roboto"/>
                          <a:cs typeface="Roboto"/>
                          <a:sym typeface="Roboto"/>
                        </a:rPr>
                        <a:t>Comprehensive Support - </a:t>
                      </a:r>
                      <a:r>
                        <a:rPr lang="en" sz="1200">
                          <a:latin typeface="Roboto"/>
                          <a:ea typeface="Roboto"/>
                          <a:cs typeface="Roboto"/>
                          <a:sym typeface="Roboto"/>
                        </a:rPr>
                        <a:t>Low Graduation Rate</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38</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solidFill>
                            <a:schemeClr val="dk1"/>
                          </a:solidFill>
                          <a:latin typeface="Roboto"/>
                          <a:ea typeface="Roboto"/>
                          <a:cs typeface="Roboto"/>
                          <a:sym typeface="Roboto"/>
                        </a:rPr>
                        <a:t>Comprehensive Support - </a:t>
                      </a:r>
                      <a:r>
                        <a:rPr lang="en" sz="1200">
                          <a:latin typeface="Roboto"/>
                          <a:ea typeface="Roboto"/>
                          <a:cs typeface="Roboto"/>
                          <a:sym typeface="Roboto"/>
                        </a:rPr>
                        <a:t>Low Graduation Rate - On Watch</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7</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200">
                          <a:latin typeface="Roboto"/>
                          <a:ea typeface="Roboto"/>
                          <a:cs typeface="Roboto"/>
                          <a:sym typeface="Roboto"/>
                        </a:rPr>
                        <a:t>Additional Targeted Support</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4</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200">
                          <a:latin typeface="Roboto"/>
                          <a:ea typeface="Roboto"/>
                          <a:cs typeface="Roboto"/>
                          <a:sym typeface="Roboto"/>
                        </a:rPr>
                        <a:t>Targeted Support </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Roboto"/>
                          <a:ea typeface="Roboto"/>
                          <a:cs typeface="Roboto"/>
                          <a:sym typeface="Roboto"/>
                        </a:rPr>
                        <a:t>30</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200">
                          <a:latin typeface="Roboto"/>
                          <a:ea typeface="Roboto"/>
                          <a:cs typeface="Roboto"/>
                          <a:sym typeface="Roboto"/>
                        </a:rPr>
                        <a:t>Targeted Support Due to Participation</a:t>
                      </a:r>
                      <a:endParaRPr sz="120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dirty="0">
                          <a:latin typeface="Roboto"/>
                          <a:ea typeface="Roboto"/>
                          <a:cs typeface="Roboto"/>
                          <a:sym typeface="Roboto"/>
                        </a:rPr>
                        <a:t>2</a:t>
                      </a:r>
                      <a:endParaRPr sz="1200" dirty="0">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5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a:t>Reminder: ESSA School Profiles</a:t>
            </a:r>
            <a:endParaRPr/>
          </a:p>
        </p:txBody>
      </p:sp>
      <p:sp>
        <p:nvSpPr>
          <p:cNvPr id="1179" name="Google Shape;1179;p150"/>
          <p:cNvSpPr txBox="1">
            <a:spLocks noGrp="1"/>
          </p:cNvSpPr>
          <p:nvPr>
            <p:ph type="body" idx="1"/>
          </p:nvPr>
        </p:nvSpPr>
        <p:spPr>
          <a:xfrm>
            <a:off x="311700" y="1152475"/>
            <a:ext cx="72108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800"/>
              </a:spcBef>
              <a:spcAft>
                <a:spcPts val="0"/>
              </a:spcAft>
              <a:buSzPts val="1800"/>
              <a:buNone/>
            </a:pPr>
            <a:r>
              <a:rPr lang="en"/>
              <a:t>Shared via Syncplicity with:</a:t>
            </a:r>
            <a:endParaRPr/>
          </a:p>
          <a:p>
            <a:pPr marL="457200" lvl="0" indent="-342900" algn="l" rtl="0">
              <a:lnSpc>
                <a:spcPct val="90000"/>
              </a:lnSpc>
              <a:spcBef>
                <a:spcPts val="800"/>
              </a:spcBef>
              <a:spcAft>
                <a:spcPts val="0"/>
              </a:spcAft>
              <a:buSzPts val="1800"/>
              <a:buFont typeface="Calibri"/>
              <a:buChar char="•"/>
            </a:pPr>
            <a:r>
              <a:rPr lang="en"/>
              <a:t>Superintendents</a:t>
            </a:r>
            <a:endParaRPr/>
          </a:p>
          <a:p>
            <a:pPr marL="457200" lvl="0" indent="-342900" algn="l" rtl="0">
              <a:lnSpc>
                <a:spcPct val="90000"/>
              </a:lnSpc>
              <a:spcBef>
                <a:spcPts val="0"/>
              </a:spcBef>
              <a:spcAft>
                <a:spcPts val="0"/>
              </a:spcAft>
              <a:buSzPts val="1800"/>
              <a:buFont typeface="Calibri"/>
              <a:buChar char="•"/>
            </a:pPr>
            <a:r>
              <a:rPr lang="en"/>
              <a:t>District Accountability Contacts</a:t>
            </a:r>
            <a:endParaRPr/>
          </a:p>
          <a:p>
            <a:pPr marL="457200" lvl="0" indent="-342900" algn="l" rtl="0">
              <a:lnSpc>
                <a:spcPct val="90000"/>
              </a:lnSpc>
              <a:spcBef>
                <a:spcPts val="0"/>
              </a:spcBef>
              <a:spcAft>
                <a:spcPts val="0"/>
              </a:spcAft>
              <a:buSzPts val="1800"/>
              <a:buFont typeface="Calibri"/>
              <a:buChar char="•"/>
            </a:pPr>
            <a:r>
              <a:rPr lang="en"/>
              <a:t>Authorized Representatives in Consolidated Application</a:t>
            </a:r>
            <a:endParaRPr/>
          </a:p>
          <a:p>
            <a:pPr marL="0" lvl="0" indent="0" algn="l" rtl="0">
              <a:lnSpc>
                <a:spcPct val="90000"/>
              </a:lnSpc>
              <a:spcBef>
                <a:spcPts val="800"/>
              </a:spcBef>
              <a:spcAft>
                <a:spcPts val="0"/>
              </a:spcAft>
              <a:buSzPts val="1800"/>
              <a:buNone/>
            </a:pPr>
            <a:endParaRPr/>
          </a:p>
          <a:p>
            <a:pPr marL="0" lvl="0" indent="0" algn="l" rtl="0">
              <a:lnSpc>
                <a:spcPct val="90000"/>
              </a:lnSpc>
              <a:spcBef>
                <a:spcPts val="800"/>
              </a:spcBef>
              <a:spcAft>
                <a:spcPts val="0"/>
              </a:spcAft>
              <a:buSzPts val="1800"/>
              <a:buNone/>
            </a:pPr>
            <a:r>
              <a:rPr lang="en"/>
              <a:t>The above individuals can also request access for additional school and/or district personnel by sending an email to Yazmine Patino (</a:t>
            </a:r>
            <a:r>
              <a:rPr lang="en" u="sng">
                <a:solidFill>
                  <a:schemeClr val="hlink"/>
                </a:solidFill>
                <a:hlinkClick r:id="rId3"/>
              </a:rPr>
              <a:t>patino_y@cde.state.co.us</a:t>
            </a:r>
            <a:r>
              <a:rPr lang="en"/>
              <a:t>).</a:t>
            </a:r>
            <a:endParaRPr/>
          </a:p>
          <a:p>
            <a:pPr marL="0" lvl="0" indent="0" algn="l" rtl="0">
              <a:lnSpc>
                <a:spcPct val="90000"/>
              </a:lnSpc>
              <a:spcBef>
                <a:spcPts val="800"/>
              </a:spcBef>
              <a:spcAft>
                <a:spcPts val="0"/>
              </a:spcAft>
              <a:buSzPts val="1800"/>
              <a:buNone/>
            </a:pPr>
            <a:endParaRPr/>
          </a:p>
          <a:p>
            <a:pPr marL="0" lvl="0" indent="0" algn="l" rtl="0">
              <a:lnSpc>
                <a:spcPct val="90000"/>
              </a:lnSpc>
              <a:spcBef>
                <a:spcPts val="800"/>
              </a:spcBef>
              <a:spcAft>
                <a:spcPts val="0"/>
              </a:spcAft>
              <a:buSzPts val="1800"/>
              <a:buNone/>
            </a:pPr>
            <a:r>
              <a:rPr lang="en"/>
              <a:t>The school profiles provide detailed information about the data that led to ESSA Identification.</a:t>
            </a:r>
            <a:endParaRPr/>
          </a:p>
        </p:txBody>
      </p:sp>
      <p:sp>
        <p:nvSpPr>
          <p:cNvPr id="1180" name="Google Shape;1180;p15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054"/>
        <p:cNvGrpSpPr/>
        <p:nvPr/>
      </p:nvGrpSpPr>
      <p:grpSpPr>
        <a:xfrm>
          <a:off x="0" y="0"/>
          <a:ext cx="0" cy="0"/>
          <a:chOff x="0" y="0"/>
          <a:chExt cx="0" cy="0"/>
        </a:xfrm>
      </p:grpSpPr>
      <p:sp>
        <p:nvSpPr>
          <p:cNvPr id="1055" name="Google Shape;1055;p13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Welcome!</a:t>
            </a:r>
            <a:endParaRPr/>
          </a:p>
        </p:txBody>
      </p:sp>
      <p:sp>
        <p:nvSpPr>
          <p:cNvPr id="1056" name="Google Shape;1056;p13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057" name="Google Shape;1057;p13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As you enter, please add your school and/or district to the chat.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5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Requirements and Supports </a:t>
            </a:r>
            <a:endParaRPr/>
          </a:p>
        </p:txBody>
      </p:sp>
      <p:sp>
        <p:nvSpPr>
          <p:cNvPr id="1186" name="Google Shape;1186;p151"/>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ESSA identified schools</a:t>
            </a:r>
            <a:endParaRPr/>
          </a:p>
          <a:p>
            <a:pPr marL="457200" lvl="0" indent="-330200" algn="l" rtl="0">
              <a:spcBef>
                <a:spcPts val="1200"/>
              </a:spcBef>
              <a:spcAft>
                <a:spcPts val="0"/>
              </a:spcAft>
              <a:buSzPts val="1600"/>
              <a:buChar char="●"/>
            </a:pPr>
            <a:r>
              <a:rPr lang="en"/>
              <a:t>Must develop and implement an improvement plan, in partnership with stakeholders, that addresses the reasons for identification</a:t>
            </a:r>
            <a:endParaRPr/>
          </a:p>
          <a:p>
            <a:pPr marL="457200" lvl="0" indent="-330200" algn="l" rtl="0">
              <a:spcBef>
                <a:spcPts val="0"/>
              </a:spcBef>
              <a:spcAft>
                <a:spcPts val="0"/>
              </a:spcAft>
              <a:buSzPts val="1600"/>
              <a:buChar char="●"/>
            </a:pPr>
            <a:r>
              <a:rPr lang="en"/>
              <a:t>Are eligible for supports and services, including grant opportunities through the </a:t>
            </a:r>
            <a:r>
              <a:rPr lang="en" u="sng">
                <a:solidFill>
                  <a:schemeClr val="hlink"/>
                </a:solidFill>
                <a:hlinkClick r:id="rId3"/>
              </a:rPr>
              <a:t>Empowering Action for School Improvement (EASI)</a:t>
            </a:r>
            <a:r>
              <a:rPr lang="en"/>
              <a:t> grant</a:t>
            </a:r>
            <a:endParaRPr/>
          </a:p>
          <a:p>
            <a:pPr marL="914400" lvl="1" indent="-317500" algn="l" rtl="0">
              <a:spcBef>
                <a:spcPts val="0"/>
              </a:spcBef>
              <a:spcAft>
                <a:spcPts val="0"/>
              </a:spcAft>
              <a:buSzPts val="1400"/>
              <a:buChar char="○"/>
            </a:pPr>
            <a:r>
              <a:rPr lang="en"/>
              <a:t>Application open until December 4, 2024, 4 p.m.</a:t>
            </a:r>
            <a:endParaRPr/>
          </a:p>
          <a:p>
            <a:pPr marL="914400" lvl="1" indent="-317500" algn="l" rtl="0">
              <a:spcBef>
                <a:spcPts val="0"/>
              </a:spcBef>
              <a:spcAft>
                <a:spcPts val="0"/>
              </a:spcAft>
              <a:buSzPts val="1400"/>
              <a:buChar char="○"/>
            </a:pPr>
            <a:r>
              <a:rPr lang="en"/>
              <a:t>LEA is the fiscal agent and must submit the application</a:t>
            </a:r>
            <a:endParaRPr/>
          </a:p>
        </p:txBody>
      </p:sp>
      <p:sp>
        <p:nvSpPr>
          <p:cNvPr id="1187" name="Google Shape;1187;p15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152"/>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200"/>
              <a:buFont typeface="Arial"/>
              <a:buNone/>
            </a:pPr>
            <a:r>
              <a:rPr lang="en"/>
              <a:t>Implications for CS-Y3+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153"/>
          <p:cNvSpPr txBox="1">
            <a:spLocks noGrp="1"/>
          </p:cNvSpPr>
          <p:nvPr>
            <p:ph type="title"/>
          </p:nvPr>
        </p:nvSpPr>
        <p:spPr>
          <a:xfrm>
            <a:off x="245202" y="190894"/>
            <a:ext cx="8053800" cy="567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100"/>
              <a:buFont typeface="Arial"/>
              <a:buNone/>
            </a:pPr>
            <a:r>
              <a:rPr lang="en" sz="2800">
                <a:solidFill>
                  <a:schemeClr val="dk1"/>
                </a:solidFill>
              </a:rPr>
              <a:t>At a Glance - CS Y3+ Schools</a:t>
            </a:r>
            <a:endParaRPr/>
          </a:p>
        </p:txBody>
      </p:sp>
      <p:sp>
        <p:nvSpPr>
          <p:cNvPr id="1199" name="Google Shape;1199;p153"/>
          <p:cNvSpPr txBox="1">
            <a:spLocks noGrp="1"/>
          </p:cNvSpPr>
          <p:nvPr>
            <p:ph type="body" idx="1"/>
          </p:nvPr>
        </p:nvSpPr>
        <p:spPr>
          <a:xfrm>
            <a:off x="628650" y="1039545"/>
            <a:ext cx="7886700" cy="2447700"/>
          </a:xfrm>
          <a:prstGeom prst="rect">
            <a:avLst/>
          </a:prstGeom>
          <a:noFill/>
          <a:ln>
            <a:noFill/>
          </a:ln>
        </p:spPr>
        <p:txBody>
          <a:bodyPr spcFirstLastPara="1" wrap="square" lIns="0" tIns="0" rIns="0" bIns="45700" anchor="t" anchorCtr="0">
            <a:normAutofit fontScale="25000" lnSpcReduction="20000"/>
          </a:bodyPr>
          <a:lstStyle/>
          <a:p>
            <a:pPr marL="0" lvl="0" indent="0" algn="l" rtl="0">
              <a:lnSpc>
                <a:spcPct val="115000"/>
              </a:lnSpc>
              <a:spcBef>
                <a:spcPts val="800"/>
              </a:spcBef>
              <a:spcAft>
                <a:spcPts val="0"/>
              </a:spcAft>
              <a:buClr>
                <a:schemeClr val="dk1"/>
              </a:buClr>
              <a:buSzPts val="275"/>
              <a:buFont typeface="Arial"/>
              <a:buNone/>
            </a:pPr>
            <a:r>
              <a:rPr lang="en" sz="5882" b="1">
                <a:solidFill>
                  <a:srgbClr val="595959"/>
                </a:solidFill>
                <a:latin typeface="Arial"/>
                <a:ea typeface="Arial"/>
                <a:cs typeface="Arial"/>
                <a:sym typeface="Arial"/>
              </a:rPr>
              <a:t>37 schools identified as CS Y3+ </a:t>
            </a:r>
            <a:endParaRPr sz="5882" b="1">
              <a:solidFill>
                <a:srgbClr val="595959"/>
              </a:solidFill>
              <a:latin typeface="Arial"/>
              <a:ea typeface="Arial"/>
              <a:cs typeface="Arial"/>
              <a:sym typeface="Arial"/>
            </a:endParaRPr>
          </a:p>
          <a:p>
            <a:pPr marL="457200" lvl="0" indent="-312644" algn="l" rtl="0">
              <a:lnSpc>
                <a:spcPct val="115000"/>
              </a:lnSpc>
              <a:spcBef>
                <a:spcPts val="800"/>
              </a:spcBef>
              <a:spcAft>
                <a:spcPts val="0"/>
              </a:spcAft>
              <a:buClr>
                <a:srgbClr val="595959"/>
              </a:buClr>
              <a:buSzPct val="100000"/>
              <a:buFont typeface="Arial"/>
              <a:buChar char="•"/>
            </a:pPr>
            <a:r>
              <a:rPr lang="en" sz="5294">
                <a:solidFill>
                  <a:srgbClr val="595959"/>
                </a:solidFill>
                <a:latin typeface="Arial"/>
                <a:ea typeface="Arial"/>
                <a:cs typeface="Arial"/>
                <a:sym typeface="Arial"/>
              </a:rPr>
              <a:t>6 on State Accountability </a:t>
            </a:r>
            <a:endParaRPr sz="5294">
              <a:solidFill>
                <a:srgbClr val="595959"/>
              </a:solidFill>
              <a:latin typeface="Arial"/>
              <a:ea typeface="Arial"/>
              <a:cs typeface="Arial"/>
              <a:sym typeface="Arial"/>
            </a:endParaRPr>
          </a:p>
          <a:p>
            <a:pPr marL="457200" lvl="0" indent="-312644" algn="l" rtl="0">
              <a:lnSpc>
                <a:spcPct val="115000"/>
              </a:lnSpc>
              <a:spcBef>
                <a:spcPts val="0"/>
              </a:spcBef>
              <a:spcAft>
                <a:spcPts val="0"/>
              </a:spcAft>
              <a:buClr>
                <a:srgbClr val="595959"/>
              </a:buClr>
              <a:buSzPct val="100000"/>
              <a:buFont typeface="Arial"/>
              <a:buChar char="•"/>
            </a:pPr>
            <a:r>
              <a:rPr lang="en" sz="5294">
                <a:solidFill>
                  <a:srgbClr val="595959"/>
                </a:solidFill>
                <a:latin typeface="Arial"/>
                <a:ea typeface="Arial"/>
                <a:cs typeface="Arial"/>
                <a:sym typeface="Arial"/>
              </a:rPr>
              <a:t>3 are Elementary Schools</a:t>
            </a:r>
            <a:endParaRPr sz="5294">
              <a:solidFill>
                <a:srgbClr val="595959"/>
              </a:solidFill>
              <a:latin typeface="Arial"/>
              <a:ea typeface="Arial"/>
              <a:cs typeface="Arial"/>
              <a:sym typeface="Arial"/>
            </a:endParaRPr>
          </a:p>
          <a:p>
            <a:pPr marL="457200" lvl="0" indent="-312644" algn="l" rtl="0">
              <a:lnSpc>
                <a:spcPct val="115000"/>
              </a:lnSpc>
              <a:spcBef>
                <a:spcPts val="0"/>
              </a:spcBef>
              <a:spcAft>
                <a:spcPts val="0"/>
              </a:spcAft>
              <a:buClr>
                <a:srgbClr val="595959"/>
              </a:buClr>
              <a:buSzPct val="100000"/>
              <a:buFont typeface="Arial"/>
              <a:buChar char="•"/>
            </a:pPr>
            <a:r>
              <a:rPr lang="en" sz="5294">
                <a:solidFill>
                  <a:srgbClr val="595959"/>
                </a:solidFill>
                <a:latin typeface="Arial"/>
                <a:ea typeface="Arial"/>
                <a:cs typeface="Arial"/>
                <a:sym typeface="Arial"/>
              </a:rPr>
              <a:t>34 are High Schools</a:t>
            </a:r>
            <a:endParaRPr sz="5294">
              <a:solidFill>
                <a:srgbClr val="595959"/>
              </a:solidFill>
              <a:latin typeface="Arial"/>
              <a:ea typeface="Arial"/>
              <a:cs typeface="Arial"/>
              <a:sym typeface="Arial"/>
            </a:endParaRPr>
          </a:p>
          <a:p>
            <a:pPr marL="0" lvl="0" indent="0" algn="l" rtl="0">
              <a:lnSpc>
                <a:spcPct val="115000"/>
              </a:lnSpc>
              <a:spcBef>
                <a:spcPts val="800"/>
              </a:spcBef>
              <a:spcAft>
                <a:spcPts val="0"/>
              </a:spcAft>
              <a:buNone/>
            </a:pPr>
            <a:r>
              <a:rPr lang="en" sz="5529" b="1">
                <a:solidFill>
                  <a:srgbClr val="595959"/>
                </a:solidFill>
                <a:latin typeface="Arial"/>
                <a:ea typeface="Arial"/>
                <a:cs typeface="Arial"/>
                <a:sym typeface="Arial"/>
              </a:rPr>
              <a:t>32 are Alternative Education Campuses (AEC) ESSA-Identified as CS - Low Graduation Rate</a:t>
            </a:r>
            <a:endParaRPr sz="5529" b="1">
              <a:solidFill>
                <a:srgbClr val="595959"/>
              </a:solidFill>
              <a:latin typeface="Arial"/>
              <a:ea typeface="Arial"/>
              <a:cs typeface="Arial"/>
              <a:sym typeface="Arial"/>
            </a:endParaRPr>
          </a:p>
          <a:p>
            <a:pPr marL="457200" lvl="0" indent="-312644" algn="l" rtl="0">
              <a:lnSpc>
                <a:spcPct val="115000"/>
              </a:lnSpc>
              <a:spcBef>
                <a:spcPts val="400"/>
              </a:spcBef>
              <a:spcAft>
                <a:spcPts val="0"/>
              </a:spcAft>
              <a:buClr>
                <a:srgbClr val="595959"/>
              </a:buClr>
              <a:buSzPct val="100000"/>
              <a:buFont typeface="Arial"/>
              <a:buChar char="•"/>
            </a:pPr>
            <a:r>
              <a:rPr lang="en" sz="5294">
                <a:solidFill>
                  <a:srgbClr val="595959"/>
                </a:solidFill>
                <a:latin typeface="Arial"/>
                <a:ea typeface="Arial"/>
                <a:cs typeface="Arial"/>
                <a:sym typeface="Arial"/>
              </a:rPr>
              <a:t>15 Charter Schools</a:t>
            </a:r>
            <a:endParaRPr sz="5294">
              <a:solidFill>
                <a:srgbClr val="595959"/>
              </a:solidFill>
              <a:latin typeface="Arial"/>
              <a:ea typeface="Arial"/>
              <a:cs typeface="Arial"/>
              <a:sym typeface="Arial"/>
            </a:endParaRPr>
          </a:p>
          <a:p>
            <a:pPr marL="457200" lvl="0" indent="-312644" algn="l" rtl="0">
              <a:lnSpc>
                <a:spcPct val="115000"/>
              </a:lnSpc>
              <a:spcBef>
                <a:spcPts val="0"/>
              </a:spcBef>
              <a:spcAft>
                <a:spcPts val="0"/>
              </a:spcAft>
              <a:buClr>
                <a:srgbClr val="595959"/>
              </a:buClr>
              <a:buSzPct val="100000"/>
              <a:buFont typeface="Arial"/>
              <a:buChar char="•"/>
            </a:pPr>
            <a:r>
              <a:rPr lang="en" sz="5294">
                <a:solidFill>
                  <a:srgbClr val="595959"/>
                </a:solidFill>
                <a:latin typeface="Arial"/>
                <a:ea typeface="Arial"/>
                <a:cs typeface="Arial"/>
                <a:sym typeface="Arial"/>
              </a:rPr>
              <a:t>2 Online Schools</a:t>
            </a:r>
            <a:endParaRPr sz="5294">
              <a:solidFill>
                <a:srgbClr val="595959"/>
              </a:solidFill>
              <a:latin typeface="Arial"/>
              <a:ea typeface="Arial"/>
              <a:cs typeface="Arial"/>
              <a:sym typeface="Arial"/>
            </a:endParaRPr>
          </a:p>
          <a:p>
            <a:pPr marL="457200" lvl="0" indent="-312644" algn="l" rtl="0">
              <a:lnSpc>
                <a:spcPct val="115000"/>
              </a:lnSpc>
              <a:spcBef>
                <a:spcPts val="0"/>
              </a:spcBef>
              <a:spcAft>
                <a:spcPts val="0"/>
              </a:spcAft>
              <a:buClr>
                <a:srgbClr val="595959"/>
              </a:buClr>
              <a:buSzPct val="100000"/>
              <a:buFont typeface="Arial"/>
              <a:buChar char="•"/>
            </a:pPr>
            <a:r>
              <a:rPr lang="en" sz="5294">
                <a:solidFill>
                  <a:srgbClr val="595959"/>
                </a:solidFill>
                <a:latin typeface="Arial"/>
                <a:ea typeface="Arial"/>
                <a:cs typeface="Arial"/>
                <a:sym typeface="Arial"/>
              </a:rPr>
              <a:t>Mix of Metro, Urban/Suburban and Rural</a:t>
            </a:r>
            <a:endParaRPr sz="5294">
              <a:solidFill>
                <a:srgbClr val="595959"/>
              </a:solidFill>
              <a:latin typeface="Arial"/>
              <a:ea typeface="Arial"/>
              <a:cs typeface="Arial"/>
              <a:sym typeface="Arial"/>
            </a:endParaRPr>
          </a:p>
          <a:p>
            <a:pPr marL="457200" lvl="0" indent="-312644" algn="l" rtl="0">
              <a:lnSpc>
                <a:spcPct val="115000"/>
              </a:lnSpc>
              <a:spcBef>
                <a:spcPts val="0"/>
              </a:spcBef>
              <a:spcAft>
                <a:spcPts val="0"/>
              </a:spcAft>
              <a:buClr>
                <a:srgbClr val="595959"/>
              </a:buClr>
              <a:buSzPct val="100000"/>
              <a:buFont typeface="Arial"/>
              <a:buChar char="•"/>
            </a:pPr>
            <a:r>
              <a:rPr lang="en" sz="5294">
                <a:solidFill>
                  <a:srgbClr val="595959"/>
                </a:solidFill>
                <a:latin typeface="Arial"/>
                <a:ea typeface="Arial"/>
                <a:cs typeface="Arial"/>
                <a:sym typeface="Arial"/>
              </a:rPr>
              <a:t>18 are rated as AEC - Performance on State Accountability Framework</a:t>
            </a:r>
            <a:endParaRPr sz="5294">
              <a:solidFill>
                <a:srgbClr val="595959"/>
              </a:solidFill>
              <a:latin typeface="Arial"/>
              <a:ea typeface="Arial"/>
              <a:cs typeface="Arial"/>
              <a:sym typeface="Arial"/>
            </a:endParaRPr>
          </a:p>
          <a:p>
            <a:pPr marL="0" lvl="0" indent="0" algn="l" rtl="0">
              <a:lnSpc>
                <a:spcPct val="115000"/>
              </a:lnSpc>
              <a:spcBef>
                <a:spcPts val="400"/>
              </a:spcBef>
              <a:spcAft>
                <a:spcPts val="0"/>
              </a:spcAft>
              <a:buNone/>
            </a:pPr>
            <a:endParaRPr sz="5294">
              <a:solidFill>
                <a:srgbClr val="595959"/>
              </a:solidFill>
              <a:latin typeface="Arial"/>
              <a:ea typeface="Arial"/>
              <a:cs typeface="Arial"/>
              <a:sym typeface="Arial"/>
            </a:endParaRPr>
          </a:p>
          <a:p>
            <a:pPr marL="0" lvl="0" indent="0" algn="l" rtl="0">
              <a:lnSpc>
                <a:spcPct val="115000"/>
              </a:lnSpc>
              <a:spcBef>
                <a:spcPts val="400"/>
              </a:spcBef>
              <a:spcAft>
                <a:spcPts val="0"/>
              </a:spcAft>
              <a:buNone/>
            </a:pPr>
            <a:endParaRPr sz="5294">
              <a:solidFill>
                <a:srgbClr val="595959"/>
              </a:solidFill>
              <a:latin typeface="Arial"/>
              <a:ea typeface="Arial"/>
              <a:cs typeface="Arial"/>
              <a:sym typeface="Arial"/>
            </a:endParaRPr>
          </a:p>
          <a:p>
            <a:pPr marL="0" lvl="0" indent="0" algn="l" rtl="0">
              <a:lnSpc>
                <a:spcPct val="115000"/>
              </a:lnSpc>
              <a:spcBef>
                <a:spcPts val="400"/>
              </a:spcBef>
              <a:spcAft>
                <a:spcPts val="0"/>
              </a:spcAft>
              <a:buNone/>
            </a:pPr>
            <a:endParaRPr>
              <a:solidFill>
                <a:srgbClr val="595959"/>
              </a:solidFill>
              <a:latin typeface="Arial"/>
              <a:ea typeface="Arial"/>
              <a:cs typeface="Arial"/>
              <a:sym typeface="Arial"/>
            </a:endParaRPr>
          </a:p>
          <a:p>
            <a:pPr marL="0" lvl="0" indent="0" algn="l" rtl="0">
              <a:lnSpc>
                <a:spcPct val="115000"/>
              </a:lnSpc>
              <a:spcBef>
                <a:spcPts val="400"/>
              </a:spcBef>
              <a:spcAft>
                <a:spcPts val="0"/>
              </a:spcAft>
              <a:buNone/>
            </a:pPr>
            <a:endParaRPr>
              <a:solidFill>
                <a:srgbClr val="595959"/>
              </a:solidFill>
              <a:latin typeface="Arial"/>
              <a:ea typeface="Arial"/>
              <a:cs typeface="Arial"/>
              <a:sym typeface="Arial"/>
            </a:endParaRPr>
          </a:p>
          <a:p>
            <a:pPr marL="0" lvl="0" indent="0" algn="l" rtl="0">
              <a:spcBef>
                <a:spcPts val="400"/>
              </a:spcBef>
              <a:spcAft>
                <a:spcPts val="0"/>
              </a:spcAft>
              <a:buNone/>
            </a:pPr>
            <a:endParaRPr>
              <a:solidFill>
                <a:srgbClr val="595959"/>
              </a:solidFill>
              <a:latin typeface="Arial"/>
              <a:ea typeface="Arial"/>
              <a:cs typeface="Arial"/>
              <a:sym typeface="Arial"/>
            </a:endParaRPr>
          </a:p>
          <a:p>
            <a:pPr marL="0" lvl="0" indent="0" algn="l" rtl="0">
              <a:spcBef>
                <a:spcPts val="400"/>
              </a:spcBef>
              <a:spcAft>
                <a:spcPts val="0"/>
              </a:spcAft>
              <a:buNone/>
            </a:pPr>
            <a:endParaRPr>
              <a:solidFill>
                <a:srgbClr val="595959"/>
              </a:solidFill>
              <a:latin typeface="Arial"/>
              <a:ea typeface="Arial"/>
              <a:cs typeface="Arial"/>
              <a:sym typeface="Arial"/>
            </a:endParaRPr>
          </a:p>
          <a:p>
            <a:pPr marL="0" lvl="0" indent="0" algn="l" rtl="0">
              <a:spcBef>
                <a:spcPts val="400"/>
              </a:spcBef>
              <a:spcAft>
                <a:spcPts val="0"/>
              </a:spcAft>
              <a:buNone/>
            </a:pPr>
            <a:endParaRPr>
              <a:solidFill>
                <a:srgbClr val="595959"/>
              </a:solidFill>
              <a:latin typeface="Arial"/>
              <a:ea typeface="Arial"/>
              <a:cs typeface="Arial"/>
              <a:sym typeface="Arial"/>
            </a:endParaRPr>
          </a:p>
        </p:txBody>
      </p:sp>
      <p:sp>
        <p:nvSpPr>
          <p:cNvPr id="1200" name="Google Shape;1200;p153"/>
          <p:cNvSpPr txBox="1">
            <a:spLocks noGrp="1"/>
          </p:cNvSpPr>
          <p:nvPr>
            <p:ph type="sldNum" idx="12"/>
          </p:nvPr>
        </p:nvSpPr>
        <p:spPr>
          <a:xfrm>
            <a:off x="249655" y="3575447"/>
            <a:ext cx="2057400" cy="20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22</a:t>
            </a:fld>
            <a:endParaRPr/>
          </a:p>
        </p:txBody>
      </p:sp>
      <p:pic>
        <p:nvPicPr>
          <p:cNvPr id="1201" name="Google Shape;1201;p153" descr="File:State Normal School Building.jpg - Wikimedia Commons"/>
          <p:cNvPicPr preferRelativeResize="0"/>
          <p:nvPr/>
        </p:nvPicPr>
        <p:blipFill>
          <a:blip r:embed="rId3">
            <a:alphaModFix/>
          </a:blip>
          <a:stretch>
            <a:fillRect/>
          </a:stretch>
        </p:blipFill>
        <p:spPr>
          <a:xfrm>
            <a:off x="3164600" y="3280925"/>
            <a:ext cx="2391926" cy="17939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54"/>
          <p:cNvSpPr txBox="1">
            <a:spLocks noGrp="1"/>
          </p:cNvSpPr>
          <p:nvPr>
            <p:ph type="title"/>
          </p:nvPr>
        </p:nvSpPr>
        <p:spPr>
          <a:xfrm>
            <a:off x="332675" y="153875"/>
            <a:ext cx="74370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More Rigorous Action:  CS-Y3+ ESSA </a:t>
            </a:r>
            <a:r>
              <a:rPr lang="en" sz="2400"/>
              <a:t>Sections 1111(d)(3)(A)(i) and 1111(d)(1)(C)</a:t>
            </a:r>
            <a:endParaRPr/>
          </a:p>
        </p:txBody>
      </p:sp>
      <p:sp>
        <p:nvSpPr>
          <p:cNvPr id="1207" name="Google Shape;1207;p154"/>
          <p:cNvSpPr txBox="1">
            <a:spLocks noGrp="1"/>
          </p:cNvSpPr>
          <p:nvPr>
            <p:ph type="body" idx="1"/>
          </p:nvPr>
        </p:nvSpPr>
        <p:spPr>
          <a:xfrm>
            <a:off x="628650" y="1165860"/>
            <a:ext cx="7886700" cy="3263400"/>
          </a:xfrm>
          <a:prstGeom prst="rect">
            <a:avLst/>
          </a:prstGeom>
        </p:spPr>
        <p:txBody>
          <a:bodyPr spcFirstLastPara="1" wrap="square" lIns="0" tIns="0" rIns="0" bIns="0" anchor="t" anchorCtr="0">
            <a:normAutofit fontScale="47500" lnSpcReduction="20000"/>
          </a:bodyPr>
          <a:lstStyle/>
          <a:p>
            <a:pPr marL="0" lvl="0" indent="0" algn="l" rtl="0">
              <a:lnSpc>
                <a:spcPct val="115000"/>
              </a:lnSpc>
              <a:spcBef>
                <a:spcPts val="0"/>
              </a:spcBef>
              <a:spcAft>
                <a:spcPts val="0"/>
              </a:spcAft>
              <a:buNone/>
            </a:pPr>
            <a:r>
              <a:rPr lang="en" sz="2848">
                <a:solidFill>
                  <a:schemeClr val="dk1"/>
                </a:solidFill>
                <a:latin typeface="Lato"/>
                <a:ea typeface="Lato"/>
                <a:cs typeface="Lato"/>
                <a:sym typeface="Lato"/>
              </a:rPr>
              <a:t>…schools identified by the State for comprehensive support and improvement under subsection (c)(4)(D)(i), which, if not satisfied within a State-determined number of years (not to exceed four years), </a:t>
            </a:r>
            <a:r>
              <a:rPr lang="en" sz="2848">
                <a:solidFill>
                  <a:schemeClr val="dk1"/>
                </a:solidFill>
                <a:highlight>
                  <a:srgbClr val="FFFF00"/>
                </a:highlight>
                <a:latin typeface="Lato"/>
                <a:ea typeface="Lato"/>
                <a:cs typeface="Lato"/>
                <a:sym typeface="Lato"/>
              </a:rPr>
              <a:t>shall result in more rigorous State-determined action</a:t>
            </a:r>
            <a:r>
              <a:rPr lang="en" sz="2848">
                <a:solidFill>
                  <a:schemeClr val="dk1"/>
                </a:solidFill>
                <a:latin typeface="Lato"/>
                <a:ea typeface="Lato"/>
                <a:cs typeface="Lato"/>
                <a:sym typeface="Lato"/>
              </a:rPr>
              <a:t>, such as the implementation of interventions….</a:t>
            </a:r>
            <a:endParaRPr sz="2848">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2848">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2848">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2848">
                <a:solidFill>
                  <a:schemeClr val="dk1"/>
                </a:solidFill>
                <a:latin typeface="Lato"/>
                <a:ea typeface="Lato"/>
                <a:cs typeface="Lato"/>
                <a:sym typeface="Lato"/>
              </a:rPr>
              <a:t>STATE  EDUCATIONAL  AGENCY  DISCRETION.—With</a:t>
            </a:r>
            <a:endParaRPr sz="2848">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2848">
                <a:solidFill>
                  <a:schemeClr val="dk1"/>
                </a:solidFill>
                <a:latin typeface="Lato"/>
                <a:ea typeface="Lato"/>
                <a:cs typeface="Lato"/>
                <a:sym typeface="Lato"/>
              </a:rPr>
              <a:t>respect to any </a:t>
            </a:r>
            <a:r>
              <a:rPr lang="en" sz="2848">
                <a:solidFill>
                  <a:schemeClr val="dk1"/>
                </a:solidFill>
                <a:highlight>
                  <a:srgbClr val="FFFF00"/>
                </a:highlight>
                <a:latin typeface="Lato"/>
                <a:ea typeface="Lato"/>
                <a:cs typeface="Lato"/>
                <a:sym typeface="Lato"/>
              </a:rPr>
              <a:t>high school</a:t>
            </a:r>
            <a:r>
              <a:rPr lang="en" sz="2848">
                <a:solidFill>
                  <a:schemeClr val="dk1"/>
                </a:solidFill>
                <a:latin typeface="Lato"/>
                <a:ea typeface="Lato"/>
                <a:cs typeface="Lato"/>
                <a:sym typeface="Lato"/>
              </a:rPr>
              <a:t> in the State identified under sub- section </a:t>
            </a:r>
            <a:r>
              <a:rPr lang="en" sz="2848">
                <a:solidFill>
                  <a:schemeClr val="dk1"/>
                </a:solidFill>
                <a:highlight>
                  <a:srgbClr val="FFFF00"/>
                </a:highlight>
                <a:latin typeface="Lato"/>
                <a:ea typeface="Lato"/>
                <a:cs typeface="Lato"/>
                <a:sym typeface="Lato"/>
              </a:rPr>
              <a:t>(c)(4)(D)(i)(II)</a:t>
            </a:r>
            <a:r>
              <a:rPr lang="en" sz="2848">
                <a:solidFill>
                  <a:schemeClr val="dk1"/>
                </a:solidFill>
                <a:latin typeface="Lato"/>
                <a:ea typeface="Lato"/>
                <a:cs typeface="Lato"/>
                <a:sym typeface="Lato"/>
              </a:rPr>
              <a:t>, the State educational agency</a:t>
            </a:r>
            <a:r>
              <a:rPr lang="en" sz="2848">
                <a:solidFill>
                  <a:schemeClr val="dk1"/>
                </a:solidFill>
                <a:highlight>
                  <a:srgbClr val="FFFF00"/>
                </a:highlight>
                <a:latin typeface="Lato"/>
                <a:ea typeface="Lato"/>
                <a:cs typeface="Lato"/>
                <a:sym typeface="Lato"/>
              </a:rPr>
              <a:t> may</a:t>
            </a:r>
            <a:r>
              <a:rPr lang="en" sz="2848">
                <a:solidFill>
                  <a:schemeClr val="dk1"/>
                </a:solidFill>
                <a:latin typeface="Lato"/>
                <a:ea typeface="Lato"/>
                <a:cs typeface="Lato"/>
                <a:sym typeface="Lato"/>
              </a:rPr>
              <a:t>—</a:t>
            </a:r>
            <a:endParaRPr sz="2848">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2848">
                <a:solidFill>
                  <a:schemeClr val="dk1"/>
                </a:solidFill>
                <a:latin typeface="Lato"/>
                <a:ea typeface="Lato"/>
                <a:cs typeface="Lato"/>
                <a:sym typeface="Lato"/>
              </a:rPr>
              <a:t>(i)	</a:t>
            </a:r>
            <a:r>
              <a:rPr lang="en" sz="2848">
                <a:solidFill>
                  <a:schemeClr val="dk1"/>
                </a:solidFill>
                <a:highlight>
                  <a:srgbClr val="FFFF00"/>
                </a:highlight>
                <a:latin typeface="Lato"/>
                <a:ea typeface="Lato"/>
                <a:cs typeface="Lato"/>
                <a:sym typeface="Lato"/>
              </a:rPr>
              <a:t>permit differentiated improvement activities that utilize evidence-based interventions</a:t>
            </a:r>
            <a:r>
              <a:rPr lang="en" sz="2848">
                <a:solidFill>
                  <a:schemeClr val="dk1"/>
                </a:solidFill>
                <a:latin typeface="Lato"/>
                <a:ea typeface="Lato"/>
                <a:cs typeface="Lato"/>
                <a:sym typeface="Lato"/>
              </a:rPr>
              <a:t> in the case of such a school that predominantly serves students—</a:t>
            </a:r>
            <a:endParaRPr sz="2848">
              <a:solidFill>
                <a:schemeClr val="dk1"/>
              </a:solidFill>
              <a:latin typeface="Lato"/>
              <a:ea typeface="Lato"/>
              <a:cs typeface="Lato"/>
              <a:sym typeface="Lato"/>
            </a:endParaRPr>
          </a:p>
          <a:p>
            <a:pPr marL="457200" lvl="0" indent="0" algn="l" rtl="0">
              <a:lnSpc>
                <a:spcPct val="115000"/>
              </a:lnSpc>
              <a:spcBef>
                <a:spcPts val="0"/>
              </a:spcBef>
              <a:spcAft>
                <a:spcPts val="0"/>
              </a:spcAft>
              <a:buNone/>
            </a:pPr>
            <a:r>
              <a:rPr lang="en" sz="2848">
                <a:solidFill>
                  <a:schemeClr val="dk1"/>
                </a:solidFill>
                <a:latin typeface="Lato"/>
                <a:ea typeface="Lato"/>
                <a:cs typeface="Lato"/>
                <a:sym typeface="Lato"/>
              </a:rPr>
              <a:t>(I)	returning to education after having exited secondary school without a regular high school diploma; or</a:t>
            </a:r>
            <a:endParaRPr sz="2848">
              <a:solidFill>
                <a:schemeClr val="dk1"/>
              </a:solidFill>
              <a:latin typeface="Lato"/>
              <a:ea typeface="Lato"/>
              <a:cs typeface="Lato"/>
              <a:sym typeface="Lato"/>
            </a:endParaRPr>
          </a:p>
          <a:p>
            <a:pPr marL="457200" lvl="0" indent="0" algn="l" rtl="0">
              <a:lnSpc>
                <a:spcPct val="115000"/>
              </a:lnSpc>
              <a:spcBef>
                <a:spcPts val="0"/>
              </a:spcBef>
              <a:spcAft>
                <a:spcPts val="0"/>
              </a:spcAft>
              <a:buNone/>
            </a:pPr>
            <a:r>
              <a:rPr lang="en" sz="2848">
                <a:solidFill>
                  <a:schemeClr val="dk1"/>
                </a:solidFill>
                <a:latin typeface="Lato"/>
                <a:ea typeface="Lato"/>
                <a:cs typeface="Lato"/>
                <a:sym typeface="Lato"/>
              </a:rPr>
              <a:t>(II)	who, based on their grade or age, are significantly off track to accumulate sufficient academic credits to meet high school graduation requirements, as established by the State</a:t>
            </a:r>
            <a:endParaRPr sz="2848">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7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ct val="64705"/>
              <a:buFont typeface="Arial"/>
              <a:buNone/>
            </a:pPr>
            <a:endParaRPr sz="1700">
              <a:solidFill>
                <a:schemeClr val="dk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1212"/>
        <p:cNvGrpSpPr/>
        <p:nvPr/>
      </p:nvGrpSpPr>
      <p:grpSpPr>
        <a:xfrm>
          <a:off x="0" y="0"/>
          <a:ext cx="0" cy="0"/>
          <a:chOff x="0" y="0"/>
          <a:chExt cx="0" cy="0"/>
        </a:xfrm>
      </p:grpSpPr>
      <p:sp>
        <p:nvSpPr>
          <p:cNvPr id="1213" name="Google Shape;1213;p155">
            <a:extLst>
              <a:ext uri="{C183D7F6-B498-43B3-948B-1728B52AA6E4}">
                <adec:decorative xmlns:adec="http://schemas.microsoft.com/office/drawing/2017/decorative" val="1"/>
              </a:ext>
            </a:extLst>
          </p:cNvPr>
          <p:cNvSpPr txBox="1">
            <a:spLocks noGrp="1"/>
          </p:cNvSpPr>
          <p:nvPr>
            <p:ph type="title"/>
          </p:nvPr>
        </p:nvSpPr>
        <p:spPr>
          <a:xfrm>
            <a:off x="245200" y="190894"/>
            <a:ext cx="8785800" cy="665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100"/>
              <a:buFont typeface="Arial"/>
              <a:buNone/>
            </a:pPr>
            <a:r>
              <a:rPr lang="en" sz="2800" dirty="0">
                <a:solidFill>
                  <a:schemeClr val="dk1"/>
                </a:solidFill>
              </a:rPr>
              <a:t>Differentiated More Rigorous Action:  </a:t>
            </a:r>
            <a:endParaRPr dirty="0"/>
          </a:p>
        </p:txBody>
      </p:sp>
      <p:sp>
        <p:nvSpPr>
          <p:cNvPr id="1216" name="Google Shape;1216;p155">
            <a:extLst>
              <a:ext uri="{C183D7F6-B498-43B3-948B-1728B52AA6E4}">
                <adec:decorative xmlns:adec="http://schemas.microsoft.com/office/drawing/2017/decorative" val="1"/>
              </a:ext>
            </a:extLst>
          </p:cNvPr>
          <p:cNvSpPr/>
          <p:nvPr/>
        </p:nvSpPr>
        <p:spPr>
          <a:xfrm>
            <a:off x="943075" y="1040944"/>
            <a:ext cx="2144700" cy="11655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alibri"/>
                <a:ea typeface="Calibri"/>
                <a:cs typeface="Calibri"/>
                <a:sym typeface="Calibri"/>
              </a:rPr>
              <a:t>UIP Planning Support</a:t>
            </a:r>
            <a:endParaRPr sz="1800">
              <a:latin typeface="Calibri"/>
              <a:ea typeface="Calibri"/>
              <a:cs typeface="Calibri"/>
              <a:sym typeface="Calibri"/>
            </a:endParaRPr>
          </a:p>
        </p:txBody>
      </p:sp>
      <p:sp>
        <p:nvSpPr>
          <p:cNvPr id="1217" name="Google Shape;1217;p155">
            <a:extLst>
              <a:ext uri="{C183D7F6-B498-43B3-948B-1728B52AA6E4}">
                <adec:decorative xmlns:adec="http://schemas.microsoft.com/office/drawing/2017/decorative" val="1"/>
              </a:ext>
            </a:extLst>
          </p:cNvPr>
          <p:cNvSpPr/>
          <p:nvPr/>
        </p:nvSpPr>
        <p:spPr>
          <a:xfrm>
            <a:off x="943075" y="2391206"/>
            <a:ext cx="2144700" cy="1165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alibri"/>
                <a:ea typeface="Calibri"/>
                <a:cs typeface="Calibri"/>
                <a:sym typeface="Calibri"/>
              </a:rPr>
              <a:t>Diagnostic Review (EASI)</a:t>
            </a:r>
            <a:endParaRPr sz="1800">
              <a:latin typeface="Calibri"/>
              <a:ea typeface="Calibri"/>
              <a:cs typeface="Calibri"/>
              <a:sym typeface="Calibri"/>
            </a:endParaRPr>
          </a:p>
        </p:txBody>
      </p:sp>
      <p:sp>
        <p:nvSpPr>
          <p:cNvPr id="1219" name="Google Shape;1219;p155">
            <a:extLst>
              <a:ext uri="{C183D7F6-B498-43B3-948B-1728B52AA6E4}">
                <adec:decorative xmlns:adec="http://schemas.microsoft.com/office/drawing/2017/decorative" val="1"/>
              </a:ext>
            </a:extLst>
          </p:cNvPr>
          <p:cNvSpPr/>
          <p:nvPr/>
        </p:nvSpPr>
        <p:spPr>
          <a:xfrm>
            <a:off x="943075" y="3741469"/>
            <a:ext cx="2144700" cy="11655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alibri"/>
                <a:ea typeface="Calibri"/>
                <a:cs typeface="Calibri"/>
                <a:sym typeface="Calibri"/>
              </a:rPr>
              <a:t>State Accountability Support and Monitoring</a:t>
            </a:r>
            <a:endParaRPr sz="1800">
              <a:latin typeface="Calibri"/>
              <a:ea typeface="Calibri"/>
              <a:cs typeface="Calibri"/>
              <a:sym typeface="Calibri"/>
            </a:endParaRPr>
          </a:p>
        </p:txBody>
      </p:sp>
      <p:sp>
        <p:nvSpPr>
          <p:cNvPr id="1218" name="Google Shape;1218;p155">
            <a:extLst>
              <a:ext uri="{C183D7F6-B498-43B3-948B-1728B52AA6E4}">
                <adec:decorative xmlns:adec="http://schemas.microsoft.com/office/drawing/2017/decorative" val="1"/>
              </a:ext>
            </a:extLst>
          </p:cNvPr>
          <p:cNvSpPr/>
          <p:nvPr/>
        </p:nvSpPr>
        <p:spPr>
          <a:xfrm>
            <a:off x="3424725" y="1040944"/>
            <a:ext cx="2144700" cy="1165500"/>
          </a:xfrm>
          <a:prstGeom prst="roundRect">
            <a:avLst>
              <a:gd name="adj" fmla="val 1666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alibri"/>
                <a:ea typeface="Calibri"/>
                <a:cs typeface="Calibri"/>
                <a:sym typeface="Calibri"/>
              </a:rPr>
              <a:t>UIP Re-Review</a:t>
            </a:r>
            <a:endParaRPr sz="1800">
              <a:latin typeface="Calibri"/>
              <a:ea typeface="Calibri"/>
              <a:cs typeface="Calibri"/>
              <a:sym typeface="Calibri"/>
            </a:endParaRPr>
          </a:p>
        </p:txBody>
      </p:sp>
      <p:sp>
        <p:nvSpPr>
          <p:cNvPr id="1215" name="Google Shape;1215;p155">
            <a:extLst>
              <a:ext uri="{C183D7F6-B498-43B3-948B-1728B52AA6E4}">
                <adec:decorative xmlns:adec="http://schemas.microsoft.com/office/drawing/2017/decorative" val="1"/>
              </a:ext>
            </a:extLst>
          </p:cNvPr>
          <p:cNvSpPr/>
          <p:nvPr/>
        </p:nvSpPr>
        <p:spPr>
          <a:xfrm>
            <a:off x="3424725" y="2391197"/>
            <a:ext cx="2144700" cy="11655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alibri"/>
                <a:ea typeface="Calibri"/>
                <a:cs typeface="Calibri"/>
                <a:sym typeface="Calibri"/>
              </a:rPr>
              <a:t>EASI Cohort 8:  Matched to Local Need and Context</a:t>
            </a:r>
            <a:endParaRPr sz="1800">
              <a:latin typeface="Calibri"/>
              <a:ea typeface="Calibri"/>
              <a:cs typeface="Calibri"/>
              <a:sym typeface="Calibri"/>
            </a:endParaRPr>
          </a:p>
        </p:txBody>
      </p:sp>
      <p:sp>
        <p:nvSpPr>
          <p:cNvPr id="1220" name="Google Shape;1220;p155">
            <a:extLst>
              <a:ext uri="{C183D7F6-B498-43B3-948B-1728B52AA6E4}">
                <adec:decorative xmlns:adec="http://schemas.microsoft.com/office/drawing/2017/decorative" val="1"/>
              </a:ext>
            </a:extLst>
          </p:cNvPr>
          <p:cNvSpPr/>
          <p:nvPr/>
        </p:nvSpPr>
        <p:spPr>
          <a:xfrm>
            <a:off x="3424725" y="3741469"/>
            <a:ext cx="2144700" cy="11655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alibri"/>
                <a:ea typeface="Calibri"/>
                <a:cs typeface="Calibri"/>
                <a:sym typeface="Calibri"/>
              </a:rPr>
              <a:t>Implementation Partner  - EASI (Consultant or District)</a:t>
            </a:r>
            <a:endParaRPr sz="1800">
              <a:latin typeface="Calibri"/>
              <a:ea typeface="Calibri"/>
              <a:cs typeface="Calibri"/>
              <a:sym typeface="Calibri"/>
            </a:endParaRPr>
          </a:p>
        </p:txBody>
      </p:sp>
      <p:sp>
        <p:nvSpPr>
          <p:cNvPr id="1221" name="Google Shape;1221;p155">
            <a:extLst>
              <a:ext uri="{C183D7F6-B498-43B3-948B-1728B52AA6E4}">
                <adec:decorative xmlns:adec="http://schemas.microsoft.com/office/drawing/2017/decorative" val="1"/>
              </a:ext>
            </a:extLst>
          </p:cNvPr>
          <p:cNvSpPr/>
          <p:nvPr/>
        </p:nvSpPr>
        <p:spPr>
          <a:xfrm>
            <a:off x="6154225" y="1175831"/>
            <a:ext cx="2542800" cy="8958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Calibri"/>
                <a:ea typeface="Calibri"/>
                <a:cs typeface="Calibri"/>
                <a:sym typeface="Calibri"/>
              </a:rPr>
              <a:t>BEGIN </a:t>
            </a:r>
            <a:r>
              <a:rPr lang="en">
                <a:latin typeface="Calibri"/>
                <a:ea typeface="Calibri"/>
                <a:cs typeface="Calibri"/>
                <a:sym typeface="Calibri"/>
              </a:rPr>
              <a:t>with the School Improvement Planning</a:t>
            </a:r>
            <a:endParaRPr>
              <a:latin typeface="Calibri"/>
              <a:ea typeface="Calibri"/>
              <a:cs typeface="Calibri"/>
              <a:sym typeface="Calibri"/>
            </a:endParaRPr>
          </a:p>
        </p:txBody>
      </p:sp>
      <p:sp>
        <p:nvSpPr>
          <p:cNvPr id="1222" name="Google Shape;1222;p155">
            <a:extLst>
              <a:ext uri="{C183D7F6-B498-43B3-948B-1728B52AA6E4}">
                <adec:decorative xmlns:adec="http://schemas.microsoft.com/office/drawing/2017/decorative" val="1"/>
              </a:ext>
            </a:extLst>
          </p:cNvPr>
          <p:cNvSpPr/>
          <p:nvPr/>
        </p:nvSpPr>
        <p:spPr>
          <a:xfrm>
            <a:off x="6216725" y="2503763"/>
            <a:ext cx="2542800" cy="8958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Calibri"/>
                <a:ea typeface="Calibri"/>
                <a:cs typeface="Calibri"/>
                <a:sym typeface="Calibri"/>
              </a:rPr>
              <a:t>PROVIDE</a:t>
            </a:r>
            <a:r>
              <a:rPr lang="en">
                <a:latin typeface="Calibri"/>
                <a:ea typeface="Calibri"/>
                <a:cs typeface="Calibri"/>
                <a:sym typeface="Calibri"/>
              </a:rPr>
              <a:t> Funding for School Improvement</a:t>
            </a:r>
            <a:endParaRPr>
              <a:latin typeface="Calibri"/>
              <a:ea typeface="Calibri"/>
              <a:cs typeface="Calibri"/>
              <a:sym typeface="Calibri"/>
            </a:endParaRPr>
          </a:p>
        </p:txBody>
      </p:sp>
      <p:sp>
        <p:nvSpPr>
          <p:cNvPr id="1223" name="Google Shape;1223;p155">
            <a:extLst>
              <a:ext uri="{C183D7F6-B498-43B3-948B-1728B52AA6E4}">
                <adec:decorative xmlns:adec="http://schemas.microsoft.com/office/drawing/2017/decorative" val="1"/>
              </a:ext>
            </a:extLst>
          </p:cNvPr>
          <p:cNvSpPr/>
          <p:nvPr/>
        </p:nvSpPr>
        <p:spPr>
          <a:xfrm>
            <a:off x="6154225" y="3831694"/>
            <a:ext cx="2542800" cy="8958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Calibri"/>
                <a:ea typeface="Calibri"/>
                <a:cs typeface="Calibri"/>
                <a:sym typeface="Calibri"/>
              </a:rPr>
              <a:t>CONTINUE</a:t>
            </a:r>
            <a:r>
              <a:rPr lang="en">
                <a:latin typeface="Calibri"/>
                <a:ea typeface="Calibri"/>
                <a:cs typeface="Calibri"/>
                <a:sym typeface="Calibri"/>
              </a:rPr>
              <a:t> Implementation and Monitoring</a:t>
            </a:r>
            <a:endParaRPr>
              <a:latin typeface="Calibri"/>
              <a:ea typeface="Calibri"/>
              <a:cs typeface="Calibri"/>
              <a:sym typeface="Calibri"/>
            </a:endParaRPr>
          </a:p>
        </p:txBody>
      </p:sp>
      <p:sp>
        <p:nvSpPr>
          <p:cNvPr id="1214" name="Google Shape;1214;p155">
            <a:extLst>
              <a:ext uri="{C183D7F6-B498-43B3-948B-1728B52AA6E4}">
                <adec:decorative xmlns:adec="http://schemas.microsoft.com/office/drawing/2017/decorative" val="1"/>
              </a:ext>
            </a:extLst>
          </p:cNvPr>
          <p:cNvSpPr txBox="1">
            <a:spLocks noGrp="1"/>
          </p:cNvSpPr>
          <p:nvPr>
            <p:ph type="sldNum" idx="12"/>
          </p:nvPr>
        </p:nvSpPr>
        <p:spPr>
          <a:xfrm>
            <a:off x="249655" y="3575447"/>
            <a:ext cx="2057400" cy="20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5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CS-Y3+ LEAs and Schools - Fall Convening</a:t>
            </a:r>
            <a:endParaRPr/>
          </a:p>
          <a:p>
            <a:pPr marL="0" lvl="0" indent="0" algn="l" rtl="0">
              <a:spcBef>
                <a:spcPts val="0"/>
              </a:spcBef>
              <a:spcAft>
                <a:spcPts val="0"/>
              </a:spcAft>
              <a:buNone/>
            </a:pPr>
            <a:r>
              <a:rPr lang="en"/>
              <a:t>*Letters are going out to districts 10/30/2024</a:t>
            </a:r>
            <a:endParaRPr/>
          </a:p>
        </p:txBody>
      </p:sp>
      <p:sp>
        <p:nvSpPr>
          <p:cNvPr id="1229" name="Google Shape;1229;p156"/>
          <p:cNvSpPr txBox="1">
            <a:spLocks noGrp="1"/>
          </p:cNvSpPr>
          <p:nvPr>
            <p:ph type="body" idx="1"/>
          </p:nvPr>
        </p:nvSpPr>
        <p:spPr>
          <a:xfrm>
            <a:off x="311700" y="1152475"/>
            <a:ext cx="61488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i="1">
                <a:solidFill>
                  <a:schemeClr val="accent1"/>
                </a:solidFill>
              </a:rPr>
              <a:t>When: </a:t>
            </a:r>
            <a:r>
              <a:rPr lang="en"/>
              <a:t> 	November 13, 2024</a:t>
            </a:r>
            <a:endParaRPr/>
          </a:p>
          <a:p>
            <a:pPr marL="0" lvl="0" indent="0" algn="l" rtl="0">
              <a:spcBef>
                <a:spcPts val="1200"/>
              </a:spcBef>
              <a:spcAft>
                <a:spcPts val="0"/>
              </a:spcAft>
              <a:buNone/>
            </a:pPr>
            <a:r>
              <a:rPr lang="en"/>
              <a:t>		9:00 - 10:30 am</a:t>
            </a:r>
            <a:endParaRPr/>
          </a:p>
          <a:p>
            <a:pPr marL="0" lvl="0" indent="0" algn="l" rtl="0">
              <a:spcBef>
                <a:spcPts val="1200"/>
              </a:spcBef>
              <a:spcAft>
                <a:spcPts val="0"/>
              </a:spcAft>
              <a:buNone/>
            </a:pPr>
            <a:r>
              <a:rPr lang="en" i="1">
                <a:solidFill>
                  <a:schemeClr val="accent1"/>
                </a:solidFill>
              </a:rPr>
              <a:t>Where:</a:t>
            </a:r>
            <a:r>
              <a:rPr lang="en"/>
              <a:t>	On Zoom</a:t>
            </a:r>
            <a:endParaRPr/>
          </a:p>
          <a:p>
            <a:pPr marL="0" lvl="0" indent="0" algn="l" rtl="0">
              <a:spcBef>
                <a:spcPts val="1200"/>
              </a:spcBef>
              <a:spcAft>
                <a:spcPts val="0"/>
              </a:spcAft>
              <a:buNone/>
            </a:pPr>
            <a:r>
              <a:rPr lang="en" i="1">
                <a:solidFill>
                  <a:schemeClr val="accent1"/>
                </a:solidFill>
              </a:rPr>
              <a:t>Who:</a:t>
            </a:r>
            <a:r>
              <a:rPr lang="en"/>
              <a:t>		School Leaders, District Leaders, and CDE Support Staff</a:t>
            </a:r>
            <a:endParaRPr/>
          </a:p>
          <a:p>
            <a:pPr marL="0" lvl="0" indent="0" algn="l" rtl="0">
              <a:spcBef>
                <a:spcPts val="1200"/>
              </a:spcBef>
              <a:spcAft>
                <a:spcPts val="0"/>
              </a:spcAft>
              <a:buNone/>
            </a:pPr>
            <a:r>
              <a:rPr lang="en" i="1">
                <a:solidFill>
                  <a:schemeClr val="accent1"/>
                </a:solidFill>
              </a:rPr>
              <a:t>Content:</a:t>
            </a:r>
            <a:r>
              <a:rPr lang="en"/>
              <a:t>	Support and Collaboration for Differentiated Next Steps </a:t>
            </a:r>
            <a:endParaRPr/>
          </a:p>
          <a:p>
            <a:pPr marL="1371600" lvl="0" indent="-330200" algn="l" rtl="0">
              <a:spcBef>
                <a:spcPts val="1200"/>
              </a:spcBef>
              <a:spcAft>
                <a:spcPts val="0"/>
              </a:spcAft>
              <a:buSzPts val="1600"/>
              <a:buChar char="●"/>
            </a:pPr>
            <a:r>
              <a:rPr lang="en"/>
              <a:t>UIP Consultations, EASI Supports, Implementation Partners</a:t>
            </a:r>
            <a:endParaRPr/>
          </a:p>
        </p:txBody>
      </p:sp>
      <p:sp>
        <p:nvSpPr>
          <p:cNvPr id="1230" name="Google Shape;1230;p15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1231" name="Google Shape;1231;p156" descr="Meeting around a table | Public domain vectors"/>
          <p:cNvPicPr preferRelativeResize="0"/>
          <p:nvPr/>
        </p:nvPicPr>
        <p:blipFill>
          <a:blip r:embed="rId3">
            <a:alphaModFix/>
          </a:blip>
          <a:stretch>
            <a:fillRect/>
          </a:stretch>
        </p:blipFill>
        <p:spPr>
          <a:xfrm>
            <a:off x="6693500" y="1083250"/>
            <a:ext cx="2298100" cy="2408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57"/>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School Improvement Planning Requirements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58">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800" dirty="0">
                <a:solidFill>
                  <a:srgbClr val="FF0000"/>
                </a:solidFill>
                <a:latin typeface="Arial"/>
                <a:ea typeface="Arial"/>
                <a:cs typeface="Arial"/>
                <a:sym typeface="Arial"/>
              </a:rPr>
              <a:t>How do I know if my school has been identified?</a:t>
            </a:r>
            <a:endParaRPr dirty="0"/>
          </a:p>
        </p:txBody>
      </p:sp>
      <p:sp>
        <p:nvSpPr>
          <p:cNvPr id="1243" name="Google Shape;1243;p158">
            <a:extLst>
              <a:ext uri="{C183D7F6-B498-43B3-948B-1728B52AA6E4}">
                <adec:decorative xmlns:adec="http://schemas.microsoft.com/office/drawing/2017/decorative" val="1"/>
              </a:ext>
            </a:extLst>
          </p:cNvPr>
          <p:cNvSpPr txBox="1">
            <a:spLocks noGrp="1"/>
          </p:cNvSpPr>
          <p:nvPr>
            <p:ph type="body" idx="1"/>
          </p:nvPr>
        </p:nvSpPr>
        <p:spPr>
          <a:xfrm>
            <a:off x="290400" y="973525"/>
            <a:ext cx="8168400" cy="5337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1544" u="sng">
                <a:solidFill>
                  <a:schemeClr val="accent5"/>
                </a:solidFill>
                <a:hlinkClick r:id="rId3">
                  <a:extLst>
                    <a:ext uri="{A12FA001-AC4F-418D-AE19-62706E023703}">
                      <ahyp:hlinkClr xmlns:ahyp="http://schemas.microsoft.com/office/drawing/2018/hyperlinkcolor" val="tx"/>
                    </a:ext>
                  </a:extLst>
                </a:hlinkClick>
              </a:rPr>
              <a:t>Identification Dashboard</a:t>
            </a:r>
            <a:r>
              <a:rPr lang="en" sz="1544"/>
              <a:t>: </a:t>
            </a:r>
            <a:r>
              <a:rPr lang="en" sz="1211"/>
              <a:t>https://www.cde.state.co.us/accountability/district_identification_dashboard</a:t>
            </a:r>
            <a:endParaRPr sz="900"/>
          </a:p>
        </p:txBody>
      </p:sp>
      <p:pic>
        <p:nvPicPr>
          <p:cNvPr id="1242" name="Google Shape;1242;p15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88050" y="1507225"/>
            <a:ext cx="6815700" cy="3546975"/>
          </a:xfrm>
          <a:prstGeom prst="rect">
            <a:avLst/>
          </a:prstGeom>
          <a:noFill/>
          <a:ln>
            <a:noFill/>
          </a:ln>
        </p:spPr>
      </p:pic>
      <p:sp>
        <p:nvSpPr>
          <p:cNvPr id="1244" name="Google Shape;1244;p158">
            <a:extLst>
              <a:ext uri="{C183D7F6-B498-43B3-948B-1728B52AA6E4}">
                <adec:decorative xmlns:adec="http://schemas.microsoft.com/office/drawing/2017/decorative" val="1"/>
              </a:ext>
            </a:extLst>
          </p:cNvPr>
          <p:cNvSpPr txBox="1"/>
          <p:nvPr/>
        </p:nvSpPr>
        <p:spPr>
          <a:xfrm>
            <a:off x="7707400" y="1462825"/>
            <a:ext cx="1384200" cy="26898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r>
              <a:rPr lang="en">
                <a:solidFill>
                  <a:schemeClr val="dk2"/>
                </a:solidFill>
              </a:rPr>
              <a:t>The Identification Dashboard is a one-stop-shop for State and Federal Identifications.  </a:t>
            </a:r>
            <a:endParaRPr>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5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800" dirty="0">
                <a:solidFill>
                  <a:srgbClr val="FF0000"/>
                </a:solidFill>
                <a:latin typeface="Arial"/>
                <a:ea typeface="Arial"/>
                <a:cs typeface="Arial"/>
                <a:sym typeface="Arial"/>
              </a:rPr>
              <a:t>How do I know if my school has been identified cont’d?</a:t>
            </a:r>
            <a:endParaRPr dirty="0"/>
          </a:p>
        </p:txBody>
      </p:sp>
      <p:sp>
        <p:nvSpPr>
          <p:cNvPr id="1250" name="Google Shape;1250;p159"/>
          <p:cNvSpPr txBox="1">
            <a:spLocks noGrp="1"/>
          </p:cNvSpPr>
          <p:nvPr>
            <p:ph type="body" idx="1"/>
          </p:nvPr>
        </p:nvSpPr>
        <p:spPr>
          <a:xfrm>
            <a:off x="519075" y="1152475"/>
            <a:ext cx="68721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b="1" i="1"/>
              <a:t>Districts must notify schools</a:t>
            </a:r>
            <a:r>
              <a:rPr lang="en"/>
              <a:t> and support them in the development of an improvement plan that meets ESSA requirements.</a:t>
            </a:r>
            <a:endParaRPr/>
          </a:p>
          <a:p>
            <a:pPr marL="0" lvl="0" indent="0" algn="l" rtl="0">
              <a:spcBef>
                <a:spcPts val="1200"/>
              </a:spcBef>
              <a:spcAft>
                <a:spcPts val="0"/>
              </a:spcAft>
              <a:buNone/>
            </a:pPr>
            <a:endParaRPr/>
          </a:p>
          <a:p>
            <a:pPr marL="457200" lvl="0" indent="-330200" algn="l" rtl="0">
              <a:spcBef>
                <a:spcPts val="1200"/>
              </a:spcBef>
              <a:spcAft>
                <a:spcPts val="0"/>
              </a:spcAft>
              <a:buSzPts val="1600"/>
              <a:buChar char="●"/>
            </a:pPr>
            <a:r>
              <a:rPr lang="en" u="sng">
                <a:solidFill>
                  <a:schemeClr val="hlink"/>
                </a:solidFill>
                <a:hlinkClick r:id="rId3"/>
              </a:rPr>
              <a:t>ESSA Identification Page</a:t>
            </a:r>
            <a:r>
              <a:rPr lang="en"/>
              <a:t>:  Download a list of all ESSA Identified Schools for 2024-2025 and prior years.  </a:t>
            </a:r>
            <a:endParaRPr/>
          </a:p>
        </p:txBody>
      </p:sp>
      <p:sp>
        <p:nvSpPr>
          <p:cNvPr id="1251" name="Google Shape;1251;p15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8" name="Google Shape;1258;p160">
            <a:extLst>
              <a:ext uri="{C183D7F6-B498-43B3-948B-1728B52AA6E4}">
                <adec:decorative xmlns:adec="http://schemas.microsoft.com/office/drawing/2017/decorative" val="1"/>
              </a:ext>
            </a:extLst>
          </p:cNvPr>
          <p:cNvSpPr txBox="1">
            <a:spLocks noGrp="1"/>
          </p:cNvSpPr>
          <p:nvPr>
            <p:ph type="title"/>
          </p:nvPr>
        </p:nvSpPr>
        <p:spPr>
          <a:xfrm>
            <a:off x="311700" y="105100"/>
            <a:ext cx="75135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800" dirty="0">
                <a:solidFill>
                  <a:srgbClr val="FF9900"/>
                </a:solidFill>
                <a:latin typeface="Arial"/>
                <a:ea typeface="Arial"/>
                <a:cs typeface="Arial"/>
                <a:sym typeface="Arial"/>
              </a:rPr>
              <a:t>What are the requirements in the UIP?</a:t>
            </a:r>
            <a:endParaRPr sz="1800" dirty="0"/>
          </a:p>
        </p:txBody>
      </p:sp>
      <p:sp>
        <p:nvSpPr>
          <p:cNvPr id="1256" name="Google Shape;1256;p160">
            <a:extLst>
              <a:ext uri="{C183D7F6-B498-43B3-948B-1728B52AA6E4}">
                <adec:decorative xmlns:adec="http://schemas.microsoft.com/office/drawing/2017/decorative" val="1"/>
              </a:ext>
            </a:extLst>
          </p:cNvPr>
          <p:cNvSpPr txBox="1"/>
          <p:nvPr/>
        </p:nvSpPr>
        <p:spPr>
          <a:xfrm>
            <a:off x="257475" y="959500"/>
            <a:ext cx="8525400" cy="4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pic>
        <p:nvPicPr>
          <p:cNvPr id="1257" name="Google Shape;1257;p16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75950" y="1225375"/>
            <a:ext cx="4341600" cy="3830100"/>
          </a:xfrm>
          <a:prstGeom prst="rect">
            <a:avLst/>
          </a:prstGeom>
          <a:noFill/>
          <a:ln>
            <a:noFill/>
          </a:ln>
        </p:spPr>
      </p:pic>
      <p:sp>
        <p:nvSpPr>
          <p:cNvPr id="1259" name="Google Shape;1259;p160">
            <a:extLst>
              <a:ext uri="{C183D7F6-B498-43B3-948B-1728B52AA6E4}">
                <adec:decorative xmlns:adec="http://schemas.microsoft.com/office/drawing/2017/decorative" val="1"/>
              </a:ext>
            </a:extLst>
          </p:cNvPr>
          <p:cNvSpPr/>
          <p:nvPr/>
        </p:nvSpPr>
        <p:spPr>
          <a:xfrm>
            <a:off x="5741225" y="1415650"/>
            <a:ext cx="3114300" cy="2524500"/>
          </a:xfrm>
          <a:prstGeom prst="wedgeRoundRectCallout">
            <a:avLst>
              <a:gd name="adj1" fmla="val -20833"/>
              <a:gd name="adj2" fmla="val 62500"/>
              <a:gd name="adj3" fmla="val 0"/>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Schools may use the Traditional UIP OR Streamlined UIP to meet ESSA Requirements when submitting the 2024-2025 UIP.</a:t>
            </a:r>
            <a:endParaRPr/>
          </a:p>
          <a:p>
            <a:pPr marL="0" lvl="0" indent="0" algn="ctr" rtl="0">
              <a:spcBef>
                <a:spcPts val="0"/>
              </a:spcBef>
              <a:spcAft>
                <a:spcPts val="0"/>
              </a:spcAft>
              <a:buNone/>
            </a:pPr>
            <a:endParaRPr/>
          </a:p>
          <a:p>
            <a:pPr marL="0" lvl="0" indent="0" algn="ctr" rtl="0">
              <a:spcBef>
                <a:spcPts val="0"/>
              </a:spcBef>
              <a:spcAft>
                <a:spcPts val="0"/>
              </a:spcAft>
              <a:buNone/>
            </a:pPr>
            <a:r>
              <a:rPr lang="en"/>
              <a:t>Beginning in 2025-2026 only the Streamlined UIP will be available.   </a:t>
            </a:r>
            <a:endParaRPr/>
          </a:p>
        </p:txBody>
      </p:sp>
      <p:sp>
        <p:nvSpPr>
          <p:cNvPr id="1260" name="Google Shape;1260;p160">
            <a:extLst>
              <a:ext uri="{C183D7F6-B498-43B3-948B-1728B52AA6E4}">
                <adec:decorative xmlns:adec="http://schemas.microsoft.com/office/drawing/2017/decorative" val="1"/>
              </a:ext>
            </a:extLst>
          </p:cNvPr>
          <p:cNvSpPr txBox="1">
            <a:spLocks noGrp="1"/>
          </p:cNvSpPr>
          <p:nvPr>
            <p:ph type="body" idx="1"/>
          </p:nvPr>
        </p:nvSpPr>
        <p:spPr>
          <a:xfrm>
            <a:off x="311700" y="959500"/>
            <a:ext cx="5277900" cy="7731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ct val="61111"/>
              <a:buFont typeface="Arial"/>
              <a:buNone/>
            </a:pPr>
            <a:r>
              <a:rPr lang="en" sz="1800" u="sng" dirty="0">
                <a:solidFill>
                  <a:schemeClr val="accent5"/>
                </a:solidFill>
                <a:hlinkClick r:id="rId4">
                  <a:extLst>
                    <a:ext uri="{A12FA001-AC4F-418D-AE19-62706E023703}">
                      <ahyp:hlinkClr xmlns:ahyp="http://schemas.microsoft.com/office/drawing/2018/hyperlinkcolor" val="tx"/>
                    </a:ext>
                  </a:extLst>
                </a:hlinkClick>
              </a:rPr>
              <a:t>https://www.cde.state.co.us/fedprograms/essaplanningrequirements</a:t>
            </a:r>
            <a:endParaRPr sz="1800" dirty="0">
              <a:solidFill>
                <a:schemeClr val="dk2"/>
              </a:solidFill>
            </a:endParaRPr>
          </a:p>
          <a:p>
            <a:pPr marL="0" lvl="0" indent="0" algn="l" rtl="0">
              <a:lnSpc>
                <a:spcPct val="100000"/>
              </a:lnSpc>
              <a:spcBef>
                <a:spcPts val="0"/>
              </a:spcBef>
              <a:spcAft>
                <a:spcPts val="0"/>
              </a:spcAft>
              <a:buClr>
                <a:schemeClr val="dk1"/>
              </a:buClr>
              <a:buSzPct val="61111"/>
              <a:buFont typeface="Arial"/>
              <a:buNone/>
            </a:pPr>
            <a:endParaRPr sz="1800" dirty="0"/>
          </a:p>
          <a:p>
            <a:pPr marL="0" lvl="0" indent="0" algn="l" rtl="0">
              <a:spcBef>
                <a:spcPts val="0"/>
              </a:spcBef>
              <a:spcAft>
                <a:spcPts val="1200"/>
              </a:spcAft>
              <a:buNone/>
            </a:pPr>
            <a:endParaRPr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34">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Training and Support for Alternative Education Campuses</a:t>
            </a:r>
            <a:endParaRPr dirty="0"/>
          </a:p>
        </p:txBody>
      </p:sp>
      <p:sp>
        <p:nvSpPr>
          <p:cNvPr id="1065" name="Google Shape;1065;p134">
            <a:extLst>
              <a:ext uri="{C183D7F6-B498-43B3-948B-1728B52AA6E4}">
                <adec:decorative xmlns:adec="http://schemas.microsoft.com/office/drawing/2017/decorative" val="1"/>
              </a:ext>
            </a:extLst>
          </p:cNvPr>
          <p:cNvSpPr/>
          <p:nvPr/>
        </p:nvSpPr>
        <p:spPr>
          <a:xfrm>
            <a:off x="358900" y="1497375"/>
            <a:ext cx="2611200" cy="7392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libri"/>
                <a:ea typeface="Calibri"/>
                <a:cs typeface="Calibri"/>
                <a:sym typeface="Calibri"/>
              </a:rPr>
              <a:t>AECs serve 1 out of every 12 high school students in CO</a:t>
            </a:r>
            <a:endParaRPr>
              <a:latin typeface="Calibri"/>
              <a:ea typeface="Calibri"/>
              <a:cs typeface="Calibri"/>
              <a:sym typeface="Calibri"/>
            </a:endParaRPr>
          </a:p>
        </p:txBody>
      </p:sp>
      <p:sp>
        <p:nvSpPr>
          <p:cNvPr id="1066" name="Google Shape;1066;p134">
            <a:extLst>
              <a:ext uri="{C183D7F6-B498-43B3-948B-1728B52AA6E4}">
                <adec:decorative xmlns:adec="http://schemas.microsoft.com/office/drawing/2017/decorative" val="1"/>
              </a:ext>
            </a:extLst>
          </p:cNvPr>
          <p:cNvSpPr/>
          <p:nvPr/>
        </p:nvSpPr>
        <p:spPr>
          <a:xfrm>
            <a:off x="551950" y="2434525"/>
            <a:ext cx="2225100" cy="739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Calibri"/>
                <a:ea typeface="Calibri"/>
                <a:cs typeface="Calibri"/>
                <a:sym typeface="Calibri"/>
              </a:rPr>
              <a:t>Most AECs are the only one in their district</a:t>
            </a:r>
            <a:endParaRPr>
              <a:latin typeface="Calibri"/>
              <a:ea typeface="Calibri"/>
              <a:cs typeface="Calibri"/>
              <a:sym typeface="Calibri"/>
            </a:endParaRPr>
          </a:p>
        </p:txBody>
      </p:sp>
      <p:graphicFrame>
        <p:nvGraphicFramePr>
          <p:cNvPr id="1064" name="Google Shape;1064;p134">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5799985"/>
              </p:ext>
            </p:extLst>
          </p:nvPr>
        </p:nvGraphicFramePr>
        <p:xfrm>
          <a:off x="3327650" y="1101163"/>
          <a:ext cx="5626800" cy="2072580"/>
        </p:xfrm>
        <a:graphic>
          <a:graphicData uri="http://schemas.openxmlformats.org/drawingml/2006/table">
            <a:tbl>
              <a:tblPr firstRow="1">
                <a:noFill/>
                <a:tableStyleId>{59A71F12-1E0E-425A-B7C2-B05E5612C18F}</a:tableStyleId>
              </a:tblPr>
              <a:tblGrid>
                <a:gridCol w="2813400">
                  <a:extLst>
                    <a:ext uri="{9D8B030D-6E8A-4147-A177-3AD203B41FA5}">
                      <a16:colId xmlns:a16="http://schemas.microsoft.com/office/drawing/2014/main" val="20000"/>
                    </a:ext>
                  </a:extLst>
                </a:gridCol>
                <a:gridCol w="28134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a:t>2019 - 2024</a:t>
                      </a:r>
                      <a:endParaRPr/>
                    </a:p>
                  </a:txBody>
                  <a:tcPr marL="91425" marR="91425" marT="91425" marB="91425">
                    <a:solidFill>
                      <a:srgbClr val="D9D9D9"/>
                    </a:solidFill>
                  </a:tcPr>
                </a:tc>
                <a:tc>
                  <a:txBody>
                    <a:bodyPr/>
                    <a:lstStyle/>
                    <a:p>
                      <a:pPr marL="0" lvl="0" indent="0" algn="ctr" rtl="0">
                        <a:spcBef>
                          <a:spcPts val="0"/>
                        </a:spcBef>
                        <a:spcAft>
                          <a:spcPts val="0"/>
                        </a:spcAft>
                        <a:buNone/>
                      </a:pPr>
                      <a:r>
                        <a:rPr lang="en"/>
                        <a:t>2024-25 school year</a:t>
                      </a:r>
                      <a:endParaRPr/>
                    </a:p>
                  </a:txBody>
                  <a:tcPr marL="91425" marR="91425" marT="91425" marB="91425">
                    <a:solidFill>
                      <a:srgbClr val="D9D9D9"/>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t>Trainings</a:t>
                      </a:r>
                      <a:endParaRPr/>
                    </a:p>
                    <a:p>
                      <a:pPr marL="0" lvl="0" indent="0" algn="ctr" rtl="0">
                        <a:spcBef>
                          <a:spcPts val="0"/>
                        </a:spcBef>
                        <a:spcAft>
                          <a:spcPts val="0"/>
                        </a:spcAft>
                        <a:buNone/>
                      </a:pPr>
                      <a:r>
                        <a:rPr lang="en"/>
                        <a:t>Site Visits</a:t>
                      </a:r>
                      <a:endParaRPr/>
                    </a:p>
                    <a:p>
                      <a:pPr marL="0" lvl="0" indent="0" algn="ctr" rtl="0">
                        <a:spcBef>
                          <a:spcPts val="0"/>
                        </a:spcBef>
                        <a:spcAft>
                          <a:spcPts val="0"/>
                        </a:spcAft>
                        <a:buNone/>
                      </a:pPr>
                      <a:r>
                        <a:rPr lang="en"/>
                        <a:t>Diagnostic Reviews</a:t>
                      </a:r>
                      <a:endParaRPr/>
                    </a:p>
                  </a:txBody>
                  <a:tcPr marL="91425" marR="91425" marT="91425" marB="91425"/>
                </a:tc>
                <a:tc>
                  <a:txBody>
                    <a:bodyPr/>
                    <a:lstStyle/>
                    <a:p>
                      <a:pPr marL="0" lvl="0" indent="0" algn="ctr" rtl="0">
                        <a:spcBef>
                          <a:spcPts val="0"/>
                        </a:spcBef>
                        <a:spcAft>
                          <a:spcPts val="0"/>
                        </a:spcAft>
                        <a:buNone/>
                      </a:pPr>
                      <a:r>
                        <a:rPr lang="en" dirty="0"/>
                        <a:t>Informational sessions</a:t>
                      </a:r>
                      <a:endParaRPr dirty="0"/>
                    </a:p>
                    <a:p>
                      <a:pPr marL="0" lvl="0" indent="0" algn="ctr" rtl="0">
                        <a:spcBef>
                          <a:spcPts val="0"/>
                        </a:spcBef>
                        <a:spcAft>
                          <a:spcPts val="0"/>
                        </a:spcAft>
                        <a:buNone/>
                      </a:pPr>
                      <a:r>
                        <a:rPr lang="en" dirty="0"/>
                        <a:t>Networking and topic related discussions</a:t>
                      </a:r>
                      <a:endParaRPr dirty="0"/>
                    </a:p>
                    <a:p>
                      <a:pPr marL="0" lvl="0" indent="0" algn="ctr" rtl="0">
                        <a:spcBef>
                          <a:spcPts val="0"/>
                        </a:spcBef>
                        <a:spcAft>
                          <a:spcPts val="0"/>
                        </a:spcAft>
                        <a:buNone/>
                      </a:pPr>
                      <a:r>
                        <a:rPr lang="en" dirty="0"/>
                        <a:t>Site visits (Spring)</a:t>
                      </a:r>
                      <a:endParaRPr dirty="0"/>
                    </a:p>
                    <a:p>
                      <a:pPr marL="0" lvl="0" indent="0" algn="ctr" rtl="0">
                        <a:spcBef>
                          <a:spcPts val="0"/>
                        </a:spcBef>
                        <a:spcAft>
                          <a:spcPts val="0"/>
                        </a:spcAft>
                        <a:buNone/>
                      </a:pPr>
                      <a:r>
                        <a:rPr lang="en" dirty="0"/>
                        <a:t>Diagnostic Reviews</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u="sng" dirty="0">
                          <a:solidFill>
                            <a:schemeClr val="hlink"/>
                          </a:solidFill>
                          <a:hlinkClick r:id="rId3"/>
                        </a:rPr>
                        <a:t>Webpage</a:t>
                      </a:r>
                      <a:endParaRPr dirty="0"/>
                    </a:p>
                  </a:txBody>
                  <a:tcPr marL="91425" marR="91425" marT="91425" marB="91425"/>
                </a:tc>
                <a:extLst>
                  <a:ext uri="{0D108BD9-81ED-4DB2-BD59-A6C34878D82A}">
                    <a16:rowId xmlns:a16="http://schemas.microsoft.com/office/drawing/2014/main" val="10001"/>
                  </a:ext>
                </a:extLst>
              </a:tr>
            </a:tbl>
          </a:graphicData>
        </a:graphic>
      </p:graphicFrame>
      <p:sp>
        <p:nvSpPr>
          <p:cNvPr id="1067" name="Google Shape;1067;p134">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063" name="Google Shape;1063;p134">
            <a:extLst>
              <a:ext uri="{C183D7F6-B498-43B3-948B-1728B52AA6E4}">
                <adec:decorative xmlns:adec="http://schemas.microsoft.com/office/drawing/2017/decorative" val="1"/>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6" name="Google Shape;1266;p161">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800" dirty="0">
                <a:solidFill>
                  <a:srgbClr val="FF9900"/>
                </a:solidFill>
                <a:latin typeface="Arial"/>
                <a:ea typeface="Arial"/>
                <a:cs typeface="Arial"/>
                <a:sym typeface="Arial"/>
              </a:rPr>
              <a:t>What are the requirements in the UIP cont’d?</a:t>
            </a:r>
            <a:endParaRPr dirty="0"/>
          </a:p>
        </p:txBody>
      </p:sp>
      <p:sp>
        <p:nvSpPr>
          <p:cNvPr id="1265" name="Google Shape;1265;p161">
            <a:extLst>
              <a:ext uri="{C183D7F6-B498-43B3-948B-1728B52AA6E4}">
                <adec:decorative xmlns:adec="http://schemas.microsoft.com/office/drawing/2017/decorative" val="1"/>
              </a:ext>
            </a:extLst>
          </p:cNvPr>
          <p:cNvSpPr txBox="1"/>
          <p:nvPr/>
        </p:nvSpPr>
        <p:spPr>
          <a:xfrm>
            <a:off x="220200" y="846400"/>
            <a:ext cx="8525400" cy="40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22">
                <a:solidFill>
                  <a:schemeClr val="dk1"/>
                </a:solidFill>
                <a:latin typeface="Roboto"/>
                <a:ea typeface="Roboto"/>
                <a:cs typeface="Roboto"/>
                <a:sym typeface="Roboto"/>
              </a:rPr>
              <a:t>UIP Page:  </a:t>
            </a:r>
            <a:r>
              <a:rPr lang="en" u="sng">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https://www.cde.state.co.us/uip/uip_general_resources</a:t>
            </a:r>
            <a:endParaRPr>
              <a:solidFill>
                <a:schemeClr val="dk2"/>
              </a:solidFill>
            </a:endParaRPr>
          </a:p>
          <a:p>
            <a:pPr marL="0" lvl="0" indent="0" algn="l" rtl="0">
              <a:spcBef>
                <a:spcPts val="0"/>
              </a:spcBef>
              <a:spcAft>
                <a:spcPts val="0"/>
              </a:spcAft>
              <a:buNone/>
            </a:pPr>
            <a:endParaRPr sz="1800">
              <a:solidFill>
                <a:schemeClr val="dk2"/>
              </a:solidFill>
            </a:endParaRPr>
          </a:p>
        </p:txBody>
      </p:sp>
      <p:sp>
        <p:nvSpPr>
          <p:cNvPr id="1267" name="Google Shape;1267;p161">
            <a:extLst>
              <a:ext uri="{C183D7F6-B498-43B3-948B-1728B52AA6E4}">
                <adec:decorative xmlns:adec="http://schemas.microsoft.com/office/drawing/2017/decorative" val="1"/>
              </a:ext>
            </a:extLst>
          </p:cNvPr>
          <p:cNvSpPr txBox="1">
            <a:spLocks noGrp="1"/>
          </p:cNvSpPr>
          <p:nvPr>
            <p:ph type="body" idx="1"/>
          </p:nvPr>
        </p:nvSpPr>
        <p:spPr>
          <a:xfrm>
            <a:off x="311700" y="1228200"/>
            <a:ext cx="3930300" cy="3483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1500" b="1" u="sng">
                <a:solidFill>
                  <a:schemeClr val="hlink"/>
                </a:solidFill>
                <a:hlinkClick r:id="rId4"/>
              </a:rPr>
              <a:t>Quality Criteria</a:t>
            </a:r>
            <a:r>
              <a:rPr lang="en" sz="1500" b="1"/>
              <a:t>:  </a:t>
            </a:r>
            <a:r>
              <a:rPr lang="en" sz="1500" u="sng">
                <a:solidFill>
                  <a:schemeClr val="hlink"/>
                </a:solidFill>
                <a:hlinkClick r:id="rId4"/>
              </a:rPr>
              <a:t>https://www.cde.state.co.us/uip/202425streamlineduipschoolqualitycriteria-0</a:t>
            </a:r>
            <a:r>
              <a:rPr lang="en" sz="1500"/>
              <a:t>   </a:t>
            </a:r>
            <a:endParaRPr sz="1500"/>
          </a:p>
          <a:p>
            <a:pPr marL="0" lvl="0" indent="0" algn="l" rtl="0">
              <a:spcBef>
                <a:spcPts val="1200"/>
              </a:spcBef>
              <a:spcAft>
                <a:spcPts val="0"/>
              </a:spcAft>
              <a:buNone/>
            </a:pPr>
            <a:r>
              <a:rPr lang="en" sz="1500"/>
              <a:t>This resource provides guidance for all schools.</a:t>
            </a:r>
            <a:endParaRPr sz="1500"/>
          </a:p>
          <a:p>
            <a:pPr marL="0" lvl="0" indent="0" algn="l" rtl="0">
              <a:spcBef>
                <a:spcPts val="1200"/>
              </a:spcBef>
              <a:spcAft>
                <a:spcPts val="0"/>
              </a:spcAft>
              <a:buNone/>
            </a:pPr>
            <a:r>
              <a:rPr lang="en"/>
              <a:t>  </a:t>
            </a:r>
            <a:endParaRPr/>
          </a:p>
          <a:p>
            <a:pPr marL="0" lvl="0" indent="0" algn="l" rtl="0">
              <a:spcBef>
                <a:spcPts val="1200"/>
              </a:spcBef>
              <a:spcAft>
                <a:spcPts val="1200"/>
              </a:spcAft>
              <a:buNone/>
            </a:pPr>
            <a:endParaRPr/>
          </a:p>
        </p:txBody>
      </p:sp>
      <p:sp>
        <p:nvSpPr>
          <p:cNvPr id="1268" name="Google Shape;1268;p161">
            <a:extLst>
              <a:ext uri="{C183D7F6-B498-43B3-948B-1728B52AA6E4}">
                <adec:decorative xmlns:adec="http://schemas.microsoft.com/office/drawing/2017/decorative" val="1"/>
              </a:ext>
            </a:extLst>
          </p:cNvPr>
          <p:cNvSpPr txBox="1">
            <a:spLocks noGrp="1"/>
          </p:cNvSpPr>
          <p:nvPr>
            <p:ph type="body" idx="4294967295"/>
          </p:nvPr>
        </p:nvSpPr>
        <p:spPr>
          <a:xfrm>
            <a:off x="4651875" y="1227975"/>
            <a:ext cx="4180500" cy="3483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1400" b="1" u="sng">
                <a:solidFill>
                  <a:schemeClr val="hlink"/>
                </a:solidFill>
                <a:hlinkClick r:id="rId5"/>
              </a:rPr>
              <a:t>Quality Criteria Rubric - ESSA Identified Schools</a:t>
            </a:r>
            <a:r>
              <a:rPr lang="en" sz="1400" b="1"/>
              <a:t>:  </a:t>
            </a:r>
            <a:r>
              <a:rPr lang="en" sz="1400" u="sng">
                <a:solidFill>
                  <a:schemeClr val="hlink"/>
                </a:solidFill>
                <a:hlinkClick r:id="rId5"/>
              </a:rPr>
              <a:t>https://www.cde.state.co.us/UIPSchoolQC-CSRubricPDF</a:t>
            </a:r>
            <a:r>
              <a:rPr lang="en" sz="1400"/>
              <a:t> </a:t>
            </a:r>
            <a:endParaRPr sz="1400"/>
          </a:p>
          <a:p>
            <a:pPr marL="0" lvl="0" indent="0" algn="l" rtl="0">
              <a:spcBef>
                <a:spcPts val="1200"/>
              </a:spcBef>
              <a:spcAft>
                <a:spcPts val="1200"/>
              </a:spcAft>
              <a:buNone/>
            </a:pPr>
            <a:r>
              <a:rPr lang="en" sz="1400"/>
              <a:t>This resource supports planning with all ESSA-identified schools.  LEAs can use this tool for reviewing CS, TS and ATS school.  The state will use this tool for reviewing and approving CS-Identified UIPs.</a:t>
            </a:r>
            <a:endParaRPr sz="1400"/>
          </a:p>
        </p:txBody>
      </p:sp>
      <p:pic>
        <p:nvPicPr>
          <p:cNvPr id="1269" name="Google Shape;1269;p16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815451" y="3046100"/>
            <a:ext cx="2390286" cy="1593550"/>
          </a:xfrm>
          <a:prstGeom prst="rect">
            <a:avLst/>
          </a:prstGeom>
          <a:noFill/>
          <a:ln>
            <a:noFill/>
          </a:ln>
        </p:spPr>
      </p:pic>
      <p:pic>
        <p:nvPicPr>
          <p:cNvPr id="1270" name="Google Shape;1270;p161">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358588" y="3385675"/>
            <a:ext cx="914400" cy="914400"/>
          </a:xfrm>
          <a:prstGeom prst="rect">
            <a:avLst/>
          </a:prstGeom>
          <a:noFill/>
          <a:ln>
            <a:noFill/>
          </a:ln>
        </p:spPr>
      </p:pic>
      <p:pic>
        <p:nvPicPr>
          <p:cNvPr id="1271" name="Google Shape;1271;p161">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5394975" y="3725238"/>
            <a:ext cx="914400" cy="914400"/>
          </a:xfrm>
          <a:prstGeom prst="rect">
            <a:avLst/>
          </a:prstGeom>
          <a:noFill/>
          <a:ln>
            <a:noFill/>
          </a:ln>
        </p:spPr>
      </p:pic>
      <p:pic>
        <p:nvPicPr>
          <p:cNvPr id="1272" name="Google Shape;1272;p161">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7322225" y="3725250"/>
            <a:ext cx="914400" cy="914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162"/>
          <p:cNvSpPr txBox="1">
            <a:spLocks noGrp="1"/>
          </p:cNvSpPr>
          <p:nvPr>
            <p:ph type="title"/>
          </p:nvPr>
        </p:nvSpPr>
        <p:spPr>
          <a:xfrm>
            <a:off x="332674" y="153882"/>
            <a:ext cx="6048900" cy="6738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Planning for AECs - How am I addressing Low Graduation?  </a:t>
            </a:r>
            <a:endParaRPr/>
          </a:p>
        </p:txBody>
      </p:sp>
      <p:sp>
        <p:nvSpPr>
          <p:cNvPr id="1278" name="Google Shape;1278;p162"/>
          <p:cNvSpPr txBox="1">
            <a:spLocks noGrp="1"/>
          </p:cNvSpPr>
          <p:nvPr>
            <p:ph type="body" idx="1"/>
          </p:nvPr>
        </p:nvSpPr>
        <p:spPr>
          <a:xfrm>
            <a:off x="628650" y="1165850"/>
            <a:ext cx="5441700" cy="3263400"/>
          </a:xfrm>
          <a:prstGeom prst="rect">
            <a:avLst/>
          </a:prstGeom>
        </p:spPr>
        <p:txBody>
          <a:bodyPr spcFirstLastPara="1" wrap="square" lIns="0" tIns="0" rIns="0" bIns="0" anchor="t" anchorCtr="0">
            <a:normAutofit lnSpcReduction="10000"/>
          </a:bodyPr>
          <a:lstStyle/>
          <a:p>
            <a:pPr marL="0" lvl="0" indent="0" algn="l" rtl="0">
              <a:spcBef>
                <a:spcPts val="800"/>
              </a:spcBef>
              <a:spcAft>
                <a:spcPts val="0"/>
              </a:spcAft>
              <a:buNone/>
            </a:pPr>
            <a:r>
              <a:rPr lang="en"/>
              <a:t>Identify strategies that support moving students toward the ultimate goal of graduation. </a:t>
            </a:r>
            <a:endParaRPr/>
          </a:p>
          <a:p>
            <a:pPr marL="0" lvl="0" indent="0" algn="l" rtl="0">
              <a:spcBef>
                <a:spcPts val="800"/>
              </a:spcBef>
              <a:spcAft>
                <a:spcPts val="0"/>
              </a:spcAft>
              <a:buNone/>
            </a:pPr>
            <a:endParaRPr/>
          </a:p>
          <a:p>
            <a:pPr marL="0" lvl="0" indent="0" algn="l" rtl="0">
              <a:spcBef>
                <a:spcPts val="800"/>
              </a:spcBef>
              <a:spcAft>
                <a:spcPts val="0"/>
              </a:spcAft>
              <a:buNone/>
            </a:pPr>
            <a:r>
              <a:rPr lang="en"/>
              <a:t>Foundational strategies create the conditions that allow for improved outcomes, specifically those grounded in the </a:t>
            </a:r>
            <a:r>
              <a:rPr lang="en" u="sng">
                <a:solidFill>
                  <a:schemeClr val="hlink"/>
                </a:solidFill>
                <a:hlinkClick r:id="rId3"/>
              </a:rPr>
              <a:t>dropout prevention framework</a:t>
            </a:r>
            <a:r>
              <a:rPr lang="en"/>
              <a:t>. </a:t>
            </a:r>
            <a:endParaRPr/>
          </a:p>
          <a:p>
            <a:pPr marL="0" lvl="0" indent="0" algn="l" rtl="0">
              <a:spcBef>
                <a:spcPts val="800"/>
              </a:spcBef>
              <a:spcAft>
                <a:spcPts val="0"/>
              </a:spcAft>
              <a:buNone/>
            </a:pPr>
            <a:endParaRPr/>
          </a:p>
          <a:p>
            <a:pPr marL="0" lvl="0" indent="0" algn="l" rtl="0">
              <a:spcBef>
                <a:spcPts val="800"/>
              </a:spcBef>
              <a:spcAft>
                <a:spcPts val="0"/>
              </a:spcAft>
              <a:buClr>
                <a:schemeClr val="dk1"/>
              </a:buClr>
              <a:buSzPts val="1100"/>
              <a:buFont typeface="Arial"/>
              <a:buNone/>
            </a:pPr>
            <a:r>
              <a:rPr lang="en"/>
              <a:t>Specifically consider strategies that build the foundation in support of improved graduation outcomes by focusing on leading indicators of graduation: attendance, behavior systems and course/credit completion. </a:t>
            </a:r>
            <a:endParaRPr/>
          </a:p>
        </p:txBody>
      </p:sp>
      <p:pic>
        <p:nvPicPr>
          <p:cNvPr id="1279" name="Google Shape;1279;p16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183413" y="1759138"/>
            <a:ext cx="2619375" cy="17430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163"/>
          <p:cNvSpPr txBox="1">
            <a:spLocks noGrp="1"/>
          </p:cNvSpPr>
          <p:nvPr>
            <p:ph type="ctrTitle"/>
          </p:nvPr>
        </p:nvSpPr>
        <p:spPr>
          <a:xfrm>
            <a:off x="-1" y="1946787"/>
            <a:ext cx="9144600" cy="1753200"/>
          </a:xfrm>
          <a:prstGeom prst="rect">
            <a:avLst/>
          </a:prstGeom>
        </p:spPr>
        <p:txBody>
          <a:bodyPr spcFirstLastPara="1" wrap="square" lIns="68575" tIns="34275" rIns="68575" bIns="34275" anchor="t" anchorCtr="0">
            <a:normAutofit/>
          </a:bodyPr>
          <a:lstStyle/>
          <a:p>
            <a:pPr marL="0" lvl="0" indent="0" algn="ctr" rtl="0">
              <a:spcBef>
                <a:spcPts val="0"/>
              </a:spcBef>
              <a:spcAft>
                <a:spcPts val="0"/>
              </a:spcAft>
              <a:buNone/>
            </a:pPr>
            <a:r>
              <a:rPr lang="en"/>
              <a:t>Questions?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164"/>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solidFill>
                  <a:schemeClr val="tx1"/>
                </a:solidFill>
              </a:rPr>
              <a:t>Resources</a:t>
            </a:r>
            <a:endParaRPr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65"/>
          <p:cNvSpPr txBox="1">
            <a:spLocks noGrp="1"/>
          </p:cNvSpPr>
          <p:nvPr>
            <p:ph type="title"/>
          </p:nvPr>
        </p:nvSpPr>
        <p:spPr>
          <a:xfrm>
            <a:off x="213075" y="228600"/>
            <a:ext cx="8520600" cy="57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Contacts</a:t>
            </a:r>
            <a:endParaRPr/>
          </a:p>
        </p:txBody>
      </p:sp>
      <p:sp>
        <p:nvSpPr>
          <p:cNvPr id="1295" name="Google Shape;1295;p165"/>
          <p:cNvSpPr txBox="1">
            <a:spLocks noGrp="1"/>
          </p:cNvSpPr>
          <p:nvPr>
            <p:ph type="body" idx="1"/>
          </p:nvPr>
        </p:nvSpPr>
        <p:spPr>
          <a:xfrm>
            <a:off x="457200" y="1143000"/>
            <a:ext cx="8520600" cy="3402900"/>
          </a:xfrm>
          <a:prstGeom prst="rect">
            <a:avLst/>
          </a:prstGeom>
        </p:spPr>
        <p:txBody>
          <a:bodyPr spcFirstLastPara="1" wrap="square" lIns="0" tIns="0" rIns="0" bIns="0" anchor="t" anchorCtr="0">
            <a:normAutofit lnSpcReduction="10000"/>
          </a:bodyPr>
          <a:lstStyle/>
          <a:p>
            <a:pPr marL="0" lvl="0" indent="0" algn="l" rtl="0">
              <a:spcBef>
                <a:spcPts val="0"/>
              </a:spcBef>
              <a:spcAft>
                <a:spcPts val="0"/>
              </a:spcAft>
              <a:buNone/>
            </a:pPr>
            <a:r>
              <a:rPr lang="en"/>
              <a:t>Nazie Mohajeri-Nelson, Executive Director Federal Programs</a:t>
            </a:r>
            <a:endParaRPr/>
          </a:p>
          <a:p>
            <a:pPr marL="0" lvl="0" indent="0" algn="l" rtl="0">
              <a:spcBef>
                <a:spcPts val="0"/>
              </a:spcBef>
              <a:spcAft>
                <a:spcPts val="0"/>
              </a:spcAft>
              <a:buNone/>
            </a:pPr>
            <a:r>
              <a:rPr lang="en" u="sng">
                <a:solidFill>
                  <a:schemeClr val="hlink"/>
                </a:solidFill>
                <a:hlinkClick r:id="rId3"/>
              </a:rPr>
              <a:t>mohajeri-nelson_n@cde.state.co.us</a:t>
            </a:r>
            <a:endParaRPr/>
          </a:p>
          <a:p>
            <a:pPr marL="0" lvl="0" indent="0" algn="l" rtl="0">
              <a:spcBef>
                <a:spcPts val="0"/>
              </a:spcBef>
              <a:spcAft>
                <a:spcPts val="0"/>
              </a:spcAft>
              <a:buNone/>
            </a:pPr>
            <a:endParaRPr/>
          </a:p>
          <a:p>
            <a:pPr marL="0" lvl="0" indent="0" algn="l" rtl="0">
              <a:spcBef>
                <a:spcPts val="0"/>
              </a:spcBef>
              <a:spcAft>
                <a:spcPts val="0"/>
              </a:spcAft>
              <a:buNone/>
            </a:pPr>
            <a:r>
              <a:rPr lang="en"/>
              <a:t>Tina Negley, Program Effectiveness Supervisor</a:t>
            </a:r>
            <a:endParaRPr/>
          </a:p>
          <a:p>
            <a:pPr marL="0" lvl="0" indent="0" algn="l" rtl="0">
              <a:spcBef>
                <a:spcPts val="0"/>
              </a:spcBef>
              <a:spcAft>
                <a:spcPts val="0"/>
              </a:spcAft>
              <a:buNone/>
            </a:pPr>
            <a:r>
              <a:rPr lang="en" u="sng">
                <a:solidFill>
                  <a:schemeClr val="hlink"/>
                </a:solidFill>
                <a:hlinkClick r:id="rId4"/>
              </a:rPr>
              <a:t>negley_t@cde.state.co.us</a:t>
            </a:r>
            <a:endParaRPr/>
          </a:p>
          <a:p>
            <a:pPr marL="0" lvl="0" indent="0" algn="l" rtl="0">
              <a:spcBef>
                <a:spcPts val="0"/>
              </a:spcBef>
              <a:spcAft>
                <a:spcPts val="0"/>
              </a:spcAft>
              <a:buNone/>
            </a:pPr>
            <a:endParaRPr/>
          </a:p>
          <a:p>
            <a:pPr marL="0" lvl="0" indent="0" algn="l" rtl="0">
              <a:spcBef>
                <a:spcPts val="0"/>
              </a:spcBef>
              <a:spcAft>
                <a:spcPts val="0"/>
              </a:spcAft>
              <a:buNone/>
            </a:pPr>
            <a:r>
              <a:rPr lang="en"/>
              <a:t>Sue Miller Curley, ESEA Consultant and Monitoring Specialist</a:t>
            </a:r>
            <a:endParaRPr/>
          </a:p>
          <a:p>
            <a:pPr marL="0" lvl="0" indent="0" algn="l" rtl="0">
              <a:spcBef>
                <a:spcPts val="0"/>
              </a:spcBef>
              <a:spcAft>
                <a:spcPts val="0"/>
              </a:spcAft>
              <a:buNone/>
            </a:pPr>
            <a:r>
              <a:rPr lang="en" u="sng">
                <a:solidFill>
                  <a:schemeClr val="hlink"/>
                </a:solidFill>
                <a:hlinkClick r:id="rId5"/>
              </a:rPr>
              <a:t>miller-curley_s@cde.state.co.us</a:t>
            </a:r>
            <a:endParaRPr/>
          </a:p>
          <a:p>
            <a:pPr marL="0" lvl="0" indent="0" algn="l" rtl="0">
              <a:spcBef>
                <a:spcPts val="0"/>
              </a:spcBef>
              <a:spcAft>
                <a:spcPts val="0"/>
              </a:spcAft>
              <a:buNone/>
            </a:pPr>
            <a:endParaRPr/>
          </a:p>
          <a:p>
            <a:pPr marL="0" lvl="0" indent="0" algn="l" rtl="0">
              <a:spcBef>
                <a:spcPts val="0"/>
              </a:spcBef>
              <a:spcAft>
                <a:spcPts val="0"/>
              </a:spcAft>
              <a:buNone/>
            </a:pPr>
            <a:r>
              <a:rPr lang="en"/>
              <a:t>Erin Loften, School Improvement and Planning Supervisor</a:t>
            </a:r>
            <a:endParaRPr/>
          </a:p>
          <a:p>
            <a:pPr marL="0" lvl="0" indent="0" algn="l" rtl="0">
              <a:spcBef>
                <a:spcPts val="0"/>
              </a:spcBef>
              <a:spcAft>
                <a:spcPts val="0"/>
              </a:spcAft>
              <a:buNone/>
            </a:pPr>
            <a:r>
              <a:rPr lang="en" u="sng">
                <a:solidFill>
                  <a:schemeClr val="hlink"/>
                </a:solidFill>
                <a:hlinkClick r:id="rId6"/>
              </a:rPr>
              <a:t>loften_e@cde.state.co.us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6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800"/>
              <a:buNone/>
            </a:pPr>
            <a:r>
              <a:rPr lang="en-US" dirty="0"/>
              <a:t>Resources cont’d</a:t>
            </a:r>
            <a:endParaRPr dirty="0"/>
          </a:p>
        </p:txBody>
      </p:sp>
      <p:sp>
        <p:nvSpPr>
          <p:cNvPr id="1301" name="Google Shape;1301;p16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Resources cont’d:</a:t>
            </a:r>
            <a:endParaRPr dirty="0"/>
          </a:p>
        </p:txBody>
      </p:sp>
      <p:sp>
        <p:nvSpPr>
          <p:cNvPr id="1302" name="Google Shape;1302;p16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spcBef>
                <a:spcPts val="0"/>
              </a:spcBef>
              <a:spcAft>
                <a:spcPts val="0"/>
              </a:spcAft>
              <a:buSzPct val="68750"/>
              <a:buNone/>
            </a:pPr>
            <a:r>
              <a:rPr lang="en" b="1" u="sng">
                <a:solidFill>
                  <a:schemeClr val="hlink"/>
                </a:solidFill>
                <a:hlinkClick r:id="rId3"/>
              </a:rPr>
              <a:t>Identification Dashboard</a:t>
            </a:r>
            <a:endParaRPr b="1"/>
          </a:p>
          <a:p>
            <a:pPr marL="0" lvl="0" indent="0" algn="l" rtl="0">
              <a:spcBef>
                <a:spcPts val="0"/>
              </a:spcBef>
              <a:spcAft>
                <a:spcPts val="0"/>
              </a:spcAft>
              <a:buSzPct val="68750"/>
              <a:buNone/>
            </a:pPr>
            <a:endParaRPr b="1"/>
          </a:p>
          <a:p>
            <a:pPr marL="0" lvl="0" indent="0" algn="l" rtl="0">
              <a:spcBef>
                <a:spcPts val="0"/>
              </a:spcBef>
              <a:spcAft>
                <a:spcPts val="0"/>
              </a:spcAft>
              <a:buSzPct val="68750"/>
              <a:buNone/>
            </a:pPr>
            <a:r>
              <a:rPr lang="en" b="1" u="sng">
                <a:solidFill>
                  <a:schemeClr val="hlink"/>
                </a:solidFill>
                <a:hlinkClick r:id="rId4"/>
              </a:rPr>
              <a:t>Unified Improvement Planning:  Quality Criteria Rubrics</a:t>
            </a:r>
            <a:endParaRPr b="1"/>
          </a:p>
          <a:p>
            <a:pPr marL="0" lvl="0" indent="0" algn="l" rtl="0">
              <a:spcBef>
                <a:spcPts val="0"/>
              </a:spcBef>
              <a:spcAft>
                <a:spcPts val="0"/>
              </a:spcAft>
              <a:buSzPct val="68750"/>
              <a:buNone/>
            </a:pPr>
            <a:endParaRPr b="1"/>
          </a:p>
          <a:p>
            <a:pPr marL="0" lvl="0" indent="0" algn="l" rtl="0">
              <a:spcBef>
                <a:spcPts val="0"/>
              </a:spcBef>
              <a:spcAft>
                <a:spcPts val="0"/>
              </a:spcAft>
              <a:buSzPct val="68750"/>
              <a:buNone/>
            </a:pPr>
            <a:r>
              <a:rPr lang="en" b="1" u="sng">
                <a:solidFill>
                  <a:schemeClr val="hlink"/>
                </a:solidFill>
                <a:hlinkClick r:id="rId5"/>
              </a:rPr>
              <a:t>ESSA Planning Requirements</a:t>
            </a:r>
            <a:endParaRPr b="1"/>
          </a:p>
          <a:p>
            <a:pPr marL="0" lvl="0" indent="0" algn="l" rtl="0">
              <a:spcBef>
                <a:spcPts val="0"/>
              </a:spcBef>
              <a:spcAft>
                <a:spcPts val="0"/>
              </a:spcAft>
              <a:buSzPct val="68750"/>
              <a:buNone/>
            </a:pPr>
            <a:endParaRPr b="1"/>
          </a:p>
          <a:p>
            <a:pPr marL="0" lvl="0" indent="0" algn="l" rtl="0">
              <a:spcBef>
                <a:spcPts val="0"/>
              </a:spcBef>
              <a:spcAft>
                <a:spcPts val="0"/>
              </a:spcAft>
              <a:buSzPct val="68750"/>
              <a:buNone/>
            </a:pPr>
            <a:r>
              <a:rPr lang="en" b="1"/>
              <a:t>ESSA School Profiles from Syncplicity </a:t>
            </a:r>
            <a:endParaRPr b="1"/>
          </a:p>
          <a:p>
            <a:pPr marL="0" lvl="0" indent="0" algn="l" rtl="0">
              <a:spcBef>
                <a:spcPts val="0"/>
              </a:spcBef>
              <a:spcAft>
                <a:spcPts val="0"/>
              </a:spcAft>
              <a:buSzPct val="68750"/>
              <a:buNone/>
            </a:pPr>
            <a:endParaRPr b="1"/>
          </a:p>
          <a:p>
            <a:pPr marL="0" lvl="0" indent="0" algn="l" rtl="0">
              <a:spcBef>
                <a:spcPts val="0"/>
              </a:spcBef>
              <a:spcAft>
                <a:spcPts val="0"/>
              </a:spcAft>
              <a:buSzPct val="68750"/>
              <a:buNone/>
            </a:pPr>
            <a:r>
              <a:rPr lang="en" b="1"/>
              <a:t>*Resource Inequities</a:t>
            </a:r>
            <a:r>
              <a:rPr lang="en"/>
              <a:t>:  </a:t>
            </a:r>
            <a:r>
              <a:rPr lang="en" u="sng">
                <a:solidFill>
                  <a:schemeClr val="accent5"/>
                </a:solidFill>
                <a:hlinkClick r:id="rId6">
                  <a:extLst>
                    <a:ext uri="{A12FA001-AC4F-418D-AE19-62706E023703}">
                      <ahyp:hlinkClr xmlns:ahyp="http://schemas.microsoft.com/office/drawing/2018/hyperlinkcolor" val="tx"/>
                    </a:ext>
                  </a:extLst>
                </a:hlinkClick>
              </a:rPr>
              <a:t>CDE Website for Resource Inequities</a:t>
            </a:r>
            <a:r>
              <a:rPr lang="en"/>
              <a:t> (CS and ATS)</a:t>
            </a:r>
            <a:endParaRPr/>
          </a:p>
          <a:p>
            <a:pPr marL="0" lvl="0" indent="0" algn="l" rtl="0">
              <a:spcBef>
                <a:spcPts val="0"/>
              </a:spcBef>
              <a:spcAft>
                <a:spcPts val="0"/>
              </a:spcAft>
              <a:buSzPct val="68750"/>
              <a:buNone/>
            </a:pPr>
            <a:endParaRPr/>
          </a:p>
          <a:p>
            <a:pPr marL="0" lvl="0" indent="0" algn="l" rtl="0">
              <a:spcBef>
                <a:spcPts val="0"/>
              </a:spcBef>
              <a:spcAft>
                <a:spcPts val="0"/>
              </a:spcAft>
              <a:buSzPct val="68750"/>
              <a:buNone/>
            </a:pPr>
            <a:r>
              <a:rPr lang="en" b="1" u="sng">
                <a:solidFill>
                  <a:schemeClr val="hlink"/>
                </a:solidFill>
                <a:hlinkClick r:id="rId7"/>
              </a:rPr>
              <a:t>EASI Grant Opportunities</a:t>
            </a:r>
            <a:endParaRPr b="1"/>
          </a:p>
          <a:p>
            <a:pPr marL="0" lvl="0" indent="0" algn="l" rtl="0">
              <a:spcBef>
                <a:spcPts val="0"/>
              </a:spcBef>
              <a:spcAft>
                <a:spcPts val="0"/>
              </a:spcAft>
              <a:buSzPct val="68750"/>
              <a:buNone/>
            </a:pPr>
            <a:endParaRPr/>
          </a:p>
          <a:p>
            <a:pPr marL="0" lvl="0" indent="0" algn="l" rtl="0">
              <a:spcBef>
                <a:spcPts val="0"/>
              </a:spcBef>
              <a:spcAft>
                <a:spcPts val="0"/>
              </a:spcAft>
              <a:buClr>
                <a:schemeClr val="dk1"/>
              </a:buClr>
              <a:buSzPct val="68750"/>
              <a:buFont typeface="Arial"/>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35"/>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AEC Presentation:  CS-Y3+ </a:t>
            </a:r>
            <a:endParaRPr/>
          </a:p>
        </p:txBody>
      </p:sp>
      <p:sp>
        <p:nvSpPr>
          <p:cNvPr id="1073" name="Google Shape;1073;p135"/>
          <p:cNvSpPr txBox="1">
            <a:spLocks noGrp="1"/>
          </p:cNvSpPr>
          <p:nvPr>
            <p:ph type="body" idx="1"/>
          </p:nvPr>
        </p:nvSpPr>
        <p:spPr>
          <a:xfrm>
            <a:off x="311700" y="1152475"/>
            <a:ext cx="7573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Topics:</a:t>
            </a:r>
            <a:endParaRPr/>
          </a:p>
          <a:p>
            <a:pPr marL="457200" lvl="0" indent="-330200" algn="l" rtl="0">
              <a:spcBef>
                <a:spcPts val="1200"/>
              </a:spcBef>
              <a:spcAft>
                <a:spcPts val="0"/>
              </a:spcAft>
              <a:buSzPts val="1600"/>
              <a:buChar char="●"/>
            </a:pPr>
            <a:r>
              <a:rPr lang="en"/>
              <a:t>Overview of ESSA Identification Methodology, Categories and Exit Criteria</a:t>
            </a:r>
            <a:endParaRPr/>
          </a:p>
          <a:p>
            <a:pPr marL="457200" lvl="0" indent="-330200" algn="l" rtl="0">
              <a:spcBef>
                <a:spcPts val="0"/>
              </a:spcBef>
              <a:spcAft>
                <a:spcPts val="0"/>
              </a:spcAft>
              <a:buClr>
                <a:srgbClr val="242424"/>
              </a:buClr>
              <a:buSzPts val="1600"/>
              <a:buFont typeface="Arial"/>
              <a:buChar char="●"/>
            </a:pPr>
            <a:r>
              <a:rPr lang="en"/>
              <a:t>Explanation:  How Graduation Rate is Determined for ESSA Identification - Comprehensive Support - Low Graduation Rate (less than 67%)</a:t>
            </a:r>
            <a:endParaRPr/>
          </a:p>
          <a:p>
            <a:pPr marL="457200" lvl="0" indent="-330200" algn="l" rtl="0">
              <a:spcBef>
                <a:spcPts val="0"/>
              </a:spcBef>
              <a:spcAft>
                <a:spcPts val="0"/>
              </a:spcAft>
              <a:buSzPts val="1600"/>
              <a:buChar char="●"/>
            </a:pPr>
            <a:r>
              <a:rPr lang="en"/>
              <a:t>Implications for Schools Identified as Comprehensive Support for Three Years or More (CS Y3+)</a:t>
            </a:r>
            <a:endParaRPr/>
          </a:p>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3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b="1"/>
              <a:t>Acronyms - ESSA School Improvement</a:t>
            </a:r>
            <a:endParaRPr b="1"/>
          </a:p>
        </p:txBody>
      </p:sp>
      <p:sp>
        <p:nvSpPr>
          <p:cNvPr id="1079" name="Google Shape;1079;p136"/>
          <p:cNvSpPr txBox="1">
            <a:spLocks noGrp="1"/>
          </p:cNvSpPr>
          <p:nvPr>
            <p:ph type="body" idx="1"/>
          </p:nvPr>
        </p:nvSpPr>
        <p:spPr>
          <a:xfrm>
            <a:off x="311700" y="1152475"/>
            <a:ext cx="5673300" cy="3034800"/>
          </a:xfrm>
          <a:prstGeom prst="rect">
            <a:avLst/>
          </a:prstGeom>
          <a:noFill/>
          <a:ln>
            <a:noFill/>
          </a:ln>
        </p:spPr>
        <p:txBody>
          <a:bodyPr spcFirstLastPara="1" wrap="square" lIns="91425" tIns="91425" rIns="91425" bIns="91425" anchor="t" anchorCtr="0">
            <a:normAutofit/>
          </a:bodyPr>
          <a:lstStyle/>
          <a:p>
            <a:pPr marL="0" lvl="0" indent="0" algn="l" rtl="0">
              <a:lnSpc>
                <a:spcPct val="95000"/>
              </a:lnSpc>
              <a:spcBef>
                <a:spcPts val="0"/>
              </a:spcBef>
              <a:spcAft>
                <a:spcPts val="0"/>
              </a:spcAft>
              <a:buSzPts val="1600"/>
              <a:buNone/>
            </a:pPr>
            <a:r>
              <a:rPr lang="en" b="1">
                <a:solidFill>
                  <a:schemeClr val="accent4"/>
                </a:solidFill>
              </a:rPr>
              <a:t>ESSA</a:t>
            </a:r>
            <a:r>
              <a:rPr lang="en"/>
              <a:t> - Every Student Succeeds Act (Federal law)</a:t>
            </a:r>
            <a:endParaRPr/>
          </a:p>
          <a:p>
            <a:pPr marL="0" lvl="0" indent="0" algn="l" rtl="0">
              <a:lnSpc>
                <a:spcPct val="95000"/>
              </a:lnSpc>
              <a:spcBef>
                <a:spcPts val="0"/>
              </a:spcBef>
              <a:spcAft>
                <a:spcPts val="0"/>
              </a:spcAft>
              <a:buSzPts val="1600"/>
              <a:buNone/>
            </a:pPr>
            <a:r>
              <a:rPr lang="en" b="1">
                <a:solidFill>
                  <a:srgbClr val="FFAB40"/>
                </a:solidFill>
              </a:rPr>
              <a:t>TS </a:t>
            </a:r>
            <a:r>
              <a:rPr lang="en" b="1"/>
              <a:t>- </a:t>
            </a:r>
            <a:r>
              <a:rPr lang="en"/>
              <a:t>Targeted Support and Improvement</a:t>
            </a:r>
            <a:endParaRPr/>
          </a:p>
          <a:p>
            <a:pPr marL="0" lvl="0" indent="0" algn="l" rtl="0">
              <a:lnSpc>
                <a:spcPct val="95000"/>
              </a:lnSpc>
              <a:spcBef>
                <a:spcPts val="0"/>
              </a:spcBef>
              <a:spcAft>
                <a:spcPts val="0"/>
              </a:spcAft>
              <a:buSzPts val="1600"/>
              <a:buNone/>
            </a:pPr>
            <a:r>
              <a:rPr lang="en" b="1">
                <a:solidFill>
                  <a:srgbClr val="FFAB40"/>
                </a:solidFill>
              </a:rPr>
              <a:t>ATS </a:t>
            </a:r>
            <a:r>
              <a:rPr lang="en" b="1"/>
              <a:t>- </a:t>
            </a:r>
            <a:r>
              <a:rPr lang="en"/>
              <a:t>Additional Targeted Support and Improvement</a:t>
            </a:r>
            <a:endParaRPr/>
          </a:p>
          <a:p>
            <a:pPr marL="0" lvl="0" indent="0" algn="l" rtl="0">
              <a:lnSpc>
                <a:spcPct val="95000"/>
              </a:lnSpc>
              <a:spcBef>
                <a:spcPts val="0"/>
              </a:spcBef>
              <a:spcAft>
                <a:spcPts val="0"/>
              </a:spcAft>
              <a:buClr>
                <a:schemeClr val="dk1"/>
              </a:buClr>
              <a:buSzPts val="1600"/>
              <a:buFont typeface="Arial"/>
              <a:buNone/>
            </a:pPr>
            <a:r>
              <a:rPr lang="en" b="1">
                <a:solidFill>
                  <a:srgbClr val="FFAB40"/>
                </a:solidFill>
              </a:rPr>
              <a:t>CS </a:t>
            </a:r>
            <a:r>
              <a:rPr lang="en" b="1"/>
              <a:t>- </a:t>
            </a:r>
            <a:r>
              <a:rPr lang="en"/>
              <a:t>Comprehensive Support and Improvement</a:t>
            </a:r>
            <a:endParaRPr/>
          </a:p>
          <a:p>
            <a:pPr marL="0" lvl="0" indent="0" algn="l" rtl="0">
              <a:lnSpc>
                <a:spcPct val="95000"/>
              </a:lnSpc>
              <a:spcBef>
                <a:spcPts val="0"/>
              </a:spcBef>
              <a:spcAft>
                <a:spcPts val="0"/>
              </a:spcAft>
              <a:buClr>
                <a:schemeClr val="dk1"/>
              </a:buClr>
              <a:buSzPts val="1600"/>
              <a:buFont typeface="Arial"/>
              <a:buNone/>
            </a:pPr>
            <a:r>
              <a:rPr lang="en" b="1">
                <a:solidFill>
                  <a:schemeClr val="accent4"/>
                </a:solidFill>
              </a:rPr>
              <a:t>CS-Y3+</a:t>
            </a:r>
            <a:r>
              <a:rPr lang="en" b="1"/>
              <a:t> </a:t>
            </a:r>
            <a:r>
              <a:rPr lang="en"/>
              <a:t>- Comprehensive Support for Three Years or More</a:t>
            </a:r>
            <a:endParaRPr/>
          </a:p>
          <a:p>
            <a:pPr marL="0" lvl="0" indent="0" algn="l" rtl="0">
              <a:lnSpc>
                <a:spcPct val="95000"/>
              </a:lnSpc>
              <a:spcBef>
                <a:spcPts val="0"/>
              </a:spcBef>
              <a:spcAft>
                <a:spcPts val="0"/>
              </a:spcAft>
              <a:buSzPts val="1600"/>
              <a:buNone/>
            </a:pPr>
            <a:r>
              <a:rPr lang="en" b="1">
                <a:solidFill>
                  <a:srgbClr val="FFAB40"/>
                </a:solidFill>
              </a:rPr>
              <a:t>UIP</a:t>
            </a:r>
            <a:r>
              <a:rPr lang="en" b="1"/>
              <a:t> -</a:t>
            </a:r>
            <a:r>
              <a:rPr lang="en"/>
              <a:t> Unified Improvement Plan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137"/>
          <p:cNvSpPr txBox="1">
            <a:spLocks noGrp="1"/>
          </p:cNvSpPr>
          <p:nvPr>
            <p:ph type="title"/>
          </p:nvPr>
        </p:nvSpPr>
        <p:spPr>
          <a:xfrm>
            <a:off x="0" y="3361600"/>
            <a:ext cx="9144000" cy="666600"/>
          </a:xfrm>
          <a:prstGeom prst="rect">
            <a:avLst/>
          </a:prstGeom>
          <a:solidFill>
            <a:schemeClr val="accent4">
              <a:lumMod val="75000"/>
            </a:schemeClr>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2800"/>
              <a:buFont typeface="Arial"/>
              <a:buNone/>
            </a:pPr>
            <a:r>
              <a:rPr lang="en" dirty="0">
                <a:solidFill>
                  <a:schemeClr val="tx1"/>
                </a:solidFill>
              </a:rPr>
              <a:t>ESSA Identification</a:t>
            </a:r>
            <a:endParaRPr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38"/>
          <p:cNvSpPr txBox="1">
            <a:spLocks noGrp="1"/>
          </p:cNvSpPr>
          <p:nvPr>
            <p:ph type="title"/>
          </p:nvPr>
        </p:nvSpPr>
        <p:spPr>
          <a:xfrm>
            <a:off x="311700" y="105100"/>
            <a:ext cx="7167900" cy="741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
              <a:t>Overview</a:t>
            </a:r>
            <a:endParaRPr/>
          </a:p>
        </p:txBody>
      </p:sp>
      <p:sp>
        <p:nvSpPr>
          <p:cNvPr id="1090" name="Google Shape;1090;p138"/>
          <p:cNvSpPr txBox="1">
            <a:spLocks noGrp="1"/>
          </p:cNvSpPr>
          <p:nvPr>
            <p:ph type="body" idx="1"/>
          </p:nvPr>
        </p:nvSpPr>
        <p:spPr>
          <a:xfrm>
            <a:off x="212400" y="1017325"/>
            <a:ext cx="7761300" cy="31701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Every state that accepts funds under the Every Student Succeeds Act (ESSA), the most recent reauthorization of the Elementary and Secondary Education Act (ESEA) must have a </a:t>
            </a:r>
            <a:r>
              <a:rPr lang="en" b="1" i="1"/>
              <a:t>process for identifying</a:t>
            </a:r>
            <a:r>
              <a:rPr lang="en"/>
              <a:t> schools for support and improvement that is approved by the U.S. Department of Education</a:t>
            </a:r>
            <a:endParaRPr/>
          </a:p>
          <a:p>
            <a:pPr marL="914400" lvl="1" indent="-317500" algn="l" rtl="0">
              <a:spcBef>
                <a:spcPts val="0"/>
              </a:spcBef>
              <a:spcAft>
                <a:spcPts val="0"/>
              </a:spcAft>
              <a:buSzPts val="1400"/>
              <a:buChar char="○"/>
            </a:pPr>
            <a:r>
              <a:rPr lang="en"/>
              <a:t>Must include </a:t>
            </a:r>
            <a:r>
              <a:rPr lang="en" b="1" i="1"/>
              <a:t>all public schools</a:t>
            </a:r>
            <a:r>
              <a:rPr lang="en"/>
              <a:t> in methodology for identification, including Alternative Education Campuses (</a:t>
            </a:r>
            <a:r>
              <a:rPr lang="en" b="1" i="1"/>
              <a:t>AECs</a:t>
            </a:r>
            <a:r>
              <a:rPr lang="en"/>
              <a:t>) and schools with </a:t>
            </a:r>
            <a:r>
              <a:rPr lang="en" b="1" i="1"/>
              <a:t>Grade K-2</a:t>
            </a:r>
            <a:r>
              <a:rPr lang="en"/>
              <a:t> only</a:t>
            </a:r>
            <a:endParaRPr/>
          </a:p>
          <a:p>
            <a:pPr marL="457200" lvl="0" indent="-330200" algn="l" rtl="0">
              <a:spcBef>
                <a:spcPts val="0"/>
              </a:spcBef>
              <a:spcAft>
                <a:spcPts val="0"/>
              </a:spcAft>
              <a:buSzPts val="1600"/>
              <a:buChar char="●"/>
            </a:pPr>
            <a:r>
              <a:rPr lang="en"/>
              <a:t>The State (CDE) must </a:t>
            </a:r>
            <a:r>
              <a:rPr lang="en" b="1" i="1"/>
              <a:t>notify the districts</a:t>
            </a:r>
            <a:r>
              <a:rPr lang="en"/>
              <a:t> of their schools that have been identified for ESSA support and improvement</a:t>
            </a:r>
            <a:endParaRPr/>
          </a:p>
          <a:p>
            <a:pPr marL="457200" lvl="0" indent="-330200" algn="l" rtl="0">
              <a:spcBef>
                <a:spcPts val="0"/>
              </a:spcBef>
              <a:spcAft>
                <a:spcPts val="0"/>
              </a:spcAft>
              <a:buSzPts val="1600"/>
              <a:buChar char="●"/>
            </a:pPr>
            <a:r>
              <a:rPr lang="en" b="1" i="1"/>
              <a:t>Districts must notify schools</a:t>
            </a:r>
            <a:r>
              <a:rPr lang="en"/>
              <a:t> and support them in the development of an improvement plan that meets ESSA requirements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3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ESSA Identification Update</a:t>
            </a:r>
            <a:endParaRPr/>
          </a:p>
        </p:txBody>
      </p:sp>
      <p:sp>
        <p:nvSpPr>
          <p:cNvPr id="1096" name="Google Shape;1096;p139"/>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fontScale="92500"/>
          </a:bodyPr>
          <a:lstStyle/>
          <a:p>
            <a:pPr marL="457200" lvl="0" indent="-330200" algn="l" rtl="0">
              <a:spcBef>
                <a:spcPts val="0"/>
              </a:spcBef>
              <a:spcAft>
                <a:spcPts val="0"/>
              </a:spcAft>
              <a:buSzPts val="1600"/>
              <a:buChar char="●"/>
            </a:pPr>
            <a:r>
              <a:rPr lang="en"/>
              <a:t>Districts with identified schools (except K-2 schools) received notifications from Dr. Haniford (CDE) by September 13, 2024! </a:t>
            </a:r>
            <a:endParaRPr/>
          </a:p>
          <a:p>
            <a:pPr marL="914400" lvl="1" indent="-317500" algn="l" rtl="0">
              <a:spcBef>
                <a:spcPts val="0"/>
              </a:spcBef>
              <a:spcAft>
                <a:spcPts val="0"/>
              </a:spcAft>
              <a:buSzPts val="1400"/>
              <a:buChar char="○"/>
            </a:pPr>
            <a:r>
              <a:rPr lang="en"/>
              <a:t>Sent to Superintendent, Title I Contact (if provided in GAINS), Authorized Representative, and District Accountability Contact</a:t>
            </a:r>
            <a:endParaRPr/>
          </a:p>
          <a:p>
            <a:pPr marL="914400" lvl="1" indent="-317500" algn="l" rtl="0">
              <a:spcBef>
                <a:spcPts val="0"/>
              </a:spcBef>
              <a:spcAft>
                <a:spcPts val="0"/>
              </a:spcAft>
              <a:buSzPts val="1400"/>
              <a:buChar char="○"/>
            </a:pPr>
            <a:r>
              <a:rPr lang="en"/>
              <a:t>One week later sent to the Local Board </a:t>
            </a:r>
            <a:endParaRPr/>
          </a:p>
          <a:p>
            <a:pPr marL="914400" lvl="1" indent="-317500" algn="l" rtl="0">
              <a:spcBef>
                <a:spcPts val="0"/>
              </a:spcBef>
              <a:spcAft>
                <a:spcPts val="0"/>
              </a:spcAft>
              <a:buSzPts val="1400"/>
              <a:buChar char="○"/>
            </a:pPr>
            <a:r>
              <a:rPr lang="en"/>
              <a:t>Includes </a:t>
            </a:r>
            <a:endParaRPr/>
          </a:p>
          <a:p>
            <a:pPr marL="1371600" lvl="2" indent="-317500" algn="l" rtl="0">
              <a:spcBef>
                <a:spcPts val="0"/>
              </a:spcBef>
              <a:spcAft>
                <a:spcPts val="0"/>
              </a:spcAft>
              <a:buSzPts val="1400"/>
              <a:buChar char="■"/>
            </a:pPr>
            <a:r>
              <a:rPr lang="en"/>
              <a:t>Outline of changes in state and federal (ESSA) accountability </a:t>
            </a:r>
            <a:endParaRPr/>
          </a:p>
          <a:p>
            <a:pPr marL="1371600" lvl="2" indent="-317500" algn="l" rtl="0">
              <a:spcBef>
                <a:spcPts val="0"/>
              </a:spcBef>
              <a:spcAft>
                <a:spcPts val="0"/>
              </a:spcAft>
              <a:buSzPts val="1400"/>
              <a:buChar char="■"/>
            </a:pPr>
            <a:r>
              <a:rPr lang="en"/>
              <a:t>Resources and grants (EASI) available for identified schools </a:t>
            </a:r>
            <a:endParaRPr/>
          </a:p>
          <a:p>
            <a:pPr marL="1371600" lvl="2" indent="-317500" algn="l" rtl="0">
              <a:spcBef>
                <a:spcPts val="0"/>
              </a:spcBef>
              <a:spcAft>
                <a:spcPts val="0"/>
              </a:spcAft>
              <a:buSzPts val="1400"/>
              <a:buChar char="■"/>
            </a:pPr>
            <a:r>
              <a:rPr lang="en"/>
              <a:t>Improvement planning requirements </a:t>
            </a:r>
            <a:endParaRPr/>
          </a:p>
          <a:p>
            <a:pPr marL="1371600" lvl="2" indent="-317500" algn="l" rtl="0">
              <a:spcBef>
                <a:spcPts val="0"/>
              </a:spcBef>
              <a:spcAft>
                <a:spcPts val="0"/>
              </a:spcAft>
              <a:buSzPts val="1400"/>
              <a:buChar char="■"/>
            </a:pPr>
            <a:r>
              <a:rPr lang="en"/>
              <a:t>Link to a </a:t>
            </a:r>
            <a:r>
              <a:rPr lang="en" u="sng">
                <a:solidFill>
                  <a:schemeClr val="hlink"/>
                </a:solidFill>
                <a:hlinkClick r:id="rId3"/>
              </a:rPr>
              <a:t>Data Dashboard</a:t>
            </a:r>
            <a:r>
              <a:rPr lang="en"/>
              <a:t> </a:t>
            </a:r>
            <a:endParaRPr/>
          </a:p>
          <a:p>
            <a:pPr marL="457200" lvl="0" indent="-330200" algn="l" rtl="0">
              <a:spcBef>
                <a:spcPts val="0"/>
              </a:spcBef>
              <a:spcAft>
                <a:spcPts val="0"/>
              </a:spcAft>
              <a:buSzPts val="1600"/>
              <a:buChar char="●"/>
            </a:pPr>
            <a:r>
              <a:rPr lang="en"/>
              <a:t>ESSA School Profiles are shared with districts via Syncplicity</a:t>
            </a:r>
            <a:endParaRPr/>
          </a:p>
          <a:p>
            <a:pPr marL="457200" lvl="0" indent="-330200" algn="l" rtl="0">
              <a:spcBef>
                <a:spcPts val="0"/>
              </a:spcBef>
              <a:spcAft>
                <a:spcPts val="0"/>
              </a:spcAft>
              <a:buSzPts val="1600"/>
              <a:buChar char="●"/>
            </a:pPr>
            <a:r>
              <a:rPr lang="en"/>
              <a:t>The list of all ESSA identified schools is posted on the CDE </a:t>
            </a:r>
            <a:r>
              <a:rPr lang="en" u="sng">
                <a:solidFill>
                  <a:schemeClr val="hlink"/>
                </a:solidFill>
                <a:hlinkClick r:id="rId4"/>
              </a:rPr>
              <a:t>ESSA Identification website</a:t>
            </a:r>
            <a:r>
              <a:rPr lang="en"/>
              <a:t> </a:t>
            </a:r>
            <a:endParaRPr/>
          </a:p>
        </p:txBody>
      </p:sp>
      <p:sp>
        <p:nvSpPr>
          <p:cNvPr id="1097" name="Google Shape;1097;p13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4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a:t>Indicators Used in School Identification Methodology</a:t>
            </a:r>
            <a:endParaRPr/>
          </a:p>
        </p:txBody>
      </p:sp>
      <p:sp>
        <p:nvSpPr>
          <p:cNvPr id="1103" name="Google Shape;1103;p140"/>
          <p:cNvSpPr txBox="1">
            <a:spLocks noGrp="1"/>
          </p:cNvSpPr>
          <p:nvPr>
            <p:ph type="body" idx="1"/>
          </p:nvPr>
        </p:nvSpPr>
        <p:spPr>
          <a:xfrm>
            <a:off x="311700" y="1152475"/>
            <a:ext cx="7167900" cy="3034800"/>
          </a:xfrm>
          <a:prstGeom prst="rect">
            <a:avLst/>
          </a:prstGeom>
          <a:noFill/>
          <a:ln>
            <a:noFill/>
          </a:ln>
        </p:spPr>
        <p:txBody>
          <a:bodyPr spcFirstLastPara="1" wrap="square" lIns="0" tIns="0" rIns="0" bIns="0" anchor="t" anchorCtr="0">
            <a:normAutofit/>
          </a:bodyPr>
          <a:lstStyle/>
          <a:p>
            <a:pPr marL="457200" lvl="0" indent="-342900" algn="l" rtl="0">
              <a:lnSpc>
                <a:spcPct val="90000"/>
              </a:lnSpc>
              <a:spcBef>
                <a:spcPts val="800"/>
              </a:spcBef>
              <a:spcAft>
                <a:spcPts val="0"/>
              </a:spcAft>
              <a:buSzPts val="1800"/>
              <a:buFont typeface="Calibri"/>
              <a:buChar char="•"/>
            </a:pPr>
            <a:r>
              <a:rPr lang="en"/>
              <a:t>Academic Achievement</a:t>
            </a:r>
            <a:endParaRPr/>
          </a:p>
          <a:p>
            <a:pPr marL="914400" lvl="1" indent="-323850" algn="l" rtl="0">
              <a:lnSpc>
                <a:spcPct val="90000"/>
              </a:lnSpc>
              <a:spcBef>
                <a:spcPts val="0"/>
              </a:spcBef>
              <a:spcAft>
                <a:spcPts val="0"/>
              </a:spcAft>
              <a:buSzPts val="1500"/>
              <a:buFont typeface="Calibri"/>
              <a:buChar char="•"/>
            </a:pPr>
            <a:r>
              <a:rPr lang="en"/>
              <a:t>English Language Arts (ELA) and Math mean scale scores</a:t>
            </a:r>
            <a:endParaRPr/>
          </a:p>
          <a:p>
            <a:pPr marL="457200" lvl="0" indent="-342900" algn="l" rtl="0">
              <a:lnSpc>
                <a:spcPct val="90000"/>
              </a:lnSpc>
              <a:spcBef>
                <a:spcPts val="0"/>
              </a:spcBef>
              <a:spcAft>
                <a:spcPts val="0"/>
              </a:spcAft>
              <a:buSzPts val="1800"/>
              <a:buFont typeface="Calibri"/>
              <a:buChar char="•"/>
            </a:pPr>
            <a:r>
              <a:rPr lang="en"/>
              <a:t>Academic Progress (Growth)</a:t>
            </a:r>
            <a:endParaRPr/>
          </a:p>
          <a:p>
            <a:pPr marL="914400" lvl="1" indent="-323850" algn="l" rtl="0">
              <a:lnSpc>
                <a:spcPct val="90000"/>
              </a:lnSpc>
              <a:spcBef>
                <a:spcPts val="0"/>
              </a:spcBef>
              <a:spcAft>
                <a:spcPts val="0"/>
              </a:spcAft>
              <a:buSzPts val="1500"/>
              <a:buFont typeface="Calibri"/>
              <a:buChar char="•"/>
            </a:pPr>
            <a:r>
              <a:rPr lang="en"/>
              <a:t>ELA and Math median growth percentiles</a:t>
            </a:r>
            <a:endParaRPr/>
          </a:p>
          <a:p>
            <a:pPr marL="457200" lvl="0" indent="-342900" algn="l" rtl="0">
              <a:lnSpc>
                <a:spcPct val="90000"/>
              </a:lnSpc>
              <a:spcBef>
                <a:spcPts val="0"/>
              </a:spcBef>
              <a:spcAft>
                <a:spcPts val="0"/>
              </a:spcAft>
              <a:buSzPts val="1800"/>
              <a:buFont typeface="Calibri"/>
              <a:buChar char="•"/>
            </a:pPr>
            <a:r>
              <a:rPr lang="en"/>
              <a:t>Progress in Achieving English Language Proficiency (ELP)</a:t>
            </a:r>
            <a:endParaRPr/>
          </a:p>
          <a:p>
            <a:pPr marL="914400" lvl="1" indent="-323850" algn="l" rtl="0">
              <a:lnSpc>
                <a:spcPct val="90000"/>
              </a:lnSpc>
              <a:spcBef>
                <a:spcPts val="0"/>
              </a:spcBef>
              <a:spcAft>
                <a:spcPts val="0"/>
              </a:spcAft>
              <a:buSzPts val="1500"/>
              <a:buFont typeface="Calibri"/>
              <a:buChar char="•"/>
            </a:pPr>
            <a:r>
              <a:rPr lang="en"/>
              <a:t>ACCESS median growth percentiles</a:t>
            </a:r>
            <a:endParaRPr/>
          </a:p>
          <a:p>
            <a:pPr marL="914400" lvl="1" indent="-323850" algn="l" rtl="0">
              <a:lnSpc>
                <a:spcPct val="90000"/>
              </a:lnSpc>
              <a:spcBef>
                <a:spcPts val="0"/>
              </a:spcBef>
              <a:spcAft>
                <a:spcPts val="0"/>
              </a:spcAft>
              <a:buSzPts val="1500"/>
              <a:buFont typeface="Calibri"/>
              <a:buChar char="•"/>
            </a:pPr>
            <a:r>
              <a:rPr lang="en"/>
              <a:t>Percent on-track to attaining proficiency</a:t>
            </a:r>
            <a:endParaRPr/>
          </a:p>
          <a:p>
            <a:pPr marL="457200" lvl="0" indent="-342900" algn="l" rtl="0">
              <a:lnSpc>
                <a:spcPct val="90000"/>
              </a:lnSpc>
              <a:spcBef>
                <a:spcPts val="0"/>
              </a:spcBef>
              <a:spcAft>
                <a:spcPts val="0"/>
              </a:spcAft>
              <a:buSzPts val="1800"/>
              <a:buFont typeface="Calibri"/>
              <a:buChar char="•"/>
            </a:pPr>
            <a:r>
              <a:rPr lang="en"/>
              <a:t>School Quality or Student Success</a:t>
            </a:r>
            <a:endParaRPr/>
          </a:p>
          <a:p>
            <a:pPr marL="914400" lvl="1" indent="-323850" algn="l" rtl="0">
              <a:lnSpc>
                <a:spcPct val="90000"/>
              </a:lnSpc>
              <a:spcBef>
                <a:spcPts val="0"/>
              </a:spcBef>
              <a:spcAft>
                <a:spcPts val="0"/>
              </a:spcAft>
              <a:buSzPts val="1500"/>
              <a:buFont typeface="Calibri"/>
              <a:buChar char="•"/>
            </a:pPr>
            <a:r>
              <a:rPr lang="en"/>
              <a:t>Chronic absenteeism rate, unexcused absences only (elementary/middle)</a:t>
            </a:r>
            <a:endParaRPr/>
          </a:p>
          <a:p>
            <a:pPr marL="914400" lvl="1" indent="-323850" algn="l" rtl="0">
              <a:lnSpc>
                <a:spcPct val="90000"/>
              </a:lnSpc>
              <a:spcBef>
                <a:spcPts val="0"/>
              </a:spcBef>
              <a:spcAft>
                <a:spcPts val="0"/>
              </a:spcAft>
              <a:buSzPts val="1500"/>
              <a:buFont typeface="Calibri"/>
              <a:buChar char="•"/>
            </a:pPr>
            <a:r>
              <a:rPr lang="en"/>
              <a:t>Dropout rate (high)</a:t>
            </a:r>
            <a:endParaRPr/>
          </a:p>
          <a:p>
            <a:pPr marL="457200" lvl="0" indent="-342900" algn="l" rtl="0">
              <a:lnSpc>
                <a:spcPct val="90000"/>
              </a:lnSpc>
              <a:spcBef>
                <a:spcPts val="0"/>
              </a:spcBef>
              <a:spcAft>
                <a:spcPts val="0"/>
              </a:spcAft>
              <a:buSzPts val="1800"/>
              <a:buFont typeface="Calibri"/>
              <a:buChar char="•"/>
            </a:pPr>
            <a:r>
              <a:rPr lang="en"/>
              <a:t>Graduation Rates (will change beginning in 2025)</a:t>
            </a:r>
            <a:endParaRPr/>
          </a:p>
          <a:p>
            <a:pPr marL="914400" lvl="1" indent="-323850" algn="l" rtl="0">
              <a:lnSpc>
                <a:spcPct val="90000"/>
              </a:lnSpc>
              <a:spcBef>
                <a:spcPts val="0"/>
              </a:spcBef>
              <a:spcAft>
                <a:spcPts val="0"/>
              </a:spcAft>
              <a:buSzPts val="1500"/>
              <a:buFont typeface="Calibri"/>
              <a:buChar char="•"/>
            </a:pPr>
            <a:r>
              <a:rPr lang="en"/>
              <a:t>4-year adjusted cohort rate</a:t>
            </a:r>
            <a:endParaRPr/>
          </a:p>
          <a:p>
            <a:pPr marL="914400" lvl="1" indent="-323850" algn="l" rtl="0">
              <a:lnSpc>
                <a:spcPct val="90000"/>
              </a:lnSpc>
              <a:spcBef>
                <a:spcPts val="0"/>
              </a:spcBef>
              <a:spcAft>
                <a:spcPts val="0"/>
              </a:spcAft>
              <a:buSzPts val="1500"/>
              <a:buFont typeface="Calibri"/>
              <a:buChar char="•"/>
            </a:pPr>
            <a:r>
              <a:rPr lang="en"/>
              <a:t>7-year adjusted cohort rate</a:t>
            </a:r>
            <a:endParaRPr/>
          </a:p>
        </p:txBody>
      </p:sp>
      <p:sp>
        <p:nvSpPr>
          <p:cNvPr id="1104" name="Google Shape;1104;p140"/>
          <p:cNvSpPr txBox="1"/>
          <p:nvPr/>
        </p:nvSpPr>
        <p:spPr>
          <a:xfrm>
            <a:off x="6168925" y="988050"/>
            <a:ext cx="2788200" cy="165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u="sng">
                <a:solidFill>
                  <a:srgbClr val="9900FF"/>
                </a:solidFill>
                <a:latin typeface="Roboto"/>
                <a:ea typeface="Roboto"/>
                <a:cs typeface="Roboto"/>
                <a:sym typeface="Roboto"/>
              </a:rPr>
              <a:t>Alternative Education Campus (AECs) </a:t>
            </a:r>
            <a:endParaRPr sz="1200" b="1" u="sng">
              <a:solidFill>
                <a:srgbClr val="9900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en" sz="1200" i="0" u="none" strike="noStrike" cap="none">
                <a:solidFill>
                  <a:srgbClr val="9900FF"/>
                </a:solidFill>
                <a:latin typeface="Roboto"/>
                <a:ea typeface="Roboto"/>
                <a:cs typeface="Roboto"/>
                <a:sym typeface="Roboto"/>
              </a:rPr>
              <a:t>When necessary, the following indicators are also used to differentiate among lowest performing AECs, in addition to the other indicators listed to the left</a:t>
            </a:r>
            <a:endParaRPr sz="1200" i="0" u="none" strike="noStrike" cap="none">
              <a:solidFill>
                <a:srgbClr val="9900FF"/>
              </a:solidFill>
              <a:latin typeface="Roboto"/>
              <a:ea typeface="Roboto"/>
              <a:cs typeface="Roboto"/>
              <a:sym typeface="Roboto"/>
            </a:endParaRPr>
          </a:p>
          <a:p>
            <a:pPr marL="457200" marR="0" lvl="0" indent="-304800" algn="l" rtl="0">
              <a:lnSpc>
                <a:spcPct val="100000"/>
              </a:lnSpc>
              <a:spcBef>
                <a:spcPts val="0"/>
              </a:spcBef>
              <a:spcAft>
                <a:spcPts val="0"/>
              </a:spcAft>
              <a:buClr>
                <a:srgbClr val="9900FF"/>
              </a:buClr>
              <a:buSzPts val="1200"/>
              <a:buFont typeface="Roboto"/>
              <a:buChar char="●"/>
            </a:pPr>
            <a:r>
              <a:rPr lang="en" sz="1200" i="0" u="none" strike="noStrike" cap="none">
                <a:solidFill>
                  <a:srgbClr val="9900FF"/>
                </a:solidFill>
                <a:latin typeface="Roboto"/>
                <a:ea typeface="Roboto"/>
                <a:cs typeface="Roboto"/>
                <a:sym typeface="Roboto"/>
              </a:rPr>
              <a:t>Attendance rate</a:t>
            </a:r>
            <a:endParaRPr sz="1200" i="0" u="none" strike="noStrike" cap="none">
              <a:solidFill>
                <a:srgbClr val="9900FF"/>
              </a:solidFill>
              <a:latin typeface="Roboto"/>
              <a:ea typeface="Roboto"/>
              <a:cs typeface="Roboto"/>
              <a:sym typeface="Roboto"/>
            </a:endParaRPr>
          </a:p>
          <a:p>
            <a:pPr marL="457200" marR="0" lvl="0" indent="-304800" algn="l" rtl="0">
              <a:lnSpc>
                <a:spcPct val="100000"/>
              </a:lnSpc>
              <a:spcBef>
                <a:spcPts val="0"/>
              </a:spcBef>
              <a:spcAft>
                <a:spcPts val="0"/>
              </a:spcAft>
              <a:buClr>
                <a:srgbClr val="9900FF"/>
              </a:buClr>
              <a:buSzPts val="1200"/>
              <a:buFont typeface="Roboto"/>
              <a:buChar char="●"/>
            </a:pPr>
            <a:r>
              <a:rPr lang="en" sz="1200" i="0" u="none" strike="noStrike" cap="none">
                <a:solidFill>
                  <a:srgbClr val="9900FF"/>
                </a:solidFill>
                <a:latin typeface="Roboto"/>
                <a:ea typeface="Roboto"/>
                <a:cs typeface="Roboto"/>
                <a:sym typeface="Roboto"/>
              </a:rPr>
              <a:t>Truancy rate</a:t>
            </a:r>
            <a:endParaRPr sz="1200">
              <a:solidFill>
                <a:srgbClr val="9900FF"/>
              </a:solidFill>
              <a:latin typeface="Roboto"/>
              <a:ea typeface="Roboto"/>
              <a:cs typeface="Roboto"/>
              <a:sym typeface="Roboto"/>
            </a:endParaRPr>
          </a:p>
        </p:txBody>
      </p:sp>
      <p:sp>
        <p:nvSpPr>
          <p:cNvPr id="1105" name="Google Shape;1105;p140"/>
          <p:cNvSpPr txBox="1">
            <a:spLocks noGrp="1"/>
          </p:cNvSpPr>
          <p:nvPr>
            <p:ph type="title" idx="2"/>
          </p:nvPr>
        </p:nvSpPr>
        <p:spPr>
          <a:xfrm>
            <a:off x="6169025" y="3274075"/>
            <a:ext cx="2788200" cy="913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u="sng">
                <a:solidFill>
                  <a:srgbClr val="9900FF"/>
                </a:solidFill>
              </a:rPr>
              <a:t>K-2 Only Schools </a:t>
            </a:r>
            <a:endParaRPr sz="1200">
              <a:solidFill>
                <a:srgbClr val="9900FF"/>
              </a:solidFill>
            </a:endParaRPr>
          </a:p>
          <a:p>
            <a:pPr marL="0" marR="0" lvl="0" indent="0" algn="l" rtl="0">
              <a:lnSpc>
                <a:spcPct val="115000"/>
              </a:lnSpc>
              <a:spcBef>
                <a:spcPts val="0"/>
              </a:spcBef>
              <a:spcAft>
                <a:spcPts val="0"/>
              </a:spcAft>
              <a:buClr>
                <a:srgbClr val="000000"/>
              </a:buClr>
              <a:buSzPts val="1200"/>
              <a:buFont typeface="Arial"/>
              <a:buNone/>
            </a:pPr>
            <a:r>
              <a:rPr lang="en" sz="1200">
                <a:solidFill>
                  <a:srgbClr val="9900FF"/>
                </a:solidFill>
              </a:rPr>
              <a:t>READ Act Data is used for the Academic Achievement and Growth indicator</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1314</TotalTime>
  <Words>3220</Words>
  <Application>Microsoft Office PowerPoint</Application>
  <PresentationFormat>On-screen Show (16:9)</PresentationFormat>
  <Paragraphs>354</Paragraphs>
  <Slides>35</Slides>
  <Notes>35</Notes>
  <HiddenSlides>2</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Lato</vt:lpstr>
      <vt:lpstr>Calibri</vt:lpstr>
      <vt:lpstr>Rockwell</vt:lpstr>
      <vt:lpstr>Roboto</vt:lpstr>
      <vt:lpstr>Roboto Medium</vt:lpstr>
      <vt:lpstr>Simple Light</vt:lpstr>
      <vt:lpstr>Simple Light</vt:lpstr>
      <vt:lpstr>Simple Light</vt:lpstr>
      <vt:lpstr>Federal ESSA Identification:  CS Y3+  Understanding Identification and Implications AEC Presentation October 30, 2024</vt:lpstr>
      <vt:lpstr>Welcome!</vt:lpstr>
      <vt:lpstr>Training and Support for Alternative Education Campuses</vt:lpstr>
      <vt:lpstr>AEC Presentation:  CS-Y3+ </vt:lpstr>
      <vt:lpstr>Acronyms - ESSA School Improvement</vt:lpstr>
      <vt:lpstr>ESSA Identification</vt:lpstr>
      <vt:lpstr>Overview</vt:lpstr>
      <vt:lpstr>ESSA Identification Update</vt:lpstr>
      <vt:lpstr>Indicators Used in School Identification Methodology</vt:lpstr>
      <vt:lpstr>Student Groups Included in Identification Methodology</vt:lpstr>
      <vt:lpstr>Identification Categories </vt:lpstr>
      <vt:lpstr>Exiting Identification</vt:lpstr>
      <vt:lpstr>Graduation Rate Data Examples </vt:lpstr>
      <vt:lpstr>Beginning in Fall 2025</vt:lpstr>
      <vt:lpstr>Fall 2024 ESSA Identification Results</vt:lpstr>
      <vt:lpstr>Fall 2024 Schools Eligible for EASI Supports</vt:lpstr>
      <vt:lpstr>ESSA Support and Improvement - School Identified Due to Graduation Rates</vt:lpstr>
      <vt:lpstr>ESSA Identified AECs</vt:lpstr>
      <vt:lpstr>Reminder: ESSA School Profiles</vt:lpstr>
      <vt:lpstr>Requirements and Supports </vt:lpstr>
      <vt:lpstr>Implications for CS-Y3+</vt:lpstr>
      <vt:lpstr>At a Glance - CS Y3+ Schools</vt:lpstr>
      <vt:lpstr>More Rigorous Action:  CS-Y3+ ESSA Sections 1111(d)(3)(A)(i) and 1111(d)(1)(C)</vt:lpstr>
      <vt:lpstr>Differentiated More Rigorous Action:  </vt:lpstr>
      <vt:lpstr>CS-Y3+ LEAs and Schools - Fall Convening *Letters are going out to districts 10/30/2024</vt:lpstr>
      <vt:lpstr>School Improvement Planning Requirements</vt:lpstr>
      <vt:lpstr>How do I know if my school has been identified?</vt:lpstr>
      <vt:lpstr>How do I know if my school has been identified cont’d?</vt:lpstr>
      <vt:lpstr>What are the requirements in the UIP?</vt:lpstr>
      <vt:lpstr>What are the requirements in the UIP cont’d?</vt:lpstr>
      <vt:lpstr>Planning for AECs - How am I addressing Low Graduation?  </vt:lpstr>
      <vt:lpstr>Questions?</vt:lpstr>
      <vt:lpstr>Resources</vt:lpstr>
      <vt:lpstr>Contacts</vt:lpstr>
      <vt:lpstr>Resources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Owen, Emily</dc:creator>
  <cp:lastModifiedBy>Owen, Emily</cp:lastModifiedBy>
  <cp:revision>3</cp:revision>
  <dcterms:modified xsi:type="dcterms:W3CDTF">2024-10-31T14:39:18Z</dcterms:modified>
</cp:coreProperties>
</file>