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4" r:id="rId2"/>
    <p:sldId id="326" r:id="rId3"/>
    <p:sldId id="322" r:id="rId4"/>
    <p:sldId id="329" r:id="rId5"/>
    <p:sldId id="340" r:id="rId6"/>
    <p:sldId id="335" r:id="rId7"/>
    <p:sldId id="345" r:id="rId8"/>
    <p:sldId id="351" r:id="rId9"/>
    <p:sldId id="309" r:id="rId10"/>
    <p:sldId id="277" r:id="rId11"/>
    <p:sldId id="278" r:id="rId12"/>
    <p:sldId id="279" r:id="rId13"/>
    <p:sldId id="352" r:id="rId14"/>
    <p:sldId id="353" r:id="rId15"/>
    <p:sldId id="282" r:id="rId16"/>
    <p:sldId id="283" r:id="rId17"/>
    <p:sldId id="284" r:id="rId18"/>
    <p:sldId id="285" r:id="rId19"/>
    <p:sldId id="286" r:id="rId20"/>
    <p:sldId id="287" r:id="rId21"/>
    <p:sldId id="355" r:id="rId22"/>
    <p:sldId id="288" r:id="rId23"/>
    <p:sldId id="356" r:id="rId24"/>
    <p:sldId id="289" r:id="rId25"/>
    <p:sldId id="290" r:id="rId26"/>
    <p:sldId id="331" r:id="rId27"/>
    <p:sldId id="342" r:id="rId28"/>
    <p:sldId id="343" r:id="rId29"/>
    <p:sldId id="339" r:id="rId30"/>
    <p:sldId id="324" r:id="rId31"/>
    <p:sldId id="321" r:id="rId32"/>
    <p:sldId id="348" r:id="rId33"/>
    <p:sldId id="328" r:id="rId34"/>
    <p:sldId id="349" r:id="rId35"/>
    <p:sldId id="300" r:id="rId36"/>
    <p:sldId id="302" r:id="rId37"/>
    <p:sldId id="327" r:id="rId38"/>
    <p:sldId id="307" r:id="rId39"/>
    <p:sldId id="323" r:id="rId40"/>
    <p:sldId id="347" r:id="rId41"/>
    <p:sldId id="354" r:id="rId42"/>
    <p:sldId id="281" r:id="rId43"/>
    <p:sldId id="28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man, Sarah" initials="FS" lastIdx="19" clrIdx="0">
    <p:extLst>
      <p:ext uri="{19B8F6BF-5375-455C-9EA6-DF929625EA0E}">
        <p15:presenceInfo xmlns:p15="http://schemas.microsoft.com/office/powerpoint/2012/main" userId="S::Fischman_S@cde.state.co.us::504dfa0f-7e19-4e0d-8d31-0608b86c6b8a" providerId="AD"/>
      </p:ext>
    </p:extLst>
  </p:cmAuthor>
  <p:cmAuthor id="2" name="Michal, Carey" initials="MC" lastIdx="18" clrIdx="1">
    <p:extLst>
      <p:ext uri="{19B8F6BF-5375-455C-9EA6-DF929625EA0E}">
        <p15:presenceInfo xmlns:p15="http://schemas.microsoft.com/office/powerpoint/2012/main" userId="S::Michal_C@cde.state.co.us::1c941eff-c4e4-42d7-8846-fef4557c2a1d" providerId="AD"/>
      </p:ext>
    </p:extLst>
  </p:cmAuthor>
  <p:cmAuthor id="3" name="Meyer, Sharon" initials="MS" lastIdx="45" clrIdx="2">
    <p:extLst>
      <p:ext uri="{19B8F6BF-5375-455C-9EA6-DF929625EA0E}">
        <p15:presenceInfo xmlns:p15="http://schemas.microsoft.com/office/powerpoint/2012/main" userId="S::Meyer_s@cde.state.co.us::ce2cb6ac-bbe6-4fea-b31c-8308411108f8" providerId="AD"/>
      </p:ext>
    </p:extLst>
  </p:cmAuthor>
  <p:cmAuthor id="4" name="Lombardi, Cindy" initials="LC" lastIdx="33" clrIdx="3">
    <p:extLst>
      <p:ext uri="{19B8F6BF-5375-455C-9EA6-DF929625EA0E}">
        <p15:presenceInfo xmlns:p15="http://schemas.microsoft.com/office/powerpoint/2012/main" userId="S::Lombardi_c@cde.state.co.us::96050757-78d4-466d-a64e-e71f2b16e8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49" autoAdjust="0"/>
  </p:normalViewPr>
  <p:slideViewPr>
    <p:cSldViewPr snapToGrid="0">
      <p:cViewPr varScale="1">
        <p:scale>
          <a:sx n="74" d="100"/>
          <a:sy n="74" d="100"/>
        </p:scale>
        <p:origin x="346" y="394"/>
      </p:cViewPr>
      <p:guideLst/>
    </p:cSldViewPr>
  </p:slideViewPr>
  <p:outlineViewPr>
    <p:cViewPr>
      <p:scale>
        <a:sx n="33" d="100"/>
        <a:sy n="33" d="100"/>
      </p:scale>
      <p:origin x="0" y="-120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C3B68-5964-4F79-8B77-9E8F440017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A82A65-7509-447D-B3E0-F73F9D402C09}">
      <dgm:prSet phldrT="[Text]" custT="1"/>
      <dgm:spPr/>
      <dgm:t>
        <a:bodyPr vert="wordArtVert"/>
        <a:lstStyle/>
        <a:p>
          <a:r>
            <a:rPr lang="en-US" sz="2400" b="1" i="1" dirty="0">
              <a:solidFill>
                <a:srgbClr val="FFC000"/>
              </a:solidFill>
            </a:rPr>
            <a:t>Benefits</a:t>
          </a:r>
        </a:p>
      </dgm:t>
    </dgm:pt>
    <dgm:pt modelId="{B428A7D3-3713-40B3-9EE3-0EA5CC9898FE}" type="parTrans" cxnId="{73889093-3371-48F4-970E-23FD196E2D1E}">
      <dgm:prSet/>
      <dgm:spPr/>
      <dgm:t>
        <a:bodyPr/>
        <a:lstStyle/>
        <a:p>
          <a:endParaRPr lang="en-US"/>
        </a:p>
      </dgm:t>
    </dgm:pt>
    <dgm:pt modelId="{A2B4B8E2-6550-40C9-A4B9-E08D875B2BF0}" type="sibTrans" cxnId="{73889093-3371-48F4-970E-23FD196E2D1E}">
      <dgm:prSet/>
      <dgm:spPr/>
      <dgm:t>
        <a:bodyPr/>
        <a:lstStyle/>
        <a:p>
          <a:endParaRPr lang="en-US"/>
        </a:p>
      </dgm:t>
    </dgm:pt>
    <dgm:pt modelId="{E9D3E037-C388-4770-9254-5882ABF45175}">
      <dgm:prSet phldrT="[Text]" custT="1"/>
      <dgm:spPr/>
      <dgm:t>
        <a:bodyPr/>
        <a:lstStyle/>
        <a:p>
          <a:r>
            <a:rPr lang="en-US" sz="2400" b="1" i="1" dirty="0">
              <a:solidFill>
                <a:srgbClr val="FFC000"/>
              </a:solidFill>
            </a:rPr>
            <a:t>Convenient and efficient</a:t>
          </a:r>
        </a:p>
      </dgm:t>
    </dgm:pt>
    <dgm:pt modelId="{8DCCEEAD-3B3A-4C6B-8D1E-5F7FF640A2D1}" type="parTrans" cxnId="{1134DCAB-1C31-4FCB-A126-B43841707C19}">
      <dgm:prSet/>
      <dgm:spPr/>
      <dgm:t>
        <a:bodyPr/>
        <a:lstStyle/>
        <a:p>
          <a:endParaRPr lang="en-US"/>
        </a:p>
      </dgm:t>
    </dgm:pt>
    <dgm:pt modelId="{B7BC6449-0188-42A0-A7D0-D32BDCD6405E}" type="sibTrans" cxnId="{1134DCAB-1C31-4FCB-A126-B43841707C19}">
      <dgm:prSet/>
      <dgm:spPr/>
      <dgm:t>
        <a:bodyPr/>
        <a:lstStyle/>
        <a:p>
          <a:endParaRPr lang="en-US"/>
        </a:p>
      </dgm:t>
    </dgm:pt>
    <dgm:pt modelId="{34B9FCDE-6F2A-4A2F-A2B6-464B4122A2EE}">
      <dgm:prSet phldrT="[Text]" custT="1"/>
      <dgm:spPr/>
      <dgm:t>
        <a:bodyPr/>
        <a:lstStyle/>
        <a:p>
          <a:r>
            <a:rPr lang="en-US" sz="2400" b="1" i="1" dirty="0">
              <a:solidFill>
                <a:srgbClr val="FFC000"/>
              </a:solidFill>
            </a:rPr>
            <a:t>Terms are negotiated</a:t>
          </a:r>
        </a:p>
        <a:p>
          <a:endParaRPr lang="en-US" sz="1500" dirty="0"/>
        </a:p>
      </dgm:t>
    </dgm:pt>
    <dgm:pt modelId="{534D5858-2C6A-4C43-9C18-8F8848427358}" type="parTrans" cxnId="{166BAC63-1670-485A-B80F-6F6987A04120}">
      <dgm:prSet/>
      <dgm:spPr/>
      <dgm:t>
        <a:bodyPr/>
        <a:lstStyle/>
        <a:p>
          <a:endParaRPr lang="en-US"/>
        </a:p>
      </dgm:t>
    </dgm:pt>
    <dgm:pt modelId="{288FACA2-5BD7-45D0-A235-E4550233891F}" type="sibTrans" cxnId="{166BAC63-1670-485A-B80F-6F6987A04120}">
      <dgm:prSet/>
      <dgm:spPr/>
      <dgm:t>
        <a:bodyPr/>
        <a:lstStyle/>
        <a:p>
          <a:endParaRPr lang="en-US"/>
        </a:p>
      </dgm:t>
    </dgm:pt>
    <dgm:pt modelId="{50445C51-4D1B-48A6-ACA8-8140DE4B06FD}">
      <dgm:prSet phldrT="[Text]" custT="1"/>
      <dgm:spPr/>
      <dgm:t>
        <a:bodyPr/>
        <a:lstStyle/>
        <a:p>
          <a:r>
            <a:rPr lang="en-US" sz="2400" b="1" i="1" dirty="0">
              <a:solidFill>
                <a:srgbClr val="FFC000"/>
              </a:solidFill>
            </a:rPr>
            <a:t>Competitive pricing</a:t>
          </a:r>
        </a:p>
        <a:p>
          <a:endParaRPr lang="en-US" sz="1500" dirty="0"/>
        </a:p>
      </dgm:t>
    </dgm:pt>
    <dgm:pt modelId="{D16713EC-3973-45B6-BE85-538B391C6A59}" type="parTrans" cxnId="{990E1973-614D-470D-83AF-F40A054D44A3}">
      <dgm:prSet/>
      <dgm:spPr/>
      <dgm:t>
        <a:bodyPr/>
        <a:lstStyle/>
        <a:p>
          <a:endParaRPr lang="en-US"/>
        </a:p>
      </dgm:t>
    </dgm:pt>
    <dgm:pt modelId="{B64E9883-8806-4F29-9F0B-D95B5D4D8E82}" type="sibTrans" cxnId="{990E1973-614D-470D-83AF-F40A054D44A3}">
      <dgm:prSet/>
      <dgm:spPr/>
      <dgm:t>
        <a:bodyPr/>
        <a:lstStyle/>
        <a:p>
          <a:endParaRPr lang="en-US"/>
        </a:p>
      </dgm:t>
    </dgm:pt>
    <dgm:pt modelId="{6235CC91-30A2-4F2A-BC57-8D3F69769B14}" type="pres">
      <dgm:prSet presAssocID="{50FC3B68-5964-4F79-8B77-9E8F440017AA}" presName="vert0" presStyleCnt="0">
        <dgm:presLayoutVars>
          <dgm:dir/>
          <dgm:animOne val="branch"/>
          <dgm:animLvl val="lvl"/>
        </dgm:presLayoutVars>
      </dgm:prSet>
      <dgm:spPr/>
    </dgm:pt>
    <dgm:pt modelId="{543DF1C9-5BF3-403B-ACC7-E8E184A2309E}" type="pres">
      <dgm:prSet presAssocID="{EFA82A65-7509-447D-B3E0-F73F9D402C09}" presName="thickLine" presStyleLbl="alignNode1" presStyleIdx="0" presStyleCnt="1"/>
      <dgm:spPr/>
    </dgm:pt>
    <dgm:pt modelId="{A39957F6-4A9F-4C08-80D6-F9D5B254820A}" type="pres">
      <dgm:prSet presAssocID="{EFA82A65-7509-447D-B3E0-F73F9D402C09}" presName="horz1" presStyleCnt="0"/>
      <dgm:spPr/>
    </dgm:pt>
    <dgm:pt modelId="{7929C34D-ACF5-461E-A9CC-EF4895D58AC3}" type="pres">
      <dgm:prSet presAssocID="{EFA82A65-7509-447D-B3E0-F73F9D402C09}" presName="tx1" presStyleLbl="revTx" presStyleIdx="0" presStyleCnt="4"/>
      <dgm:spPr/>
    </dgm:pt>
    <dgm:pt modelId="{1C6CC141-7527-4329-BCC0-ADE058B18CBB}" type="pres">
      <dgm:prSet presAssocID="{EFA82A65-7509-447D-B3E0-F73F9D402C09}" presName="vert1" presStyleCnt="0"/>
      <dgm:spPr/>
    </dgm:pt>
    <dgm:pt modelId="{144E6F97-C4CA-45C8-BED7-86221FA85BAB}" type="pres">
      <dgm:prSet presAssocID="{E9D3E037-C388-4770-9254-5882ABF45175}" presName="vertSpace2a" presStyleCnt="0"/>
      <dgm:spPr/>
    </dgm:pt>
    <dgm:pt modelId="{F44CDADD-CA79-46EA-A864-BD0EAC5819F0}" type="pres">
      <dgm:prSet presAssocID="{E9D3E037-C388-4770-9254-5882ABF45175}" presName="horz2" presStyleCnt="0"/>
      <dgm:spPr/>
    </dgm:pt>
    <dgm:pt modelId="{BB279750-AF50-4A33-ABFD-9A03D937228F}" type="pres">
      <dgm:prSet presAssocID="{E9D3E037-C388-4770-9254-5882ABF45175}" presName="horzSpace2" presStyleCnt="0"/>
      <dgm:spPr/>
    </dgm:pt>
    <dgm:pt modelId="{5157035A-F763-4851-8B32-9E671812A22A}" type="pres">
      <dgm:prSet presAssocID="{E9D3E037-C388-4770-9254-5882ABF45175}" presName="tx2" presStyleLbl="revTx" presStyleIdx="1" presStyleCnt="4" custScaleY="20837"/>
      <dgm:spPr/>
    </dgm:pt>
    <dgm:pt modelId="{259B39E6-350E-4DB7-A276-B9163C0F85F2}" type="pres">
      <dgm:prSet presAssocID="{E9D3E037-C388-4770-9254-5882ABF45175}" presName="vert2" presStyleCnt="0"/>
      <dgm:spPr/>
    </dgm:pt>
    <dgm:pt modelId="{E758254D-3080-45E1-A490-9B225E028279}" type="pres">
      <dgm:prSet presAssocID="{E9D3E037-C388-4770-9254-5882ABF45175}" presName="thinLine2b" presStyleLbl="callout" presStyleIdx="0" presStyleCnt="3"/>
      <dgm:spPr/>
    </dgm:pt>
    <dgm:pt modelId="{17E01E54-0424-4B74-920D-55E5378EC930}" type="pres">
      <dgm:prSet presAssocID="{E9D3E037-C388-4770-9254-5882ABF45175}" presName="vertSpace2b" presStyleCnt="0"/>
      <dgm:spPr/>
    </dgm:pt>
    <dgm:pt modelId="{67692B5D-0E85-4146-843C-969419406745}" type="pres">
      <dgm:prSet presAssocID="{34B9FCDE-6F2A-4A2F-A2B6-464B4122A2EE}" presName="horz2" presStyleCnt="0"/>
      <dgm:spPr/>
    </dgm:pt>
    <dgm:pt modelId="{FC48FEA5-A9D4-4D57-B094-C124A3327B48}" type="pres">
      <dgm:prSet presAssocID="{34B9FCDE-6F2A-4A2F-A2B6-464B4122A2EE}" presName="horzSpace2" presStyleCnt="0"/>
      <dgm:spPr/>
    </dgm:pt>
    <dgm:pt modelId="{CAF5220C-B6B5-4304-8C16-7A9E06A7B761}" type="pres">
      <dgm:prSet presAssocID="{34B9FCDE-6F2A-4A2F-A2B6-464B4122A2EE}" presName="tx2" presStyleLbl="revTx" presStyleIdx="2" presStyleCnt="4" custScaleY="20838"/>
      <dgm:spPr/>
    </dgm:pt>
    <dgm:pt modelId="{5C3DAD5B-0BE7-4C60-86F0-47C7D8695685}" type="pres">
      <dgm:prSet presAssocID="{34B9FCDE-6F2A-4A2F-A2B6-464B4122A2EE}" presName="vert2" presStyleCnt="0"/>
      <dgm:spPr/>
    </dgm:pt>
    <dgm:pt modelId="{D71D78E7-0242-4F94-9F59-D1444AE940B4}" type="pres">
      <dgm:prSet presAssocID="{34B9FCDE-6F2A-4A2F-A2B6-464B4122A2EE}" presName="thinLine2b" presStyleLbl="callout" presStyleIdx="1" presStyleCnt="3"/>
      <dgm:spPr/>
    </dgm:pt>
    <dgm:pt modelId="{875ECEE0-CACD-43CB-8C72-D22DF3806BF6}" type="pres">
      <dgm:prSet presAssocID="{34B9FCDE-6F2A-4A2F-A2B6-464B4122A2EE}" presName="vertSpace2b" presStyleCnt="0"/>
      <dgm:spPr/>
    </dgm:pt>
    <dgm:pt modelId="{E5783F4C-7D9D-475F-B865-2BD8C02FAD3F}" type="pres">
      <dgm:prSet presAssocID="{50445C51-4D1B-48A6-ACA8-8140DE4B06FD}" presName="horz2" presStyleCnt="0"/>
      <dgm:spPr/>
    </dgm:pt>
    <dgm:pt modelId="{34657A09-B352-46F7-8505-ECE0F4BBF635}" type="pres">
      <dgm:prSet presAssocID="{50445C51-4D1B-48A6-ACA8-8140DE4B06FD}" presName="horzSpace2" presStyleCnt="0"/>
      <dgm:spPr/>
    </dgm:pt>
    <dgm:pt modelId="{329C9333-0331-4A28-A692-DCEAE1805F04}" type="pres">
      <dgm:prSet presAssocID="{50445C51-4D1B-48A6-ACA8-8140DE4B06FD}" presName="tx2" presStyleLbl="revTx" presStyleIdx="3" presStyleCnt="4" custScaleY="22126"/>
      <dgm:spPr/>
    </dgm:pt>
    <dgm:pt modelId="{744C47EA-AFA6-4235-99DC-5A62AAA26C97}" type="pres">
      <dgm:prSet presAssocID="{50445C51-4D1B-48A6-ACA8-8140DE4B06FD}" presName="vert2" presStyleCnt="0"/>
      <dgm:spPr/>
    </dgm:pt>
    <dgm:pt modelId="{7985FDC9-962E-4592-8654-3BC0D7F9410A}" type="pres">
      <dgm:prSet presAssocID="{50445C51-4D1B-48A6-ACA8-8140DE4B06FD}" presName="thinLine2b" presStyleLbl="callout" presStyleIdx="2" presStyleCnt="3"/>
      <dgm:spPr/>
    </dgm:pt>
    <dgm:pt modelId="{9056DCE9-1328-4027-B941-A5671E9D11B8}" type="pres">
      <dgm:prSet presAssocID="{50445C51-4D1B-48A6-ACA8-8140DE4B06FD}" presName="vertSpace2b" presStyleCnt="0"/>
      <dgm:spPr/>
    </dgm:pt>
  </dgm:ptLst>
  <dgm:cxnLst>
    <dgm:cxn modelId="{60A93B13-1464-4C5C-B103-BF38E4E122E5}" type="presOf" srcId="{50FC3B68-5964-4F79-8B77-9E8F440017AA}" destId="{6235CC91-30A2-4F2A-BC57-8D3F69769B14}" srcOrd="0" destOrd="0" presId="urn:microsoft.com/office/officeart/2008/layout/LinedList"/>
    <dgm:cxn modelId="{662EE45B-2B68-4103-801D-10DB2FB30B9B}" type="presOf" srcId="{34B9FCDE-6F2A-4A2F-A2B6-464B4122A2EE}" destId="{CAF5220C-B6B5-4304-8C16-7A9E06A7B761}" srcOrd="0" destOrd="0" presId="urn:microsoft.com/office/officeart/2008/layout/LinedList"/>
    <dgm:cxn modelId="{166BAC63-1670-485A-B80F-6F6987A04120}" srcId="{EFA82A65-7509-447D-B3E0-F73F9D402C09}" destId="{34B9FCDE-6F2A-4A2F-A2B6-464B4122A2EE}" srcOrd="1" destOrd="0" parTransId="{534D5858-2C6A-4C43-9C18-8F8848427358}" sibTransId="{288FACA2-5BD7-45D0-A235-E4550233891F}"/>
    <dgm:cxn modelId="{990E1973-614D-470D-83AF-F40A054D44A3}" srcId="{EFA82A65-7509-447D-B3E0-F73F9D402C09}" destId="{50445C51-4D1B-48A6-ACA8-8140DE4B06FD}" srcOrd="2" destOrd="0" parTransId="{D16713EC-3973-45B6-BE85-538B391C6A59}" sibTransId="{B64E9883-8806-4F29-9F0B-D95B5D4D8E82}"/>
    <dgm:cxn modelId="{4C3D9E89-B3F0-4607-AADF-B7AF327FACA9}" type="presOf" srcId="{50445C51-4D1B-48A6-ACA8-8140DE4B06FD}" destId="{329C9333-0331-4A28-A692-DCEAE1805F04}" srcOrd="0" destOrd="0" presId="urn:microsoft.com/office/officeart/2008/layout/LinedList"/>
    <dgm:cxn modelId="{73889093-3371-48F4-970E-23FD196E2D1E}" srcId="{50FC3B68-5964-4F79-8B77-9E8F440017AA}" destId="{EFA82A65-7509-447D-B3E0-F73F9D402C09}" srcOrd="0" destOrd="0" parTransId="{B428A7D3-3713-40B3-9EE3-0EA5CC9898FE}" sibTransId="{A2B4B8E2-6550-40C9-A4B9-E08D875B2BF0}"/>
    <dgm:cxn modelId="{1134DCAB-1C31-4FCB-A126-B43841707C19}" srcId="{EFA82A65-7509-447D-B3E0-F73F9D402C09}" destId="{E9D3E037-C388-4770-9254-5882ABF45175}" srcOrd="0" destOrd="0" parTransId="{8DCCEEAD-3B3A-4C6B-8D1E-5F7FF640A2D1}" sibTransId="{B7BC6449-0188-42A0-A7D0-D32BDCD6405E}"/>
    <dgm:cxn modelId="{6B91A3DF-D580-4541-85B2-FB387F37D109}" type="presOf" srcId="{EFA82A65-7509-447D-B3E0-F73F9D402C09}" destId="{7929C34D-ACF5-461E-A9CC-EF4895D58AC3}" srcOrd="0" destOrd="0" presId="urn:microsoft.com/office/officeart/2008/layout/LinedList"/>
    <dgm:cxn modelId="{62E621F4-837D-444A-B64B-B7ABC30FEB7A}" type="presOf" srcId="{E9D3E037-C388-4770-9254-5882ABF45175}" destId="{5157035A-F763-4851-8B32-9E671812A22A}" srcOrd="0" destOrd="0" presId="urn:microsoft.com/office/officeart/2008/layout/LinedList"/>
    <dgm:cxn modelId="{22DB18C5-7918-4D7D-9052-59B223EA98D9}" type="presParOf" srcId="{6235CC91-30A2-4F2A-BC57-8D3F69769B14}" destId="{543DF1C9-5BF3-403B-ACC7-E8E184A2309E}" srcOrd="0" destOrd="0" presId="urn:microsoft.com/office/officeart/2008/layout/LinedList"/>
    <dgm:cxn modelId="{02566557-5BBB-408A-AA67-116154D75865}" type="presParOf" srcId="{6235CC91-30A2-4F2A-BC57-8D3F69769B14}" destId="{A39957F6-4A9F-4C08-80D6-F9D5B254820A}" srcOrd="1" destOrd="0" presId="urn:microsoft.com/office/officeart/2008/layout/LinedList"/>
    <dgm:cxn modelId="{544B8B3F-F88D-4C2E-B34F-D5E189E56105}" type="presParOf" srcId="{A39957F6-4A9F-4C08-80D6-F9D5B254820A}" destId="{7929C34D-ACF5-461E-A9CC-EF4895D58AC3}" srcOrd="0" destOrd="0" presId="urn:microsoft.com/office/officeart/2008/layout/LinedList"/>
    <dgm:cxn modelId="{EAB3D68B-3EA1-4B3D-A37C-90DBF760847E}" type="presParOf" srcId="{A39957F6-4A9F-4C08-80D6-F9D5B254820A}" destId="{1C6CC141-7527-4329-BCC0-ADE058B18CBB}" srcOrd="1" destOrd="0" presId="urn:microsoft.com/office/officeart/2008/layout/LinedList"/>
    <dgm:cxn modelId="{C8A77D36-EEC8-4096-BFBE-7DE2A6152526}" type="presParOf" srcId="{1C6CC141-7527-4329-BCC0-ADE058B18CBB}" destId="{144E6F97-C4CA-45C8-BED7-86221FA85BAB}" srcOrd="0" destOrd="0" presId="urn:microsoft.com/office/officeart/2008/layout/LinedList"/>
    <dgm:cxn modelId="{C4CD1DFD-A432-42BA-861B-E92F13E59AFE}" type="presParOf" srcId="{1C6CC141-7527-4329-BCC0-ADE058B18CBB}" destId="{F44CDADD-CA79-46EA-A864-BD0EAC5819F0}" srcOrd="1" destOrd="0" presId="urn:microsoft.com/office/officeart/2008/layout/LinedList"/>
    <dgm:cxn modelId="{637727C0-1D0A-4765-A7C6-492C25D33686}" type="presParOf" srcId="{F44CDADD-CA79-46EA-A864-BD0EAC5819F0}" destId="{BB279750-AF50-4A33-ABFD-9A03D937228F}" srcOrd="0" destOrd="0" presId="urn:microsoft.com/office/officeart/2008/layout/LinedList"/>
    <dgm:cxn modelId="{403DADDE-0E4A-40C0-8877-77825DB3E534}" type="presParOf" srcId="{F44CDADD-CA79-46EA-A864-BD0EAC5819F0}" destId="{5157035A-F763-4851-8B32-9E671812A22A}" srcOrd="1" destOrd="0" presId="urn:microsoft.com/office/officeart/2008/layout/LinedList"/>
    <dgm:cxn modelId="{A456CCE9-0276-495C-AEC6-4CDECAEB1CCB}" type="presParOf" srcId="{F44CDADD-CA79-46EA-A864-BD0EAC5819F0}" destId="{259B39E6-350E-4DB7-A276-B9163C0F85F2}" srcOrd="2" destOrd="0" presId="urn:microsoft.com/office/officeart/2008/layout/LinedList"/>
    <dgm:cxn modelId="{FF02BB02-4DA5-4AAE-A3F6-5C27DF3A8925}" type="presParOf" srcId="{1C6CC141-7527-4329-BCC0-ADE058B18CBB}" destId="{E758254D-3080-45E1-A490-9B225E028279}" srcOrd="2" destOrd="0" presId="urn:microsoft.com/office/officeart/2008/layout/LinedList"/>
    <dgm:cxn modelId="{0758EB3F-F655-4AE3-A505-1AAF377075EC}" type="presParOf" srcId="{1C6CC141-7527-4329-BCC0-ADE058B18CBB}" destId="{17E01E54-0424-4B74-920D-55E5378EC930}" srcOrd="3" destOrd="0" presId="urn:microsoft.com/office/officeart/2008/layout/LinedList"/>
    <dgm:cxn modelId="{E2B116DF-55A7-4C38-A38A-20FAA5745880}" type="presParOf" srcId="{1C6CC141-7527-4329-BCC0-ADE058B18CBB}" destId="{67692B5D-0E85-4146-843C-969419406745}" srcOrd="4" destOrd="0" presId="urn:microsoft.com/office/officeart/2008/layout/LinedList"/>
    <dgm:cxn modelId="{30A22A5F-A1FE-400A-9141-85E14E8F95F8}" type="presParOf" srcId="{67692B5D-0E85-4146-843C-969419406745}" destId="{FC48FEA5-A9D4-4D57-B094-C124A3327B48}" srcOrd="0" destOrd="0" presId="urn:microsoft.com/office/officeart/2008/layout/LinedList"/>
    <dgm:cxn modelId="{A3D60C9E-EB3C-459F-96F2-06200AE8B480}" type="presParOf" srcId="{67692B5D-0E85-4146-843C-969419406745}" destId="{CAF5220C-B6B5-4304-8C16-7A9E06A7B761}" srcOrd="1" destOrd="0" presId="urn:microsoft.com/office/officeart/2008/layout/LinedList"/>
    <dgm:cxn modelId="{370D2AE1-7FBD-407F-863D-2B58E0FE97C2}" type="presParOf" srcId="{67692B5D-0E85-4146-843C-969419406745}" destId="{5C3DAD5B-0BE7-4C60-86F0-47C7D8695685}" srcOrd="2" destOrd="0" presId="urn:microsoft.com/office/officeart/2008/layout/LinedList"/>
    <dgm:cxn modelId="{32AE093E-F3B8-40FE-A872-FAC13B9AB5DC}" type="presParOf" srcId="{1C6CC141-7527-4329-BCC0-ADE058B18CBB}" destId="{D71D78E7-0242-4F94-9F59-D1444AE940B4}" srcOrd="5" destOrd="0" presId="urn:microsoft.com/office/officeart/2008/layout/LinedList"/>
    <dgm:cxn modelId="{C53F527F-3E64-4C0F-981E-AB7E61E8269B}" type="presParOf" srcId="{1C6CC141-7527-4329-BCC0-ADE058B18CBB}" destId="{875ECEE0-CACD-43CB-8C72-D22DF3806BF6}" srcOrd="6" destOrd="0" presId="urn:microsoft.com/office/officeart/2008/layout/LinedList"/>
    <dgm:cxn modelId="{63A8427D-C135-4A34-9A81-FE872D45E23C}" type="presParOf" srcId="{1C6CC141-7527-4329-BCC0-ADE058B18CBB}" destId="{E5783F4C-7D9D-475F-B865-2BD8C02FAD3F}" srcOrd="7" destOrd="0" presId="urn:microsoft.com/office/officeart/2008/layout/LinedList"/>
    <dgm:cxn modelId="{99DDD172-4CFC-4B33-A2F9-56C9440FC9D8}" type="presParOf" srcId="{E5783F4C-7D9D-475F-B865-2BD8C02FAD3F}" destId="{34657A09-B352-46F7-8505-ECE0F4BBF635}" srcOrd="0" destOrd="0" presId="urn:microsoft.com/office/officeart/2008/layout/LinedList"/>
    <dgm:cxn modelId="{2C08456E-88DA-445D-9090-2EC47B1731FD}" type="presParOf" srcId="{E5783F4C-7D9D-475F-B865-2BD8C02FAD3F}" destId="{329C9333-0331-4A28-A692-DCEAE1805F04}" srcOrd="1" destOrd="0" presId="urn:microsoft.com/office/officeart/2008/layout/LinedList"/>
    <dgm:cxn modelId="{40750ADE-26B8-456C-8653-4430EAF48FAA}" type="presParOf" srcId="{E5783F4C-7D9D-475F-B865-2BD8C02FAD3F}" destId="{744C47EA-AFA6-4235-99DC-5A62AAA26C97}" srcOrd="2" destOrd="0" presId="urn:microsoft.com/office/officeart/2008/layout/LinedList"/>
    <dgm:cxn modelId="{0364CB7C-E220-4A37-97EB-41FA3FF6DBC3}" type="presParOf" srcId="{1C6CC141-7527-4329-BCC0-ADE058B18CBB}" destId="{7985FDC9-962E-4592-8654-3BC0D7F9410A}" srcOrd="8" destOrd="0" presId="urn:microsoft.com/office/officeart/2008/layout/LinedList"/>
    <dgm:cxn modelId="{E8E03D0A-E6F9-45B3-A482-BD1C83D8DC5F}" type="presParOf" srcId="{1C6CC141-7527-4329-BCC0-ADE058B18CBB}" destId="{9056DCE9-1328-4027-B941-A5671E9D11B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DF1C9-5BF3-403B-ACC7-E8E184A2309E}">
      <dsp:nvSpPr>
        <dsp:cNvPr id="0" name=""/>
        <dsp:cNvSpPr/>
      </dsp:nvSpPr>
      <dsp:spPr>
        <a:xfrm>
          <a:off x="0" y="1952"/>
          <a:ext cx="33598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9C34D-ACF5-461E-A9CC-EF4895D58AC3}">
      <dsp:nvSpPr>
        <dsp:cNvPr id="0" name=""/>
        <dsp:cNvSpPr/>
      </dsp:nvSpPr>
      <dsp:spPr>
        <a:xfrm>
          <a:off x="0" y="1952"/>
          <a:ext cx="671977" cy="3993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wordArtVert"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solidFill>
                <a:srgbClr val="FFC000"/>
              </a:solidFill>
            </a:rPr>
            <a:t>Benefits</a:t>
          </a:r>
        </a:p>
      </dsp:txBody>
      <dsp:txXfrm>
        <a:off x="0" y="1952"/>
        <a:ext cx="671977" cy="3993876"/>
      </dsp:txXfrm>
    </dsp:sp>
    <dsp:sp modelId="{5157035A-F763-4851-8B32-9E671812A22A}">
      <dsp:nvSpPr>
        <dsp:cNvPr id="0" name=""/>
        <dsp:cNvSpPr/>
      </dsp:nvSpPr>
      <dsp:spPr>
        <a:xfrm>
          <a:off x="722375" y="201645"/>
          <a:ext cx="2637512" cy="8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solidFill>
                <a:srgbClr val="FFC000"/>
              </a:solidFill>
            </a:rPr>
            <a:t>Convenient and efficient</a:t>
          </a:r>
        </a:p>
      </dsp:txBody>
      <dsp:txXfrm>
        <a:off x="722375" y="201645"/>
        <a:ext cx="2637512" cy="832204"/>
      </dsp:txXfrm>
    </dsp:sp>
    <dsp:sp modelId="{E758254D-3080-45E1-A490-9B225E028279}">
      <dsp:nvSpPr>
        <dsp:cNvPr id="0" name=""/>
        <dsp:cNvSpPr/>
      </dsp:nvSpPr>
      <dsp:spPr>
        <a:xfrm>
          <a:off x="671977" y="1033850"/>
          <a:ext cx="26879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F5220C-B6B5-4304-8C16-7A9E06A7B761}">
      <dsp:nvSpPr>
        <dsp:cNvPr id="0" name=""/>
        <dsp:cNvSpPr/>
      </dsp:nvSpPr>
      <dsp:spPr>
        <a:xfrm>
          <a:off x="722375" y="1233543"/>
          <a:ext cx="2637512" cy="8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solidFill>
                <a:srgbClr val="FFC000"/>
              </a:solidFill>
            </a:rPr>
            <a:t>Terms are negotiated</a:t>
          </a:r>
        </a:p>
        <a:p>
          <a:pPr marL="0" lvl="0" indent="0" algn="l" defTabSz="1066800">
            <a:lnSpc>
              <a:spcPct val="90000"/>
            </a:lnSpc>
            <a:spcBef>
              <a:spcPct val="0"/>
            </a:spcBef>
            <a:spcAft>
              <a:spcPct val="35000"/>
            </a:spcAft>
            <a:buNone/>
          </a:pPr>
          <a:endParaRPr lang="en-US" sz="1500" kern="1200" dirty="0"/>
        </a:p>
      </dsp:txBody>
      <dsp:txXfrm>
        <a:off x="722375" y="1233543"/>
        <a:ext cx="2637512" cy="832244"/>
      </dsp:txXfrm>
    </dsp:sp>
    <dsp:sp modelId="{D71D78E7-0242-4F94-9F59-D1444AE940B4}">
      <dsp:nvSpPr>
        <dsp:cNvPr id="0" name=""/>
        <dsp:cNvSpPr/>
      </dsp:nvSpPr>
      <dsp:spPr>
        <a:xfrm>
          <a:off x="671977" y="2065787"/>
          <a:ext cx="26879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C9333-0331-4A28-A692-DCEAE1805F04}">
      <dsp:nvSpPr>
        <dsp:cNvPr id="0" name=""/>
        <dsp:cNvSpPr/>
      </dsp:nvSpPr>
      <dsp:spPr>
        <a:xfrm>
          <a:off x="722375" y="2265481"/>
          <a:ext cx="2637512" cy="883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solidFill>
                <a:srgbClr val="FFC000"/>
              </a:solidFill>
            </a:rPr>
            <a:t>Competitive pricing</a:t>
          </a:r>
        </a:p>
        <a:p>
          <a:pPr marL="0" lvl="0" indent="0" algn="l" defTabSz="1066800">
            <a:lnSpc>
              <a:spcPct val="90000"/>
            </a:lnSpc>
            <a:spcBef>
              <a:spcPct val="0"/>
            </a:spcBef>
            <a:spcAft>
              <a:spcPct val="35000"/>
            </a:spcAft>
            <a:buNone/>
          </a:pPr>
          <a:endParaRPr lang="en-US" sz="1500" kern="1200" dirty="0"/>
        </a:p>
      </dsp:txBody>
      <dsp:txXfrm>
        <a:off x="722375" y="2265481"/>
        <a:ext cx="2637512" cy="883685"/>
      </dsp:txXfrm>
    </dsp:sp>
    <dsp:sp modelId="{7985FDC9-962E-4592-8654-3BC0D7F9410A}">
      <dsp:nvSpPr>
        <dsp:cNvPr id="0" name=""/>
        <dsp:cNvSpPr/>
      </dsp:nvSpPr>
      <dsp:spPr>
        <a:xfrm>
          <a:off x="671977" y="3149166"/>
          <a:ext cx="26879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0c06364ab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0c06364a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d0c06364a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0c06364ab_1_1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0c06364ab_1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d0c06364ab_1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0c06364ab_1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0c06364ab_1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d0c06364ab_1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0c06364ab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0c06364ab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d0c06364ab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81103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0c06364ab_1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d0c06364ab_1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d0c06364ab_1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0c06364ab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0c06364ab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d0c06364ab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18453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0c06364ab_1_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0c06364ab_1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d0c06364ab_1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d0c06364ab_1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d0c06364ab_1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d0c06364ab_1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Carey</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dirty="0"/>
          </a:p>
        </p:txBody>
      </p:sp>
    </p:spTree>
    <p:extLst>
      <p:ext uri="{BB962C8B-B14F-4D97-AF65-F5344CB8AC3E}">
        <p14:creationId xmlns:p14="http://schemas.microsoft.com/office/powerpoint/2010/main" val="81347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0c06364ab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0c06364ab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d0c06364ab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0c06364ab_1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0c06364ab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d0c06364ab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0c06364ab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0c06364ab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d0c06364ab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0c06364ab_1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0c06364ab_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d0c06364ab_1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0c06364ab_1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0c06364ab_1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d0c06364ab_1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0c06364ab_1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0c06364ab_1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d0c06364ab_1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0c06364ab_1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0c06364ab_1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d0c06364ab_1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0c06364ab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0c06364ab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d0c06364ab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6613-4CD9-4FC2-8F5F-29E2F48E50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37E449-A7CF-4042-BDF8-16978DE8EE8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30A104B-BABD-4D68-831B-3D896C002A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F03CB48-10B0-4FB7-95BD-A24812195AF5}"/>
              </a:ext>
            </a:extLst>
          </p:cNvPr>
          <p:cNvSpPr>
            <a:spLocks noGrp="1"/>
          </p:cNvSpPr>
          <p:nvPr>
            <p:ph type="dt" sz="half" idx="10"/>
          </p:nvPr>
        </p:nvSpPr>
        <p:spPr/>
        <p:txBody>
          <a:bodyPr/>
          <a:lstStyle/>
          <a:p>
            <a:fld id="{031E2ED0-7276-44A6-A6DB-0627903BBC4D}" type="datetimeFigureOut">
              <a:rPr lang="en-US" smtClean="0"/>
              <a:t>4/15/2021</a:t>
            </a:fld>
            <a:endParaRPr lang="en-US" dirty="0"/>
          </a:p>
        </p:txBody>
      </p:sp>
      <p:sp>
        <p:nvSpPr>
          <p:cNvPr id="6" name="Footer Placeholder 5">
            <a:extLst>
              <a:ext uri="{FF2B5EF4-FFF2-40B4-BE49-F238E27FC236}">
                <a16:creationId xmlns:a16="http://schemas.microsoft.com/office/drawing/2014/main" id="{00199BC8-67A4-4EDA-B039-335D4012DA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DF3843-6C18-48CF-92D3-00A19659FBB8}"/>
              </a:ext>
            </a:extLst>
          </p:cNvPr>
          <p:cNvSpPr>
            <a:spLocks noGrp="1"/>
          </p:cNvSpPr>
          <p:nvPr>
            <p:ph type="sldNum" sz="quarter" idx="12"/>
          </p:nvPr>
        </p:nvSpPr>
        <p:spPr/>
        <p:txBody>
          <a:bodyPr/>
          <a:lstStyle/>
          <a:p>
            <a:fld id="{69013437-A7F0-4F3D-A7AF-6AC7DBF5AAC7}" type="slidenum">
              <a:rPr lang="en-US" smtClean="0"/>
              <a:t>‹#›</a:t>
            </a:fld>
            <a:endParaRPr lang="en-US" dirty="0"/>
          </a:p>
        </p:txBody>
      </p:sp>
    </p:spTree>
    <p:extLst>
      <p:ext uri="{BB962C8B-B14F-4D97-AF65-F5344CB8AC3E}">
        <p14:creationId xmlns:p14="http://schemas.microsoft.com/office/powerpoint/2010/main" val="412999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72"/>
        <p:cNvGrpSpPr/>
        <p:nvPr/>
      </p:nvGrpSpPr>
      <p:grpSpPr>
        <a:xfrm>
          <a:off x="0" y="0"/>
          <a:ext cx="0" cy="0"/>
          <a:chOff x="0" y="0"/>
          <a:chExt cx="0" cy="0"/>
        </a:xfrm>
      </p:grpSpPr>
      <p:sp>
        <p:nvSpPr>
          <p:cNvPr id="73" name="Google Shape;73;p34"/>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4"/>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3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3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3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367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e.state.co.us/cdefisgrant/requestforfundsfor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fr/attention-inscrivez-vous-le-trafic-24033/"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7" Type="http://schemas.openxmlformats.org/officeDocument/2006/relationships/hyperlink" Target="http://www.cde.state.co.us/caresact/geer2-eans" TargetMode="External"/><Relationship Id="rId2"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Lombardi_C@cde.state.co.us" TargetMode="External"/><Relationship Id="rId5" Type="http://schemas.openxmlformats.org/officeDocument/2006/relationships/hyperlink" Target="mailto:Meyer_S@cde.state.co.us" TargetMode="External"/><Relationship Id="rId4" Type="http://schemas.openxmlformats.org/officeDocument/2006/relationships/hyperlink" Target="mailto:burnham_k@cde.state.co.u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6A64-AD79-4393-9AEC-7DF5A22C7D44}"/>
              </a:ext>
            </a:extLst>
          </p:cNvPr>
          <p:cNvSpPr>
            <a:spLocks noGrp="1"/>
          </p:cNvSpPr>
          <p:nvPr>
            <p:ph type="ctrTitle"/>
          </p:nvPr>
        </p:nvSpPr>
        <p:spPr/>
        <p:txBody>
          <a:bodyPr>
            <a:normAutofit/>
          </a:bodyPr>
          <a:lstStyle/>
          <a:p>
            <a:r>
              <a:rPr lang="en-US" sz="4000" dirty="0"/>
              <a:t>Emergency Assistance to Non-Public Schools Program</a:t>
            </a:r>
          </a:p>
        </p:txBody>
      </p:sp>
      <p:sp>
        <p:nvSpPr>
          <p:cNvPr id="3" name="Subtitle 2">
            <a:extLst>
              <a:ext uri="{FF2B5EF4-FFF2-40B4-BE49-F238E27FC236}">
                <a16:creationId xmlns:a16="http://schemas.microsoft.com/office/drawing/2014/main" id="{AEF8791F-4270-4781-A629-492DC15B19A9}"/>
              </a:ext>
            </a:extLst>
          </p:cNvPr>
          <p:cNvSpPr>
            <a:spLocks noGrp="1"/>
          </p:cNvSpPr>
          <p:nvPr>
            <p:ph type="subTitle" idx="1"/>
          </p:nvPr>
        </p:nvSpPr>
        <p:spPr/>
        <p:txBody>
          <a:bodyPr>
            <a:normAutofit/>
          </a:bodyPr>
          <a:lstStyle/>
          <a:p>
            <a:pPr>
              <a:lnSpc>
                <a:spcPct val="100000"/>
              </a:lnSpc>
              <a:spcBef>
                <a:spcPts val="0"/>
              </a:spcBef>
            </a:pPr>
            <a:r>
              <a:rPr lang="en-US" sz="2800" b="1" dirty="0">
                <a:latin typeface="SourceSansProRegular"/>
              </a:rPr>
              <a:t>Reimbursement and</a:t>
            </a:r>
          </a:p>
          <a:p>
            <a:pPr>
              <a:lnSpc>
                <a:spcPct val="100000"/>
              </a:lnSpc>
              <a:spcBef>
                <a:spcPts val="0"/>
              </a:spcBef>
            </a:pPr>
            <a:r>
              <a:rPr lang="en-US" sz="2800" b="1" dirty="0">
                <a:latin typeface="SourceSansProRegular"/>
              </a:rPr>
              <a:t>Procurement Training</a:t>
            </a:r>
          </a:p>
        </p:txBody>
      </p:sp>
    </p:spTree>
    <p:extLst>
      <p:ext uri="{BB962C8B-B14F-4D97-AF65-F5344CB8AC3E}">
        <p14:creationId xmlns:p14="http://schemas.microsoft.com/office/powerpoint/2010/main" val="231061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d0c06364ab_1_0"/>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Reimbursement Process </a:t>
            </a:r>
            <a:endParaRPr/>
          </a:p>
        </p:txBody>
      </p:sp>
      <p:sp>
        <p:nvSpPr>
          <p:cNvPr id="248" name="Google Shape;248;gd0c06364ab_1_0"/>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457200" lvl="0" indent="-381000" algn="l" rtl="0">
              <a:spcBef>
                <a:spcPts val="1000"/>
              </a:spcBef>
              <a:spcAft>
                <a:spcPts val="0"/>
              </a:spcAft>
              <a:buSzPts val="2400"/>
              <a:buChar char="•"/>
            </a:pPr>
            <a:r>
              <a:rPr lang="en-US" dirty="0"/>
              <a:t>CDE uses the online platform </a:t>
            </a:r>
            <a:r>
              <a:rPr lang="en-US" i="1" dirty="0"/>
              <a:t>Formsite </a:t>
            </a:r>
            <a:r>
              <a:rPr lang="en-US" dirty="0"/>
              <a:t>to collect Request for Funds (RFF) forms</a:t>
            </a:r>
            <a:endParaRPr dirty="0"/>
          </a:p>
          <a:p>
            <a:pPr marL="457200" lvl="0" indent="-381000" algn="l" rtl="0">
              <a:lnSpc>
                <a:spcPct val="115000"/>
              </a:lnSpc>
              <a:spcBef>
                <a:spcPts val="1200"/>
              </a:spcBef>
              <a:spcAft>
                <a:spcPts val="0"/>
              </a:spcAft>
              <a:buSzPts val="2400"/>
              <a:buChar char="•"/>
            </a:pPr>
            <a:r>
              <a:rPr lang="en-US" dirty="0"/>
              <a:t>The RFF form is done in two parts. </a:t>
            </a:r>
            <a:endParaRPr dirty="0"/>
          </a:p>
          <a:p>
            <a:pPr marL="914400" lvl="1" indent="-355600" algn="l" rtl="0">
              <a:lnSpc>
                <a:spcPct val="115000"/>
              </a:lnSpc>
              <a:spcBef>
                <a:spcPts val="0"/>
              </a:spcBef>
              <a:spcAft>
                <a:spcPts val="0"/>
              </a:spcAft>
              <a:buSzPts val="2000"/>
              <a:buChar char="•"/>
            </a:pPr>
            <a:r>
              <a:rPr lang="en-US" dirty="0"/>
              <a:t>The first part is completed by whomever is tasked with filling out the form</a:t>
            </a:r>
            <a:endParaRPr dirty="0"/>
          </a:p>
          <a:p>
            <a:pPr marL="914400" lvl="1" indent="-355600" algn="l" rtl="0">
              <a:lnSpc>
                <a:spcPct val="115000"/>
              </a:lnSpc>
              <a:spcBef>
                <a:spcPts val="0"/>
              </a:spcBef>
              <a:spcAft>
                <a:spcPts val="0"/>
              </a:spcAft>
              <a:buSzPts val="2000"/>
              <a:buChar char="•"/>
            </a:pPr>
            <a:r>
              <a:rPr lang="en-US" dirty="0"/>
              <a:t>The second part is done by an Authorized Representative – the person who can submit requests on behalf of the organization</a:t>
            </a:r>
            <a:endParaRPr dirty="0"/>
          </a:p>
          <a:p>
            <a:pPr marL="0" indent="0">
              <a:spcBef>
                <a:spcPts val="1200"/>
              </a:spcBef>
              <a:buNone/>
            </a:pPr>
            <a:endParaRPr lang="en-US" dirty="0"/>
          </a:p>
          <a:p>
            <a:pPr marL="0" indent="0">
              <a:spcBef>
                <a:spcPts val="1200"/>
              </a:spcBef>
              <a:buNone/>
            </a:pPr>
            <a:r>
              <a:rPr lang="en-US" dirty="0"/>
              <a:t>Deadline for submission: 1</a:t>
            </a:r>
            <a:r>
              <a:rPr lang="en-US" baseline="30000" dirty="0"/>
              <a:t>st</a:t>
            </a:r>
            <a:r>
              <a:rPr lang="en-US" dirty="0"/>
              <a:t> of every month</a:t>
            </a:r>
          </a:p>
          <a:p>
            <a:pPr marL="0" lvl="0" indent="0" algn="l" rtl="0">
              <a:spcBef>
                <a:spcPts val="1200"/>
              </a:spcBef>
              <a:spcAft>
                <a:spcPts val="0"/>
              </a:spcAft>
              <a:buNone/>
            </a:pPr>
            <a:endParaRPr dirty="0"/>
          </a:p>
        </p:txBody>
      </p:sp>
      <p:sp>
        <p:nvSpPr>
          <p:cNvPr id="249" name="Google Shape;249;gd0c06364ab_1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0c06364ab_1_8"/>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Reimbursement Process: </a:t>
            </a:r>
            <a:r>
              <a:rPr lang="en-US">
                <a:solidFill>
                  <a:srgbClr val="FFFFFF"/>
                </a:solidFill>
              </a:rPr>
              <a:t>Becoming an Authorized Representative</a:t>
            </a:r>
            <a:endParaRPr>
              <a:solidFill>
                <a:srgbClr val="FFFFFF"/>
              </a:solidFill>
            </a:endParaRPr>
          </a:p>
        </p:txBody>
      </p:sp>
      <p:sp>
        <p:nvSpPr>
          <p:cNvPr id="256" name="Google Shape;256;gd0c06364ab_1_8"/>
          <p:cNvSpPr txBox="1">
            <a:spLocks noGrp="1"/>
          </p:cNvSpPr>
          <p:nvPr>
            <p:ph type="body" idx="1"/>
          </p:nvPr>
        </p:nvSpPr>
        <p:spPr>
          <a:xfrm>
            <a:off x="628651" y="1271451"/>
            <a:ext cx="3886200" cy="4583700"/>
          </a:xfrm>
          <a:prstGeom prst="rect">
            <a:avLst/>
          </a:prstGeom>
        </p:spPr>
        <p:txBody>
          <a:bodyPr spcFirstLastPara="1" wrap="square" lIns="91425" tIns="45700" rIns="91425" bIns="45700" anchor="t" anchorCtr="0">
            <a:normAutofit fontScale="70000" lnSpcReduction="20000"/>
          </a:bodyPr>
          <a:lstStyle/>
          <a:p>
            <a:pPr marL="457200" lvl="0" indent="-335280" algn="l" rtl="0">
              <a:lnSpc>
                <a:spcPct val="115000"/>
              </a:lnSpc>
              <a:spcBef>
                <a:spcPts val="1200"/>
              </a:spcBef>
              <a:spcAft>
                <a:spcPts val="0"/>
              </a:spcAft>
              <a:buSzPct val="100000"/>
              <a:buChar char="●"/>
            </a:pPr>
            <a:r>
              <a:rPr lang="en-US" dirty="0"/>
              <a:t>Fill out the Authorized Representative designation form and email to GFRFF@cde.state.co.us</a:t>
            </a:r>
            <a:endParaRPr dirty="0"/>
          </a:p>
          <a:p>
            <a:pPr marL="457200" lvl="0" indent="-335280" algn="l" rtl="0">
              <a:lnSpc>
                <a:spcPct val="115000"/>
              </a:lnSpc>
              <a:spcBef>
                <a:spcPts val="0"/>
              </a:spcBef>
              <a:spcAft>
                <a:spcPts val="0"/>
              </a:spcAft>
              <a:buSzPct val="100000"/>
              <a:buChar char="●"/>
            </a:pPr>
            <a:r>
              <a:rPr lang="en-US" dirty="0"/>
              <a:t> We will respond with a 4-digit signature code that must be entered in every RFF form submitted</a:t>
            </a:r>
            <a:endParaRPr dirty="0"/>
          </a:p>
          <a:p>
            <a:pPr marL="914400" lvl="1" indent="-335280" algn="l" rtl="0">
              <a:lnSpc>
                <a:spcPct val="115000"/>
              </a:lnSpc>
              <a:spcBef>
                <a:spcPts val="0"/>
              </a:spcBef>
              <a:spcAft>
                <a:spcPts val="0"/>
              </a:spcAft>
              <a:buSzPct val="100000"/>
              <a:buChar char="○"/>
            </a:pPr>
            <a:r>
              <a:rPr lang="en-US" sz="2400" dirty="0"/>
              <a:t> This code acts as a signature, so it is imperative that only the person who the code was assigned to is entering the code into the RFF form. Do not share your code with anyone else</a:t>
            </a:r>
            <a:endParaRPr sz="2400" dirty="0"/>
          </a:p>
          <a:p>
            <a:pPr marL="457200" lvl="0" indent="-335280" algn="l" rtl="0">
              <a:lnSpc>
                <a:spcPct val="115000"/>
              </a:lnSpc>
              <a:spcBef>
                <a:spcPts val="0"/>
              </a:spcBef>
              <a:spcAft>
                <a:spcPts val="0"/>
              </a:spcAft>
              <a:buSzPct val="100000"/>
              <a:buChar char="●"/>
            </a:pPr>
            <a:r>
              <a:rPr lang="en-US" dirty="0"/>
              <a:t> More than one person can be an Authorized Rep. They will each have a separate signature code</a:t>
            </a:r>
            <a:endParaRPr dirty="0"/>
          </a:p>
          <a:p>
            <a:pPr marL="0" lvl="0" indent="0" algn="l" rtl="0">
              <a:spcBef>
                <a:spcPts val="1200"/>
              </a:spcBef>
              <a:spcAft>
                <a:spcPts val="0"/>
              </a:spcAft>
              <a:buNone/>
            </a:pPr>
            <a:endParaRPr dirty="0"/>
          </a:p>
        </p:txBody>
      </p:sp>
      <p:sp>
        <p:nvSpPr>
          <p:cNvPr id="257" name="Google Shape;257;gd0c06364ab_1_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
        <p:nvSpPr>
          <p:cNvPr id="258" name="Google Shape;258;gd0c06364ab_1_8"/>
          <p:cNvSpPr txBox="1">
            <a:spLocks noGrp="1"/>
          </p:cNvSpPr>
          <p:nvPr>
            <p:ph type="body" idx="2"/>
          </p:nvPr>
        </p:nvSpPr>
        <p:spPr>
          <a:xfrm>
            <a:off x="4629149" y="1271451"/>
            <a:ext cx="3886200" cy="4583700"/>
          </a:xfrm>
          <a:prstGeom prst="rect">
            <a:avLst/>
          </a:prstGeom>
        </p:spPr>
        <p:txBody>
          <a:bodyPr spcFirstLastPara="1" wrap="square" lIns="91425" tIns="45700" rIns="91425" bIns="45700" anchor="t" anchorCtr="0">
            <a:normAutofit/>
          </a:bodyPr>
          <a:lstStyle/>
          <a:p>
            <a:pPr marL="457200" lvl="0" indent="-336550" algn="l" rtl="0">
              <a:lnSpc>
                <a:spcPct val="115000"/>
              </a:lnSpc>
              <a:spcBef>
                <a:spcPts val="1200"/>
              </a:spcBef>
              <a:spcAft>
                <a:spcPts val="0"/>
              </a:spcAft>
              <a:buSzPts val="1700"/>
              <a:buChar char="●"/>
            </a:pPr>
            <a:r>
              <a:rPr lang="en-US" sz="1700" dirty="0"/>
              <a:t> If necessary, the Authorized Rep can complete both parts of the RFF form. However, if possible, it is best to have multiple people involved in the RFF process</a:t>
            </a:r>
            <a:endParaRPr sz="1700" dirty="0"/>
          </a:p>
          <a:p>
            <a:pPr marL="457200" lvl="0" indent="-336550" algn="l" rtl="0">
              <a:lnSpc>
                <a:spcPct val="115000"/>
              </a:lnSpc>
              <a:spcBef>
                <a:spcPts val="0"/>
              </a:spcBef>
              <a:spcAft>
                <a:spcPts val="0"/>
              </a:spcAft>
              <a:buSzPts val="1700"/>
              <a:buChar char="●"/>
            </a:pPr>
            <a:r>
              <a:rPr lang="en-US" sz="1700" dirty="0"/>
              <a:t>  If you do not have more than one person who can work on the RFF process, make sure you have documented systems in place that show segregation of duties with requesting and receiving federal funding </a:t>
            </a:r>
            <a:endParaRPr sz="1700" dirty="0"/>
          </a:p>
          <a:p>
            <a:pPr marL="0" lvl="0" indent="0" algn="l" rtl="0">
              <a:spcBef>
                <a:spcPts val="12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gd0c06364ab_1_18"/>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Authorized Representative Form</a:t>
            </a:r>
            <a:endParaRPr/>
          </a:p>
        </p:txBody>
      </p:sp>
      <p:sp>
        <p:nvSpPr>
          <p:cNvPr id="265" name="Google Shape;265;gd0c06364ab_1_1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pic>
        <p:nvPicPr>
          <p:cNvPr id="266" name="Google Shape;266;gd0c06364ab_1_18" descr="Formsite RFF Resources."/>
          <p:cNvPicPr preferRelativeResize="0"/>
          <p:nvPr/>
        </p:nvPicPr>
        <p:blipFill>
          <a:blip r:embed="rId3">
            <a:alphaModFix/>
          </a:blip>
          <a:stretch>
            <a:fillRect/>
          </a:stretch>
        </p:blipFill>
        <p:spPr>
          <a:xfrm>
            <a:off x="1121525" y="2578791"/>
            <a:ext cx="7420050" cy="1700428"/>
          </a:xfrm>
          <a:prstGeom prst="rect">
            <a:avLst/>
          </a:prstGeom>
          <a:noFill/>
          <a:ln>
            <a:noFill/>
          </a:ln>
        </p:spPr>
      </p:pic>
      <p:sp>
        <p:nvSpPr>
          <p:cNvPr id="267" name="Google Shape;267;gd0c06364ab_1_18"/>
          <p:cNvSpPr txBox="1"/>
          <p:nvPr/>
        </p:nvSpPr>
        <p:spPr>
          <a:xfrm>
            <a:off x="732875" y="1414875"/>
            <a:ext cx="78087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2000" b="1" u="sng">
                <a:solidFill>
                  <a:schemeClr val="hlink"/>
                </a:solidFill>
                <a:hlinkClick r:id="rId4"/>
              </a:rPr>
              <a:t>https://www.cde.state.co.us/cdefisgrant/requestforfundsforms</a:t>
            </a:r>
            <a:endParaRPr sz="2000" b="1" u="sng">
              <a:solidFill>
                <a:schemeClr val="hlink"/>
              </a:solidFill>
            </a:endParaRPr>
          </a:p>
        </p:txBody>
      </p:sp>
      <p:sp>
        <p:nvSpPr>
          <p:cNvPr id="268" name="Google Shape;268;gd0c06364ab_1_18">
            <a:extLst>
              <a:ext uri="{C183D7F6-B498-43B3-948B-1728B52AA6E4}">
                <adec:decorative xmlns:adec="http://schemas.microsoft.com/office/drawing/2017/decorative" val="1"/>
              </a:ext>
            </a:extLst>
          </p:cNvPr>
          <p:cNvSpPr/>
          <p:nvPr/>
        </p:nvSpPr>
        <p:spPr>
          <a:xfrm>
            <a:off x="810800" y="3342650"/>
            <a:ext cx="561000" cy="492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gd0c06364ab_1_32"/>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Authorized Representative Form</a:t>
            </a:r>
            <a:endParaRPr/>
          </a:p>
        </p:txBody>
      </p:sp>
      <p:sp>
        <p:nvSpPr>
          <p:cNvPr id="275" name="Google Shape;275;gd0c06364ab_1_3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pic>
        <p:nvPicPr>
          <p:cNvPr id="276" name="Google Shape;276;gd0c06364ab_1_32" descr="Request for funds Authorized Representative designation."/>
          <p:cNvPicPr preferRelativeResize="0"/>
          <p:nvPr/>
        </p:nvPicPr>
        <p:blipFill>
          <a:blip r:embed="rId3">
            <a:alphaModFix/>
          </a:blip>
          <a:stretch>
            <a:fillRect/>
          </a:stretch>
        </p:blipFill>
        <p:spPr>
          <a:xfrm>
            <a:off x="1658700" y="1329575"/>
            <a:ext cx="5809149" cy="2243100"/>
          </a:xfrm>
          <a:prstGeom prst="rect">
            <a:avLst/>
          </a:prstGeom>
          <a:noFill/>
          <a:ln>
            <a:noFill/>
          </a:ln>
        </p:spPr>
      </p:pic>
      <p:pic>
        <p:nvPicPr>
          <p:cNvPr id="277" name="Google Shape;277;gd0c06364ab_1_32" descr="The Fiscal Representative is the person who is authorizing the Authorized Rep."/>
          <p:cNvPicPr preferRelativeResize="0"/>
          <p:nvPr/>
        </p:nvPicPr>
        <p:blipFill>
          <a:blip r:embed="rId4">
            <a:alphaModFix/>
          </a:blip>
          <a:stretch>
            <a:fillRect/>
          </a:stretch>
        </p:blipFill>
        <p:spPr>
          <a:xfrm>
            <a:off x="1658700" y="3572675"/>
            <a:ext cx="5809150" cy="1562100"/>
          </a:xfrm>
          <a:prstGeom prst="rect">
            <a:avLst/>
          </a:prstGeom>
          <a:noFill/>
          <a:ln>
            <a:noFill/>
          </a:ln>
        </p:spPr>
      </p:pic>
      <p:sp>
        <p:nvSpPr>
          <p:cNvPr id="278" name="Google Shape;278;gd0c06364ab_1_32"/>
          <p:cNvSpPr txBox="1"/>
          <p:nvPr/>
        </p:nvSpPr>
        <p:spPr>
          <a:xfrm>
            <a:off x="7726900" y="2378450"/>
            <a:ext cx="1264800" cy="143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000">
                <a:solidFill>
                  <a:schemeClr val="dk1"/>
                </a:solidFill>
              </a:rPr>
              <a:t>Once you are assigned a School Code, it will be available in this dropdown</a:t>
            </a:r>
            <a:endParaRPr sz="1000">
              <a:solidFill>
                <a:schemeClr val="dk1"/>
              </a:solidFill>
            </a:endParaRPr>
          </a:p>
          <a:p>
            <a:pPr marL="0" lvl="0" indent="0" algn="l" rtl="0">
              <a:spcBef>
                <a:spcPts val="1200"/>
              </a:spcBef>
              <a:spcAft>
                <a:spcPts val="0"/>
              </a:spcAft>
              <a:buNone/>
            </a:pPr>
            <a:endParaRPr>
              <a:latin typeface="Calibri"/>
              <a:ea typeface="Calibri"/>
              <a:cs typeface="Calibri"/>
              <a:sym typeface="Calibri"/>
            </a:endParaRPr>
          </a:p>
        </p:txBody>
      </p:sp>
      <p:sp>
        <p:nvSpPr>
          <p:cNvPr id="279" name="Google Shape;279;gd0c06364ab_1_32">
            <a:extLst>
              <a:ext uri="{C183D7F6-B498-43B3-948B-1728B52AA6E4}">
                <adec:decorative xmlns:adec="http://schemas.microsoft.com/office/drawing/2017/decorative" val="1"/>
              </a:ext>
            </a:extLst>
          </p:cNvPr>
          <p:cNvSpPr/>
          <p:nvPr/>
        </p:nvSpPr>
        <p:spPr>
          <a:xfrm>
            <a:off x="7345925" y="2013350"/>
            <a:ext cx="548700" cy="3651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d0c06364ab_1_32"/>
          <p:cNvSpPr txBox="1"/>
          <p:nvPr/>
        </p:nvSpPr>
        <p:spPr>
          <a:xfrm>
            <a:off x="335500" y="2546075"/>
            <a:ext cx="12012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This piece is to be completed by the Authorized Representative who will receive the signature code for the RFF</a:t>
            </a:r>
            <a:endParaRPr>
              <a:latin typeface="Calibri"/>
              <a:ea typeface="Calibri"/>
              <a:cs typeface="Calibri"/>
              <a:sym typeface="Calibri"/>
            </a:endParaRPr>
          </a:p>
        </p:txBody>
      </p:sp>
      <p:sp>
        <p:nvSpPr>
          <p:cNvPr id="281" name="Google Shape;281;gd0c06364ab_1_32">
            <a:extLst>
              <a:ext uri="{C183D7F6-B498-43B3-948B-1728B52AA6E4}">
                <adec:decorative xmlns:adec="http://schemas.microsoft.com/office/drawing/2017/decorative" val="1"/>
              </a:ext>
            </a:extLst>
          </p:cNvPr>
          <p:cNvSpPr/>
          <p:nvPr/>
        </p:nvSpPr>
        <p:spPr>
          <a:xfrm>
            <a:off x="1432800" y="3079475"/>
            <a:ext cx="716400" cy="167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d0c06364ab_1_32"/>
          <p:cNvSpPr txBox="1"/>
          <p:nvPr/>
        </p:nvSpPr>
        <p:spPr>
          <a:xfrm>
            <a:off x="2133850" y="5335000"/>
            <a:ext cx="2377500" cy="12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a:latin typeface="Calibri"/>
                <a:ea typeface="Calibri"/>
                <a:cs typeface="Calibri"/>
                <a:sym typeface="Calibri"/>
              </a:rPr>
              <a:t>The Fiscal Representative is the person who is authorizing the Authorized Rep</a:t>
            </a: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283" name="Google Shape;283;gd0c06364ab_1_32">
            <a:extLst>
              <a:ext uri="{C183D7F6-B498-43B3-948B-1728B52AA6E4}">
                <adec:decorative xmlns:adec="http://schemas.microsoft.com/office/drawing/2017/decorative" val="1"/>
              </a:ext>
            </a:extLst>
          </p:cNvPr>
          <p:cNvSpPr/>
          <p:nvPr/>
        </p:nvSpPr>
        <p:spPr>
          <a:xfrm>
            <a:off x="1905250" y="4761575"/>
            <a:ext cx="152400" cy="7563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88"/>
        <p:cNvGrpSpPr/>
        <p:nvPr/>
      </p:nvGrpSpPr>
      <p:grpSpPr>
        <a:xfrm>
          <a:off x="0" y="0"/>
          <a:ext cx="0" cy="0"/>
          <a:chOff x="0" y="0"/>
          <a:chExt cx="0" cy="0"/>
        </a:xfrm>
      </p:grpSpPr>
      <p:sp>
        <p:nvSpPr>
          <p:cNvPr id="289" name="Google Shape;289;gd0c06364ab_1_60"/>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Submitting the Request for Funds (RFF) Form </a:t>
            </a:r>
            <a:endParaRPr/>
          </a:p>
        </p:txBody>
      </p:sp>
      <p:sp>
        <p:nvSpPr>
          <p:cNvPr id="290" name="Google Shape;290;gd0c06364ab_1_6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sp>
        <p:nvSpPr>
          <p:cNvPr id="291" name="Google Shape;291;gd0c06364ab_1_60"/>
          <p:cNvSpPr txBox="1"/>
          <p:nvPr/>
        </p:nvSpPr>
        <p:spPr>
          <a:xfrm>
            <a:off x="421525" y="1592750"/>
            <a:ext cx="81084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2000" b="1" u="sng">
                <a:solidFill>
                  <a:schemeClr val="hlink"/>
                </a:solidFill>
                <a:hlinkClick r:id="rId3"/>
              </a:rPr>
              <a:t>https://www.cde.state.co.us/cdefisgrant/requestforfundsforms</a:t>
            </a:r>
            <a:endParaRPr sz="2000" b="1" u="sng">
              <a:solidFill>
                <a:schemeClr val="hlink"/>
              </a:solidFill>
            </a:endParaRPr>
          </a:p>
        </p:txBody>
      </p:sp>
      <p:sp>
        <p:nvSpPr>
          <p:cNvPr id="292" name="Google Shape;292;gd0c06364ab_1_60">
            <a:extLst>
              <a:ext uri="{C183D7F6-B498-43B3-948B-1728B52AA6E4}">
                <adec:decorative xmlns:adec="http://schemas.microsoft.com/office/drawing/2017/decorative" val="1"/>
              </a:ext>
            </a:extLst>
          </p:cNvPr>
          <p:cNvSpPr/>
          <p:nvPr/>
        </p:nvSpPr>
        <p:spPr>
          <a:xfrm>
            <a:off x="223075" y="4073638"/>
            <a:ext cx="815400" cy="365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gd0c06364ab_1_60">
            <a:extLst>
              <a:ext uri="{C183D7F6-B498-43B3-948B-1728B52AA6E4}">
                <adec:decorative xmlns:adec="http://schemas.microsoft.com/office/drawing/2017/decorative" val="1"/>
              </a:ext>
            </a:extLst>
          </p:cNvPr>
          <p:cNvSpPr/>
          <p:nvPr/>
        </p:nvSpPr>
        <p:spPr>
          <a:xfrm>
            <a:off x="7781350" y="3990850"/>
            <a:ext cx="815400" cy="217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gd0c06364ab_1_60" descr="Formsite, link to request funds."/>
          <p:cNvPicPr preferRelativeResize="0"/>
          <p:nvPr/>
        </p:nvPicPr>
        <p:blipFill>
          <a:blip r:embed="rId4">
            <a:alphaModFix/>
          </a:blip>
          <a:stretch>
            <a:fillRect/>
          </a:stretch>
        </p:blipFill>
        <p:spPr>
          <a:xfrm>
            <a:off x="1096863" y="2388125"/>
            <a:ext cx="6626076" cy="3423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gd0c06364ab_1_75"/>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Submitting the Request for Funds (RFF) Form </a:t>
            </a:r>
            <a:endParaRPr/>
          </a:p>
        </p:txBody>
      </p:sp>
      <p:sp>
        <p:nvSpPr>
          <p:cNvPr id="301" name="Google Shape;301;gd0c06364ab_1_7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
        <p:nvSpPr>
          <p:cNvPr id="302" name="Google Shape;302;gd0c06364ab_1_75"/>
          <p:cNvSpPr txBox="1">
            <a:spLocks noGrp="1"/>
          </p:cNvSpPr>
          <p:nvPr>
            <p:ph type="body" idx="1"/>
          </p:nvPr>
        </p:nvSpPr>
        <p:spPr>
          <a:xfrm>
            <a:off x="628650" y="1463040"/>
            <a:ext cx="3886200" cy="4583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Creating an Account in Formsite</a:t>
            </a:r>
            <a:endParaRPr/>
          </a:p>
        </p:txBody>
      </p:sp>
      <p:sp>
        <p:nvSpPr>
          <p:cNvPr id="303" name="Google Shape;303;gd0c06364ab_1_75"/>
          <p:cNvSpPr txBox="1">
            <a:spLocks noGrp="1"/>
          </p:cNvSpPr>
          <p:nvPr>
            <p:ph type="body" idx="2"/>
          </p:nvPr>
        </p:nvSpPr>
        <p:spPr>
          <a:xfrm>
            <a:off x="4629150" y="1463040"/>
            <a:ext cx="3886200" cy="4583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Logging in to an Existing Account</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04" name="Google Shape;304;gd0c06364ab_1_75" descr="Creating an account in Formsite, for new and returning users."/>
          <p:cNvPicPr preferRelativeResize="0"/>
          <p:nvPr/>
        </p:nvPicPr>
        <p:blipFill>
          <a:blip r:embed="rId3">
            <a:alphaModFix/>
          </a:blip>
          <a:stretch>
            <a:fillRect/>
          </a:stretch>
        </p:blipFill>
        <p:spPr>
          <a:xfrm>
            <a:off x="497650" y="2518225"/>
            <a:ext cx="4017200" cy="2401400"/>
          </a:xfrm>
          <a:prstGeom prst="rect">
            <a:avLst/>
          </a:prstGeom>
          <a:noFill/>
          <a:ln>
            <a:noFill/>
          </a:ln>
        </p:spPr>
      </p:pic>
      <p:pic>
        <p:nvPicPr>
          <p:cNvPr id="305" name="Google Shape;305;gd0c06364ab_1_75" descr="Logging in to an existing account enter username and password."/>
          <p:cNvPicPr preferRelativeResize="0"/>
          <p:nvPr/>
        </p:nvPicPr>
        <p:blipFill>
          <a:blip r:embed="rId4">
            <a:alphaModFix/>
          </a:blip>
          <a:stretch>
            <a:fillRect/>
          </a:stretch>
        </p:blipFill>
        <p:spPr>
          <a:xfrm>
            <a:off x="4676775" y="2521400"/>
            <a:ext cx="3790950" cy="2466975"/>
          </a:xfrm>
          <a:prstGeom prst="rect">
            <a:avLst/>
          </a:prstGeom>
          <a:noFill/>
          <a:ln>
            <a:noFill/>
          </a:ln>
        </p:spPr>
      </p:pic>
      <p:sp>
        <p:nvSpPr>
          <p:cNvPr id="306" name="Google Shape;306;gd0c06364ab_1_75">
            <a:extLst>
              <a:ext uri="{C183D7F6-B498-43B3-948B-1728B52AA6E4}">
                <adec:decorative xmlns:adec="http://schemas.microsoft.com/office/drawing/2017/decorative" val="1"/>
              </a:ext>
            </a:extLst>
          </p:cNvPr>
          <p:cNvSpPr/>
          <p:nvPr/>
        </p:nvSpPr>
        <p:spPr>
          <a:xfrm>
            <a:off x="1329800" y="2238600"/>
            <a:ext cx="158100" cy="365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d0c06364ab_1_75">
            <a:extLst>
              <a:ext uri="{C183D7F6-B498-43B3-948B-1728B52AA6E4}">
                <adec:decorative xmlns:adec="http://schemas.microsoft.com/office/drawing/2017/decorative" val="1"/>
              </a:ext>
            </a:extLst>
          </p:cNvPr>
          <p:cNvSpPr/>
          <p:nvPr/>
        </p:nvSpPr>
        <p:spPr>
          <a:xfrm>
            <a:off x="6984400" y="2153125"/>
            <a:ext cx="158100" cy="365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pic>
        <p:nvPicPr>
          <p:cNvPr id="313" name="Google Shape;313;gd0c06364ab_1_93" descr="Request for funds form."/>
          <p:cNvPicPr preferRelativeResize="0"/>
          <p:nvPr/>
        </p:nvPicPr>
        <p:blipFill>
          <a:blip r:embed="rId3">
            <a:alphaModFix/>
          </a:blip>
          <a:stretch>
            <a:fillRect/>
          </a:stretch>
        </p:blipFill>
        <p:spPr>
          <a:xfrm>
            <a:off x="1369275" y="316775"/>
            <a:ext cx="5612375" cy="6475350"/>
          </a:xfrm>
          <a:prstGeom prst="rect">
            <a:avLst/>
          </a:prstGeom>
          <a:noFill/>
          <a:ln>
            <a:noFill/>
          </a:ln>
        </p:spPr>
      </p:pic>
      <p:sp>
        <p:nvSpPr>
          <p:cNvPr id="314" name="Google Shape;314;gd0c06364ab_1_93">
            <a:extLst>
              <a:ext uri="{C183D7F6-B498-43B3-948B-1728B52AA6E4}">
                <adec:decorative xmlns:adec="http://schemas.microsoft.com/office/drawing/2017/decorative" val="1"/>
              </a:ext>
            </a:extLst>
          </p:cNvPr>
          <p:cNvSpPr/>
          <p:nvPr/>
        </p:nvSpPr>
        <p:spPr>
          <a:xfrm>
            <a:off x="5673600" y="1290825"/>
            <a:ext cx="697800" cy="539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9F01A593-0720-48A2-A663-0159052E021B}"/>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19"/>
        <p:cNvGrpSpPr/>
        <p:nvPr/>
      </p:nvGrpSpPr>
      <p:grpSpPr>
        <a:xfrm>
          <a:off x="0" y="0"/>
          <a:ext cx="0" cy="0"/>
          <a:chOff x="0" y="0"/>
          <a:chExt cx="0" cy="0"/>
        </a:xfrm>
      </p:grpSpPr>
      <p:pic>
        <p:nvPicPr>
          <p:cNvPr id="320" name="Google Shape;320;gd0c06364ab_1_102" descr="Request for funds form.  Enter Grant you wish to request funds for, the Non Public School and Fiscal year in which the expenses occurred."/>
          <p:cNvPicPr preferRelativeResize="0"/>
          <p:nvPr/>
        </p:nvPicPr>
        <p:blipFill>
          <a:blip r:embed="rId3">
            <a:alphaModFix/>
          </a:blip>
          <a:stretch>
            <a:fillRect/>
          </a:stretch>
        </p:blipFill>
        <p:spPr>
          <a:xfrm>
            <a:off x="152400" y="152400"/>
            <a:ext cx="8220075" cy="5686425"/>
          </a:xfrm>
          <a:prstGeom prst="rect">
            <a:avLst/>
          </a:prstGeom>
          <a:noFill/>
          <a:ln>
            <a:noFill/>
          </a:ln>
        </p:spPr>
      </p:pic>
      <p:sp>
        <p:nvSpPr>
          <p:cNvPr id="2" name="Title 1">
            <a:extLst>
              <a:ext uri="{FF2B5EF4-FFF2-40B4-BE49-F238E27FC236}">
                <a16:creationId xmlns:a16="http://schemas.microsoft.com/office/drawing/2014/main" id="{125098B8-692B-4639-90EC-4CA127FC1E6C}"/>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gd0c06364ab_1_109" descr="Request for funds form.  Enter district expenditures to date and previously requested funds.  Attach backup documentation, enter the name of the person preparing the report, the name and title of the Authorized Representative, and provide the email address of the Authorized Representative."/>
          <p:cNvPicPr preferRelativeResize="0"/>
          <p:nvPr/>
        </p:nvPicPr>
        <p:blipFill>
          <a:blip r:embed="rId3">
            <a:alphaModFix/>
          </a:blip>
          <a:stretch>
            <a:fillRect/>
          </a:stretch>
        </p:blipFill>
        <p:spPr>
          <a:xfrm>
            <a:off x="605500" y="637763"/>
            <a:ext cx="7820300" cy="5582484"/>
          </a:xfrm>
          <a:prstGeom prst="rect">
            <a:avLst/>
          </a:prstGeom>
          <a:noFill/>
          <a:ln>
            <a:noFill/>
          </a:ln>
        </p:spPr>
      </p:pic>
      <p:sp>
        <p:nvSpPr>
          <p:cNvPr id="2" name="Title 1">
            <a:extLst>
              <a:ext uri="{FF2B5EF4-FFF2-40B4-BE49-F238E27FC236}">
                <a16:creationId xmlns:a16="http://schemas.microsoft.com/office/drawing/2014/main" id="{DDFAB4BF-6A57-4A88-A184-D5A47770753C}"/>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31"/>
        <p:cNvGrpSpPr/>
        <p:nvPr/>
      </p:nvGrpSpPr>
      <p:grpSpPr>
        <a:xfrm>
          <a:off x="0" y="0"/>
          <a:ext cx="0" cy="0"/>
          <a:chOff x="0" y="0"/>
          <a:chExt cx="0" cy="0"/>
        </a:xfrm>
      </p:grpSpPr>
      <p:sp>
        <p:nvSpPr>
          <p:cNvPr id="332" name="Google Shape;332;gd0c06364ab_1_116"/>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t>Email Workflow: Part 1 to Part 2</a:t>
            </a:r>
            <a:endParaRPr dirty="0"/>
          </a:p>
        </p:txBody>
      </p:sp>
      <p:sp>
        <p:nvSpPr>
          <p:cNvPr id="333" name="Google Shape;333;gd0c06364ab_1_1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pic>
        <p:nvPicPr>
          <p:cNvPr id="334" name="Google Shape;334;gd0c06364ab_1_116" descr="Email workflow, part 1 of 2."/>
          <p:cNvPicPr preferRelativeResize="0"/>
          <p:nvPr/>
        </p:nvPicPr>
        <p:blipFill>
          <a:blip r:embed="rId3">
            <a:alphaModFix/>
          </a:blip>
          <a:stretch>
            <a:fillRect/>
          </a:stretch>
        </p:blipFill>
        <p:spPr>
          <a:xfrm>
            <a:off x="223063" y="1371125"/>
            <a:ext cx="3305175" cy="1562100"/>
          </a:xfrm>
          <a:prstGeom prst="rect">
            <a:avLst/>
          </a:prstGeom>
          <a:noFill/>
          <a:ln>
            <a:noFill/>
          </a:ln>
        </p:spPr>
      </p:pic>
      <p:pic>
        <p:nvPicPr>
          <p:cNvPr id="335" name="Google Shape;335;gd0c06364ab_1_116" descr="The request for funds email from formsite is not the confirmation that your Request for Funds has been submitted to CDE.  You must submit the request at the link provided."/>
          <p:cNvPicPr preferRelativeResize="0"/>
          <p:nvPr/>
        </p:nvPicPr>
        <p:blipFill>
          <a:blip r:embed="rId4">
            <a:alphaModFix/>
          </a:blip>
          <a:stretch>
            <a:fillRect/>
          </a:stretch>
        </p:blipFill>
        <p:spPr>
          <a:xfrm>
            <a:off x="420525" y="3072450"/>
            <a:ext cx="7240750" cy="3567900"/>
          </a:xfrm>
          <a:prstGeom prst="rect">
            <a:avLst/>
          </a:prstGeom>
          <a:noFill/>
          <a:ln>
            <a:noFill/>
          </a:ln>
        </p:spPr>
      </p:pic>
      <p:sp>
        <p:nvSpPr>
          <p:cNvPr id="336" name="Google Shape;336;gd0c06364ab_1_116"/>
          <p:cNvSpPr txBox="1"/>
          <p:nvPr/>
        </p:nvSpPr>
        <p:spPr>
          <a:xfrm>
            <a:off x="5910575" y="1909525"/>
            <a:ext cx="2948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*Make sure to check your Spam/Junk folders as this email is often sent there by firewalls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FD5B-E856-4343-A7BB-85BCE74D9B58}"/>
              </a:ext>
            </a:extLst>
          </p:cNvPr>
          <p:cNvSpPr>
            <a:spLocks noGrp="1"/>
          </p:cNvSpPr>
          <p:nvPr>
            <p:ph type="title"/>
          </p:nvPr>
        </p:nvSpPr>
        <p:spPr/>
        <p:txBody>
          <a:bodyPr>
            <a:normAutofit/>
          </a:bodyPr>
          <a:lstStyle/>
          <a:p>
            <a:r>
              <a:rPr lang="en-US" sz="3200" dirty="0"/>
              <a:t>Objectives of Training</a:t>
            </a:r>
          </a:p>
        </p:txBody>
      </p:sp>
      <p:sp>
        <p:nvSpPr>
          <p:cNvPr id="3" name="Content Placeholder 2">
            <a:extLst>
              <a:ext uri="{FF2B5EF4-FFF2-40B4-BE49-F238E27FC236}">
                <a16:creationId xmlns:a16="http://schemas.microsoft.com/office/drawing/2014/main" id="{DD9CAE3C-381D-477F-B3E6-E1869A4B56E9}"/>
              </a:ext>
            </a:extLst>
          </p:cNvPr>
          <p:cNvSpPr>
            <a:spLocks noGrp="1"/>
          </p:cNvSpPr>
          <p:nvPr>
            <p:ph idx="1"/>
          </p:nvPr>
        </p:nvSpPr>
        <p:spPr>
          <a:xfrm>
            <a:off x="628650" y="1578187"/>
            <a:ext cx="7886700" cy="4594013"/>
          </a:xfrm>
        </p:spPr>
        <p:txBody>
          <a:bodyPr>
            <a:normAutofit fontScale="62500" lnSpcReduction="20000"/>
          </a:bodyPr>
          <a:lstStyle/>
          <a:p>
            <a:pPr>
              <a:lnSpc>
                <a:spcPct val="150000"/>
              </a:lnSpc>
            </a:pPr>
            <a:r>
              <a:rPr lang="en-US" sz="4200" dirty="0"/>
              <a:t>Provide an overview of the Emergency Assistance to Non-Public Schools (EANS I) program;</a:t>
            </a:r>
          </a:p>
          <a:p>
            <a:pPr>
              <a:lnSpc>
                <a:spcPct val="150000"/>
              </a:lnSpc>
            </a:pPr>
            <a:r>
              <a:rPr lang="en-US" sz="4200" dirty="0"/>
              <a:t>Outline Colorado Department of Education (CDE) Reimbursement process for allowable purchases; </a:t>
            </a:r>
          </a:p>
          <a:p>
            <a:pPr>
              <a:lnSpc>
                <a:spcPct val="150000"/>
              </a:lnSpc>
            </a:pPr>
            <a:r>
              <a:rPr lang="en-US" sz="4200" dirty="0"/>
              <a:t>Describe CDE Procurement processes for allowable purchases; and </a:t>
            </a:r>
          </a:p>
          <a:p>
            <a:pPr>
              <a:lnSpc>
                <a:spcPct val="150000"/>
              </a:lnSpc>
            </a:pPr>
            <a:r>
              <a:rPr lang="en-US" sz="4200" dirty="0"/>
              <a:t>Identify available CDE resources to assist non-public schools (schools).</a:t>
            </a:r>
          </a:p>
          <a:p>
            <a:pPr marL="0" indent="0">
              <a:buNone/>
            </a:pPr>
            <a:endParaRPr lang="en-US" dirty="0"/>
          </a:p>
        </p:txBody>
      </p:sp>
      <p:sp>
        <p:nvSpPr>
          <p:cNvPr id="4" name="Slide Number Placeholder 3">
            <a:extLst>
              <a:ext uri="{FF2B5EF4-FFF2-40B4-BE49-F238E27FC236}">
                <a16:creationId xmlns:a16="http://schemas.microsoft.com/office/drawing/2014/main" id="{0758665C-DF66-494D-987B-31FA46916597}"/>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9977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41"/>
        <p:cNvGrpSpPr/>
        <p:nvPr/>
      </p:nvGrpSpPr>
      <p:grpSpPr>
        <a:xfrm>
          <a:off x="0" y="0"/>
          <a:ext cx="0" cy="0"/>
          <a:chOff x="0" y="0"/>
          <a:chExt cx="0" cy="0"/>
        </a:xfrm>
      </p:grpSpPr>
      <p:pic>
        <p:nvPicPr>
          <p:cNvPr id="342" name="Google Shape;342;gd0c06364ab_1_128" descr="Formsite - Request for Funds."/>
          <p:cNvPicPr preferRelativeResize="0"/>
          <p:nvPr/>
        </p:nvPicPr>
        <p:blipFill>
          <a:blip r:embed="rId3">
            <a:alphaModFix/>
          </a:blip>
          <a:stretch>
            <a:fillRect/>
          </a:stretch>
        </p:blipFill>
        <p:spPr>
          <a:xfrm>
            <a:off x="771075" y="270875"/>
            <a:ext cx="8029851" cy="6166750"/>
          </a:xfrm>
          <a:prstGeom prst="rect">
            <a:avLst/>
          </a:prstGeom>
          <a:noFill/>
          <a:ln>
            <a:noFill/>
          </a:ln>
        </p:spPr>
      </p:pic>
      <p:sp>
        <p:nvSpPr>
          <p:cNvPr id="3" name="Title 2">
            <a:extLst>
              <a:ext uri="{FF2B5EF4-FFF2-40B4-BE49-F238E27FC236}">
                <a16:creationId xmlns:a16="http://schemas.microsoft.com/office/drawing/2014/main" id="{152DEB29-DF42-4A37-BCB2-708D007D5437}"/>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gd0c06364ab_1_109" descr="Request for funds form.  Enter district expenditures to date and previously requested funds.  Attach backup documentation, enter the name of the person preparing the report, the name and title of the Authorized Representative, and provide the email address of the Authorized Representative."/>
          <p:cNvPicPr preferRelativeResize="0"/>
          <p:nvPr/>
        </p:nvPicPr>
        <p:blipFill>
          <a:blip r:embed="rId3">
            <a:alphaModFix/>
          </a:blip>
          <a:stretch>
            <a:fillRect/>
          </a:stretch>
        </p:blipFill>
        <p:spPr>
          <a:xfrm>
            <a:off x="605500" y="637763"/>
            <a:ext cx="7820300" cy="5582484"/>
          </a:xfrm>
          <a:prstGeom prst="rect">
            <a:avLst/>
          </a:prstGeom>
          <a:noFill/>
          <a:ln>
            <a:noFill/>
          </a:ln>
        </p:spPr>
      </p:pic>
      <p:sp>
        <p:nvSpPr>
          <p:cNvPr id="2" name="Title 1">
            <a:extLst>
              <a:ext uri="{FF2B5EF4-FFF2-40B4-BE49-F238E27FC236}">
                <a16:creationId xmlns:a16="http://schemas.microsoft.com/office/drawing/2014/main" id="{DDFAB4BF-6A57-4A88-A184-D5A47770753C}"/>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extLst>
      <p:ext uri="{BB962C8B-B14F-4D97-AF65-F5344CB8AC3E}">
        <p14:creationId xmlns:p14="http://schemas.microsoft.com/office/powerpoint/2010/main" val="269371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47"/>
        <p:cNvGrpSpPr/>
        <p:nvPr/>
      </p:nvGrpSpPr>
      <p:grpSpPr>
        <a:xfrm>
          <a:off x="0" y="0"/>
          <a:ext cx="0" cy="0"/>
          <a:chOff x="0" y="0"/>
          <a:chExt cx="0" cy="0"/>
        </a:xfrm>
      </p:grpSpPr>
      <p:pic>
        <p:nvPicPr>
          <p:cNvPr id="348" name="Google Shape;348;gd0c06364ab_1_136" descr="Formsite - Request for funds.  Fields pertaining to the reporting contact are to be completed by the Authorized Rep."/>
          <p:cNvPicPr preferRelativeResize="0"/>
          <p:nvPr/>
        </p:nvPicPr>
        <p:blipFill>
          <a:blip r:embed="rId3">
            <a:alphaModFix/>
          </a:blip>
          <a:stretch>
            <a:fillRect/>
          </a:stretch>
        </p:blipFill>
        <p:spPr>
          <a:xfrm>
            <a:off x="152400" y="152400"/>
            <a:ext cx="8906849" cy="5469125"/>
          </a:xfrm>
          <a:prstGeom prst="rect">
            <a:avLst/>
          </a:prstGeom>
          <a:noFill/>
          <a:ln>
            <a:noFill/>
          </a:ln>
        </p:spPr>
      </p:pic>
      <p:sp>
        <p:nvSpPr>
          <p:cNvPr id="2" name="Title 1">
            <a:extLst>
              <a:ext uri="{FF2B5EF4-FFF2-40B4-BE49-F238E27FC236}">
                <a16:creationId xmlns:a16="http://schemas.microsoft.com/office/drawing/2014/main" id="{9F940531-770A-4E82-A7B9-6413D64E6427}"/>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gd0c06364ab_1_109" descr="Request for funds form.  Enter district expenditures to date and previously requested funds.  Attach backup documentation, enter the name of the person preparing the report, the name and title of the Authorized Representative, and provide the email address of the Authorized Representative."/>
          <p:cNvPicPr preferRelativeResize="0"/>
          <p:nvPr/>
        </p:nvPicPr>
        <p:blipFill>
          <a:blip r:embed="rId3">
            <a:alphaModFix/>
          </a:blip>
          <a:stretch>
            <a:fillRect/>
          </a:stretch>
        </p:blipFill>
        <p:spPr>
          <a:xfrm>
            <a:off x="605500" y="637763"/>
            <a:ext cx="7820300" cy="5582484"/>
          </a:xfrm>
          <a:prstGeom prst="rect">
            <a:avLst/>
          </a:prstGeom>
          <a:noFill/>
          <a:ln>
            <a:noFill/>
          </a:ln>
        </p:spPr>
      </p:pic>
      <p:sp>
        <p:nvSpPr>
          <p:cNvPr id="2" name="Title 1">
            <a:extLst>
              <a:ext uri="{FF2B5EF4-FFF2-40B4-BE49-F238E27FC236}">
                <a16:creationId xmlns:a16="http://schemas.microsoft.com/office/drawing/2014/main" id="{DDFAB4BF-6A57-4A88-A184-D5A47770753C}"/>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extLst>
      <p:ext uri="{BB962C8B-B14F-4D97-AF65-F5344CB8AC3E}">
        <p14:creationId xmlns:p14="http://schemas.microsoft.com/office/powerpoint/2010/main" val="146925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pic>
        <p:nvPicPr>
          <p:cNvPr id="354" name="Google Shape;354;gd0c06364ab_1_142" descr="Formsite - Request for Funds."/>
          <p:cNvPicPr preferRelativeResize="0"/>
          <p:nvPr/>
        </p:nvPicPr>
        <p:blipFill>
          <a:blip r:embed="rId3">
            <a:alphaModFix/>
          </a:blip>
          <a:stretch>
            <a:fillRect/>
          </a:stretch>
        </p:blipFill>
        <p:spPr>
          <a:xfrm>
            <a:off x="771050" y="142925"/>
            <a:ext cx="7074475" cy="6572150"/>
          </a:xfrm>
          <a:prstGeom prst="rect">
            <a:avLst/>
          </a:prstGeom>
          <a:noFill/>
          <a:ln>
            <a:noFill/>
          </a:ln>
        </p:spPr>
      </p:pic>
      <p:sp>
        <p:nvSpPr>
          <p:cNvPr id="2" name="Title 1">
            <a:extLst>
              <a:ext uri="{FF2B5EF4-FFF2-40B4-BE49-F238E27FC236}">
                <a16:creationId xmlns:a16="http://schemas.microsoft.com/office/drawing/2014/main" id="{C948EB30-6A4D-48AA-AA9A-F7C2B7BC8201}"/>
              </a:ext>
            </a:extLst>
          </p:cNvPr>
          <p:cNvSpPr>
            <a:spLocks noGrp="1"/>
          </p:cNvSpPr>
          <p:nvPr>
            <p:ph type="title"/>
          </p:nvPr>
        </p:nvSpPr>
        <p:spPr>
          <a:xfrm>
            <a:off x="245193" y="-756418"/>
            <a:ext cx="6081865" cy="756418"/>
          </a:xfrm>
        </p:spPr>
        <p:txBody>
          <a:bodyPr vert="horz" lIns="0" tIns="0" rIns="0" bIns="0" rtlCol="0" anchor="b" anchorCtr="0">
            <a:normAutofit/>
          </a:bodyPr>
          <a:lstStyle/>
          <a:p>
            <a:r>
              <a:rPr lang="en-US" dirty="0"/>
              <a:t>Request for Funds Form Cont’d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59"/>
        <p:cNvGrpSpPr/>
        <p:nvPr/>
      </p:nvGrpSpPr>
      <p:grpSpPr>
        <a:xfrm>
          <a:off x="0" y="0"/>
          <a:ext cx="0" cy="0"/>
          <a:chOff x="0" y="0"/>
          <a:chExt cx="0" cy="0"/>
        </a:xfrm>
      </p:grpSpPr>
      <p:sp>
        <p:nvSpPr>
          <p:cNvPr id="360" name="Google Shape;360;gd0c06364ab_1_148"/>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Email Confirmation </a:t>
            </a:r>
            <a:endParaRPr/>
          </a:p>
        </p:txBody>
      </p:sp>
      <p:sp>
        <p:nvSpPr>
          <p:cNvPr id="361" name="Google Shape;361;gd0c06364ab_1_14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pic>
        <p:nvPicPr>
          <p:cNvPr id="362" name="Google Shape;362;gd0c06364ab_1_148" descr="Formsite, Auth workflow part 2."/>
          <p:cNvPicPr preferRelativeResize="0"/>
          <p:nvPr/>
        </p:nvPicPr>
        <p:blipFill>
          <a:blip r:embed="rId3">
            <a:alphaModFix/>
          </a:blip>
          <a:stretch>
            <a:fillRect/>
          </a:stretch>
        </p:blipFill>
        <p:spPr>
          <a:xfrm>
            <a:off x="126075" y="1518628"/>
            <a:ext cx="3294975" cy="904250"/>
          </a:xfrm>
          <a:prstGeom prst="rect">
            <a:avLst/>
          </a:prstGeom>
          <a:noFill/>
          <a:ln>
            <a:noFill/>
          </a:ln>
        </p:spPr>
      </p:pic>
      <p:pic>
        <p:nvPicPr>
          <p:cNvPr id="363" name="Google Shape;363;gd0c06364ab_1_148" descr="Auth workflow part 2, confirming the Request for Funds form was submitted for payment."/>
          <p:cNvPicPr preferRelativeResize="0"/>
          <p:nvPr/>
        </p:nvPicPr>
        <p:blipFill>
          <a:blip r:embed="rId4">
            <a:alphaModFix/>
          </a:blip>
          <a:stretch>
            <a:fillRect/>
          </a:stretch>
        </p:blipFill>
        <p:spPr>
          <a:xfrm>
            <a:off x="152400" y="2575275"/>
            <a:ext cx="7306259" cy="3851750"/>
          </a:xfrm>
          <a:prstGeom prst="rect">
            <a:avLst/>
          </a:prstGeom>
          <a:noFill/>
          <a:ln>
            <a:noFill/>
          </a:ln>
        </p:spPr>
      </p:pic>
      <p:sp>
        <p:nvSpPr>
          <p:cNvPr id="364" name="Google Shape;364;gd0c06364ab_1_148"/>
          <p:cNvSpPr txBox="1"/>
          <p:nvPr/>
        </p:nvSpPr>
        <p:spPr>
          <a:xfrm>
            <a:off x="6542400" y="1304000"/>
            <a:ext cx="2435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confirmation email will be sent to the email address entered in ‘Person Preparing Report Email Address’ &amp; the ‘Additional Email Address’ entered on the form</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A08047E3-8C38-4B0E-93EE-FA3CB83FF141}"/>
              </a:ext>
            </a:extLst>
          </p:cNvPr>
          <p:cNvSpPr/>
          <p:nvPr/>
        </p:nvSpPr>
        <p:spPr>
          <a:xfrm>
            <a:off x="5805377" y="86070"/>
            <a:ext cx="3093430" cy="1687890"/>
          </a:xfrm>
          <a:prstGeom prst="wedgeEllipseCallout">
            <a:avLst/>
          </a:prstGeom>
          <a:pattFill prst="dkUpDiag">
            <a:fgClr>
              <a:schemeClr val="accent4">
                <a:lumMod val="40000"/>
                <a:lumOff val="60000"/>
              </a:schemeClr>
            </a:fgClr>
            <a:bgClr>
              <a:schemeClr val="bg1"/>
            </a:bgClr>
          </a:pattFill>
          <a:ln w="22225">
            <a:solidFill>
              <a:schemeClr val="accent1">
                <a:lumMod val="50000"/>
              </a:schemeClr>
            </a:solidFill>
          </a:ln>
          <a:effectLst>
            <a:outerShdw blurRad="50800" dist="38100" dir="10800000" algn="r" rotWithShape="0">
              <a:prstClr val="black">
                <a:alpha val="40000"/>
              </a:prstClr>
            </a:outerShdw>
            <a:reflection stA="45000" endPos="1000" dist="50800" dir="5400000" sy="-100000" algn="bl" rotWithShape="0"/>
          </a:effectLst>
          <a:scene3d>
            <a:camera prst="orthographicFront"/>
            <a:lightRig rig="threePt" dir="t"/>
          </a:scene3d>
          <a:sp3d>
            <a:bevelT w="19050" h="114300"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i="1" dirty="0">
                <a:solidFill>
                  <a:schemeClr val="accent1">
                    <a:lumMod val="50000"/>
                  </a:schemeClr>
                </a:solidFill>
              </a:rPr>
              <a:t>CDE must follow State laws and rules.</a:t>
            </a:r>
          </a:p>
        </p:txBody>
      </p:sp>
      <p:sp>
        <p:nvSpPr>
          <p:cNvPr id="3" name="Content Placeholder 2">
            <a:extLst>
              <a:ext uri="{FF2B5EF4-FFF2-40B4-BE49-F238E27FC236}">
                <a16:creationId xmlns:a16="http://schemas.microsoft.com/office/drawing/2014/main" id="{6E3E95CB-8FFA-4C6B-BCFB-59FFE4530CB2}"/>
              </a:ext>
            </a:extLst>
          </p:cNvPr>
          <p:cNvSpPr>
            <a:spLocks noGrp="1"/>
          </p:cNvSpPr>
          <p:nvPr>
            <p:ph sz="half" idx="1"/>
          </p:nvPr>
        </p:nvSpPr>
        <p:spPr>
          <a:xfrm>
            <a:off x="447675" y="1463039"/>
            <a:ext cx="3886200" cy="4871086"/>
          </a:xfrm>
        </p:spPr>
        <p:txBody>
          <a:bodyPr>
            <a:normAutofit fontScale="85000" lnSpcReduction="20000"/>
          </a:bodyPr>
          <a:lstStyle/>
          <a:p>
            <a:pPr marL="0" indent="0">
              <a:lnSpc>
                <a:spcPct val="120000"/>
              </a:lnSpc>
              <a:buNone/>
            </a:pPr>
            <a:r>
              <a:rPr lang="en-US" sz="3100" dirty="0"/>
              <a:t>Overview of CDE Procurement Process</a:t>
            </a:r>
          </a:p>
          <a:p>
            <a:pPr marL="514350" indent="-514350">
              <a:lnSpc>
                <a:spcPct val="120000"/>
              </a:lnSpc>
              <a:buFont typeface="+mj-lt"/>
              <a:buAutoNum type="arabicPeriod"/>
            </a:pPr>
            <a:r>
              <a:rPr lang="en-US" sz="3000" dirty="0"/>
              <a:t>School has submitted application by the deadline.</a:t>
            </a:r>
          </a:p>
          <a:p>
            <a:pPr marL="514350" indent="-514350">
              <a:lnSpc>
                <a:spcPct val="120000"/>
              </a:lnSpc>
              <a:buFont typeface="+mj-lt"/>
              <a:buAutoNum type="arabicPeriod"/>
            </a:pPr>
            <a:r>
              <a:rPr lang="en-US" sz="3000" dirty="0"/>
              <a:t>CDE notifies school in writing that application is approved and includes packet explaining how school requests a purchase.</a:t>
            </a:r>
            <a:endParaRPr lang="en-US" sz="3000" dirty="0">
              <a:highlight>
                <a:srgbClr val="FFFF00"/>
              </a:highlight>
            </a:endParaRPr>
          </a:p>
          <a:p>
            <a:pPr marL="457200" lvl="1" indent="0">
              <a:buNone/>
            </a:pPr>
            <a:endParaRPr lang="en-US" sz="2200" dirty="0">
              <a:latin typeface="SourceSansProRegular"/>
            </a:endParaRPr>
          </a:p>
        </p:txBody>
      </p:sp>
      <p:sp>
        <p:nvSpPr>
          <p:cNvPr id="6" name="Content Placeholder 5">
            <a:extLst>
              <a:ext uri="{FF2B5EF4-FFF2-40B4-BE49-F238E27FC236}">
                <a16:creationId xmlns:a16="http://schemas.microsoft.com/office/drawing/2014/main" id="{31CC5217-8A17-4DFC-AA39-5CBFADD7EE55}"/>
              </a:ext>
            </a:extLst>
          </p:cNvPr>
          <p:cNvSpPr>
            <a:spLocks noGrp="1"/>
          </p:cNvSpPr>
          <p:nvPr>
            <p:ph sz="half" idx="2"/>
          </p:nvPr>
        </p:nvSpPr>
        <p:spPr>
          <a:xfrm>
            <a:off x="4629150" y="1463040"/>
            <a:ext cx="3886200" cy="4963887"/>
          </a:xfrm>
        </p:spPr>
        <p:txBody>
          <a:bodyPr>
            <a:normAutofit fontScale="92500" lnSpcReduction="10000"/>
          </a:bodyPr>
          <a:lstStyle/>
          <a:p>
            <a:pPr marL="971550" lvl="1" indent="-514350">
              <a:lnSpc>
                <a:spcPct val="120000"/>
              </a:lnSpc>
              <a:buFont typeface="+mj-lt"/>
              <a:buAutoNum type="arabicPeriod"/>
            </a:pPr>
            <a:endParaRPr lang="en-US" sz="2400" dirty="0"/>
          </a:p>
          <a:p>
            <a:pPr marL="457200" indent="-457200">
              <a:lnSpc>
                <a:spcPct val="120000"/>
              </a:lnSpc>
              <a:buAutoNum type="arabicPeriod" startAt="3"/>
            </a:pPr>
            <a:r>
              <a:rPr lang="en-US" sz="2800" dirty="0"/>
              <a:t>School requests a purchase.</a:t>
            </a:r>
          </a:p>
          <a:p>
            <a:pPr marL="457200" indent="-457200">
              <a:lnSpc>
                <a:spcPct val="120000"/>
              </a:lnSpc>
              <a:buAutoNum type="arabicPeriod" startAt="3"/>
            </a:pPr>
            <a:r>
              <a:rPr lang="en-US" sz="2800" dirty="0"/>
              <a:t>CDE reviews requests and determines proper method of selecting vendor, which is based on several factors, including dollar threshold.</a:t>
            </a:r>
          </a:p>
          <a:p>
            <a:endParaRPr lang="en-US" dirty="0"/>
          </a:p>
        </p:txBody>
      </p:sp>
      <p:sp>
        <p:nvSpPr>
          <p:cNvPr id="2" name="Title 1">
            <a:extLst>
              <a:ext uri="{FF2B5EF4-FFF2-40B4-BE49-F238E27FC236}">
                <a16:creationId xmlns:a16="http://schemas.microsoft.com/office/drawing/2014/main" id="{923FA60C-11D5-4D29-9AE4-0D28A8904DC8}"/>
              </a:ext>
            </a:extLst>
          </p:cNvPr>
          <p:cNvSpPr>
            <a:spLocks noGrp="1"/>
          </p:cNvSpPr>
          <p:nvPr>
            <p:ph type="title"/>
          </p:nvPr>
        </p:nvSpPr>
        <p:spPr/>
        <p:txBody>
          <a:bodyPr>
            <a:normAutofit/>
          </a:bodyPr>
          <a:lstStyle/>
          <a:p>
            <a:r>
              <a:rPr lang="en-US" sz="3200" dirty="0"/>
              <a:t>CDE Procurement</a:t>
            </a:r>
          </a:p>
        </p:txBody>
      </p:sp>
      <p:sp>
        <p:nvSpPr>
          <p:cNvPr id="4" name="Slide Number Placeholder 3">
            <a:extLst>
              <a:ext uri="{FF2B5EF4-FFF2-40B4-BE49-F238E27FC236}">
                <a16:creationId xmlns:a16="http://schemas.microsoft.com/office/drawing/2014/main" id="{2484DAF3-FA63-473B-A05D-273E32AC3312}"/>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55092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A60C-11D5-4D29-9AE4-0D28A8904DC8}"/>
              </a:ext>
            </a:extLst>
          </p:cNvPr>
          <p:cNvSpPr>
            <a:spLocks noGrp="1"/>
          </p:cNvSpPr>
          <p:nvPr>
            <p:ph type="title"/>
          </p:nvPr>
        </p:nvSpPr>
        <p:spPr/>
        <p:txBody>
          <a:bodyPr>
            <a:normAutofit/>
          </a:bodyPr>
          <a:lstStyle/>
          <a:p>
            <a:r>
              <a:rPr lang="en-US" sz="3200" dirty="0"/>
              <a:t>CDE Procurement</a:t>
            </a:r>
          </a:p>
        </p:txBody>
      </p:sp>
      <p:sp>
        <p:nvSpPr>
          <p:cNvPr id="3" name="Content Placeholder 2">
            <a:extLst>
              <a:ext uri="{FF2B5EF4-FFF2-40B4-BE49-F238E27FC236}">
                <a16:creationId xmlns:a16="http://schemas.microsoft.com/office/drawing/2014/main" id="{6E3E95CB-8FFA-4C6B-BCFB-59FFE4530CB2}"/>
              </a:ext>
            </a:extLst>
          </p:cNvPr>
          <p:cNvSpPr>
            <a:spLocks noGrp="1"/>
          </p:cNvSpPr>
          <p:nvPr>
            <p:ph idx="1"/>
          </p:nvPr>
        </p:nvSpPr>
        <p:spPr>
          <a:xfrm>
            <a:off x="477155" y="1410510"/>
            <a:ext cx="8189689" cy="4784068"/>
          </a:xfrm>
        </p:spPr>
        <p:txBody>
          <a:bodyPr>
            <a:normAutofit/>
          </a:bodyPr>
          <a:lstStyle/>
          <a:p>
            <a:pPr marL="0" indent="0">
              <a:lnSpc>
                <a:spcPct val="120000"/>
              </a:lnSpc>
              <a:buNone/>
            </a:pPr>
            <a:r>
              <a:rPr lang="en-US" sz="2600" dirty="0"/>
              <a:t>Overview of CDE Procurement Process (continued)</a:t>
            </a:r>
          </a:p>
          <a:p>
            <a:pPr marL="971550" lvl="1" indent="-514350">
              <a:lnSpc>
                <a:spcPct val="120000"/>
              </a:lnSpc>
              <a:buAutoNum type="arabicPeriod" startAt="5"/>
            </a:pPr>
            <a:r>
              <a:rPr lang="en-US" sz="2600" dirty="0"/>
              <a:t>State procurement and fiscal laws, rules and policies required for CDE will apply to purchases. </a:t>
            </a:r>
          </a:p>
          <a:p>
            <a:pPr lvl="2">
              <a:lnSpc>
                <a:spcPct val="120000"/>
              </a:lnSpc>
            </a:pPr>
            <a:r>
              <a:rPr lang="en-US" sz="2400" dirty="0"/>
              <a:t>Foster broad competition</a:t>
            </a:r>
          </a:p>
          <a:p>
            <a:pPr lvl="2">
              <a:lnSpc>
                <a:spcPct val="120000"/>
              </a:lnSpc>
            </a:pPr>
            <a:r>
              <a:rPr lang="en-US" sz="2400" dirty="0"/>
              <a:t>Protect integrity of public procurement in Colorado</a:t>
            </a:r>
          </a:p>
          <a:p>
            <a:pPr marL="971550" lvl="1" indent="-514350">
              <a:lnSpc>
                <a:spcPct val="120000"/>
              </a:lnSpc>
              <a:buAutoNum type="arabicPeriod" startAt="6"/>
            </a:pPr>
            <a:r>
              <a:rPr lang="en-US" sz="2600" dirty="0"/>
              <a:t>CDE Procurement works with school, vendor(s), makes selection of vendor.</a:t>
            </a:r>
          </a:p>
          <a:p>
            <a:pPr marL="971550" lvl="1" indent="-514350">
              <a:lnSpc>
                <a:spcPct val="120000"/>
              </a:lnSpc>
              <a:buAutoNum type="arabicPeriod" startAt="6"/>
            </a:pPr>
            <a:r>
              <a:rPr lang="en-US" sz="2600" dirty="0"/>
              <a:t>CDE handles obligation as appropriate (i.e., p-card, purchase order, or contract).</a:t>
            </a:r>
          </a:p>
          <a:p>
            <a:pPr marL="971550" lvl="1" indent="-514350">
              <a:lnSpc>
                <a:spcPct val="120000"/>
              </a:lnSpc>
              <a:buFont typeface="+mj-lt"/>
              <a:buAutoNum type="arabicPeriod"/>
            </a:pPr>
            <a:endParaRPr lang="en-US" sz="2600" dirty="0"/>
          </a:p>
          <a:p>
            <a:pPr marL="457200" lvl="1" indent="0">
              <a:buNone/>
            </a:pPr>
            <a:endParaRPr lang="en-US" sz="2200" dirty="0">
              <a:latin typeface="SourceSansProRegular"/>
            </a:endParaRPr>
          </a:p>
        </p:txBody>
      </p:sp>
      <p:sp>
        <p:nvSpPr>
          <p:cNvPr id="4" name="Slide Number Placeholder 3">
            <a:extLst>
              <a:ext uri="{FF2B5EF4-FFF2-40B4-BE49-F238E27FC236}">
                <a16:creationId xmlns:a16="http://schemas.microsoft.com/office/drawing/2014/main" id="{2484DAF3-FA63-473B-A05D-273E32AC3312}"/>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8382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A60C-11D5-4D29-9AE4-0D28A8904DC8}"/>
              </a:ext>
            </a:extLst>
          </p:cNvPr>
          <p:cNvSpPr>
            <a:spLocks noGrp="1"/>
          </p:cNvSpPr>
          <p:nvPr>
            <p:ph type="title"/>
          </p:nvPr>
        </p:nvSpPr>
        <p:spPr/>
        <p:txBody>
          <a:bodyPr>
            <a:normAutofit/>
          </a:bodyPr>
          <a:lstStyle/>
          <a:p>
            <a:r>
              <a:rPr lang="en-US" sz="3200" dirty="0"/>
              <a:t>CDE Procurement</a:t>
            </a:r>
          </a:p>
        </p:txBody>
      </p:sp>
      <p:sp>
        <p:nvSpPr>
          <p:cNvPr id="3" name="Content Placeholder 2">
            <a:extLst>
              <a:ext uri="{FF2B5EF4-FFF2-40B4-BE49-F238E27FC236}">
                <a16:creationId xmlns:a16="http://schemas.microsoft.com/office/drawing/2014/main" id="{6E3E95CB-8FFA-4C6B-BCFB-59FFE4530CB2}"/>
              </a:ext>
            </a:extLst>
          </p:cNvPr>
          <p:cNvSpPr>
            <a:spLocks noGrp="1"/>
          </p:cNvSpPr>
          <p:nvPr>
            <p:ph idx="1"/>
          </p:nvPr>
        </p:nvSpPr>
        <p:spPr>
          <a:xfrm>
            <a:off x="477155" y="1410510"/>
            <a:ext cx="8189689" cy="4784068"/>
          </a:xfrm>
        </p:spPr>
        <p:txBody>
          <a:bodyPr>
            <a:normAutofit fontScale="92500"/>
          </a:bodyPr>
          <a:lstStyle/>
          <a:p>
            <a:pPr marL="0" indent="0">
              <a:lnSpc>
                <a:spcPct val="120000"/>
              </a:lnSpc>
              <a:buNone/>
            </a:pPr>
            <a:r>
              <a:rPr lang="en-US" sz="3100" dirty="0"/>
              <a:t>Overview of CDE Procurement Process (continued)</a:t>
            </a:r>
          </a:p>
          <a:p>
            <a:pPr marL="971550" lvl="1" indent="-514350">
              <a:lnSpc>
                <a:spcPct val="120000"/>
              </a:lnSpc>
              <a:buFont typeface="+mj-lt"/>
              <a:buAutoNum type="arabicPeriod" startAt="8"/>
            </a:pPr>
            <a:r>
              <a:rPr lang="en-US" sz="3000" dirty="0"/>
              <a:t>School must ensure that no goods/services are delivered </a:t>
            </a:r>
            <a:r>
              <a:rPr lang="en-US" sz="3000" u="sng" dirty="0"/>
              <a:t>prior</a:t>
            </a:r>
            <a:r>
              <a:rPr lang="en-US" sz="3000" dirty="0"/>
              <a:t> to issuance of a purchase order or contract, if required (violation of law and delays processing).  </a:t>
            </a:r>
          </a:p>
          <a:p>
            <a:pPr marL="971550" lvl="1" indent="-514350">
              <a:lnSpc>
                <a:spcPct val="120000"/>
              </a:lnSpc>
              <a:buFont typeface="+mj-lt"/>
              <a:buAutoNum type="arabicPeriod" startAt="8"/>
            </a:pPr>
            <a:r>
              <a:rPr lang="en-US" sz="3000" dirty="0"/>
              <a:t>Vendor delivers goods/performs services. </a:t>
            </a:r>
          </a:p>
          <a:p>
            <a:pPr marL="971550" lvl="1" indent="-514350">
              <a:lnSpc>
                <a:spcPct val="120000"/>
              </a:lnSpc>
              <a:buFont typeface="+mj-lt"/>
              <a:buAutoNum type="arabicPeriod" startAt="8"/>
            </a:pPr>
            <a:r>
              <a:rPr lang="en-US" sz="3000" dirty="0"/>
              <a:t>School confirms delivery or performance to CDE.</a:t>
            </a:r>
          </a:p>
          <a:p>
            <a:pPr marL="971550" lvl="1" indent="-514350">
              <a:lnSpc>
                <a:spcPct val="120000"/>
              </a:lnSpc>
              <a:buFont typeface="+mj-lt"/>
              <a:buAutoNum type="arabicPeriod" startAt="8"/>
            </a:pPr>
            <a:r>
              <a:rPr lang="en-US" sz="3000" dirty="0"/>
              <a:t>CDE pays vendor.</a:t>
            </a:r>
            <a:endParaRPr lang="en-US" sz="2200" dirty="0"/>
          </a:p>
          <a:p>
            <a:pPr marL="971550" lvl="1" indent="-514350">
              <a:lnSpc>
                <a:spcPct val="120000"/>
              </a:lnSpc>
              <a:buFont typeface="+mj-lt"/>
              <a:buAutoNum type="arabicPeriod"/>
            </a:pPr>
            <a:endParaRPr lang="en-US" sz="2600" dirty="0"/>
          </a:p>
          <a:p>
            <a:pPr marL="457200" lvl="1" indent="0">
              <a:buNone/>
            </a:pPr>
            <a:endParaRPr lang="en-US" sz="2200" dirty="0">
              <a:latin typeface="SourceSansProRegular"/>
            </a:endParaRPr>
          </a:p>
        </p:txBody>
      </p:sp>
      <p:sp>
        <p:nvSpPr>
          <p:cNvPr id="4" name="Slide Number Placeholder 3">
            <a:extLst>
              <a:ext uri="{FF2B5EF4-FFF2-40B4-BE49-F238E27FC236}">
                <a16:creationId xmlns:a16="http://schemas.microsoft.com/office/drawing/2014/main" id="{2484DAF3-FA63-473B-A05D-273E32AC331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97369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7F76D-BAE7-42D4-B6CB-2A4F1055108A}"/>
              </a:ext>
            </a:extLst>
          </p:cNvPr>
          <p:cNvSpPr>
            <a:spLocks noGrp="1"/>
          </p:cNvSpPr>
          <p:nvPr>
            <p:ph sz="half" idx="1"/>
          </p:nvPr>
        </p:nvSpPr>
        <p:spPr>
          <a:xfrm>
            <a:off x="82500" y="2388888"/>
            <a:ext cx="4326807" cy="2408143"/>
          </a:xfrm>
        </p:spPr>
        <p:txBody>
          <a:bodyPr>
            <a:noAutofit/>
          </a:bodyPr>
          <a:lstStyle/>
          <a:p>
            <a:pPr marL="457200" lvl="1" indent="0">
              <a:buNone/>
            </a:pPr>
            <a:r>
              <a:rPr lang="en-US" sz="2600" b="1" dirty="0"/>
              <a:t>Procurement thresholds </a:t>
            </a:r>
            <a:r>
              <a:rPr lang="en-US" sz="2600" dirty="0"/>
              <a:t>determine method of choosing a vendor, when competition is required, and what type of competition can be used.</a:t>
            </a:r>
          </a:p>
        </p:txBody>
      </p:sp>
      <p:sp>
        <p:nvSpPr>
          <p:cNvPr id="5" name="Content Placeholder 4">
            <a:extLst>
              <a:ext uri="{FF2B5EF4-FFF2-40B4-BE49-F238E27FC236}">
                <a16:creationId xmlns:a16="http://schemas.microsoft.com/office/drawing/2014/main" id="{66F18C6C-0334-45AC-B036-F3B138D47127}"/>
              </a:ext>
            </a:extLst>
          </p:cNvPr>
          <p:cNvSpPr>
            <a:spLocks noGrp="1"/>
          </p:cNvSpPr>
          <p:nvPr>
            <p:ph sz="half" idx="2"/>
          </p:nvPr>
        </p:nvSpPr>
        <p:spPr>
          <a:xfrm>
            <a:off x="4238626" y="2388888"/>
            <a:ext cx="4448175" cy="2389854"/>
          </a:xfrm>
        </p:spPr>
        <p:txBody>
          <a:bodyPr>
            <a:normAutofit/>
          </a:bodyPr>
          <a:lstStyle/>
          <a:p>
            <a:pPr marL="457200" lvl="1" indent="0">
              <a:buNone/>
            </a:pPr>
            <a:r>
              <a:rPr lang="en-US" sz="2600" b="1" dirty="0"/>
              <a:t>Fiscal thresholds </a:t>
            </a:r>
            <a:r>
              <a:rPr lang="en-US" sz="2600" dirty="0"/>
              <a:t>determine method of payment by procurement card, purchase order (PO), or a contract. POs and contracts are considered </a:t>
            </a:r>
            <a:r>
              <a:rPr lang="en-US" sz="2600" i="1" dirty="0"/>
              <a:t>obligations</a:t>
            </a:r>
            <a:r>
              <a:rPr lang="en-US" sz="2600" dirty="0"/>
              <a:t>.</a:t>
            </a:r>
          </a:p>
          <a:p>
            <a:endParaRPr lang="en-US" dirty="0"/>
          </a:p>
        </p:txBody>
      </p:sp>
      <p:sp>
        <p:nvSpPr>
          <p:cNvPr id="2" name="Title 1">
            <a:extLst>
              <a:ext uri="{FF2B5EF4-FFF2-40B4-BE49-F238E27FC236}">
                <a16:creationId xmlns:a16="http://schemas.microsoft.com/office/drawing/2014/main" id="{A3A2305D-31C5-4981-A1F2-432B1726B67D}"/>
              </a:ext>
            </a:extLst>
          </p:cNvPr>
          <p:cNvSpPr>
            <a:spLocks noGrp="1"/>
          </p:cNvSpPr>
          <p:nvPr>
            <p:ph type="title"/>
          </p:nvPr>
        </p:nvSpPr>
        <p:spPr/>
        <p:txBody>
          <a:bodyPr>
            <a:normAutofit/>
          </a:bodyPr>
          <a:lstStyle/>
          <a:p>
            <a:r>
              <a:rPr lang="en-US" sz="3200" dirty="0"/>
              <a:t>CDE Procurement</a:t>
            </a:r>
          </a:p>
        </p:txBody>
      </p:sp>
      <p:sp>
        <p:nvSpPr>
          <p:cNvPr id="4" name="Slide Number Placeholder 3">
            <a:extLst>
              <a:ext uri="{FF2B5EF4-FFF2-40B4-BE49-F238E27FC236}">
                <a16:creationId xmlns:a16="http://schemas.microsoft.com/office/drawing/2014/main" id="{929C4A95-B3BF-4868-A3A1-99F3635ED498}"/>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7" name="TextBox 6">
            <a:extLst>
              <a:ext uri="{FF2B5EF4-FFF2-40B4-BE49-F238E27FC236}">
                <a16:creationId xmlns:a16="http://schemas.microsoft.com/office/drawing/2014/main" id="{A26F46D7-3C76-46FB-8F05-AEDD8A35DDD8}"/>
              </a:ext>
            </a:extLst>
          </p:cNvPr>
          <p:cNvSpPr txBox="1"/>
          <p:nvPr/>
        </p:nvSpPr>
        <p:spPr>
          <a:xfrm>
            <a:off x="1685924" y="4829334"/>
            <a:ext cx="6334125" cy="1569660"/>
          </a:xfrm>
          <a:prstGeom prst="rect">
            <a:avLst/>
          </a:prstGeom>
          <a:noFill/>
        </p:spPr>
        <p:txBody>
          <a:bodyPr wrap="square" rtlCol="0">
            <a:spAutoFit/>
          </a:bodyPr>
          <a:lstStyle/>
          <a:p>
            <a:pPr lvl="1"/>
            <a:r>
              <a:rPr lang="en-US" sz="2400" dirty="0"/>
              <a:t>To estimate the threshold, CDE Procurement considers the total amount of the purchase. </a:t>
            </a:r>
          </a:p>
          <a:p>
            <a:pPr marL="457200" lvl="1" indent="0">
              <a:buNone/>
            </a:pPr>
            <a:r>
              <a:rPr lang="en-US" sz="2400" dirty="0"/>
              <a:t>A school is </a:t>
            </a:r>
            <a:r>
              <a:rPr lang="en-US" sz="2400" u="sng" dirty="0"/>
              <a:t>not</a:t>
            </a:r>
            <a:r>
              <a:rPr lang="en-US" sz="2400" dirty="0"/>
              <a:t> permitted to divide purchases to stay under thresholds.</a:t>
            </a:r>
          </a:p>
        </p:txBody>
      </p:sp>
      <p:sp>
        <p:nvSpPr>
          <p:cNvPr id="9" name="TextBox 8">
            <a:extLst>
              <a:ext uri="{FF2B5EF4-FFF2-40B4-BE49-F238E27FC236}">
                <a16:creationId xmlns:a16="http://schemas.microsoft.com/office/drawing/2014/main" id="{E0C09D02-98A7-4E6B-B132-9C4B85158ED6}"/>
              </a:ext>
            </a:extLst>
          </p:cNvPr>
          <p:cNvSpPr txBox="1"/>
          <p:nvPr/>
        </p:nvSpPr>
        <p:spPr>
          <a:xfrm>
            <a:off x="0" y="1384189"/>
            <a:ext cx="8898807" cy="954107"/>
          </a:xfrm>
          <a:prstGeom prst="rect">
            <a:avLst/>
          </a:prstGeom>
          <a:noFill/>
        </p:spPr>
        <p:txBody>
          <a:bodyPr wrap="square">
            <a:spAutoFit/>
          </a:bodyPr>
          <a:lstStyle/>
          <a:p>
            <a:pPr marL="274320" lvl="1"/>
            <a:r>
              <a:rPr lang="en-US" sz="2800" dirty="0"/>
              <a:t>The procurement and fiscal thresholds are established in State rules.</a:t>
            </a:r>
          </a:p>
        </p:txBody>
      </p:sp>
      <p:pic>
        <p:nvPicPr>
          <p:cNvPr id="11" name="Picture 10" descr="Icon&#10;&#10;Description automatically generated">
            <a:extLst>
              <a:ext uri="{FF2B5EF4-FFF2-40B4-BE49-F238E27FC236}">
                <a16:creationId xmlns:a16="http://schemas.microsoft.com/office/drawing/2014/main" id="{647E6DF8-D87B-4163-AD25-0B19DF3D239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838" y="5060908"/>
            <a:ext cx="1073866" cy="981198"/>
          </a:xfrm>
          <a:prstGeom prst="rect">
            <a:avLst/>
          </a:prstGeom>
        </p:spPr>
      </p:pic>
    </p:spTree>
    <p:extLst>
      <p:ext uri="{BB962C8B-B14F-4D97-AF65-F5344CB8AC3E}">
        <p14:creationId xmlns:p14="http://schemas.microsoft.com/office/powerpoint/2010/main" val="213871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8900-D566-4E09-8E6A-6A51CBC3ADE7}"/>
              </a:ext>
            </a:extLst>
          </p:cNvPr>
          <p:cNvSpPr>
            <a:spLocks noGrp="1"/>
          </p:cNvSpPr>
          <p:nvPr>
            <p:ph type="title"/>
          </p:nvPr>
        </p:nvSpPr>
        <p:spPr/>
        <p:txBody>
          <a:bodyPr>
            <a:normAutofit/>
          </a:bodyPr>
          <a:lstStyle/>
          <a:p>
            <a:r>
              <a:rPr lang="en-US" sz="3200" dirty="0"/>
              <a:t>EANS I Overview</a:t>
            </a:r>
          </a:p>
        </p:txBody>
      </p:sp>
      <p:sp>
        <p:nvSpPr>
          <p:cNvPr id="3" name="Content Placeholder 2">
            <a:extLst>
              <a:ext uri="{FF2B5EF4-FFF2-40B4-BE49-F238E27FC236}">
                <a16:creationId xmlns:a16="http://schemas.microsoft.com/office/drawing/2014/main" id="{2544BFBE-E9E6-4B8E-8470-FC4390FF47C7}"/>
              </a:ext>
            </a:extLst>
          </p:cNvPr>
          <p:cNvSpPr>
            <a:spLocks noGrp="1"/>
          </p:cNvSpPr>
          <p:nvPr>
            <p:ph idx="1"/>
          </p:nvPr>
        </p:nvSpPr>
        <p:spPr>
          <a:xfrm>
            <a:off x="628650" y="1400174"/>
            <a:ext cx="7886700" cy="4429126"/>
          </a:xfrm>
        </p:spPr>
        <p:txBody>
          <a:bodyPr anchor="t">
            <a:noAutofit/>
          </a:bodyPr>
          <a:lstStyle/>
          <a:p>
            <a:pPr>
              <a:lnSpc>
                <a:spcPct val="150000"/>
              </a:lnSpc>
              <a:spcBef>
                <a:spcPts val="0"/>
              </a:spcBef>
            </a:pPr>
            <a:r>
              <a:rPr lang="en-US" sz="2800" dirty="0"/>
              <a:t>Purpose of EANS I program is to provide services or assistance to eligible non-public schools to address educational disruptions caused by COVID-19.</a:t>
            </a:r>
          </a:p>
          <a:p>
            <a:pPr>
              <a:lnSpc>
                <a:spcPct val="150000"/>
              </a:lnSpc>
              <a:spcBef>
                <a:spcPts val="0"/>
              </a:spcBef>
            </a:pPr>
            <a:r>
              <a:rPr lang="en-US" sz="2800" dirty="0"/>
              <a:t>CDE is the administrator of EANS I program for Colorado.</a:t>
            </a:r>
          </a:p>
          <a:p>
            <a:pPr>
              <a:lnSpc>
                <a:spcPct val="150000"/>
              </a:lnSpc>
              <a:spcBef>
                <a:spcPts val="0"/>
              </a:spcBef>
            </a:pPr>
            <a:r>
              <a:rPr lang="en-US" sz="2800" dirty="0"/>
              <a:t>All services or assistance must be “secular, neutral, and non-ideological”.</a:t>
            </a:r>
          </a:p>
          <a:p>
            <a:pPr marL="0" marR="0" lvl="0" indent="0">
              <a:lnSpc>
                <a:spcPct val="100000"/>
              </a:lnSpc>
              <a:spcBef>
                <a:spcPts val="0"/>
              </a:spcBef>
              <a:spcAft>
                <a:spcPts val="0"/>
              </a:spcAft>
              <a:buNone/>
            </a:pPr>
            <a:endParaRPr lang="en-US" sz="2800" strike="sngStrike" dirty="0">
              <a:effectLst/>
              <a:highlight>
                <a:srgbClr val="FFFF00"/>
              </a:highlight>
              <a:ea typeface="Calibri" panose="020F0502020204030204" pitchFamily="34" charset="0"/>
              <a:cs typeface="Calibri" panose="020F0502020204030204" pitchFamily="34" charset="0"/>
            </a:endParaRPr>
          </a:p>
          <a:p>
            <a:pPr>
              <a:lnSpc>
                <a:spcPct val="100000"/>
              </a:lnSpc>
            </a:pPr>
            <a:endParaRPr lang="en-US" sz="2800" dirty="0"/>
          </a:p>
        </p:txBody>
      </p:sp>
      <p:sp>
        <p:nvSpPr>
          <p:cNvPr id="4" name="Slide Number Placeholder 3">
            <a:extLst>
              <a:ext uri="{FF2B5EF4-FFF2-40B4-BE49-F238E27FC236}">
                <a16:creationId xmlns:a16="http://schemas.microsoft.com/office/drawing/2014/main" id="{2E5F7F50-53FA-44B1-97BE-96B07F07635F}"/>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016683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1F2B-C86B-4B32-89A3-D5C59CFD912C}"/>
              </a:ext>
            </a:extLst>
          </p:cNvPr>
          <p:cNvSpPr>
            <a:spLocks noGrp="1"/>
          </p:cNvSpPr>
          <p:nvPr>
            <p:ph type="title"/>
          </p:nvPr>
        </p:nvSpPr>
        <p:spPr/>
        <p:txBody>
          <a:bodyPr>
            <a:normAutofit fontScale="90000"/>
          </a:bodyPr>
          <a:lstStyle/>
          <a:p>
            <a:r>
              <a:rPr lang="en-US" sz="3200" dirty="0"/>
              <a:t>CDE Procurement - Thresholds</a:t>
            </a:r>
          </a:p>
        </p:txBody>
      </p:sp>
      <p:sp>
        <p:nvSpPr>
          <p:cNvPr id="4" name="Slide Number Placeholder 3">
            <a:extLst>
              <a:ext uri="{FF2B5EF4-FFF2-40B4-BE49-F238E27FC236}">
                <a16:creationId xmlns:a16="http://schemas.microsoft.com/office/drawing/2014/main" id="{32802A71-9A88-42A9-99BA-AEA092E82BD4}"/>
              </a:ext>
            </a:extLst>
          </p:cNvPr>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5" name="Table 4">
            <a:extLst>
              <a:ext uri="{FF2B5EF4-FFF2-40B4-BE49-F238E27FC236}">
                <a16:creationId xmlns:a16="http://schemas.microsoft.com/office/drawing/2014/main" id="{CB218601-5C55-440F-B037-1EE69AA85188}"/>
              </a:ext>
            </a:extLst>
          </p:cNvPr>
          <p:cNvGraphicFramePr>
            <a:graphicFrameLocks noGrp="1"/>
          </p:cNvGraphicFramePr>
          <p:nvPr>
            <p:extLst>
              <p:ext uri="{D42A27DB-BD31-4B8C-83A1-F6EECF244321}">
                <p14:modId xmlns:p14="http://schemas.microsoft.com/office/powerpoint/2010/main" val="1138302653"/>
              </p:ext>
            </p:extLst>
          </p:nvPr>
        </p:nvGraphicFramePr>
        <p:xfrm>
          <a:off x="666750" y="1714500"/>
          <a:ext cx="7562850" cy="4088336"/>
        </p:xfrm>
        <a:graphic>
          <a:graphicData uri="http://schemas.openxmlformats.org/drawingml/2006/table">
            <a:tbl>
              <a:tblPr firstRow="1" firstCol="1" bandRow="1">
                <a:tableStyleId>{0660B408-B3CF-4A94-85FC-2B1E0A45F4A2}</a:tableStyleId>
              </a:tblPr>
              <a:tblGrid>
                <a:gridCol w="2019300">
                  <a:extLst>
                    <a:ext uri="{9D8B030D-6E8A-4147-A177-3AD203B41FA5}">
                      <a16:colId xmlns:a16="http://schemas.microsoft.com/office/drawing/2014/main" val="3891575186"/>
                    </a:ext>
                  </a:extLst>
                </a:gridCol>
                <a:gridCol w="2341616">
                  <a:extLst>
                    <a:ext uri="{9D8B030D-6E8A-4147-A177-3AD203B41FA5}">
                      <a16:colId xmlns:a16="http://schemas.microsoft.com/office/drawing/2014/main" val="3669115883"/>
                    </a:ext>
                  </a:extLst>
                </a:gridCol>
                <a:gridCol w="3201934">
                  <a:extLst>
                    <a:ext uri="{9D8B030D-6E8A-4147-A177-3AD203B41FA5}">
                      <a16:colId xmlns:a16="http://schemas.microsoft.com/office/drawing/2014/main" val="2535633906"/>
                    </a:ext>
                  </a:extLst>
                </a:gridCol>
              </a:tblGrid>
              <a:tr h="450478">
                <a:tc>
                  <a:txBody>
                    <a:bodyPr/>
                    <a:lstStyle/>
                    <a:p>
                      <a:pPr marL="0" marR="0">
                        <a:lnSpc>
                          <a:spcPct val="107000"/>
                        </a:lnSpc>
                        <a:spcBef>
                          <a:spcPts val="0"/>
                        </a:spcBef>
                        <a:spcAft>
                          <a:spcPts val="0"/>
                        </a:spcAft>
                      </a:pPr>
                      <a:r>
                        <a:rPr lang="en-US" sz="2400" dirty="0">
                          <a:effectLst/>
                        </a:rPr>
                        <a:t>Threshold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Procurement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Fiscal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492880"/>
                  </a:ext>
                </a:extLst>
              </a:tr>
              <a:tr h="1368797">
                <a:tc>
                  <a:txBody>
                    <a:bodyPr/>
                    <a:lstStyle/>
                    <a:p>
                      <a:pPr marL="0" marR="0">
                        <a:lnSpc>
                          <a:spcPct val="107000"/>
                        </a:lnSpc>
                        <a:spcBef>
                          <a:spcPts val="0"/>
                        </a:spcBef>
                        <a:spcAft>
                          <a:spcPts val="0"/>
                        </a:spcAft>
                      </a:pPr>
                      <a:r>
                        <a:rPr lang="en-US" sz="2400" b="0" dirty="0">
                          <a:effectLst/>
                        </a:rPr>
                        <a:t>Up to $5,000</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No competition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Vendor paid via CDE procurement card or other method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633052"/>
                  </a:ext>
                </a:extLst>
              </a:tr>
              <a:tr h="903532">
                <a:tc>
                  <a:txBody>
                    <a:bodyPr/>
                    <a:lstStyle/>
                    <a:p>
                      <a:pPr marL="0" marR="0">
                        <a:lnSpc>
                          <a:spcPct val="107000"/>
                        </a:lnSpc>
                        <a:spcBef>
                          <a:spcPts val="0"/>
                        </a:spcBef>
                        <a:spcAft>
                          <a:spcPts val="0"/>
                        </a:spcAft>
                      </a:pPr>
                      <a:r>
                        <a:rPr lang="en-US" sz="2400" b="0" dirty="0">
                          <a:effectLst/>
                        </a:rPr>
                        <a:t>$5,001 – </a:t>
                      </a:r>
                    </a:p>
                    <a:p>
                      <a:pPr marL="0" marR="0">
                        <a:lnSpc>
                          <a:spcPct val="107000"/>
                        </a:lnSpc>
                        <a:spcBef>
                          <a:spcPts val="0"/>
                        </a:spcBef>
                        <a:spcAft>
                          <a:spcPts val="0"/>
                        </a:spcAft>
                      </a:pPr>
                      <a:r>
                        <a:rPr lang="en-US" sz="2400" b="0" dirty="0">
                          <a:effectLst/>
                        </a:rPr>
                        <a:t>$25,000</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No competition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CDE purchase order to vendor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976506"/>
                  </a:ext>
                </a:extLst>
              </a:tr>
              <a:tr h="1365529">
                <a:tc>
                  <a:txBody>
                    <a:bodyPr/>
                    <a:lstStyle/>
                    <a:p>
                      <a:pPr marL="0" marR="0">
                        <a:lnSpc>
                          <a:spcPct val="107000"/>
                        </a:lnSpc>
                        <a:spcBef>
                          <a:spcPts val="0"/>
                        </a:spcBef>
                        <a:spcAft>
                          <a:spcPts val="0"/>
                        </a:spcAft>
                      </a:pPr>
                      <a:r>
                        <a:rPr lang="en-US" sz="2400" b="0" dirty="0">
                          <a:effectLst/>
                        </a:rPr>
                        <a:t>$25,001+</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Competition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CDE purchase order or CDE contract to vendor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570162"/>
                  </a:ext>
                </a:extLst>
              </a:tr>
            </a:tbl>
          </a:graphicData>
        </a:graphic>
      </p:graphicFrame>
    </p:spTree>
    <p:extLst>
      <p:ext uri="{BB962C8B-B14F-4D97-AF65-F5344CB8AC3E}">
        <p14:creationId xmlns:p14="http://schemas.microsoft.com/office/powerpoint/2010/main" val="427497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32C8-ED28-43D3-BBE7-22D70A8D8A4F}"/>
              </a:ext>
            </a:extLst>
          </p:cNvPr>
          <p:cNvSpPr>
            <a:spLocks noGrp="1"/>
          </p:cNvSpPr>
          <p:nvPr>
            <p:ph type="title"/>
          </p:nvPr>
        </p:nvSpPr>
        <p:spPr>
          <a:xfrm>
            <a:off x="245193" y="254514"/>
            <a:ext cx="8198416" cy="756418"/>
          </a:xfrm>
        </p:spPr>
        <p:txBody>
          <a:bodyPr>
            <a:normAutofit fontScale="90000"/>
          </a:bodyPr>
          <a:lstStyle/>
          <a:p>
            <a:r>
              <a:rPr lang="en-US" sz="3600" dirty="0"/>
              <a:t>CDE Procurement</a:t>
            </a:r>
            <a:br>
              <a:rPr lang="en-US" sz="2500" dirty="0"/>
            </a:br>
            <a:r>
              <a:rPr lang="en-US" sz="2500" dirty="0"/>
              <a:t>	</a:t>
            </a:r>
          </a:p>
        </p:txBody>
      </p:sp>
      <p:sp>
        <p:nvSpPr>
          <p:cNvPr id="3" name="Content Placeholder 2">
            <a:extLst>
              <a:ext uri="{FF2B5EF4-FFF2-40B4-BE49-F238E27FC236}">
                <a16:creationId xmlns:a16="http://schemas.microsoft.com/office/drawing/2014/main" id="{4C98F5CB-F0E7-4141-B958-32239C495ADA}"/>
              </a:ext>
            </a:extLst>
          </p:cNvPr>
          <p:cNvSpPr>
            <a:spLocks noGrp="1"/>
          </p:cNvSpPr>
          <p:nvPr>
            <p:ph idx="1"/>
          </p:nvPr>
        </p:nvSpPr>
        <p:spPr>
          <a:xfrm>
            <a:off x="401051" y="1459149"/>
            <a:ext cx="7886700" cy="4967869"/>
          </a:xfrm>
        </p:spPr>
        <p:txBody>
          <a:bodyPr>
            <a:normAutofit/>
          </a:bodyPr>
          <a:lstStyle/>
          <a:p>
            <a:pPr marL="0" indent="0">
              <a:buNone/>
            </a:pPr>
            <a:r>
              <a:rPr lang="en-US" sz="2800" b="0" i="0" u="sng" dirty="0">
                <a:solidFill>
                  <a:srgbClr val="333333"/>
                </a:solidFill>
                <a:effectLst/>
              </a:rPr>
              <a:t>Scenario 1</a:t>
            </a:r>
            <a:r>
              <a:rPr lang="en-US" sz="2800" b="0" i="0" dirty="0">
                <a:solidFill>
                  <a:srgbClr val="333333"/>
                </a:solidFill>
                <a:effectLst/>
              </a:rPr>
              <a:t>: A purchase is estimated at $4,000 and the vendor can be paid by P-Card. You discover the purchase will actually be $5,300 (exceeding $5,001).</a:t>
            </a:r>
          </a:p>
          <a:p>
            <a:pPr marL="457200" lvl="1" indent="0">
              <a:buNone/>
            </a:pPr>
            <a:r>
              <a:rPr lang="en-US" sz="2800" dirty="0">
                <a:solidFill>
                  <a:srgbClr val="333333"/>
                </a:solidFill>
              </a:rPr>
              <a:t>Result: A</a:t>
            </a:r>
            <a:r>
              <a:rPr lang="en-US" sz="2800" b="0" i="0" dirty="0">
                <a:solidFill>
                  <a:srgbClr val="333333"/>
                </a:solidFill>
                <a:effectLst/>
              </a:rPr>
              <a:t> purchase order is now required by fiscal </a:t>
            </a:r>
            <a:r>
              <a:rPr lang="en-US" sz="2800" dirty="0">
                <a:solidFill>
                  <a:srgbClr val="333333"/>
                </a:solidFill>
              </a:rPr>
              <a:t>r</a:t>
            </a:r>
            <a:r>
              <a:rPr lang="en-US" sz="2800" b="0" i="0" dirty="0">
                <a:solidFill>
                  <a:srgbClr val="333333"/>
                </a:solidFill>
                <a:effectLst/>
              </a:rPr>
              <a:t>ule so the vendor cannot be paid by P-Card.</a:t>
            </a:r>
          </a:p>
          <a:p>
            <a:pPr marL="0" indent="0">
              <a:buNone/>
            </a:pPr>
            <a:endParaRPr lang="en-US" sz="3200" b="0" i="0" dirty="0">
              <a:solidFill>
                <a:srgbClr val="333333"/>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A332168D-9B24-4590-978E-347974515C4F}"/>
              </a:ext>
            </a:extLst>
          </p:cNvPr>
          <p:cNvSpPr>
            <a:spLocks noGrp="1"/>
          </p:cNvSpPr>
          <p:nvPr>
            <p:ph type="sldNum" sz="quarter" idx="12"/>
          </p:nvPr>
        </p:nvSpPr>
        <p:spPr/>
        <p:txBody>
          <a:bodyPr/>
          <a:lstStyle/>
          <a:p>
            <a:fld id="{C479D5F6-EDCB-402A-AC08-4943A1820E8F}" type="slidenum">
              <a:rPr lang="en-US" smtClean="0"/>
              <a:pPr/>
              <a:t>31</a:t>
            </a:fld>
            <a:endParaRPr lang="en-US" dirty="0"/>
          </a:p>
        </p:txBody>
      </p:sp>
      <p:pic>
        <p:nvPicPr>
          <p:cNvPr id="16" name="Picture 15" descr="CDE Procurement thresholds for Procurement and Fiscal.">
            <a:extLst>
              <a:ext uri="{FF2B5EF4-FFF2-40B4-BE49-F238E27FC236}">
                <a16:creationId xmlns:a16="http://schemas.microsoft.com/office/drawing/2014/main" id="{8B3211DE-32A9-45BF-B2A4-EBA7DD3D5BBA}"/>
              </a:ext>
            </a:extLst>
          </p:cNvPr>
          <p:cNvPicPr>
            <a:picLocks noChangeAspect="1"/>
          </p:cNvPicPr>
          <p:nvPr/>
        </p:nvPicPr>
        <p:blipFill>
          <a:blip r:embed="rId2"/>
          <a:stretch>
            <a:fillRect/>
          </a:stretch>
        </p:blipFill>
        <p:spPr>
          <a:xfrm>
            <a:off x="854924" y="3695645"/>
            <a:ext cx="5794658" cy="2378405"/>
          </a:xfrm>
          <a:prstGeom prst="rect">
            <a:avLst/>
          </a:prstGeom>
        </p:spPr>
      </p:pic>
      <p:sp>
        <p:nvSpPr>
          <p:cNvPr id="18" name="Oval 17">
            <a:extLst>
              <a:ext uri="{FF2B5EF4-FFF2-40B4-BE49-F238E27FC236}">
                <a16:creationId xmlns:a16="http://schemas.microsoft.com/office/drawing/2014/main" id="{1416D081-F2D2-4BFF-9D50-828F62A6D663}"/>
              </a:ext>
              <a:ext uri="{C183D7F6-B498-43B3-948B-1728B52AA6E4}">
                <adec:decorative xmlns:adec="http://schemas.microsoft.com/office/drawing/2017/decorative" val="1"/>
              </a:ext>
            </a:extLst>
          </p:cNvPr>
          <p:cNvSpPr/>
          <p:nvPr/>
        </p:nvSpPr>
        <p:spPr>
          <a:xfrm>
            <a:off x="3962400" y="3429000"/>
            <a:ext cx="1219200" cy="7524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cxnSp>
        <p:nvCxnSpPr>
          <p:cNvPr id="20" name="Straight Arrow Connector 19">
            <a:extLst>
              <a:ext uri="{FF2B5EF4-FFF2-40B4-BE49-F238E27FC236}">
                <a16:creationId xmlns:a16="http://schemas.microsoft.com/office/drawing/2014/main" id="{2A707172-05F2-43B7-A551-AADAAAB7B355}"/>
              </a:ext>
              <a:ext uri="{C183D7F6-B498-43B3-948B-1728B52AA6E4}">
                <adec:decorative xmlns:adec="http://schemas.microsoft.com/office/drawing/2017/decorative" val="1"/>
              </a:ext>
            </a:extLst>
          </p:cNvPr>
          <p:cNvCxnSpPr>
            <a:cxnSpLocks/>
          </p:cNvCxnSpPr>
          <p:nvPr/>
        </p:nvCxnSpPr>
        <p:spPr>
          <a:xfrm flipV="1">
            <a:off x="411577" y="4538119"/>
            <a:ext cx="432821" cy="47203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96A51B23-269C-40A2-8348-978D60E2FCE4}"/>
              </a:ext>
              <a:ext uri="{C183D7F6-B498-43B3-948B-1728B52AA6E4}">
                <adec:decorative xmlns:adec="http://schemas.microsoft.com/office/drawing/2017/decorative" val="1"/>
              </a:ext>
            </a:extLst>
          </p:cNvPr>
          <p:cNvCxnSpPr>
            <a:cxnSpLocks/>
          </p:cNvCxnSpPr>
          <p:nvPr/>
        </p:nvCxnSpPr>
        <p:spPr>
          <a:xfrm>
            <a:off x="401051" y="4986337"/>
            <a:ext cx="443347" cy="47203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160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8F5CB-F0E7-4141-B958-32239C495ADA}"/>
              </a:ext>
            </a:extLst>
          </p:cNvPr>
          <p:cNvSpPr>
            <a:spLocks noGrp="1"/>
          </p:cNvSpPr>
          <p:nvPr>
            <p:ph sz="half" idx="1"/>
          </p:nvPr>
        </p:nvSpPr>
        <p:spPr>
          <a:xfrm>
            <a:off x="390525" y="1514476"/>
            <a:ext cx="4376739" cy="4677368"/>
          </a:xfrm>
        </p:spPr>
        <p:txBody>
          <a:bodyPr>
            <a:normAutofit/>
          </a:bodyPr>
          <a:lstStyle/>
          <a:p>
            <a:pPr marL="0" indent="0">
              <a:buNone/>
            </a:pPr>
            <a:r>
              <a:rPr lang="en-US" sz="2800" b="0" i="0" u="sng" dirty="0">
                <a:solidFill>
                  <a:srgbClr val="333333"/>
                </a:solidFill>
                <a:effectLst/>
              </a:rPr>
              <a:t>Scenario 2</a:t>
            </a:r>
            <a:r>
              <a:rPr lang="en-US" sz="2800" b="0" i="0" dirty="0">
                <a:solidFill>
                  <a:srgbClr val="333333"/>
                </a:solidFill>
                <a:effectLst/>
              </a:rPr>
              <a:t>: Your purchase is estimated at $3,000 each for 10 units (total of  $30,000). The total of $30,000 exceeds the $25,000 procurement threshold requiring competition. </a:t>
            </a:r>
          </a:p>
          <a:p>
            <a:pPr marL="457200" lvl="1" indent="0">
              <a:buNone/>
            </a:pPr>
            <a:r>
              <a:rPr lang="en-US" sz="2800" dirty="0">
                <a:solidFill>
                  <a:srgbClr val="333333"/>
                </a:solidFill>
              </a:rPr>
              <a:t>Result: This purchase requires competition. This is based upon total price, not unit price.</a:t>
            </a:r>
            <a:endParaRPr lang="en-US" sz="2800" b="0" i="0" dirty="0">
              <a:solidFill>
                <a:srgbClr val="333333"/>
              </a:solidFill>
              <a:effectLst/>
            </a:endParaRPr>
          </a:p>
          <a:p>
            <a:pPr marL="0" indent="0">
              <a:buNone/>
            </a:pPr>
            <a:endParaRPr lang="en-US" sz="2800" dirty="0">
              <a:solidFill>
                <a:srgbClr val="333333"/>
              </a:solidFill>
            </a:endParaRPr>
          </a:p>
          <a:p>
            <a:pPr marL="0" indent="0">
              <a:buNone/>
            </a:pPr>
            <a:endParaRPr lang="en-US" dirty="0"/>
          </a:p>
        </p:txBody>
      </p:sp>
      <p:sp>
        <p:nvSpPr>
          <p:cNvPr id="2" name="Title 1">
            <a:extLst>
              <a:ext uri="{FF2B5EF4-FFF2-40B4-BE49-F238E27FC236}">
                <a16:creationId xmlns:a16="http://schemas.microsoft.com/office/drawing/2014/main" id="{9F9C32C8-ED28-43D3-BBE7-22D70A8D8A4F}"/>
              </a:ext>
            </a:extLst>
          </p:cNvPr>
          <p:cNvSpPr>
            <a:spLocks noGrp="1"/>
          </p:cNvSpPr>
          <p:nvPr>
            <p:ph type="title"/>
          </p:nvPr>
        </p:nvSpPr>
        <p:spPr/>
        <p:txBody>
          <a:bodyPr>
            <a:normAutofit fontScale="90000"/>
          </a:bodyPr>
          <a:lstStyle/>
          <a:p>
            <a:r>
              <a:rPr lang="en-US" sz="3600" dirty="0"/>
              <a:t>CDE Procurement</a:t>
            </a:r>
            <a:br>
              <a:rPr lang="en-US" sz="2500" dirty="0"/>
            </a:br>
            <a:r>
              <a:rPr lang="en-US" sz="2500" dirty="0"/>
              <a:t>	</a:t>
            </a:r>
          </a:p>
        </p:txBody>
      </p:sp>
      <p:sp>
        <p:nvSpPr>
          <p:cNvPr id="4" name="Slide Number Placeholder 3">
            <a:extLst>
              <a:ext uri="{FF2B5EF4-FFF2-40B4-BE49-F238E27FC236}">
                <a16:creationId xmlns:a16="http://schemas.microsoft.com/office/drawing/2014/main" id="{A332168D-9B24-4590-978E-347974515C4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6" name="Picture 5" descr="CDE Procurement Thresholds for Procurement.">
            <a:extLst>
              <a:ext uri="{FF2B5EF4-FFF2-40B4-BE49-F238E27FC236}">
                <a16:creationId xmlns:a16="http://schemas.microsoft.com/office/drawing/2014/main" id="{DF3E9282-5631-4D1B-BC72-53D8A635866C}"/>
              </a:ext>
            </a:extLst>
          </p:cNvPr>
          <p:cNvPicPr>
            <a:picLocks noChangeAspect="1"/>
          </p:cNvPicPr>
          <p:nvPr/>
        </p:nvPicPr>
        <p:blipFill>
          <a:blip r:embed="rId2"/>
          <a:stretch>
            <a:fillRect/>
          </a:stretch>
        </p:blipFill>
        <p:spPr>
          <a:xfrm>
            <a:off x="5354018" y="2248366"/>
            <a:ext cx="3161333" cy="3013145"/>
          </a:xfrm>
          <a:prstGeom prst="rect">
            <a:avLst/>
          </a:prstGeom>
        </p:spPr>
      </p:pic>
      <p:sp>
        <p:nvSpPr>
          <p:cNvPr id="8" name="Content Placeholder 7">
            <a:extLst>
              <a:ext uri="{FF2B5EF4-FFF2-40B4-BE49-F238E27FC236}">
                <a16:creationId xmlns:a16="http://schemas.microsoft.com/office/drawing/2014/main" id="{96A04255-4C34-4B10-A927-49E6A40CFA1F}"/>
              </a:ext>
              <a:ext uri="{C183D7F6-B498-43B3-948B-1728B52AA6E4}">
                <adec:decorative xmlns:adec="http://schemas.microsoft.com/office/drawing/2017/decorative" val="1"/>
              </a:ext>
            </a:extLst>
          </p:cNvPr>
          <p:cNvSpPr>
            <a:spLocks noGrp="1"/>
          </p:cNvSpPr>
          <p:nvPr>
            <p:ph sz="half" idx="2"/>
          </p:nvPr>
        </p:nvSpPr>
        <p:spPr>
          <a:xfrm>
            <a:off x="6457949" y="1827644"/>
            <a:ext cx="1910311" cy="84144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endParaRPr lang="en-US" dirty="0"/>
          </a:p>
          <a:p>
            <a:pPr marL="0" indent="0">
              <a:buNone/>
            </a:pPr>
            <a:endParaRPr lang="en-US" dirty="0"/>
          </a:p>
        </p:txBody>
      </p:sp>
      <p:cxnSp>
        <p:nvCxnSpPr>
          <p:cNvPr id="13" name="Straight Arrow Connector 12">
            <a:extLst>
              <a:ext uri="{FF2B5EF4-FFF2-40B4-BE49-F238E27FC236}">
                <a16:creationId xmlns:a16="http://schemas.microsoft.com/office/drawing/2014/main" id="{13D8B5E7-220A-4EBD-897D-E8E775823BAF}"/>
              </a:ext>
              <a:ext uri="{C183D7F6-B498-43B3-948B-1728B52AA6E4}">
                <adec:decorative xmlns:adec="http://schemas.microsoft.com/office/drawing/2017/decorative" val="1"/>
              </a:ext>
            </a:extLst>
          </p:cNvPr>
          <p:cNvCxnSpPr>
            <a:cxnSpLocks/>
          </p:cNvCxnSpPr>
          <p:nvPr/>
        </p:nvCxnSpPr>
        <p:spPr>
          <a:xfrm flipV="1">
            <a:off x="4991100" y="3899944"/>
            <a:ext cx="362918" cy="18628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162494A-4CD4-481F-8212-9BF9627202AE}"/>
              </a:ext>
              <a:ext uri="{C183D7F6-B498-43B3-948B-1728B52AA6E4}">
                <adec:decorative xmlns:adec="http://schemas.microsoft.com/office/drawing/2017/decorative" val="1"/>
              </a:ext>
            </a:extLst>
          </p:cNvPr>
          <p:cNvCxnSpPr>
            <a:cxnSpLocks/>
          </p:cNvCxnSpPr>
          <p:nvPr/>
        </p:nvCxnSpPr>
        <p:spPr>
          <a:xfrm>
            <a:off x="4950886" y="4086225"/>
            <a:ext cx="403132" cy="32385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230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D244-AD29-4D46-B39F-1565328F5FC7}"/>
              </a:ext>
            </a:extLst>
          </p:cNvPr>
          <p:cNvSpPr>
            <a:spLocks noGrp="1"/>
          </p:cNvSpPr>
          <p:nvPr>
            <p:ph type="title"/>
          </p:nvPr>
        </p:nvSpPr>
        <p:spPr/>
        <p:txBody>
          <a:bodyPr>
            <a:normAutofit/>
          </a:bodyPr>
          <a:lstStyle/>
          <a:p>
            <a:r>
              <a:rPr lang="en-US" sz="3200" dirty="0"/>
              <a:t>CDE Procurement</a:t>
            </a:r>
          </a:p>
        </p:txBody>
      </p:sp>
      <p:sp>
        <p:nvSpPr>
          <p:cNvPr id="3" name="Content Placeholder 2">
            <a:extLst>
              <a:ext uri="{FF2B5EF4-FFF2-40B4-BE49-F238E27FC236}">
                <a16:creationId xmlns:a16="http://schemas.microsoft.com/office/drawing/2014/main" id="{D17F7777-2122-476B-802B-2631DF623C2D}"/>
              </a:ext>
            </a:extLst>
          </p:cNvPr>
          <p:cNvSpPr>
            <a:spLocks noGrp="1"/>
          </p:cNvSpPr>
          <p:nvPr>
            <p:ph idx="1"/>
          </p:nvPr>
        </p:nvSpPr>
        <p:spPr/>
        <p:txBody>
          <a:bodyPr>
            <a:normAutofit/>
          </a:bodyPr>
          <a:lstStyle/>
          <a:p>
            <a:pPr marL="0" indent="0">
              <a:buNone/>
            </a:pPr>
            <a:r>
              <a:rPr lang="en-US" sz="2800" dirty="0"/>
              <a:t>CDE Procurement will consider all methods available and decide on the </a:t>
            </a:r>
            <a:r>
              <a:rPr lang="en-US" sz="2800" b="1" dirty="0"/>
              <a:t>best method </a:t>
            </a:r>
            <a:r>
              <a:rPr lang="en-US" sz="2800" dirty="0"/>
              <a:t>to use for each purchase.</a:t>
            </a:r>
          </a:p>
          <a:p>
            <a:pPr marL="0" indent="0">
              <a:buNone/>
            </a:pPr>
            <a:r>
              <a:rPr lang="en-US" sz="2800" dirty="0"/>
              <a:t>There are several methods to choose a vendor, including but not limited to:</a:t>
            </a:r>
          </a:p>
          <a:p>
            <a:pPr lvl="1"/>
            <a:r>
              <a:rPr lang="en-US" sz="2800" dirty="0"/>
              <a:t>No competition</a:t>
            </a:r>
          </a:p>
          <a:p>
            <a:pPr lvl="1"/>
            <a:r>
              <a:rPr lang="en-US" sz="2800" dirty="0"/>
              <a:t>State price agreements </a:t>
            </a:r>
          </a:p>
          <a:p>
            <a:pPr lvl="1"/>
            <a:r>
              <a:rPr lang="en-US" sz="2800" dirty="0"/>
              <a:t>Competitive solicitations</a:t>
            </a:r>
          </a:p>
          <a:p>
            <a:pPr marL="457200" lvl="1" indent="0">
              <a:buNone/>
            </a:pPr>
            <a:endParaRPr lang="en-US" sz="2800" dirty="0"/>
          </a:p>
          <a:p>
            <a:pPr marL="0" indent="0" algn="ctr">
              <a:buNone/>
            </a:pPr>
            <a:r>
              <a:rPr lang="en-US" sz="2800" dirty="0"/>
              <a:t>The process can be time consuming – </a:t>
            </a:r>
            <a:r>
              <a:rPr lang="en-US" sz="2800" b="1" dirty="0"/>
              <a:t>plan ahead</a:t>
            </a:r>
            <a:r>
              <a:rPr lang="en-US" sz="2800" dirty="0"/>
              <a:t>!</a:t>
            </a:r>
          </a:p>
          <a:p>
            <a:pPr marL="0" indent="0">
              <a:buNone/>
            </a:pPr>
            <a:endParaRPr lang="en-US" sz="4000" dirty="0"/>
          </a:p>
        </p:txBody>
      </p:sp>
      <p:sp>
        <p:nvSpPr>
          <p:cNvPr id="4" name="Slide Number Placeholder 3">
            <a:extLst>
              <a:ext uri="{FF2B5EF4-FFF2-40B4-BE49-F238E27FC236}">
                <a16:creationId xmlns:a16="http://schemas.microsoft.com/office/drawing/2014/main" id="{55DFA4FE-6FB6-4826-8898-12924EA32F12}"/>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468672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B6DD-D42F-418F-9777-06C84D753D0E}"/>
              </a:ext>
            </a:extLst>
          </p:cNvPr>
          <p:cNvSpPr>
            <a:spLocks noGrp="1"/>
          </p:cNvSpPr>
          <p:nvPr>
            <p:ph type="title"/>
          </p:nvPr>
        </p:nvSpPr>
        <p:spPr>
          <a:xfrm>
            <a:off x="245193" y="254514"/>
            <a:ext cx="7250982" cy="756418"/>
          </a:xfrm>
        </p:spPr>
        <p:txBody>
          <a:bodyPr>
            <a:noAutofit/>
          </a:bodyPr>
          <a:lstStyle/>
          <a:p>
            <a:r>
              <a:rPr lang="en-US" sz="3200" dirty="0"/>
              <a:t>CDE Procurement</a:t>
            </a:r>
          </a:p>
        </p:txBody>
      </p:sp>
      <p:sp>
        <p:nvSpPr>
          <p:cNvPr id="3" name="Content Placeholder 2">
            <a:extLst>
              <a:ext uri="{FF2B5EF4-FFF2-40B4-BE49-F238E27FC236}">
                <a16:creationId xmlns:a16="http://schemas.microsoft.com/office/drawing/2014/main" id="{775BCCF2-D75C-4F5A-A926-D78F3F15761B}"/>
              </a:ext>
            </a:extLst>
          </p:cNvPr>
          <p:cNvSpPr>
            <a:spLocks noGrp="1"/>
          </p:cNvSpPr>
          <p:nvPr>
            <p:ph idx="1"/>
          </p:nvPr>
        </p:nvSpPr>
        <p:spPr>
          <a:xfrm>
            <a:off x="628650" y="1314185"/>
            <a:ext cx="7886700" cy="4640674"/>
          </a:xfrm>
        </p:spPr>
        <p:txBody>
          <a:bodyPr>
            <a:normAutofit fontScale="92500"/>
          </a:bodyPr>
          <a:lstStyle/>
          <a:p>
            <a:pPr marL="0" indent="0">
              <a:lnSpc>
                <a:spcPct val="107000"/>
              </a:lnSpc>
              <a:spcBef>
                <a:spcPts val="0"/>
              </a:spcBef>
              <a:buNone/>
            </a:pPr>
            <a:r>
              <a:rPr lang="en-US" sz="2800" b="1" dirty="0">
                <a:latin typeface="Calibri" panose="020F0502020204030204" pitchFamily="34" charset="0"/>
                <a:ea typeface="Calibri" panose="020F0502020204030204" pitchFamily="34" charset="0"/>
                <a:cs typeface="Calibri" panose="020F0502020204030204" pitchFamily="34" charset="0"/>
              </a:rPr>
              <a:t>No Competition Required</a:t>
            </a:r>
          </a:p>
          <a:p>
            <a:pPr>
              <a:lnSpc>
                <a:spcPct val="107000"/>
              </a:lnSpc>
              <a:spcBef>
                <a:spcPts val="0"/>
              </a:spcBef>
            </a:pPr>
            <a:r>
              <a:rPr lang="en-US" sz="2800" dirty="0">
                <a:effectLst/>
                <a:latin typeface="Calibri" panose="020F0502020204030204" pitchFamily="34" charset="0"/>
                <a:ea typeface="Calibri" panose="020F0502020204030204" pitchFamily="34" charset="0"/>
                <a:cs typeface="Calibri" panose="020F0502020204030204" pitchFamily="34" charset="0"/>
              </a:rPr>
              <a:t>If the purchases is guaranteed to be $25,000 or less, then the school can choose the vendor.</a:t>
            </a:r>
          </a:p>
          <a:p>
            <a:pPr>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Follow your school’s purchasin</a:t>
            </a:r>
            <a:r>
              <a:rPr lang="en-US" sz="2800" dirty="0">
                <a:latin typeface="Calibri" panose="020F0502020204030204" pitchFamily="34" charset="0"/>
                <a:ea typeface="Calibri" panose="020F0502020204030204" pitchFamily="34" charset="0"/>
                <a:cs typeface="Calibri" panose="020F0502020204030204" pitchFamily="34" charset="0"/>
              </a:rPr>
              <a:t>g guidelines.</a:t>
            </a: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Follow ethics and avoid conflicts of interest.</a:t>
            </a: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Don’t allow goods/services to be delivered or performed before you finalize the purchase, especially if any obligation is required.</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If over $5,000 but less than $25,001, CDE will work with the school on a purchase order or contract (obligation).</a:t>
            </a:r>
          </a:p>
          <a:p>
            <a:pPr>
              <a:lnSpc>
                <a:spcPct val="107000"/>
              </a:lnSpc>
              <a:spcBef>
                <a:spcPts val="0"/>
              </a:spcBef>
              <a:spcAft>
                <a:spcPts val="6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38C2117-C9A5-489B-A8F9-D824DF09462E}"/>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396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49342-916A-4313-9B32-3FCB6DC57C15}"/>
              </a:ext>
            </a:extLst>
          </p:cNvPr>
          <p:cNvSpPr>
            <a:spLocks noGrp="1"/>
          </p:cNvSpPr>
          <p:nvPr>
            <p:ph sz="half" idx="1"/>
          </p:nvPr>
        </p:nvSpPr>
        <p:spPr>
          <a:xfrm>
            <a:off x="245193" y="1474326"/>
            <a:ext cx="4975393" cy="4681926"/>
          </a:xfrm>
        </p:spPr>
        <p:txBody>
          <a:bodyPr>
            <a:normAutofit fontScale="25000" lnSpcReduction="20000"/>
          </a:bodyPr>
          <a:lstStyle/>
          <a:p>
            <a:pPr marL="0" indent="0">
              <a:buNone/>
            </a:pPr>
            <a:r>
              <a:rPr lang="en-US" sz="11200" b="1" dirty="0"/>
              <a:t>State Price Agreements</a:t>
            </a:r>
          </a:p>
          <a:p>
            <a:r>
              <a:rPr lang="en-US" sz="10400" dirty="0"/>
              <a:t>State contracts for commonly sourced goods/services</a:t>
            </a:r>
          </a:p>
          <a:p>
            <a:r>
              <a:rPr lang="en-US" sz="10400" dirty="0"/>
              <a:t>Solicited, negotiated, managed, and maintained by State</a:t>
            </a:r>
          </a:p>
          <a:p>
            <a:r>
              <a:rPr lang="en-US" sz="10400" dirty="0"/>
              <a:t>Available to state agencies </a:t>
            </a:r>
          </a:p>
          <a:p>
            <a:r>
              <a:rPr lang="en-US" sz="10400" dirty="0"/>
              <a:t>Limited to goods/services on agreement </a:t>
            </a:r>
          </a:p>
          <a:p>
            <a:r>
              <a:rPr lang="en-US" sz="10400" dirty="0"/>
              <a:t>Only with vendors having existing agreement</a:t>
            </a:r>
          </a:p>
          <a:p>
            <a:r>
              <a:rPr lang="en-US" sz="10400" dirty="0"/>
              <a:t>Includes PPE, sanitization supplies, certain models of Chromebooks, some Software</a:t>
            </a:r>
          </a:p>
          <a:p>
            <a:pPr lvl="1"/>
            <a:endParaRPr lang="en-US" sz="3200" dirty="0">
              <a:latin typeface="SourceSansProRegular"/>
            </a:endParaRPr>
          </a:p>
          <a:p>
            <a:pPr lvl="1"/>
            <a:endParaRPr lang="en-US" dirty="0">
              <a:latin typeface="SourceSansProRegular"/>
            </a:endParaRPr>
          </a:p>
          <a:p>
            <a:endParaRPr lang="en-US" dirty="0">
              <a:latin typeface="SourceSansProRegular"/>
            </a:endParaRPr>
          </a:p>
        </p:txBody>
      </p:sp>
      <p:sp>
        <p:nvSpPr>
          <p:cNvPr id="2" name="Title 1">
            <a:extLst>
              <a:ext uri="{FF2B5EF4-FFF2-40B4-BE49-F238E27FC236}">
                <a16:creationId xmlns:a16="http://schemas.microsoft.com/office/drawing/2014/main" id="{BE0B62ED-060F-4789-A21C-CA2AA608FC35}"/>
              </a:ext>
            </a:extLst>
          </p:cNvPr>
          <p:cNvSpPr>
            <a:spLocks noGrp="1"/>
          </p:cNvSpPr>
          <p:nvPr>
            <p:ph type="title"/>
          </p:nvPr>
        </p:nvSpPr>
        <p:spPr/>
        <p:txBody>
          <a:bodyPr>
            <a:noAutofit/>
          </a:bodyPr>
          <a:lstStyle/>
          <a:p>
            <a:r>
              <a:rPr lang="en-US" sz="3200" dirty="0"/>
              <a:t>CDE Procurement</a:t>
            </a:r>
          </a:p>
        </p:txBody>
      </p:sp>
      <p:sp>
        <p:nvSpPr>
          <p:cNvPr id="4" name="Slide Number Placeholder 3">
            <a:extLst>
              <a:ext uri="{FF2B5EF4-FFF2-40B4-BE49-F238E27FC236}">
                <a16:creationId xmlns:a16="http://schemas.microsoft.com/office/drawing/2014/main" id="{E56CD101-AE22-4A45-A7DE-133A05A38485}"/>
              </a:ext>
            </a:extLst>
          </p:cNvPr>
          <p:cNvSpPr>
            <a:spLocks noGrp="1"/>
          </p:cNvSpPr>
          <p:nvPr>
            <p:ph type="sldNum" sz="quarter" idx="12"/>
          </p:nvPr>
        </p:nvSpPr>
        <p:spPr/>
        <p:txBody>
          <a:bodyPr/>
          <a:lstStyle/>
          <a:p>
            <a:fld id="{C479D5F6-EDCB-402A-AC08-4943A1820E8F}" type="slidenum">
              <a:rPr lang="en-US" smtClean="0"/>
              <a:pPr/>
              <a:t>35</a:t>
            </a:fld>
            <a:endParaRPr lang="en-US" dirty="0"/>
          </a:p>
        </p:txBody>
      </p:sp>
      <p:graphicFrame>
        <p:nvGraphicFramePr>
          <p:cNvPr id="7" name="Diagram 6" descr="CDE Procurement Benefits:  Convenient and efficient, terms are negotiated and competitive pricing.">
            <a:extLst>
              <a:ext uri="{FF2B5EF4-FFF2-40B4-BE49-F238E27FC236}">
                <a16:creationId xmlns:a16="http://schemas.microsoft.com/office/drawing/2014/main" id="{D4E3F425-9416-4196-A07A-6431B8B12D6F}"/>
              </a:ext>
            </a:extLst>
          </p:cNvPr>
          <p:cNvGraphicFramePr/>
          <p:nvPr>
            <p:extLst>
              <p:ext uri="{D42A27DB-BD31-4B8C-83A1-F6EECF244321}">
                <p14:modId xmlns:p14="http://schemas.microsoft.com/office/powerpoint/2010/main" val="2995490797"/>
              </p:ext>
            </p:extLst>
          </p:nvPr>
        </p:nvGraphicFramePr>
        <p:xfrm>
          <a:off x="5220587" y="1584311"/>
          <a:ext cx="3359888" cy="399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967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B6DD-D42F-418F-9777-06C84D753D0E}"/>
              </a:ext>
            </a:extLst>
          </p:cNvPr>
          <p:cNvSpPr>
            <a:spLocks noGrp="1"/>
          </p:cNvSpPr>
          <p:nvPr>
            <p:ph type="title"/>
          </p:nvPr>
        </p:nvSpPr>
        <p:spPr>
          <a:xfrm>
            <a:off x="245193" y="254514"/>
            <a:ext cx="7250982" cy="756418"/>
          </a:xfrm>
        </p:spPr>
        <p:txBody>
          <a:bodyPr>
            <a:noAutofit/>
          </a:bodyPr>
          <a:lstStyle/>
          <a:p>
            <a:r>
              <a:rPr lang="en-US" sz="3200" dirty="0"/>
              <a:t>CDE Procurement</a:t>
            </a:r>
          </a:p>
        </p:txBody>
      </p:sp>
      <p:sp>
        <p:nvSpPr>
          <p:cNvPr id="3" name="Content Placeholder 2">
            <a:extLst>
              <a:ext uri="{FF2B5EF4-FFF2-40B4-BE49-F238E27FC236}">
                <a16:creationId xmlns:a16="http://schemas.microsoft.com/office/drawing/2014/main" id="{775BCCF2-D75C-4F5A-A926-D78F3F15761B}"/>
              </a:ext>
            </a:extLst>
          </p:cNvPr>
          <p:cNvSpPr>
            <a:spLocks noGrp="1"/>
          </p:cNvSpPr>
          <p:nvPr>
            <p:ph idx="1"/>
          </p:nvPr>
        </p:nvSpPr>
        <p:spPr>
          <a:xfrm>
            <a:off x="628650" y="1398638"/>
            <a:ext cx="7886700" cy="4640674"/>
          </a:xfrm>
        </p:spPr>
        <p:txBody>
          <a:bodyPr>
            <a:normAutofit lnSpcReduction="10000"/>
          </a:bodyPr>
          <a:lstStyle/>
          <a:p>
            <a:pPr marL="0" indent="0">
              <a:lnSpc>
                <a:spcPct val="107000"/>
              </a:lnSpc>
              <a:spcBef>
                <a:spcPts val="0"/>
              </a:spcBef>
              <a:buNone/>
            </a:pPr>
            <a:r>
              <a:rPr lang="en-US" sz="2800" b="1" dirty="0">
                <a:latin typeface="Calibri" panose="020F0502020204030204" pitchFamily="34" charset="0"/>
                <a:ea typeface="Calibri" panose="020F0502020204030204" pitchFamily="34" charset="0"/>
                <a:cs typeface="Calibri" panose="020F0502020204030204" pitchFamily="34" charset="0"/>
              </a:rPr>
              <a:t>Competitive Solicitations</a:t>
            </a:r>
          </a:p>
          <a:p>
            <a:pPr>
              <a:lnSpc>
                <a:spcPct val="107000"/>
              </a:lnSpc>
              <a:spcBef>
                <a:spcPts val="0"/>
              </a:spcBef>
            </a:pPr>
            <a:r>
              <a:rPr lang="en-US" sz="2800" dirty="0">
                <a:effectLst/>
                <a:latin typeface="Calibri" panose="020F0502020204030204" pitchFamily="34" charset="0"/>
                <a:ea typeface="Calibri" panose="020F0502020204030204" pitchFamily="34" charset="0"/>
                <a:cs typeface="Calibri" panose="020F0502020204030204" pitchFamily="34" charset="0"/>
              </a:rPr>
              <a:t>CDE Procurement will determine the appropriate solicitation type, use of evaluation criteria (if needed), makeup of evaluation committee (if needed), and make any awards.</a:t>
            </a:r>
          </a:p>
          <a:p>
            <a:pPr>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Different solicitation methods are available.</a:t>
            </a:r>
          </a:p>
          <a:p>
            <a:pPr>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Evaluation of bids/proposals range from lowest responsive bidder to “most advantageous”.</a:t>
            </a:r>
          </a:p>
          <a:p>
            <a:pPr>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CDE Procurement will work with the school on any competitive solicitations.</a:t>
            </a:r>
          </a:p>
          <a:p>
            <a:pPr>
              <a:lnSpc>
                <a:spcPct val="107000"/>
              </a:lnSpc>
              <a:spcBef>
                <a:spcPts val="0"/>
              </a:spcBef>
              <a:spcAft>
                <a:spcPts val="6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38C2117-C9A5-489B-A8F9-D824DF09462E}"/>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916923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CCA1-966A-417A-8395-09C880C1091C}"/>
              </a:ext>
            </a:extLst>
          </p:cNvPr>
          <p:cNvSpPr>
            <a:spLocks noGrp="1"/>
          </p:cNvSpPr>
          <p:nvPr>
            <p:ph type="title"/>
          </p:nvPr>
        </p:nvSpPr>
        <p:spPr>
          <a:xfrm>
            <a:off x="245193" y="254514"/>
            <a:ext cx="7317657" cy="756418"/>
          </a:xfrm>
        </p:spPr>
        <p:txBody>
          <a:bodyPr>
            <a:noAutofit/>
          </a:bodyPr>
          <a:lstStyle/>
          <a:p>
            <a:r>
              <a:rPr lang="en-US" sz="3200" dirty="0"/>
              <a:t>CDE Procurement</a:t>
            </a:r>
          </a:p>
        </p:txBody>
      </p:sp>
      <p:sp>
        <p:nvSpPr>
          <p:cNvPr id="3" name="Content Placeholder 2">
            <a:extLst>
              <a:ext uri="{FF2B5EF4-FFF2-40B4-BE49-F238E27FC236}">
                <a16:creationId xmlns:a16="http://schemas.microsoft.com/office/drawing/2014/main" id="{A96FB0B6-3F71-4187-B2CB-981D3D010EBB}"/>
              </a:ext>
            </a:extLst>
          </p:cNvPr>
          <p:cNvSpPr>
            <a:spLocks noGrp="1"/>
          </p:cNvSpPr>
          <p:nvPr>
            <p:ph idx="1"/>
          </p:nvPr>
        </p:nvSpPr>
        <p:spPr>
          <a:xfrm>
            <a:off x="628650" y="1398637"/>
            <a:ext cx="8058150" cy="4704451"/>
          </a:xfrm>
        </p:spPr>
        <p:txBody>
          <a:bodyPr>
            <a:normAutofit fontScale="25000" lnSpcReduction="20000"/>
          </a:bodyPr>
          <a:lstStyle/>
          <a:p>
            <a:pPr marL="0" indent="0">
              <a:lnSpc>
                <a:spcPct val="107000"/>
              </a:lnSpc>
              <a:spcBef>
                <a:spcPts val="0"/>
              </a:spcBef>
              <a:buNone/>
            </a:pPr>
            <a:r>
              <a:rPr lang="en-US" sz="11200" b="1" dirty="0">
                <a:ea typeface="Calibri" panose="020F0502020204030204" pitchFamily="34" charset="0"/>
                <a:cs typeface="Calibri" panose="020F0502020204030204" pitchFamily="34" charset="0"/>
              </a:rPr>
              <a:t>What does CDE Procurement need from you?</a:t>
            </a:r>
          </a:p>
          <a:p>
            <a:pPr>
              <a:lnSpc>
                <a:spcPct val="120000"/>
              </a:lnSpc>
              <a:spcBef>
                <a:spcPts val="0"/>
              </a:spcBef>
            </a:pPr>
            <a:r>
              <a:rPr lang="en-US" sz="10000" dirty="0">
                <a:effectLst/>
                <a:ea typeface="Calibri" panose="020F0502020204030204" pitchFamily="34" charset="0"/>
                <a:cs typeface="Calibri" panose="020F0502020204030204" pitchFamily="34" charset="0"/>
              </a:rPr>
              <a:t>Detailed specifications or statement of work for what needs to be purchased</a:t>
            </a:r>
          </a:p>
          <a:p>
            <a:pPr lvl="1">
              <a:lnSpc>
                <a:spcPct val="120000"/>
              </a:lnSpc>
              <a:spcBef>
                <a:spcPts val="0"/>
              </a:spcBef>
              <a:buFont typeface="Wingdings" panose="05000000000000000000" pitchFamily="2" charset="2"/>
              <a:buChar char="ü"/>
            </a:pPr>
            <a:r>
              <a:rPr lang="en-US" sz="9800" dirty="0">
                <a:ea typeface="Calibri" panose="020F0502020204030204" pitchFamily="34" charset="0"/>
                <a:cs typeface="Calibri" panose="020F0502020204030204" pitchFamily="34" charset="0"/>
              </a:rPr>
              <a:t>Examples for goods: model numbers, part numbers, quantity, size, location for delivery, quotes, related services (installation)</a:t>
            </a:r>
          </a:p>
          <a:p>
            <a:pPr lvl="1">
              <a:lnSpc>
                <a:spcPct val="120000"/>
              </a:lnSpc>
              <a:spcBef>
                <a:spcPts val="0"/>
              </a:spcBef>
              <a:buFont typeface="Wingdings" panose="05000000000000000000" pitchFamily="2" charset="2"/>
              <a:buChar char="ü"/>
            </a:pPr>
            <a:r>
              <a:rPr lang="en-US" sz="9800" dirty="0">
                <a:ea typeface="Calibri" panose="020F0502020204030204" pitchFamily="34" charset="0"/>
                <a:cs typeface="Calibri" panose="020F0502020204030204" pitchFamily="34" charset="0"/>
              </a:rPr>
              <a:t>Examples for services: scope of the project, expected outcome, timeline, location of services, quotes</a:t>
            </a:r>
          </a:p>
          <a:p>
            <a:pPr>
              <a:lnSpc>
                <a:spcPct val="120000"/>
              </a:lnSpc>
              <a:spcBef>
                <a:spcPts val="0"/>
              </a:spcBef>
            </a:pPr>
            <a:r>
              <a:rPr lang="en-US" sz="10000" dirty="0">
                <a:effectLst/>
                <a:ea typeface="Calibri" panose="020F0502020204030204" pitchFamily="34" charset="0"/>
                <a:cs typeface="Calibri" panose="020F0502020204030204" pitchFamily="34" charset="0"/>
              </a:rPr>
              <a:t>School resources such as potential evaluators or subject matter experts</a:t>
            </a:r>
          </a:p>
          <a:p>
            <a:pPr>
              <a:lnSpc>
                <a:spcPct val="120000"/>
              </a:lnSpc>
              <a:spcBef>
                <a:spcPts val="0"/>
              </a:spcBef>
            </a:pPr>
            <a:r>
              <a:rPr lang="en-US" sz="10000" dirty="0">
                <a:effectLst/>
                <a:ea typeface="Calibri" panose="020F0502020204030204" pitchFamily="34" charset="0"/>
                <a:cs typeface="Calibri" panose="020F0502020204030204" pitchFamily="34" charset="0"/>
              </a:rPr>
              <a:t>Any other information that may be relative to the purchase (i.e., compatibility concerns)</a:t>
            </a:r>
          </a:p>
        </p:txBody>
      </p:sp>
      <p:sp>
        <p:nvSpPr>
          <p:cNvPr id="4" name="Slide Number Placeholder 3">
            <a:extLst>
              <a:ext uri="{FF2B5EF4-FFF2-40B4-BE49-F238E27FC236}">
                <a16:creationId xmlns:a16="http://schemas.microsoft.com/office/drawing/2014/main" id="{BF55AC05-94C5-40D0-BBA2-EC4CA0318DAE}"/>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407142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891-A5F0-4502-8456-E3A9F2C40C50}"/>
              </a:ext>
            </a:extLst>
          </p:cNvPr>
          <p:cNvSpPr>
            <a:spLocks noGrp="1"/>
          </p:cNvSpPr>
          <p:nvPr>
            <p:ph type="title"/>
          </p:nvPr>
        </p:nvSpPr>
        <p:spPr/>
        <p:txBody>
          <a:bodyPr>
            <a:normAutofit/>
          </a:bodyPr>
          <a:lstStyle/>
          <a:p>
            <a:r>
              <a:rPr lang="en-US" sz="3200" dirty="0">
                <a:latin typeface="Museo Slab 500"/>
              </a:rPr>
              <a:t>Vendor Agreements </a:t>
            </a:r>
          </a:p>
        </p:txBody>
      </p:sp>
      <p:sp>
        <p:nvSpPr>
          <p:cNvPr id="3" name="Content Placeholder 2">
            <a:extLst>
              <a:ext uri="{FF2B5EF4-FFF2-40B4-BE49-F238E27FC236}">
                <a16:creationId xmlns:a16="http://schemas.microsoft.com/office/drawing/2014/main" id="{C2AC992A-E53C-4871-8274-422C24C02746}"/>
              </a:ext>
            </a:extLst>
          </p:cNvPr>
          <p:cNvSpPr>
            <a:spLocks noGrp="1"/>
          </p:cNvSpPr>
          <p:nvPr>
            <p:ph idx="1"/>
          </p:nvPr>
        </p:nvSpPr>
        <p:spPr/>
        <p:txBody>
          <a:bodyPr>
            <a:normAutofit fontScale="85000" lnSpcReduction="10000"/>
          </a:bodyPr>
          <a:lstStyle/>
          <a:p>
            <a:pPr marL="0" indent="0">
              <a:buNone/>
            </a:pPr>
            <a:r>
              <a:rPr lang="en-US" sz="3300" b="1" dirty="0"/>
              <a:t>DO NOT SIGN VENDOR AGREEMENTS</a:t>
            </a:r>
          </a:p>
          <a:p>
            <a:pPr marL="0" indent="0">
              <a:buNone/>
            </a:pPr>
            <a:r>
              <a:rPr lang="en-US" dirty="0">
                <a:latin typeface="SourceSansProRegular"/>
              </a:rPr>
              <a:t>Often vendors will provide agreements for software, leased space,  services, and maintenance or support.</a:t>
            </a:r>
          </a:p>
          <a:p>
            <a:pPr marL="0" indent="0">
              <a:buNone/>
            </a:pPr>
            <a:r>
              <a:rPr lang="en-US" dirty="0">
                <a:latin typeface="SourceSansProRegular"/>
              </a:rPr>
              <a:t>Sometimes vendors will include terms and conditions on an estimate or invoice.  Do not sign.  If the vendor requires a delivery signature, line through the terms and initial.</a:t>
            </a:r>
          </a:p>
          <a:p>
            <a:pPr marL="0" indent="0">
              <a:buNone/>
            </a:pPr>
            <a:r>
              <a:rPr lang="en-US" dirty="0"/>
              <a:t>Reasons </a:t>
            </a:r>
            <a:r>
              <a:rPr lang="en-US" u="sng" dirty="0"/>
              <a:t>not</a:t>
            </a:r>
            <a:r>
              <a:rPr lang="en-US" dirty="0"/>
              <a:t> to sign vendor agreements:</a:t>
            </a:r>
          </a:p>
          <a:p>
            <a:r>
              <a:rPr lang="en-US" dirty="0">
                <a:latin typeface="SourceSansProRegular"/>
              </a:rPr>
              <a:t>A non-public school does not have authority to bind CDE or the State.</a:t>
            </a:r>
          </a:p>
          <a:p>
            <a:r>
              <a:rPr lang="en-US" dirty="0">
                <a:latin typeface="SourceSansProRegular"/>
              </a:rPr>
              <a:t>Signing an agreement puts the school at risk as well as CDE and the State.</a:t>
            </a:r>
          </a:p>
          <a:p>
            <a:r>
              <a:rPr lang="en-US" dirty="0">
                <a:latin typeface="SourceSansProRegular"/>
              </a:rPr>
              <a:t>Certain terms in vendor agreements are not permissible for the State (ex: indemnification, binding arbitration, certain limitations of liability, automatic renewals).</a:t>
            </a:r>
          </a:p>
          <a:p>
            <a:r>
              <a:rPr lang="en-US" dirty="0">
                <a:latin typeface="SourceSansProRegular"/>
              </a:rPr>
              <a:t>Vendor agreement fine print may include additional costs/requirements.</a:t>
            </a:r>
          </a:p>
          <a:p>
            <a:pPr marL="0" indent="0">
              <a:buNone/>
            </a:pPr>
            <a:r>
              <a:rPr lang="en-US" dirty="0">
                <a:latin typeface="SourceSansProRegular"/>
              </a:rPr>
              <a:t>If the vendor insists upon a signature, contact CDE Procurement.</a:t>
            </a:r>
          </a:p>
        </p:txBody>
      </p:sp>
      <p:sp>
        <p:nvSpPr>
          <p:cNvPr id="4" name="Slide Number Placeholder 3">
            <a:extLst>
              <a:ext uri="{FF2B5EF4-FFF2-40B4-BE49-F238E27FC236}">
                <a16:creationId xmlns:a16="http://schemas.microsoft.com/office/drawing/2014/main" id="{618E1A86-44DD-49E0-9A5D-E78DD9AC2957}"/>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638769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BE8F-F3A9-4B7B-9E1F-DC524E950490}"/>
              </a:ext>
            </a:extLst>
          </p:cNvPr>
          <p:cNvSpPr>
            <a:spLocks noGrp="1"/>
          </p:cNvSpPr>
          <p:nvPr>
            <p:ph type="title"/>
          </p:nvPr>
        </p:nvSpPr>
        <p:spPr>
          <a:xfrm>
            <a:off x="245193" y="254514"/>
            <a:ext cx="6422307" cy="756418"/>
          </a:xfrm>
        </p:spPr>
        <p:txBody>
          <a:bodyPr>
            <a:noAutofit/>
          </a:bodyPr>
          <a:lstStyle/>
          <a:p>
            <a:r>
              <a:rPr lang="en-US" sz="3200" dirty="0"/>
              <a:t>Responsibilities of non-public schools</a:t>
            </a:r>
          </a:p>
        </p:txBody>
      </p:sp>
      <p:sp>
        <p:nvSpPr>
          <p:cNvPr id="3" name="Content Placeholder 2">
            <a:extLst>
              <a:ext uri="{FF2B5EF4-FFF2-40B4-BE49-F238E27FC236}">
                <a16:creationId xmlns:a16="http://schemas.microsoft.com/office/drawing/2014/main" id="{B585C827-1849-4DF1-AC6C-490D3F5E8E54}"/>
              </a:ext>
            </a:extLst>
          </p:cNvPr>
          <p:cNvSpPr>
            <a:spLocks noGrp="1"/>
          </p:cNvSpPr>
          <p:nvPr>
            <p:ph idx="1"/>
          </p:nvPr>
        </p:nvSpPr>
        <p:spPr>
          <a:xfrm>
            <a:off x="628650" y="1505276"/>
            <a:ext cx="8001000" cy="4746668"/>
          </a:xfrm>
        </p:spPr>
        <p:txBody>
          <a:bodyPr>
            <a:normAutofit fontScale="47500" lnSpcReduction="20000"/>
          </a:bodyPr>
          <a:lstStyle/>
          <a:p>
            <a:r>
              <a:rPr lang="en-US" sz="5900" dirty="0"/>
              <a:t>Comply with application and EANS I requirements.</a:t>
            </a:r>
          </a:p>
          <a:p>
            <a:r>
              <a:rPr lang="en-US" sz="5900" dirty="0"/>
              <a:t>Follow the State’s rules and guidance regarding ethics and conflicts of interest. </a:t>
            </a:r>
          </a:p>
          <a:p>
            <a:r>
              <a:rPr lang="en-US" sz="5900" dirty="0"/>
              <a:t>Provide documentation as requested by CDE.  Be responsive to CDE requests for information.</a:t>
            </a:r>
          </a:p>
          <a:p>
            <a:r>
              <a:rPr lang="en-US" sz="5900" dirty="0"/>
              <a:t>Draft statements of work and obtain vendor quotes if CDE is purchasing on behalf of school</a:t>
            </a:r>
          </a:p>
          <a:p>
            <a:r>
              <a:rPr lang="en-US" sz="5900" dirty="0"/>
              <a:t>Obtain completed W9s from vendors (for payment).</a:t>
            </a:r>
          </a:p>
          <a:p>
            <a:r>
              <a:rPr lang="en-US" sz="5900" dirty="0"/>
              <a:t>Ensure vendors do not provide goods/services prior to a purchase order/contract issued by CDE, if required.</a:t>
            </a:r>
          </a:p>
          <a:p>
            <a:r>
              <a:rPr lang="en-US" sz="5900" dirty="0"/>
              <a:t>Retain records for all purchases and reimbursements.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E6B159A-4C1A-46C0-8DA3-022738C10326}"/>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92605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97B-8809-41F2-A0E1-53033386C980}"/>
              </a:ext>
            </a:extLst>
          </p:cNvPr>
          <p:cNvSpPr>
            <a:spLocks noGrp="1"/>
          </p:cNvSpPr>
          <p:nvPr>
            <p:ph type="title"/>
          </p:nvPr>
        </p:nvSpPr>
        <p:spPr/>
        <p:txBody>
          <a:bodyPr>
            <a:normAutofit/>
          </a:bodyPr>
          <a:lstStyle/>
          <a:p>
            <a:r>
              <a:rPr lang="en-US" sz="3200" dirty="0"/>
              <a:t>EANS I Deadlines</a:t>
            </a:r>
          </a:p>
        </p:txBody>
      </p:sp>
      <p:sp>
        <p:nvSpPr>
          <p:cNvPr id="3" name="Content Placeholder 2" descr="Chart of EANS I deadlines.">
            <a:extLst>
              <a:ext uri="{FF2B5EF4-FFF2-40B4-BE49-F238E27FC236}">
                <a16:creationId xmlns:a16="http://schemas.microsoft.com/office/drawing/2014/main" id="{07B4CD98-FCA5-470E-8801-AF47A5F6A1B9}"/>
              </a:ext>
            </a:extLst>
          </p:cNvPr>
          <p:cNvSpPr>
            <a:spLocks noGrp="1"/>
          </p:cNvSpPr>
          <p:nvPr>
            <p:ph idx="1"/>
          </p:nvPr>
        </p:nvSpPr>
        <p:spPr>
          <a:xfrm>
            <a:off x="622570" y="1560938"/>
            <a:ext cx="7752945" cy="4568991"/>
          </a:xfrm>
        </p:spPr>
        <p:txBody>
          <a:bodyPr>
            <a:normAutofit/>
          </a:bodyPr>
          <a:lstStyle/>
          <a:p>
            <a:pPr marL="0" indent="0" algn="ctr">
              <a:buNone/>
            </a:pPr>
            <a:endParaRPr lang="en-US" sz="500" b="1" u="sng" dirty="0">
              <a:latin typeface="SourceSansProRegular"/>
            </a:endParaRPr>
          </a:p>
          <a:p>
            <a:pPr marL="0" indent="0" algn="ctr">
              <a:lnSpc>
                <a:spcPct val="100000"/>
              </a:lnSpc>
              <a:spcBef>
                <a:spcPts val="0"/>
              </a:spcBef>
              <a:buNone/>
            </a:pPr>
            <a:endParaRPr lang="en-US" sz="2600" i="1" dirty="0"/>
          </a:p>
        </p:txBody>
      </p:sp>
      <p:sp>
        <p:nvSpPr>
          <p:cNvPr id="4" name="Slide Number Placeholder 3">
            <a:extLst>
              <a:ext uri="{FF2B5EF4-FFF2-40B4-BE49-F238E27FC236}">
                <a16:creationId xmlns:a16="http://schemas.microsoft.com/office/drawing/2014/main" id="{6C79D51B-8609-41C0-8E2A-A96805DDA435}"/>
              </a:ext>
            </a:extLst>
          </p:cNvPr>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5" name="Table 4">
            <a:extLst>
              <a:ext uri="{FF2B5EF4-FFF2-40B4-BE49-F238E27FC236}">
                <a16:creationId xmlns:a16="http://schemas.microsoft.com/office/drawing/2014/main" id="{B77CB60F-05A6-4B8B-84FC-43F1B81613F8}"/>
              </a:ext>
            </a:extLst>
          </p:cNvPr>
          <p:cNvGraphicFramePr>
            <a:graphicFrameLocks noGrp="1"/>
          </p:cNvGraphicFramePr>
          <p:nvPr>
            <p:extLst>
              <p:ext uri="{D42A27DB-BD31-4B8C-83A1-F6EECF244321}">
                <p14:modId xmlns:p14="http://schemas.microsoft.com/office/powerpoint/2010/main" val="2329220952"/>
              </p:ext>
            </p:extLst>
          </p:nvPr>
        </p:nvGraphicFramePr>
        <p:xfrm>
          <a:off x="622570" y="1560939"/>
          <a:ext cx="7898860" cy="4810905"/>
        </p:xfrm>
        <a:graphic>
          <a:graphicData uri="http://schemas.openxmlformats.org/drawingml/2006/table">
            <a:tbl>
              <a:tblPr firstRow="1" firstCol="1" bandRow="1">
                <a:tableStyleId>{C4B1156A-380E-4F78-BDF5-A606A8083BF9}</a:tableStyleId>
              </a:tblPr>
              <a:tblGrid>
                <a:gridCol w="2426520">
                  <a:extLst>
                    <a:ext uri="{9D8B030D-6E8A-4147-A177-3AD203B41FA5}">
                      <a16:colId xmlns:a16="http://schemas.microsoft.com/office/drawing/2014/main" val="2627048014"/>
                    </a:ext>
                  </a:extLst>
                </a:gridCol>
                <a:gridCol w="5472340">
                  <a:extLst>
                    <a:ext uri="{9D8B030D-6E8A-4147-A177-3AD203B41FA5}">
                      <a16:colId xmlns:a16="http://schemas.microsoft.com/office/drawing/2014/main" val="5633542"/>
                    </a:ext>
                  </a:extLst>
                </a:gridCol>
              </a:tblGrid>
              <a:tr h="427033">
                <a:tc>
                  <a:txBody>
                    <a:bodyPr/>
                    <a:lstStyle/>
                    <a:p>
                      <a:pPr marL="0" marR="0">
                        <a:lnSpc>
                          <a:spcPct val="107000"/>
                        </a:lnSpc>
                        <a:spcBef>
                          <a:spcPts val="0"/>
                        </a:spcBef>
                        <a:spcAft>
                          <a:spcPts val="0"/>
                        </a:spcAft>
                      </a:pPr>
                      <a:r>
                        <a:rPr lang="en-US" sz="2000" dirty="0">
                          <a:solidFill>
                            <a:schemeClr val="tx1"/>
                          </a:solidFill>
                          <a:effectLst/>
                        </a:rPr>
                        <a:t>April 12, 2021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b="0" dirty="0">
                          <a:solidFill>
                            <a:schemeClr val="tx1"/>
                          </a:solidFill>
                          <a:effectLst/>
                        </a:rPr>
                        <a:t>Applications for funding due to CDE</a:t>
                      </a:r>
                    </a:p>
                  </a:txBody>
                  <a:tcPr marL="68580" marR="68580" marT="0" marB="0"/>
                </a:tc>
                <a:extLst>
                  <a:ext uri="{0D108BD9-81ED-4DB2-BD59-A6C34878D82A}">
                    <a16:rowId xmlns:a16="http://schemas.microsoft.com/office/drawing/2014/main" val="1114133141"/>
                  </a:ext>
                </a:extLst>
              </a:tr>
              <a:tr h="715806">
                <a:tc>
                  <a:txBody>
                    <a:bodyPr/>
                    <a:lstStyle/>
                    <a:p>
                      <a:pPr marL="0" marR="0">
                        <a:lnSpc>
                          <a:spcPct val="107000"/>
                        </a:lnSpc>
                        <a:spcBef>
                          <a:spcPts val="0"/>
                        </a:spcBef>
                        <a:spcAft>
                          <a:spcPts val="800"/>
                        </a:spcAft>
                      </a:pPr>
                      <a:r>
                        <a:rPr lang="en-US" sz="2000" dirty="0">
                          <a:solidFill>
                            <a:schemeClr val="tx1"/>
                          </a:solidFill>
                          <a:effectLst/>
                        </a:rPr>
                        <a:t>April 26 - 30, 2021       </a:t>
                      </a:r>
                      <a:r>
                        <a:rPr lang="en-US" sz="2000" b="0" dirty="0">
                          <a:solidFill>
                            <a:schemeClr val="tx1"/>
                          </a:solidFill>
                          <a:effectLst/>
                        </a:rPr>
                        <a:t>(estimated)</a:t>
                      </a:r>
                      <a:endParaRPr lang="en-US" sz="2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solidFill>
                            <a:schemeClr val="tx1"/>
                          </a:solidFill>
                          <a:effectLst/>
                        </a:rPr>
                        <a:t>Notification letters and/or clarification questions sent from CDE to schools.</a:t>
                      </a:r>
                    </a:p>
                  </a:txBody>
                  <a:tcPr marL="68580" marR="68580" marT="0" marB="0"/>
                </a:tc>
                <a:extLst>
                  <a:ext uri="{0D108BD9-81ED-4DB2-BD59-A6C34878D82A}">
                    <a16:rowId xmlns:a16="http://schemas.microsoft.com/office/drawing/2014/main" val="3337095740"/>
                  </a:ext>
                </a:extLst>
              </a:tr>
              <a:tr h="1507992">
                <a:tc>
                  <a:txBody>
                    <a:bodyPr/>
                    <a:lstStyle/>
                    <a:p>
                      <a:pPr marL="0" marR="0">
                        <a:lnSpc>
                          <a:spcPct val="107000"/>
                        </a:lnSpc>
                        <a:spcBef>
                          <a:spcPts val="0"/>
                        </a:spcBef>
                        <a:spcAft>
                          <a:spcPts val="0"/>
                        </a:spcAft>
                      </a:pPr>
                      <a:r>
                        <a:rPr lang="en-US" sz="2000" dirty="0">
                          <a:solidFill>
                            <a:schemeClr val="tx1"/>
                          </a:solidFill>
                          <a:effectLst/>
                        </a:rPr>
                        <a:t>August 11, 2021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solidFill>
                            <a:schemeClr val="tx1"/>
                          </a:solidFill>
                          <a:effectLst/>
                        </a:rPr>
                        <a:t>Funds through CDE procurement must be obligated. </a:t>
                      </a:r>
                      <a:endParaRPr lang="en-US" sz="2000" i="0" dirty="0">
                        <a:solidFill>
                          <a:schemeClr val="tx1"/>
                        </a:solidFill>
                        <a:effectLst/>
                      </a:endParaRPr>
                    </a:p>
                    <a:p>
                      <a:pPr marL="0" marR="0">
                        <a:lnSpc>
                          <a:spcPct val="100000"/>
                        </a:lnSpc>
                        <a:spcBef>
                          <a:spcPts val="0"/>
                        </a:spcBef>
                        <a:spcAft>
                          <a:spcPts val="800"/>
                        </a:spcAft>
                      </a:pPr>
                      <a:r>
                        <a:rPr lang="en-US" sz="2000" i="1" dirty="0">
                          <a:solidFill>
                            <a:schemeClr val="tx1"/>
                          </a:solidFill>
                          <a:effectLst/>
                        </a:rPr>
                        <a:t>Obligated</a:t>
                      </a:r>
                      <a:r>
                        <a:rPr lang="en-US" sz="2000" dirty="0">
                          <a:solidFill>
                            <a:schemeClr val="tx1"/>
                          </a:solidFill>
                          <a:effectLst/>
                        </a:rPr>
                        <a:t> means a contract or purchase order must be issued to vendor(s) to commit funds.</a:t>
                      </a:r>
                    </a:p>
                  </a:txBody>
                  <a:tcPr marL="68580" marR="68580" marT="0" marB="0"/>
                </a:tc>
                <a:extLst>
                  <a:ext uri="{0D108BD9-81ED-4DB2-BD59-A6C34878D82A}">
                    <a16:rowId xmlns:a16="http://schemas.microsoft.com/office/drawing/2014/main" val="1211579806"/>
                  </a:ext>
                </a:extLst>
              </a:tr>
              <a:tr h="464733">
                <a:tc>
                  <a:txBody>
                    <a:bodyPr/>
                    <a:lstStyle/>
                    <a:p>
                      <a:pPr marL="0" marR="0">
                        <a:lnSpc>
                          <a:spcPct val="107000"/>
                        </a:lnSpc>
                        <a:spcBef>
                          <a:spcPts val="0"/>
                        </a:spcBef>
                        <a:spcAft>
                          <a:spcPts val="8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day of every month</a:t>
                      </a:r>
                    </a:p>
                  </a:txBody>
                  <a:tcPr marL="68580" marR="68580" marT="0" marB="0"/>
                </a:tc>
                <a:tc>
                  <a:txBody>
                    <a:bodyPr/>
                    <a:lstStyle/>
                    <a:p>
                      <a:pPr marL="0" marR="0">
                        <a:lnSpc>
                          <a:spcPct val="107000"/>
                        </a:lnSpc>
                        <a:spcBef>
                          <a:spcPts val="0"/>
                        </a:spcBef>
                        <a:spcAft>
                          <a:spcPts val="800"/>
                        </a:spcAft>
                      </a:pPr>
                      <a:r>
                        <a:rPr lang="en-US" sz="2000" dirty="0">
                          <a:solidFill>
                            <a:schemeClr val="tx1"/>
                          </a:solidFill>
                          <a:effectLst/>
                        </a:rPr>
                        <a:t>Reimbursement requests</a:t>
                      </a:r>
                    </a:p>
                  </a:txBody>
                  <a:tcPr marL="68580" marR="68580" marT="0" marB="0"/>
                </a:tc>
                <a:extLst>
                  <a:ext uri="{0D108BD9-81ED-4DB2-BD59-A6C34878D82A}">
                    <a16:rowId xmlns:a16="http://schemas.microsoft.com/office/drawing/2014/main" val="3518399236"/>
                  </a:ext>
                </a:extLst>
              </a:tr>
              <a:tr h="1090813">
                <a:tc>
                  <a:txBody>
                    <a:bodyPr/>
                    <a:lstStyle/>
                    <a:p>
                      <a:pPr marL="0" marR="0">
                        <a:lnSpc>
                          <a:spcPct val="107000"/>
                        </a:lnSpc>
                        <a:spcBef>
                          <a:spcPts val="0"/>
                        </a:spcBef>
                        <a:spcAft>
                          <a:spcPts val="800"/>
                        </a:spcAft>
                      </a:pPr>
                      <a:r>
                        <a:rPr lang="en-US" sz="2000" dirty="0">
                          <a:solidFill>
                            <a:schemeClr val="tx1"/>
                          </a:solidFill>
                          <a:effectLst/>
                        </a:rPr>
                        <a:t>September 30, 2023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800"/>
                        </a:spcAft>
                        <a:buNone/>
                      </a:pPr>
                      <a:r>
                        <a:rPr lang="en-US" sz="2000" dirty="0">
                          <a:solidFill>
                            <a:schemeClr val="tx1"/>
                          </a:solidFill>
                          <a:effectLst/>
                        </a:rPr>
                        <a:t>1) All goods/services delivered and performed, and </a:t>
                      </a:r>
                    </a:p>
                    <a:p>
                      <a:pPr marL="0" marR="0">
                        <a:lnSpc>
                          <a:spcPct val="107000"/>
                        </a:lnSpc>
                        <a:spcBef>
                          <a:spcPts val="0"/>
                        </a:spcBef>
                        <a:spcAft>
                          <a:spcPts val="800"/>
                        </a:spcAft>
                      </a:pPr>
                      <a:r>
                        <a:rPr lang="en-US" sz="2000" dirty="0">
                          <a:solidFill>
                            <a:schemeClr val="tx1"/>
                          </a:solidFill>
                          <a:effectLst/>
                        </a:rPr>
                        <a:t>2) All invoices from schools sent to CDE for payment</a:t>
                      </a:r>
                    </a:p>
                  </a:txBody>
                  <a:tcPr marL="68580" marR="68580" marT="0" marB="0"/>
                </a:tc>
                <a:extLst>
                  <a:ext uri="{0D108BD9-81ED-4DB2-BD59-A6C34878D82A}">
                    <a16:rowId xmlns:a16="http://schemas.microsoft.com/office/drawing/2014/main" val="3678991239"/>
                  </a:ext>
                </a:extLst>
              </a:tr>
              <a:tr h="431467">
                <a:tc>
                  <a:txBody>
                    <a:bodyPr/>
                    <a:lstStyle/>
                    <a:p>
                      <a:pPr marL="0" marR="0">
                        <a:lnSpc>
                          <a:spcPct val="107000"/>
                        </a:lnSpc>
                        <a:spcBef>
                          <a:spcPts val="0"/>
                        </a:spcBef>
                        <a:spcAft>
                          <a:spcPts val="800"/>
                        </a:spcAft>
                      </a:pPr>
                      <a:r>
                        <a:rPr lang="en-US" sz="2000" dirty="0">
                          <a:solidFill>
                            <a:schemeClr val="tx1"/>
                          </a:solidFill>
                          <a:effectLst/>
                        </a:rPr>
                        <a:t>To be determined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solidFill>
                            <a:schemeClr val="tx1"/>
                          </a:solidFill>
                          <a:effectLst/>
                        </a:rPr>
                        <a:t>EANS II is coming….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580494"/>
                  </a:ext>
                </a:extLst>
              </a:tr>
            </a:tbl>
          </a:graphicData>
        </a:graphic>
      </p:graphicFrame>
    </p:spTree>
    <p:extLst>
      <p:ext uri="{BB962C8B-B14F-4D97-AF65-F5344CB8AC3E}">
        <p14:creationId xmlns:p14="http://schemas.microsoft.com/office/powerpoint/2010/main" val="4293793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7025-5E21-4C50-8B5E-54F56E7454D7}"/>
              </a:ext>
            </a:extLst>
          </p:cNvPr>
          <p:cNvSpPr>
            <a:spLocks noGrp="1"/>
          </p:cNvSpPr>
          <p:nvPr>
            <p:ph type="title"/>
          </p:nvPr>
        </p:nvSpPr>
        <p:spPr>
          <a:xfrm>
            <a:off x="245193" y="254514"/>
            <a:ext cx="6984282" cy="756418"/>
          </a:xfrm>
        </p:spPr>
        <p:txBody>
          <a:bodyPr>
            <a:noAutofit/>
          </a:bodyPr>
          <a:lstStyle/>
          <a:p>
            <a:r>
              <a:rPr lang="en-US" sz="3200" dirty="0"/>
              <a:t>Responsibilities of non-public schools</a:t>
            </a:r>
          </a:p>
        </p:txBody>
      </p:sp>
      <p:sp>
        <p:nvSpPr>
          <p:cNvPr id="3" name="Content Placeholder 2">
            <a:extLst>
              <a:ext uri="{FF2B5EF4-FFF2-40B4-BE49-F238E27FC236}">
                <a16:creationId xmlns:a16="http://schemas.microsoft.com/office/drawing/2014/main" id="{4A7BA6DF-D78B-47B8-A897-5655D8DF1030}"/>
              </a:ext>
            </a:extLst>
          </p:cNvPr>
          <p:cNvSpPr>
            <a:spLocks noGrp="1"/>
          </p:cNvSpPr>
          <p:nvPr>
            <p:ph idx="1"/>
          </p:nvPr>
        </p:nvSpPr>
        <p:spPr>
          <a:xfrm>
            <a:off x="628650" y="1531182"/>
            <a:ext cx="7886700" cy="4412418"/>
          </a:xfrm>
        </p:spPr>
        <p:txBody>
          <a:bodyPr>
            <a:normAutofit fontScale="25000" lnSpcReduction="20000"/>
          </a:bodyPr>
          <a:lstStyle/>
          <a:p>
            <a:r>
              <a:rPr lang="en-US" sz="11200" dirty="0"/>
              <a:t>Keep an inventory and track all goods purchased by CDE or by school. </a:t>
            </a:r>
          </a:p>
          <a:p>
            <a:r>
              <a:rPr lang="en-US" sz="11200" dirty="0"/>
              <a:t>Maintain goods in acceptable working condition.</a:t>
            </a:r>
          </a:p>
          <a:p>
            <a:r>
              <a:rPr lang="en-US" sz="11200" dirty="0"/>
              <a:t>Follow guidance on returning goods when no longer needed by school.</a:t>
            </a:r>
          </a:p>
          <a:p>
            <a:pPr lvl="1">
              <a:buFont typeface="Wingdings" panose="05000000000000000000" pitchFamily="2" charset="2"/>
              <a:buChar char="ü"/>
            </a:pPr>
            <a:r>
              <a:rPr lang="en-US" sz="11200" dirty="0"/>
              <a:t>School must ship or otherwise deliver remaining goods to CDE as directed by CDE</a:t>
            </a:r>
          </a:p>
          <a:p>
            <a:r>
              <a:rPr lang="en-US" sz="11200" dirty="0"/>
              <a:t>Follow guidance on school requests to keep goods. </a:t>
            </a:r>
          </a:p>
          <a:p>
            <a:pPr lvl="1">
              <a:buFont typeface="Wingdings" panose="05000000000000000000" pitchFamily="2" charset="2"/>
              <a:buChar char="ü"/>
            </a:pPr>
            <a:r>
              <a:rPr lang="en-US" sz="11200" dirty="0"/>
              <a:t>Provide CDE with written request to keep goods, identify allowable purpose (other federal education programs such as ESEA or IDEA).</a:t>
            </a:r>
          </a:p>
          <a:p>
            <a:pPr lvl="1">
              <a:buFont typeface="Wingdings" panose="05000000000000000000" pitchFamily="2" charset="2"/>
              <a:buChar char="ü"/>
            </a:pPr>
            <a:r>
              <a:rPr lang="en-US" sz="11200" dirty="0"/>
              <a:t>CDE reviews request.</a:t>
            </a:r>
          </a:p>
          <a:p>
            <a:pPr marL="0" indent="0">
              <a:buNone/>
            </a:pPr>
            <a:endParaRPr lang="en-US" dirty="0"/>
          </a:p>
        </p:txBody>
      </p:sp>
      <p:sp>
        <p:nvSpPr>
          <p:cNvPr id="4" name="Slide Number Placeholder 3">
            <a:extLst>
              <a:ext uri="{FF2B5EF4-FFF2-40B4-BE49-F238E27FC236}">
                <a16:creationId xmlns:a16="http://schemas.microsoft.com/office/drawing/2014/main" id="{CEEB677B-C692-4B36-9D4C-56BBD6263A03}"/>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63261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5B6F-E3EA-4371-A286-2F52C7975E8A}"/>
              </a:ext>
            </a:extLst>
          </p:cNvPr>
          <p:cNvSpPr>
            <a:spLocks noGrp="1"/>
          </p:cNvSpPr>
          <p:nvPr>
            <p:ph type="title"/>
          </p:nvPr>
        </p:nvSpPr>
        <p:spPr/>
        <p:txBody>
          <a:bodyPr>
            <a:normAutofit/>
          </a:bodyPr>
          <a:lstStyle/>
          <a:p>
            <a:r>
              <a:rPr lang="en-US" sz="3200" dirty="0"/>
              <a:t>Where do we go from here? </a:t>
            </a:r>
          </a:p>
        </p:txBody>
      </p:sp>
      <p:sp>
        <p:nvSpPr>
          <p:cNvPr id="3" name="Content Placeholder 2">
            <a:extLst>
              <a:ext uri="{FF2B5EF4-FFF2-40B4-BE49-F238E27FC236}">
                <a16:creationId xmlns:a16="http://schemas.microsoft.com/office/drawing/2014/main" id="{8FBA84AB-2BBB-438F-AA3F-D33079B66932}"/>
              </a:ext>
            </a:extLst>
          </p:cNvPr>
          <p:cNvSpPr>
            <a:spLocks noGrp="1"/>
          </p:cNvSpPr>
          <p:nvPr>
            <p:ph idx="1"/>
          </p:nvPr>
        </p:nvSpPr>
        <p:spPr/>
        <p:txBody>
          <a:bodyPr/>
          <a:lstStyle/>
          <a:p>
            <a:pPr marL="0" indent="0">
              <a:buNone/>
            </a:pPr>
            <a:r>
              <a:rPr lang="en-US" dirty="0"/>
              <a:t>Next Steps:</a:t>
            </a:r>
          </a:p>
          <a:p>
            <a:pPr marL="0" indent="0">
              <a:buNone/>
            </a:pPr>
            <a:br>
              <a:rPr lang="en-US" dirty="0"/>
            </a:br>
            <a:r>
              <a:rPr lang="en-US" dirty="0"/>
              <a:t>Application Review</a:t>
            </a:r>
          </a:p>
          <a:p>
            <a:pPr lvl="1"/>
            <a:r>
              <a:rPr lang="en-US" dirty="0"/>
              <a:t>Application review scheduled from April 16 – April 23</a:t>
            </a:r>
          </a:p>
          <a:p>
            <a:pPr marL="0" indent="0">
              <a:buNone/>
            </a:pPr>
            <a:r>
              <a:rPr lang="en-US" dirty="0"/>
              <a:t>Notifications</a:t>
            </a:r>
          </a:p>
          <a:p>
            <a:pPr lvl="1"/>
            <a:r>
              <a:rPr lang="en-US" dirty="0"/>
              <a:t>Final award amount</a:t>
            </a:r>
          </a:p>
          <a:p>
            <a:pPr lvl="1"/>
            <a:r>
              <a:rPr lang="en-US" dirty="0"/>
              <a:t>Need more information</a:t>
            </a:r>
          </a:p>
          <a:p>
            <a:pPr lvl="2"/>
            <a:r>
              <a:rPr lang="en-US" dirty="0"/>
              <a:t>Rinse and repeat</a:t>
            </a:r>
          </a:p>
          <a:p>
            <a:pPr lvl="1"/>
            <a:r>
              <a:rPr lang="en-US" dirty="0"/>
              <a:t>Reimbursement and procurement instructions</a:t>
            </a:r>
          </a:p>
          <a:p>
            <a:pPr lvl="2"/>
            <a:r>
              <a:rPr lang="en-US" dirty="0"/>
              <a:t>Instructions for requesting reimbursement</a:t>
            </a:r>
          </a:p>
          <a:p>
            <a:pPr lvl="2"/>
            <a:r>
              <a:rPr lang="en-US" dirty="0"/>
              <a:t>Instructions on procurement next steps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48C1AF7-C649-42D8-A7F7-1638291EF72A}"/>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4053996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AC2E800-4ADA-4543-8461-5EDFBF28D6D3}"/>
              </a:ext>
            </a:extLst>
          </p:cNvPr>
          <p:cNvSpPr>
            <a:spLocks noGrp="1"/>
          </p:cNvSpPr>
          <p:nvPr>
            <p:ph type="title"/>
          </p:nvPr>
        </p:nvSpPr>
        <p:spPr>
          <a:xfrm>
            <a:off x="966045" y="1369938"/>
            <a:ext cx="2408140" cy="4114800"/>
          </a:xfrm>
        </p:spPr>
        <p:txBody>
          <a:bodyPr>
            <a:normAutofit/>
          </a:bodyPr>
          <a:lstStyle/>
          <a:p>
            <a:pPr algn="r"/>
            <a:r>
              <a:rPr lang="en-US" sz="2800" dirty="0">
                <a:solidFill>
                  <a:schemeClr val="tx1"/>
                </a:solidFill>
              </a:rPr>
              <a:t>Contacts</a:t>
            </a:r>
            <a:r>
              <a:rPr lang="en-US" dirty="0">
                <a:solidFill>
                  <a:schemeClr val="tx1"/>
                </a:solidFill>
              </a:rPr>
              <a:t> </a:t>
            </a:r>
          </a:p>
        </p:txBody>
      </p:sp>
      <p:cxnSp>
        <p:nvCxnSpPr>
          <p:cNvPr id="24" name="Straight Connector 18">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1976411"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7F5B781-DA57-4685-BE95-940F1ED22BBF}"/>
              </a:ext>
            </a:extLst>
          </p:cNvPr>
          <p:cNvSpPr>
            <a:spLocks noGrp="1"/>
          </p:cNvSpPr>
          <p:nvPr>
            <p:ph idx="1"/>
          </p:nvPr>
        </p:nvSpPr>
        <p:spPr>
          <a:xfrm>
            <a:off x="3705227" y="1540717"/>
            <a:ext cx="4607505" cy="4114800"/>
          </a:xfrm>
        </p:spPr>
        <p:txBody>
          <a:bodyPr anchor="ctr">
            <a:normAutofit/>
          </a:bodyPr>
          <a:lstStyle/>
          <a:p>
            <a:pPr marL="0" indent="0">
              <a:spcBef>
                <a:spcPts val="0"/>
              </a:spcBef>
              <a:buNone/>
            </a:pPr>
            <a:r>
              <a:rPr lang="en-US" sz="1900" b="1" kern="800" dirty="0">
                <a:latin typeface="SourceSansProRegular"/>
                <a:ea typeface="Calibri" panose="020F0502020204030204" pitchFamily="34" charset="0"/>
              </a:rPr>
              <a:t>Program Questions: </a:t>
            </a:r>
            <a:endParaRPr lang="en-US" sz="1900" kern="800" dirty="0">
              <a:latin typeface="SourceSansProRegular"/>
              <a:ea typeface="Calibri" panose="020F0502020204030204" pitchFamily="34" charset="0"/>
            </a:endParaRPr>
          </a:p>
          <a:p>
            <a:pPr marL="0" indent="0">
              <a:spcBef>
                <a:spcPts val="0"/>
              </a:spcBef>
              <a:buNone/>
            </a:pPr>
            <a:r>
              <a:rPr lang="en-US" sz="1900" kern="800" dirty="0">
                <a:latin typeface="SourceSansProRegular"/>
                <a:ea typeface="Calibri" panose="020F0502020204030204" pitchFamily="34" charset="0"/>
              </a:rPr>
              <a:t>DeLilah Collins </a:t>
            </a:r>
            <a:r>
              <a:rPr lang="en-US" sz="1900" kern="800" dirty="0">
                <a:latin typeface="SourceSansProRegular"/>
                <a:ea typeface="Calibri" panose="020F0502020204030204" pitchFamily="34" charset="0"/>
                <a:hlinkClick r:id="rId2"/>
              </a:rPr>
              <a:t>collins_d@cde.state.co.us</a:t>
            </a:r>
            <a:r>
              <a:rPr lang="en-US" sz="1900" kern="800" dirty="0">
                <a:latin typeface="SourceSansProRegular"/>
                <a:ea typeface="Calibri" panose="020F0502020204030204" pitchFamily="34" charset="0"/>
              </a:rPr>
              <a:t> </a:t>
            </a:r>
          </a:p>
          <a:p>
            <a:pPr marL="0" indent="0">
              <a:spcBef>
                <a:spcPts val="0"/>
              </a:spcBef>
              <a:buNone/>
            </a:pPr>
            <a:r>
              <a:rPr lang="en-US" sz="1900" kern="800" dirty="0">
                <a:latin typeface="SourceSansProRegular"/>
                <a:ea typeface="Calibri" panose="020F0502020204030204" pitchFamily="34" charset="0"/>
              </a:rPr>
              <a:t> </a:t>
            </a:r>
          </a:p>
          <a:p>
            <a:pPr marL="0" indent="0">
              <a:spcBef>
                <a:spcPts val="0"/>
              </a:spcBef>
              <a:buNone/>
            </a:pPr>
            <a:r>
              <a:rPr lang="en-US" sz="1900" b="1" kern="800" dirty="0">
                <a:latin typeface="SourceSansProRegular"/>
                <a:ea typeface="Calibri" panose="020F0502020204030204" pitchFamily="34" charset="0"/>
              </a:rPr>
              <a:t>Budget/Fiscal Questions: </a:t>
            </a:r>
            <a:endParaRPr lang="en-US" sz="1900" kern="800" dirty="0">
              <a:latin typeface="SourceSansProRegular"/>
              <a:ea typeface="Calibri" panose="020F0502020204030204" pitchFamily="34" charset="0"/>
            </a:endParaRPr>
          </a:p>
          <a:p>
            <a:pPr marL="0" indent="0">
              <a:spcBef>
                <a:spcPts val="0"/>
              </a:spcBef>
              <a:buNone/>
            </a:pPr>
            <a:r>
              <a:rPr lang="en-US" sz="1900" kern="800" dirty="0">
                <a:latin typeface="SourceSansProRegular"/>
                <a:ea typeface="Calibri" panose="020F0502020204030204" pitchFamily="34" charset="0"/>
              </a:rPr>
              <a:t>Robert Hawkins </a:t>
            </a:r>
            <a:r>
              <a:rPr lang="en-US" sz="1900" kern="800" dirty="0">
                <a:latin typeface="SourceSansProRegular"/>
                <a:ea typeface="Calibri" panose="020F0502020204030204" pitchFamily="34" charset="0"/>
                <a:hlinkClick r:id="rId3"/>
              </a:rPr>
              <a:t>hawkins_r@cde.state.co.us</a:t>
            </a:r>
            <a:r>
              <a:rPr lang="en-US" sz="1900" kern="800" dirty="0">
                <a:latin typeface="SourceSansProRegular"/>
                <a:ea typeface="Calibri" panose="020F0502020204030204" pitchFamily="34" charset="0"/>
              </a:rPr>
              <a:t> </a:t>
            </a:r>
          </a:p>
          <a:p>
            <a:pPr marL="0" indent="0">
              <a:spcBef>
                <a:spcPts val="0"/>
              </a:spcBef>
              <a:buNone/>
            </a:pPr>
            <a:r>
              <a:rPr lang="en-US" sz="1900" kern="800" dirty="0">
                <a:highlight>
                  <a:srgbClr val="FFFF00"/>
                </a:highlight>
                <a:latin typeface="SourceSansProRegular"/>
                <a:ea typeface="Calibri" panose="020F0502020204030204" pitchFamily="34" charset="0"/>
              </a:rPr>
              <a:t> </a:t>
            </a:r>
            <a:endParaRPr lang="en-US" sz="1900" kern="800" dirty="0">
              <a:latin typeface="SourceSansProRegular"/>
              <a:ea typeface="Calibri" panose="020F0502020204030204" pitchFamily="34" charset="0"/>
            </a:endParaRPr>
          </a:p>
          <a:p>
            <a:pPr marL="0" indent="0">
              <a:spcBef>
                <a:spcPts val="0"/>
              </a:spcBef>
              <a:buNone/>
            </a:pPr>
            <a:r>
              <a:rPr lang="en-US" sz="1900" b="1" kern="800" dirty="0">
                <a:latin typeface="SourceSansProRegular"/>
                <a:ea typeface="Calibri" panose="020F0502020204030204" pitchFamily="34" charset="0"/>
              </a:rPr>
              <a:t>Application Process Questions: </a:t>
            </a:r>
            <a:endParaRPr lang="en-US" sz="1900" kern="800" dirty="0">
              <a:latin typeface="SourceSansProRegular"/>
              <a:ea typeface="Calibri" panose="020F0502020204030204" pitchFamily="34" charset="0"/>
            </a:endParaRPr>
          </a:p>
          <a:p>
            <a:pPr marL="0" indent="0">
              <a:spcBef>
                <a:spcPts val="0"/>
              </a:spcBef>
              <a:buNone/>
            </a:pPr>
            <a:r>
              <a:rPr lang="en-US" sz="1900" kern="800" dirty="0">
                <a:latin typeface="SourceSansProRegular"/>
                <a:ea typeface="Calibri" panose="020F0502020204030204" pitchFamily="34" charset="0"/>
              </a:rPr>
              <a:t>Kim Burnham (</a:t>
            </a:r>
            <a:r>
              <a:rPr lang="en-US" sz="1900" kern="800" dirty="0">
                <a:latin typeface="SourceSansProRegular"/>
                <a:ea typeface="Calibri" panose="020F0502020204030204" pitchFamily="34" charset="0"/>
                <a:hlinkClick r:id="rId4"/>
              </a:rPr>
              <a:t>burnham_k@cde.state.co.us</a:t>
            </a:r>
            <a:r>
              <a:rPr lang="en-US" sz="1900" kern="800" dirty="0">
                <a:latin typeface="SourceSansProRegular"/>
                <a:ea typeface="Calibri" panose="020F0502020204030204" pitchFamily="34" charset="0"/>
              </a:rPr>
              <a:t>)</a:t>
            </a:r>
          </a:p>
          <a:p>
            <a:pPr marL="0" indent="0">
              <a:spcBef>
                <a:spcPts val="0"/>
              </a:spcBef>
              <a:buNone/>
            </a:pPr>
            <a:endParaRPr lang="en-US" sz="1900" kern="800" dirty="0">
              <a:latin typeface="SourceSansProRegular"/>
              <a:ea typeface="Calibri" panose="020F0502020204030204" pitchFamily="34" charset="0"/>
            </a:endParaRPr>
          </a:p>
          <a:p>
            <a:pPr marL="0" indent="0">
              <a:spcBef>
                <a:spcPts val="0"/>
              </a:spcBef>
              <a:buNone/>
            </a:pPr>
            <a:r>
              <a:rPr lang="en-US" sz="1900" b="1" kern="800" dirty="0">
                <a:latin typeface="SourceSansProRegular"/>
                <a:ea typeface="Calibri" panose="020F0502020204030204" pitchFamily="34" charset="0"/>
              </a:rPr>
              <a:t>Purchasing Questions: </a:t>
            </a:r>
          </a:p>
          <a:p>
            <a:pPr marL="0" indent="0">
              <a:spcBef>
                <a:spcPts val="0"/>
              </a:spcBef>
              <a:buNone/>
            </a:pPr>
            <a:r>
              <a:rPr lang="en-US" sz="1900" kern="800" dirty="0">
                <a:latin typeface="SourceSansProRegular"/>
                <a:ea typeface="Calibri" panose="020F0502020204030204" pitchFamily="34" charset="0"/>
              </a:rPr>
              <a:t>Sharon Meyer (</a:t>
            </a:r>
            <a:r>
              <a:rPr lang="en-US" sz="1900" kern="800" dirty="0">
                <a:latin typeface="SourceSansProRegular"/>
                <a:ea typeface="Calibri" panose="020F0502020204030204" pitchFamily="34" charset="0"/>
                <a:hlinkClick r:id="rId5"/>
              </a:rPr>
              <a:t>Meyer_S@cde.state.co.us</a:t>
            </a:r>
            <a:r>
              <a:rPr lang="en-US" sz="1900" kern="800" dirty="0">
                <a:latin typeface="SourceSansProRegular"/>
                <a:ea typeface="Calibri" panose="020F0502020204030204" pitchFamily="34" charset="0"/>
              </a:rPr>
              <a:t>)</a:t>
            </a:r>
          </a:p>
          <a:p>
            <a:pPr marL="0" indent="0">
              <a:spcBef>
                <a:spcPts val="0"/>
              </a:spcBef>
              <a:buNone/>
            </a:pPr>
            <a:r>
              <a:rPr lang="en-US" sz="1900" kern="800" dirty="0">
                <a:latin typeface="SourceSansProRegular"/>
                <a:ea typeface="Calibri" panose="020F0502020204030204" pitchFamily="34" charset="0"/>
              </a:rPr>
              <a:t>Cindy Lombardi(</a:t>
            </a:r>
            <a:r>
              <a:rPr lang="en-US" sz="1900" kern="800" dirty="0">
                <a:latin typeface="SourceSansProRegular"/>
                <a:ea typeface="Calibri" panose="020F0502020204030204" pitchFamily="34" charset="0"/>
                <a:hlinkClick r:id="rId6"/>
              </a:rPr>
              <a:t>Lombardi_C@cde.state.co.us</a:t>
            </a:r>
            <a:r>
              <a:rPr lang="en-US" sz="1900" kern="800" dirty="0">
                <a:latin typeface="SourceSansProRegular"/>
                <a:ea typeface="Calibri" panose="020F0502020204030204" pitchFamily="34" charset="0"/>
              </a:rPr>
              <a:t>)</a:t>
            </a:r>
          </a:p>
          <a:p>
            <a:pPr marL="0" indent="0">
              <a:spcBef>
                <a:spcPts val="0"/>
              </a:spcBef>
              <a:buNone/>
            </a:pPr>
            <a:endParaRPr lang="en-US" sz="1900" kern="800" dirty="0">
              <a:latin typeface="SourceSansProRegular"/>
              <a:ea typeface="Calibri" panose="020F0502020204030204" pitchFamily="34" charset="0"/>
            </a:endParaRPr>
          </a:p>
          <a:p>
            <a:pPr marL="0" indent="0">
              <a:lnSpc>
                <a:spcPct val="100000"/>
              </a:lnSpc>
              <a:spcBef>
                <a:spcPts val="0"/>
              </a:spcBef>
              <a:buNone/>
            </a:pPr>
            <a:r>
              <a:rPr lang="en-US" sz="1900" b="1" kern="800" dirty="0">
                <a:latin typeface="SourceSansProRegular"/>
                <a:ea typeface="Calibri" panose="020F0502020204030204" pitchFamily="34" charset="0"/>
              </a:rPr>
              <a:t>Website:</a:t>
            </a:r>
            <a:r>
              <a:rPr lang="en-US" sz="1900" kern="800" dirty="0">
                <a:latin typeface="SourceSansProRegular"/>
                <a:ea typeface="Calibri" panose="020F0502020204030204" pitchFamily="34" charset="0"/>
              </a:rPr>
              <a:t> </a:t>
            </a:r>
          </a:p>
          <a:p>
            <a:pPr marL="0" indent="0">
              <a:lnSpc>
                <a:spcPct val="100000"/>
              </a:lnSpc>
              <a:spcBef>
                <a:spcPts val="0"/>
              </a:spcBef>
              <a:buNone/>
            </a:pPr>
            <a:r>
              <a:rPr lang="en-US" sz="1900" kern="800" dirty="0">
                <a:latin typeface="SourceSansProRegular"/>
                <a:ea typeface="Calibri" panose="020F0502020204030204" pitchFamily="34" charset="0"/>
                <a:hlinkClick r:id="rId7"/>
              </a:rPr>
              <a:t>EANS</a:t>
            </a:r>
            <a:endParaRPr lang="en-US" sz="1900" dirty="0">
              <a:latin typeface="SourceSansProRegular"/>
            </a:endParaRPr>
          </a:p>
        </p:txBody>
      </p:sp>
    </p:spTree>
    <p:extLst>
      <p:ext uri="{BB962C8B-B14F-4D97-AF65-F5344CB8AC3E}">
        <p14:creationId xmlns:p14="http://schemas.microsoft.com/office/powerpoint/2010/main" val="1840004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F6E63-B426-4F01-AF39-ED8B4085C8F4}"/>
              </a:ext>
            </a:extLst>
          </p:cNvPr>
          <p:cNvSpPr>
            <a:spLocks noGrp="1"/>
          </p:cNvSpPr>
          <p:nvPr>
            <p:ph type="ctrTitle"/>
          </p:nvPr>
        </p:nvSpPr>
        <p:spPr>
          <a:xfrm>
            <a:off x="816428" y="2362451"/>
            <a:ext cx="7772400" cy="2337620"/>
          </a:xfrm>
        </p:spPr>
        <p:txBody>
          <a:bodyPr anchor="ctr">
            <a:normAutofit/>
          </a:bodyPr>
          <a:lstStyle/>
          <a:p>
            <a:r>
              <a:rPr lang="en-US" sz="5400" dirty="0"/>
              <a:t>Any Questions??</a:t>
            </a:r>
          </a:p>
        </p:txBody>
      </p:sp>
    </p:spTree>
    <p:extLst>
      <p:ext uri="{BB962C8B-B14F-4D97-AF65-F5344CB8AC3E}">
        <p14:creationId xmlns:p14="http://schemas.microsoft.com/office/powerpoint/2010/main" val="63836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757A-7E31-415B-BC9A-6B10D9A31E78}"/>
              </a:ext>
            </a:extLst>
          </p:cNvPr>
          <p:cNvSpPr>
            <a:spLocks noGrp="1"/>
          </p:cNvSpPr>
          <p:nvPr>
            <p:ph type="title"/>
          </p:nvPr>
        </p:nvSpPr>
        <p:spPr/>
        <p:txBody>
          <a:bodyPr>
            <a:normAutofit/>
          </a:bodyPr>
          <a:lstStyle/>
          <a:p>
            <a:r>
              <a:rPr lang="en-US" sz="3200" dirty="0"/>
              <a:t>EANS I Overview</a:t>
            </a:r>
          </a:p>
        </p:txBody>
      </p:sp>
      <p:sp>
        <p:nvSpPr>
          <p:cNvPr id="3" name="Content Placeholder 2">
            <a:extLst>
              <a:ext uri="{FF2B5EF4-FFF2-40B4-BE49-F238E27FC236}">
                <a16:creationId xmlns:a16="http://schemas.microsoft.com/office/drawing/2014/main" id="{4E3797C2-16CC-4EB8-A24F-A6AC3475DCF0}"/>
              </a:ext>
            </a:extLst>
          </p:cNvPr>
          <p:cNvSpPr>
            <a:spLocks noGrp="1"/>
          </p:cNvSpPr>
          <p:nvPr>
            <p:ph idx="1"/>
          </p:nvPr>
        </p:nvSpPr>
        <p:spPr>
          <a:xfrm>
            <a:off x="628650" y="1463040"/>
            <a:ext cx="7886700" cy="4963978"/>
          </a:xfrm>
        </p:spPr>
        <p:txBody>
          <a:bodyPr>
            <a:normAutofit fontScale="92500" lnSpcReduction="20000"/>
          </a:bodyPr>
          <a:lstStyle/>
          <a:p>
            <a:pPr marL="0" indent="0">
              <a:buNone/>
            </a:pPr>
            <a:r>
              <a:rPr lang="en-US" sz="3500" dirty="0"/>
              <a:t>Examples of Services or Assistance:</a:t>
            </a:r>
          </a:p>
          <a:p>
            <a:r>
              <a:rPr lang="en-US" sz="3500" dirty="0"/>
              <a:t>Sanitization supplies</a:t>
            </a:r>
          </a:p>
          <a:p>
            <a:r>
              <a:rPr lang="en-US" sz="3500" dirty="0"/>
              <a:t>Barriers</a:t>
            </a:r>
          </a:p>
          <a:p>
            <a:r>
              <a:rPr lang="en-US" sz="3500" dirty="0"/>
              <a:t>Personal protective equipment (PPE)</a:t>
            </a:r>
          </a:p>
          <a:p>
            <a:r>
              <a:rPr lang="en-US" sz="3500" dirty="0"/>
              <a:t>COVID testing</a:t>
            </a:r>
          </a:p>
          <a:p>
            <a:r>
              <a:rPr lang="en-US" sz="3500" dirty="0"/>
              <a:t>Training on sanitization and PPE</a:t>
            </a:r>
          </a:p>
          <a:p>
            <a:r>
              <a:rPr lang="en-US" sz="3500" dirty="0"/>
              <a:t>Educational technology to support remote or hybrid learning.</a:t>
            </a:r>
            <a:endParaRPr lang="en-US" sz="3500" strike="sngStrike" dirty="0"/>
          </a:p>
          <a:p>
            <a:pPr marL="0" indent="0">
              <a:buNone/>
            </a:pPr>
            <a:r>
              <a:rPr lang="en-US" sz="2800" i="1" dirty="0"/>
              <a:t>For purposes of this training, “Services or Assistance” is also referred to as “goods and services” and the term “funding” refers to reimbursement or payment through CDE Procurement.</a:t>
            </a:r>
          </a:p>
        </p:txBody>
      </p:sp>
      <p:sp>
        <p:nvSpPr>
          <p:cNvPr id="4" name="Slide Number Placeholder 3">
            <a:extLst>
              <a:ext uri="{FF2B5EF4-FFF2-40B4-BE49-F238E27FC236}">
                <a16:creationId xmlns:a16="http://schemas.microsoft.com/office/drawing/2014/main" id="{58D65914-F9BD-45D3-A3D3-F0DE133234E5}"/>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3503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8900-D566-4E09-8E6A-6A51CBC3ADE7}"/>
              </a:ext>
            </a:extLst>
          </p:cNvPr>
          <p:cNvSpPr>
            <a:spLocks noGrp="1"/>
          </p:cNvSpPr>
          <p:nvPr>
            <p:ph type="title"/>
          </p:nvPr>
        </p:nvSpPr>
        <p:spPr/>
        <p:txBody>
          <a:bodyPr>
            <a:normAutofit/>
          </a:bodyPr>
          <a:lstStyle/>
          <a:p>
            <a:r>
              <a:rPr lang="en-US" sz="3200" dirty="0"/>
              <a:t>EANS I Overview</a:t>
            </a:r>
          </a:p>
        </p:txBody>
      </p:sp>
      <p:sp>
        <p:nvSpPr>
          <p:cNvPr id="3" name="Content Placeholder 2">
            <a:extLst>
              <a:ext uri="{FF2B5EF4-FFF2-40B4-BE49-F238E27FC236}">
                <a16:creationId xmlns:a16="http://schemas.microsoft.com/office/drawing/2014/main" id="{2544BFBE-E9E6-4B8E-8470-FC4390FF47C7}"/>
              </a:ext>
            </a:extLst>
          </p:cNvPr>
          <p:cNvSpPr>
            <a:spLocks noGrp="1"/>
          </p:cNvSpPr>
          <p:nvPr>
            <p:ph idx="1"/>
          </p:nvPr>
        </p:nvSpPr>
        <p:spPr/>
        <p:txBody>
          <a:bodyPr>
            <a:normAutofit/>
          </a:bodyPr>
          <a:lstStyle/>
          <a:p>
            <a:pPr marL="0" indent="0">
              <a:buNone/>
            </a:pPr>
            <a:r>
              <a:rPr lang="en-US" sz="3200" dirty="0"/>
              <a:t>Funding may be used for: </a:t>
            </a:r>
          </a:p>
          <a:p>
            <a:pPr lvl="1"/>
            <a:r>
              <a:rPr lang="en-US" sz="3200" dirty="0"/>
              <a:t>Window repair</a:t>
            </a:r>
          </a:p>
          <a:p>
            <a:pPr lvl="1"/>
            <a:r>
              <a:rPr lang="en-US" sz="3200" dirty="0"/>
              <a:t>Ventilation system repair</a:t>
            </a:r>
          </a:p>
          <a:p>
            <a:pPr lvl="1"/>
            <a:r>
              <a:rPr lang="en-US" sz="3200" dirty="0"/>
              <a:t>Portable air purifiers</a:t>
            </a:r>
          </a:p>
          <a:p>
            <a:pPr marL="0" indent="0">
              <a:buNone/>
            </a:pPr>
            <a:r>
              <a:rPr lang="en-US" sz="3200" dirty="0"/>
              <a:t>Funding may </a:t>
            </a:r>
            <a:r>
              <a:rPr lang="en-US" sz="3200" u="sng" dirty="0"/>
              <a:t>not</a:t>
            </a:r>
            <a:r>
              <a:rPr lang="en-US" sz="3200" dirty="0"/>
              <a:t> be used for: </a:t>
            </a:r>
          </a:p>
          <a:p>
            <a:pPr lvl="1"/>
            <a:r>
              <a:rPr lang="en-US" sz="3200" dirty="0"/>
              <a:t>Window replacement</a:t>
            </a:r>
          </a:p>
          <a:p>
            <a:pPr lvl="1"/>
            <a:r>
              <a:rPr lang="en-US" sz="3200" dirty="0"/>
              <a:t>Ventilation system replacement</a:t>
            </a:r>
          </a:p>
          <a:p>
            <a:pPr lvl="1"/>
            <a:r>
              <a:rPr lang="en-US" sz="3200" dirty="0"/>
              <a:t>Other capital expenses (purchases) that cannot be removed from a school</a:t>
            </a:r>
          </a:p>
          <a:p>
            <a:pPr marL="0" marR="0" lvl="0" indent="0">
              <a:lnSpc>
                <a:spcPct val="107000"/>
              </a:lnSpc>
              <a:spcBef>
                <a:spcPts val="0"/>
              </a:spcBef>
              <a:spcAft>
                <a:spcPts val="0"/>
              </a:spcAft>
              <a:buNone/>
            </a:pPr>
            <a:endParaRPr lang="en-US" strike="sngStrike" dirty="0">
              <a:effectLst/>
              <a:highlight>
                <a:srgbClr val="FFFF00"/>
              </a:highlight>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E5F7F50-53FA-44B1-97BE-96B07F07635F}"/>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4688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9B87-CE73-43A6-BCFC-44EA8090AF33}"/>
              </a:ext>
            </a:extLst>
          </p:cNvPr>
          <p:cNvSpPr>
            <a:spLocks noGrp="1"/>
          </p:cNvSpPr>
          <p:nvPr>
            <p:ph type="title"/>
          </p:nvPr>
        </p:nvSpPr>
        <p:spPr/>
        <p:txBody>
          <a:bodyPr>
            <a:normAutofit/>
          </a:bodyPr>
          <a:lstStyle/>
          <a:p>
            <a:r>
              <a:rPr lang="en-US" sz="3200" dirty="0"/>
              <a:t>EANS I Overview</a:t>
            </a:r>
          </a:p>
        </p:txBody>
      </p:sp>
      <p:sp>
        <p:nvSpPr>
          <p:cNvPr id="3" name="Content Placeholder 2">
            <a:extLst>
              <a:ext uri="{FF2B5EF4-FFF2-40B4-BE49-F238E27FC236}">
                <a16:creationId xmlns:a16="http://schemas.microsoft.com/office/drawing/2014/main" id="{C48731E4-9BBF-45C6-9796-EBA2B5DF8D29}"/>
              </a:ext>
            </a:extLst>
          </p:cNvPr>
          <p:cNvSpPr>
            <a:spLocks noGrp="1"/>
          </p:cNvSpPr>
          <p:nvPr>
            <p:ph idx="1"/>
          </p:nvPr>
        </p:nvSpPr>
        <p:spPr>
          <a:xfrm>
            <a:off x="628650" y="1463040"/>
            <a:ext cx="7886700" cy="4963978"/>
          </a:xfrm>
        </p:spPr>
        <p:txBody>
          <a:bodyPr>
            <a:normAutofit fontScale="92500" lnSpcReduction="10000"/>
          </a:bodyPr>
          <a:lstStyle/>
          <a:p>
            <a:pPr marL="0" indent="0">
              <a:buNone/>
            </a:pPr>
            <a:r>
              <a:rPr lang="en-US" sz="2800" dirty="0"/>
              <a:t>All items purchased by CDE or for which schools are reimbursed </a:t>
            </a:r>
            <a:r>
              <a:rPr lang="en-US" sz="2800" b="0" i="0" u="none" strike="noStrike" dirty="0">
                <a:solidFill>
                  <a:srgbClr val="000000"/>
                </a:solidFill>
                <a:effectLst/>
              </a:rPr>
              <a:t>through the EANS I program will remain the property of CDE.</a:t>
            </a:r>
            <a:r>
              <a:rPr lang="en-US" sz="2800" dirty="0"/>
              <a:t> </a:t>
            </a:r>
          </a:p>
          <a:p>
            <a:r>
              <a:rPr lang="en-US" sz="2800" dirty="0">
                <a:solidFill>
                  <a:srgbClr val="000000"/>
                </a:solidFill>
              </a:rPr>
              <a:t>Items may continue to be used by a school after September 30, 2023, if used for other allowable purposes under another federal education program (such as ESEA, IDEA).</a:t>
            </a:r>
          </a:p>
          <a:p>
            <a:r>
              <a:rPr lang="en-US" sz="2800" b="0" dirty="0">
                <a:solidFill>
                  <a:srgbClr val="000000"/>
                </a:solidFill>
                <a:effectLst/>
              </a:rPr>
              <a:t>Schools </a:t>
            </a:r>
            <a:r>
              <a:rPr lang="en-US" sz="2800" dirty="0">
                <a:solidFill>
                  <a:srgbClr val="000000"/>
                </a:solidFill>
              </a:rPr>
              <a:t>will make best efforts to keep items in good condition and in working order.  This includes assuming all repairs and/or maintenance costs for goods/services purchased by on or behalf of a school.</a:t>
            </a:r>
          </a:p>
          <a:p>
            <a:r>
              <a:rPr lang="en-US" sz="2800" b="0" i="0" u="none" strike="noStrike" dirty="0">
                <a:solidFill>
                  <a:srgbClr val="000000"/>
                </a:solidFill>
                <a:effectLst/>
              </a:rPr>
              <a:t>CDE assumes no liability for goods/services purchased by or on behalf of schools under the EANS I program. </a:t>
            </a:r>
            <a:endParaRPr lang="en-US" sz="2800" dirty="0">
              <a:highlight>
                <a:srgbClr val="FFFF00"/>
              </a:highlight>
            </a:endParaRPr>
          </a:p>
          <a:p>
            <a:endParaRPr lang="en-US" sz="2400" dirty="0">
              <a:solidFill>
                <a:srgbClr val="000000"/>
              </a:solidFill>
            </a:endParaRPr>
          </a:p>
          <a:p>
            <a:endParaRPr lang="en-US" sz="2400" dirty="0">
              <a:solidFill>
                <a:srgbClr val="000000"/>
              </a:solidFill>
            </a:endParaRPr>
          </a:p>
          <a:p>
            <a:endParaRPr lang="en-US" sz="2400" b="0" i="0" u="none" strike="noStrike" dirty="0">
              <a:solidFill>
                <a:srgbClr val="000000"/>
              </a:solidFill>
              <a:effectLst/>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0074594-1EE9-41C0-992C-11CAD344862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29799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C2EC-DBA9-4170-B3C4-49945382122C}"/>
              </a:ext>
            </a:extLst>
          </p:cNvPr>
          <p:cNvSpPr>
            <a:spLocks noGrp="1"/>
          </p:cNvSpPr>
          <p:nvPr>
            <p:ph type="title"/>
          </p:nvPr>
        </p:nvSpPr>
        <p:spPr/>
        <p:txBody>
          <a:bodyPr>
            <a:normAutofit/>
          </a:bodyPr>
          <a:lstStyle/>
          <a:p>
            <a:r>
              <a:rPr lang="en-US" sz="3200" dirty="0"/>
              <a:t>Conflict of Interest/Ethics</a:t>
            </a:r>
          </a:p>
        </p:txBody>
      </p:sp>
      <p:sp>
        <p:nvSpPr>
          <p:cNvPr id="3" name="Content Placeholder 2">
            <a:extLst>
              <a:ext uri="{FF2B5EF4-FFF2-40B4-BE49-F238E27FC236}">
                <a16:creationId xmlns:a16="http://schemas.microsoft.com/office/drawing/2014/main" id="{9F578CE5-4792-4FE2-A67A-86A682024BB9}"/>
              </a:ext>
            </a:extLst>
          </p:cNvPr>
          <p:cNvSpPr>
            <a:spLocks noGrp="1"/>
          </p:cNvSpPr>
          <p:nvPr>
            <p:ph idx="1"/>
          </p:nvPr>
        </p:nvSpPr>
        <p:spPr>
          <a:xfrm>
            <a:off x="495300" y="1409700"/>
            <a:ext cx="7886700" cy="4849149"/>
          </a:xfrm>
        </p:spPr>
        <p:txBody>
          <a:bodyPr/>
          <a:lstStyle/>
          <a:p>
            <a:pPr>
              <a:spcBef>
                <a:spcPts val="0"/>
              </a:spcBef>
            </a:pPr>
            <a:r>
              <a:rPr lang="en-US" sz="2000" dirty="0">
                <a:effectLst/>
                <a:ea typeface="Calibri" panose="020F0502020204030204" pitchFamily="34" charset="0"/>
              </a:rPr>
              <a:t>Federal and state laws and policies require ethical behavior and avoidance of conflicts of interest.</a:t>
            </a:r>
          </a:p>
          <a:p>
            <a:pPr>
              <a:spcBef>
                <a:spcPts val="0"/>
              </a:spcBef>
            </a:pPr>
            <a:r>
              <a:rPr lang="en-US" sz="2000" dirty="0">
                <a:effectLst/>
                <a:ea typeface="Calibri" panose="020F0502020204030204" pitchFamily="34" charset="0"/>
              </a:rPr>
              <a:t>EANS I program reimbursements and procurements are subject to audit.</a:t>
            </a:r>
          </a:p>
          <a:p>
            <a:pPr>
              <a:spcBef>
                <a:spcPts val="0"/>
              </a:spcBef>
            </a:pPr>
            <a:r>
              <a:rPr lang="en-US" sz="2000" dirty="0">
                <a:effectLst/>
                <a:ea typeface="Calibri" panose="020F0502020204030204" pitchFamily="34" charset="0"/>
              </a:rPr>
              <a:t>When spending public funds, it is essential to always act ethically.</a:t>
            </a:r>
            <a:endParaRPr lang="en-US" sz="2000" dirty="0"/>
          </a:p>
          <a:p>
            <a:pPr marL="0" indent="0">
              <a:buNone/>
            </a:pPr>
            <a:endParaRPr lang="en-US" dirty="0"/>
          </a:p>
          <a:p>
            <a:endParaRPr lang="en-US" dirty="0"/>
          </a:p>
          <a:p>
            <a:endParaRPr lang="en-US"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1E8FACE-B415-46A2-A183-140F82AA7129}"/>
              </a:ext>
            </a:extLst>
          </p:cNvPr>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5" name="Table 5">
            <a:extLst>
              <a:ext uri="{FF2B5EF4-FFF2-40B4-BE49-F238E27FC236}">
                <a16:creationId xmlns:a16="http://schemas.microsoft.com/office/drawing/2014/main" id="{B955E836-5EE3-42A9-A99D-322E20A5CB6C}"/>
              </a:ext>
            </a:extLst>
          </p:cNvPr>
          <p:cNvGraphicFramePr>
            <a:graphicFrameLocks noGrp="1"/>
          </p:cNvGraphicFramePr>
          <p:nvPr>
            <p:extLst>
              <p:ext uri="{D42A27DB-BD31-4B8C-83A1-F6EECF244321}">
                <p14:modId xmlns:p14="http://schemas.microsoft.com/office/powerpoint/2010/main" val="31943220"/>
              </p:ext>
            </p:extLst>
          </p:nvPr>
        </p:nvGraphicFramePr>
        <p:xfrm>
          <a:off x="838200" y="2562225"/>
          <a:ext cx="7467600" cy="3517842"/>
        </p:xfrm>
        <a:graphic>
          <a:graphicData uri="http://schemas.openxmlformats.org/drawingml/2006/table">
            <a:tbl>
              <a:tblPr firstRow="1" bandRow="1">
                <a:tableStyleId>{5C22544A-7EE6-4342-B048-85BDC9FD1C3A}</a:tableStyleId>
              </a:tblPr>
              <a:tblGrid>
                <a:gridCol w="3105150">
                  <a:extLst>
                    <a:ext uri="{9D8B030D-6E8A-4147-A177-3AD203B41FA5}">
                      <a16:colId xmlns:a16="http://schemas.microsoft.com/office/drawing/2014/main" val="3736041242"/>
                    </a:ext>
                  </a:extLst>
                </a:gridCol>
                <a:gridCol w="4362450">
                  <a:extLst>
                    <a:ext uri="{9D8B030D-6E8A-4147-A177-3AD203B41FA5}">
                      <a16:colId xmlns:a16="http://schemas.microsoft.com/office/drawing/2014/main" val="1702124380"/>
                    </a:ext>
                  </a:extLst>
                </a:gridCol>
              </a:tblGrid>
              <a:tr h="408882">
                <a:tc>
                  <a:txBody>
                    <a:bodyPr/>
                    <a:lstStyle/>
                    <a:p>
                      <a:r>
                        <a:rPr lang="en-US" sz="2000" dirty="0">
                          <a:latin typeface="+mn-lt"/>
                        </a:rPr>
                        <a:t>DO</a:t>
                      </a:r>
                    </a:p>
                  </a:txBody>
                  <a:tcPr/>
                </a:tc>
                <a:tc>
                  <a:txBody>
                    <a:bodyPr/>
                    <a:lstStyle/>
                    <a:p>
                      <a:r>
                        <a:rPr lang="en-US" sz="2000" dirty="0">
                          <a:latin typeface="+mn-lt"/>
                        </a:rPr>
                        <a:t>DO NOT</a:t>
                      </a:r>
                    </a:p>
                  </a:txBody>
                  <a:tcPr/>
                </a:tc>
                <a:extLst>
                  <a:ext uri="{0D108BD9-81ED-4DB2-BD59-A6C34878D82A}">
                    <a16:rowId xmlns:a16="http://schemas.microsoft.com/office/drawing/2014/main" val="3346859722"/>
                  </a:ext>
                </a:extLst>
              </a:tr>
              <a:tr h="647396">
                <a:tc>
                  <a:txBody>
                    <a:bodyPr/>
                    <a:lstStyle/>
                    <a:p>
                      <a:r>
                        <a:rPr lang="en-US" sz="2000" dirty="0">
                          <a:latin typeface="+mn-lt"/>
                        </a:rPr>
                        <a:t>Treat all potential vendors equally </a:t>
                      </a:r>
                    </a:p>
                  </a:txBody>
                  <a:tcPr/>
                </a:tc>
                <a:tc>
                  <a:txBody>
                    <a:bodyPr/>
                    <a:lstStyle/>
                    <a:p>
                      <a:r>
                        <a:rPr lang="en-US" sz="2000" dirty="0">
                          <a:latin typeface="+mn-lt"/>
                        </a:rPr>
                        <a:t>Purchase from family members or business associates</a:t>
                      </a:r>
                    </a:p>
                  </a:txBody>
                  <a:tcPr/>
                </a:tc>
                <a:extLst>
                  <a:ext uri="{0D108BD9-81ED-4DB2-BD59-A6C34878D82A}">
                    <a16:rowId xmlns:a16="http://schemas.microsoft.com/office/drawing/2014/main" val="1161587847"/>
                  </a:ext>
                </a:extLst>
              </a:tr>
              <a:tr h="719697">
                <a:tc>
                  <a:txBody>
                    <a:bodyPr/>
                    <a:lstStyle/>
                    <a:p>
                      <a:r>
                        <a:rPr lang="en-US" sz="2000" dirty="0">
                          <a:latin typeface="+mn-lt"/>
                        </a:rPr>
                        <a:t>Seek vendor competition (multiple quotes)</a:t>
                      </a:r>
                    </a:p>
                  </a:txBody>
                  <a:tcPr/>
                </a:tc>
                <a:tc>
                  <a:txBody>
                    <a:bodyPr/>
                    <a:lstStyle/>
                    <a:p>
                      <a:r>
                        <a:rPr lang="en-US" sz="2000" dirty="0">
                          <a:latin typeface="+mn-lt"/>
                        </a:rPr>
                        <a:t>Restrict your purchase request to a specific make/model number to favor a vendor</a:t>
                      </a:r>
                    </a:p>
                  </a:txBody>
                  <a:tcPr/>
                </a:tc>
                <a:extLst>
                  <a:ext uri="{0D108BD9-81ED-4DB2-BD59-A6C34878D82A}">
                    <a16:rowId xmlns:a16="http://schemas.microsoft.com/office/drawing/2014/main" val="3018129406"/>
                  </a:ext>
                </a:extLst>
              </a:tr>
              <a:tr h="647396">
                <a:tc>
                  <a:txBody>
                    <a:bodyPr/>
                    <a:lstStyle/>
                    <a:p>
                      <a:r>
                        <a:rPr lang="en-US" sz="2000" dirty="0">
                          <a:latin typeface="+mn-lt"/>
                        </a:rPr>
                        <a:t>Avoid even the appearance of impropriety</a:t>
                      </a:r>
                    </a:p>
                  </a:txBody>
                  <a:tcPr/>
                </a:tc>
                <a:tc>
                  <a:txBody>
                    <a:bodyPr/>
                    <a:lstStyle/>
                    <a:p>
                      <a:r>
                        <a:rPr lang="en-US" sz="2000" dirty="0">
                          <a:latin typeface="+mn-lt"/>
                        </a:rPr>
                        <a:t>Accept gifts from vendors or potential vendors</a:t>
                      </a:r>
                    </a:p>
                  </a:txBody>
                  <a:tcPr/>
                </a:tc>
                <a:extLst>
                  <a:ext uri="{0D108BD9-81ED-4DB2-BD59-A6C34878D82A}">
                    <a16:rowId xmlns:a16="http://schemas.microsoft.com/office/drawing/2014/main" val="1225104327"/>
                  </a:ext>
                </a:extLst>
              </a:tr>
              <a:tr h="647396">
                <a:tc>
                  <a:txBody>
                    <a:bodyPr/>
                    <a:lstStyle/>
                    <a:p>
                      <a:endParaRPr lang="en-US" sz="2000" dirty="0">
                        <a:latin typeface="+mn-lt"/>
                      </a:endParaRPr>
                    </a:p>
                  </a:txBody>
                  <a:tcPr/>
                </a:tc>
                <a:tc>
                  <a:txBody>
                    <a:bodyPr/>
                    <a:lstStyle/>
                    <a:p>
                      <a:r>
                        <a:rPr lang="en-US" sz="2000" dirty="0">
                          <a:latin typeface="+mn-lt"/>
                        </a:rPr>
                        <a:t>“Auction” - </a:t>
                      </a:r>
                      <a:r>
                        <a:rPr lang="en-US" sz="2000" dirty="0">
                          <a:effectLst/>
                          <a:latin typeface="+mn-lt"/>
                          <a:ea typeface="Times New Roman" panose="02020603050405020304" pitchFamily="18" charset="0"/>
                        </a:rPr>
                        <a:t>tell a vendor another vendor’s price to get a better deal</a:t>
                      </a:r>
                      <a:r>
                        <a:rPr lang="en-US" sz="2000" dirty="0">
                          <a:latin typeface="+mn-lt"/>
                        </a:rPr>
                        <a:t> </a:t>
                      </a:r>
                    </a:p>
                  </a:txBody>
                  <a:tcPr/>
                </a:tc>
                <a:extLst>
                  <a:ext uri="{0D108BD9-81ED-4DB2-BD59-A6C34878D82A}">
                    <a16:rowId xmlns:a16="http://schemas.microsoft.com/office/drawing/2014/main" val="2035936270"/>
                  </a:ext>
                </a:extLst>
              </a:tr>
            </a:tbl>
          </a:graphicData>
        </a:graphic>
      </p:graphicFrame>
    </p:spTree>
    <p:extLst>
      <p:ext uri="{BB962C8B-B14F-4D97-AF65-F5344CB8AC3E}">
        <p14:creationId xmlns:p14="http://schemas.microsoft.com/office/powerpoint/2010/main" val="48885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E95CB-8FFA-4C6B-BCFB-59FFE4530CB2}"/>
              </a:ext>
            </a:extLst>
          </p:cNvPr>
          <p:cNvSpPr>
            <a:spLocks noGrp="1"/>
          </p:cNvSpPr>
          <p:nvPr>
            <p:ph sz="half" idx="1"/>
          </p:nvPr>
        </p:nvSpPr>
        <p:spPr>
          <a:xfrm>
            <a:off x="628650" y="1463040"/>
            <a:ext cx="3360843" cy="4583799"/>
          </a:xfrm>
        </p:spPr>
        <p:txBody>
          <a:bodyPr anchor="ctr">
            <a:normAutofit/>
          </a:bodyPr>
          <a:lstStyle/>
          <a:p>
            <a:pPr marL="0" indent="0">
              <a:lnSpc>
                <a:spcPct val="150000"/>
              </a:lnSpc>
              <a:buNone/>
            </a:pPr>
            <a:r>
              <a:rPr lang="en-US" sz="2600" dirty="0"/>
              <a:t>Two ways to obtain goods/services or funding assistance:</a:t>
            </a:r>
          </a:p>
          <a:p>
            <a:pPr>
              <a:lnSpc>
                <a:spcPct val="150000"/>
              </a:lnSpc>
            </a:pPr>
            <a:r>
              <a:rPr lang="en-US" sz="2600" b="1" dirty="0"/>
              <a:t>Reimbursement</a:t>
            </a:r>
          </a:p>
          <a:p>
            <a:pPr>
              <a:lnSpc>
                <a:spcPct val="150000"/>
              </a:lnSpc>
            </a:pPr>
            <a:r>
              <a:rPr lang="en-US" sz="2600" b="1" dirty="0"/>
              <a:t>CDE Procurement</a:t>
            </a:r>
          </a:p>
          <a:p>
            <a:endParaRPr lang="en-US" dirty="0"/>
          </a:p>
        </p:txBody>
      </p:sp>
      <p:sp>
        <p:nvSpPr>
          <p:cNvPr id="8" name="Content Placeholder 7">
            <a:extLst>
              <a:ext uri="{FF2B5EF4-FFF2-40B4-BE49-F238E27FC236}">
                <a16:creationId xmlns:a16="http://schemas.microsoft.com/office/drawing/2014/main" id="{60AC3869-8489-4DE0-A2B7-8519EF442F98}"/>
              </a:ext>
            </a:extLst>
          </p:cNvPr>
          <p:cNvSpPr>
            <a:spLocks noGrp="1"/>
          </p:cNvSpPr>
          <p:nvPr>
            <p:ph sz="half" idx="2"/>
          </p:nvPr>
        </p:nvSpPr>
        <p:spPr>
          <a:xfrm>
            <a:off x="3989493" y="1463040"/>
            <a:ext cx="4525857" cy="4583799"/>
          </a:xfrm>
        </p:spPr>
        <p:txBody>
          <a:bodyPr>
            <a:normAutofit fontScale="40000" lnSpcReduction="20000"/>
          </a:bodyPr>
          <a:lstStyle/>
          <a:p>
            <a:pPr marL="0" indent="0">
              <a:lnSpc>
                <a:spcPct val="150000"/>
              </a:lnSpc>
              <a:buNone/>
            </a:pPr>
            <a:r>
              <a:rPr lang="en-US" sz="5100" dirty="0"/>
              <a:t>REQUIRED </a:t>
            </a:r>
            <a:r>
              <a:rPr lang="en-US" sz="5100" u="sng" dirty="0"/>
              <a:t>PRIOR</a:t>
            </a:r>
            <a:r>
              <a:rPr lang="en-US" sz="5100" dirty="0"/>
              <a:t> TO EITHER OPTION:</a:t>
            </a:r>
          </a:p>
          <a:p>
            <a:pPr>
              <a:lnSpc>
                <a:spcPct val="150000"/>
              </a:lnSpc>
              <a:buFont typeface="Wingdings" panose="05000000000000000000" pitchFamily="2" charset="2"/>
              <a:buChar char="ü"/>
            </a:pPr>
            <a:r>
              <a:rPr lang="en-US" sz="5100" dirty="0"/>
              <a:t>A school must have applied by the deadline (April 12,2021);</a:t>
            </a:r>
          </a:p>
          <a:p>
            <a:pPr>
              <a:lnSpc>
                <a:spcPct val="150000"/>
              </a:lnSpc>
              <a:buFont typeface="Wingdings" panose="05000000000000000000" pitchFamily="2" charset="2"/>
              <a:buChar char="ü"/>
            </a:pPr>
            <a:r>
              <a:rPr lang="en-US" sz="5100" dirty="0"/>
              <a:t>A school has received notification from CDE that the application is approved (estimated week of April 26, 2021); and </a:t>
            </a:r>
          </a:p>
          <a:p>
            <a:pPr>
              <a:lnSpc>
                <a:spcPct val="150000"/>
              </a:lnSpc>
              <a:buFont typeface="Wingdings" panose="05000000000000000000" pitchFamily="2" charset="2"/>
              <a:buChar char="ü"/>
            </a:pPr>
            <a:r>
              <a:rPr lang="en-US" sz="5100" dirty="0"/>
              <a:t>The category for the goods/services must be identified in the school’s application and allowable under EANS I.</a:t>
            </a:r>
          </a:p>
          <a:p>
            <a:endParaRPr lang="en-US" dirty="0"/>
          </a:p>
        </p:txBody>
      </p:sp>
      <p:sp>
        <p:nvSpPr>
          <p:cNvPr id="2" name="Title 1">
            <a:extLst>
              <a:ext uri="{FF2B5EF4-FFF2-40B4-BE49-F238E27FC236}">
                <a16:creationId xmlns:a16="http://schemas.microsoft.com/office/drawing/2014/main" id="{923FA60C-11D5-4D29-9AE4-0D28A8904DC8}"/>
              </a:ext>
            </a:extLst>
          </p:cNvPr>
          <p:cNvSpPr>
            <a:spLocks noGrp="1"/>
          </p:cNvSpPr>
          <p:nvPr>
            <p:ph type="title"/>
          </p:nvPr>
        </p:nvSpPr>
        <p:spPr/>
        <p:txBody>
          <a:bodyPr>
            <a:normAutofit/>
          </a:bodyPr>
          <a:lstStyle/>
          <a:p>
            <a:r>
              <a:rPr lang="en-US" sz="3200" dirty="0"/>
              <a:t>EANS I Funding</a:t>
            </a:r>
          </a:p>
        </p:txBody>
      </p:sp>
      <p:sp>
        <p:nvSpPr>
          <p:cNvPr id="4" name="Slide Number Placeholder 3">
            <a:extLst>
              <a:ext uri="{FF2B5EF4-FFF2-40B4-BE49-F238E27FC236}">
                <a16:creationId xmlns:a16="http://schemas.microsoft.com/office/drawing/2014/main" id="{2484DAF3-FA63-473B-A05D-273E32AC3312}"/>
              </a:ext>
            </a:extLst>
          </p:cNvPr>
          <p:cNvSpPr>
            <a:spLocks noGrp="1"/>
          </p:cNvSpPr>
          <p:nvPr>
            <p:ph type="sldNum" sz="quarter" idx="12"/>
          </p:nvPr>
        </p:nvSpPr>
        <p:spPr/>
        <p:txBody>
          <a:bodyPr/>
          <a:lstStyle/>
          <a:p>
            <a:fld id="{C479D5F6-EDCB-402A-AC08-4943A1820E8F}" type="slidenum">
              <a:rPr lang="en-US" smtClean="0"/>
              <a:pPr/>
              <a:t>9</a:t>
            </a:fld>
            <a:endParaRPr lang="en-US" dirty="0"/>
          </a:p>
        </p:txBody>
      </p:sp>
      <p:cxnSp>
        <p:nvCxnSpPr>
          <p:cNvPr id="11" name="Straight Connector 10">
            <a:extLst>
              <a:ext uri="{FF2B5EF4-FFF2-40B4-BE49-F238E27FC236}">
                <a16:creationId xmlns:a16="http://schemas.microsoft.com/office/drawing/2014/main" id="{9176BDE4-D842-406A-8B68-AC5857AC089D}"/>
              </a:ext>
              <a:ext uri="{C183D7F6-B498-43B3-948B-1728B52AA6E4}">
                <adec:decorative xmlns:adec="http://schemas.microsoft.com/office/drawing/2017/decorative" val="1"/>
              </a:ext>
            </a:extLst>
          </p:cNvPr>
          <p:cNvCxnSpPr>
            <a:cxnSpLocks/>
          </p:cNvCxnSpPr>
          <p:nvPr/>
        </p:nvCxnSpPr>
        <p:spPr>
          <a:xfrm>
            <a:off x="3989493" y="1463040"/>
            <a:ext cx="0" cy="409786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90587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9848</TotalTime>
  <Words>2420</Words>
  <Application>Microsoft Office PowerPoint</Application>
  <PresentationFormat>On-screen Show (4:3)</PresentationFormat>
  <Paragraphs>306</Paragraphs>
  <Slides>43</Slides>
  <Notes>17</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Museo Slab 500</vt:lpstr>
      <vt:lpstr>SourceSansProRegular</vt:lpstr>
      <vt:lpstr>Wingdings</vt:lpstr>
      <vt:lpstr>Office Theme</vt:lpstr>
      <vt:lpstr>Emergency Assistance to Non-Public Schools Program</vt:lpstr>
      <vt:lpstr>Objectives of Training</vt:lpstr>
      <vt:lpstr>EANS I Overview</vt:lpstr>
      <vt:lpstr>EANS I Deadlines</vt:lpstr>
      <vt:lpstr>EANS I Overview</vt:lpstr>
      <vt:lpstr>EANS I Overview</vt:lpstr>
      <vt:lpstr>EANS I Overview</vt:lpstr>
      <vt:lpstr>Conflict of Interest/Ethics</vt:lpstr>
      <vt:lpstr>EANS I Funding</vt:lpstr>
      <vt:lpstr>Reimbursement Process </vt:lpstr>
      <vt:lpstr>Reimbursement Process: Becoming an Authorized Representative</vt:lpstr>
      <vt:lpstr>Authorized Representative Form</vt:lpstr>
      <vt:lpstr>Authorized Representative Form</vt:lpstr>
      <vt:lpstr>Submitting the Request for Funds (RFF) Form </vt:lpstr>
      <vt:lpstr>Submitting the Request for Funds (RFF) Form </vt:lpstr>
      <vt:lpstr>Request for Funds Form</vt:lpstr>
      <vt:lpstr>Request for Funds Form Cont’d</vt:lpstr>
      <vt:lpstr>Request for Funds Form Cont’d</vt:lpstr>
      <vt:lpstr>Email Workflow: Part 1 to Part 2</vt:lpstr>
      <vt:lpstr>Request for Funds Form Cont’d</vt:lpstr>
      <vt:lpstr>Request for Funds Form Cont’d</vt:lpstr>
      <vt:lpstr>Request for Funds Form Cont’d</vt:lpstr>
      <vt:lpstr>Request for Funds Form Cont’d</vt:lpstr>
      <vt:lpstr>Request for Funds Form Cont’d</vt:lpstr>
      <vt:lpstr>Email Confirmation </vt:lpstr>
      <vt:lpstr>CDE Procurement</vt:lpstr>
      <vt:lpstr>CDE Procurement</vt:lpstr>
      <vt:lpstr>CDE Procurement</vt:lpstr>
      <vt:lpstr>CDE Procurement</vt:lpstr>
      <vt:lpstr>CDE Procurement - Thresholds</vt:lpstr>
      <vt:lpstr>CDE Procurement  </vt:lpstr>
      <vt:lpstr>CDE Procurement  </vt:lpstr>
      <vt:lpstr>CDE Procurement</vt:lpstr>
      <vt:lpstr>CDE Procurement</vt:lpstr>
      <vt:lpstr>CDE Procurement</vt:lpstr>
      <vt:lpstr>CDE Procurement</vt:lpstr>
      <vt:lpstr>CDE Procurement</vt:lpstr>
      <vt:lpstr>Vendor Agreements </vt:lpstr>
      <vt:lpstr>Responsibilities of non-public schools</vt:lpstr>
      <vt:lpstr>Responsibilities of non-public schools</vt:lpstr>
      <vt:lpstr>Where do we go from here? </vt:lpstr>
      <vt:lpstr>Contacts </vt:lpstr>
      <vt:lpstr>Any 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Owen, Emily</cp:lastModifiedBy>
  <cp:revision>250</cp:revision>
  <dcterms:created xsi:type="dcterms:W3CDTF">2019-06-25T17:30:52Z</dcterms:created>
  <dcterms:modified xsi:type="dcterms:W3CDTF">2021-04-15T18:19:51Z</dcterms:modified>
</cp:coreProperties>
</file>