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4"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8" r:id="rId27"/>
    <p:sldId id="289" r:id="rId28"/>
    <p:sldId id="290"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iWvPOFFBePyzZCQeaoAITubrYn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7D305D-497F-4ECA-904B-2053EC5DA681}">
  <a:tblStyle styleId="{187D305D-497F-4ECA-904B-2053EC5DA68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32" y="4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43" Type="http://customschemas.google.com/relationships/presentationmetadata" Target="meta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d2591b5498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d2591b549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d2591b5498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d2591b5498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d27403789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d27403789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33333"/>
                </a:solidFill>
                <a:highlight>
                  <a:srgbClr val="FFFFFF"/>
                </a:highlight>
              </a:rPr>
              <a:t>Complete the tables below to describe how the LEA will prioritize Title II, Part A funds to schools implementing comprehensive or targeted</a:t>
            </a:r>
            <a:r>
              <a:rPr lang="en" sz="1050">
                <a:solidFill>
                  <a:srgbClr val="333333"/>
                </a:solidFill>
                <a:highlight>
                  <a:srgbClr val="FFFF00"/>
                </a:highlight>
              </a:rPr>
              <a:t> and additional targeted </a:t>
            </a:r>
            <a:r>
              <a:rPr lang="en" sz="1050">
                <a:solidFill>
                  <a:srgbClr val="333333"/>
                </a:solidFill>
                <a:highlight>
                  <a:srgbClr val="FFFFFF"/>
                </a:highlight>
              </a:rPr>
              <a:t>support and improvement activities, and among those schools, have the highest percentage of children identified as low-income.  /  TIV…  </a:t>
            </a:r>
            <a:r>
              <a:rPr lang="en" sz="1050">
                <a:solidFill>
                  <a:srgbClr val="333333"/>
                </a:solidFill>
              </a:rPr>
              <a:t> The LEA or consortium will prioritize the distribution of funds to schools served by the LEA, or consortium of LEAs, that are among the schools with the greatest needs, have the highest percentages or numbers of children in poverty, are identified for comprehensive support and improvement, are implementing targeted support and improvement plans, or are identified as a persistently dangerous public elementary school or secondary school under section 8532. § 4106(e)(2)(A).</a:t>
            </a:r>
            <a:endParaRPr sz="1050">
              <a:solidFill>
                <a:srgbClr val="333333"/>
              </a:solidFill>
            </a:endParaRPr>
          </a:p>
          <a:p>
            <a:pPr marL="0" lvl="0" indent="0" algn="l" rtl="0">
              <a:lnSpc>
                <a:spcPct val="115000"/>
              </a:lnSpc>
              <a:spcBef>
                <a:spcPts val="0"/>
              </a:spcBef>
              <a:spcAft>
                <a:spcPts val="0"/>
              </a:spcAft>
              <a:buNone/>
            </a:pPr>
            <a:endParaRPr sz="1050">
              <a:solidFill>
                <a:srgbClr val="333333"/>
              </a:solidFill>
            </a:endParaRPr>
          </a:p>
          <a:p>
            <a:pPr marL="0" lvl="0" indent="0" algn="l" rtl="0">
              <a:spcBef>
                <a:spcPts val="0"/>
              </a:spcBef>
              <a:spcAft>
                <a:spcPts val="0"/>
              </a:spcAft>
              <a:buClr>
                <a:schemeClr val="dk1"/>
              </a:buClr>
              <a:buSzPts val="1100"/>
              <a:buFont typeface="Arial"/>
              <a:buNone/>
            </a:pPr>
            <a:endParaRPr sz="1050">
              <a:solidFill>
                <a:srgbClr val="333333"/>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cd4942f56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cd4942f56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cd4942f56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cd4942f56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d2591b549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g1d2591b549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Tina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d2591b5498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g1d2591b5498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d2591b5498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g1d2591b5498_1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d2591b5498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g1d2591b5498_1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d2591b5498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g1d2591b5498_1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230" name="Google Shape;23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d2591b5498_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g1d2591b5498_1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d2591b5498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1d2591b5498_1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2591b5498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g1d2591b5498_1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d2591b5498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g1d2591b5498_1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d2591b549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g1d2591b5498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Kristin &amp; Kim</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431" name="Google Shape;4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237" name="Google Shape;2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be53a181b5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1be53a181b5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Rachel 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cd7fc0bbd6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cd7fc0bbd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b94bbca663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1b94bbca663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Dana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d2591b54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1d2591b549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Shannon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cd7fc0bbd6_7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cd7fc0bbd6_7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be53a181b5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1be53a181b5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Karen</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p:nvPr/>
        </p:nvSpPr>
        <p:spPr>
          <a:xfrm>
            <a:off x="0" y="3506431"/>
            <a:ext cx="9144000" cy="1637071"/>
          </a:xfrm>
          <a:prstGeom prst="rect">
            <a:avLst/>
          </a:prstGeom>
          <a:gradFill>
            <a:gsLst>
              <a:gs pos="0">
                <a:schemeClr val="lt1"/>
              </a:gs>
              <a:gs pos="100000">
                <a:srgbClr val="00953A">
                  <a:alpha val="41960"/>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1" name="Google Shape;11;p13"/>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13"/>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13" name="Google Shape;13;p13"/>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14" name="Google Shape;14;p13"/>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5" name="Google Shape;15;p1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8"/>
        <p:cNvGrpSpPr/>
        <p:nvPr/>
      </p:nvGrpSpPr>
      <p:grpSpPr>
        <a:xfrm>
          <a:off x="0" y="0"/>
          <a:ext cx="0" cy="0"/>
          <a:chOff x="0" y="0"/>
          <a:chExt cx="0" cy="0"/>
        </a:xfrm>
      </p:grpSpPr>
      <p:pic>
        <p:nvPicPr>
          <p:cNvPr id="69" name="Google Shape;69;p24"/>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70" name="Google Shape;70;p24"/>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2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72" name="Google Shape;72;p2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73" name="Google Shape;73;p2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4" name="Google Shape;74;p24"/>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75"/>
        <p:cNvGrpSpPr/>
        <p:nvPr/>
      </p:nvGrpSpPr>
      <p:grpSpPr>
        <a:xfrm>
          <a:off x="0" y="0"/>
          <a:ext cx="0" cy="0"/>
          <a:chOff x="0" y="0"/>
          <a:chExt cx="0" cy="0"/>
        </a:xfrm>
      </p:grpSpPr>
      <p:pic>
        <p:nvPicPr>
          <p:cNvPr id="76" name="Google Shape;76;p2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77" name="Google Shape;77;p25"/>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78" name="Google Shape;78;p25"/>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79" name="Google Shape;79;p25"/>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80" name="Google Shape;80;p25"/>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81" name="Google Shape;81;p25"/>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82"/>
        <p:cNvGrpSpPr/>
        <p:nvPr/>
      </p:nvGrpSpPr>
      <p:grpSpPr>
        <a:xfrm>
          <a:off x="0" y="0"/>
          <a:ext cx="0" cy="0"/>
          <a:chOff x="0" y="0"/>
          <a:chExt cx="0" cy="0"/>
        </a:xfrm>
      </p:grpSpPr>
      <p:sp>
        <p:nvSpPr>
          <p:cNvPr id="83" name="Google Shape;83;p26"/>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4" name="Google Shape;84;p26"/>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85" name="Google Shape;85;p2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6" name="Google Shape;86;p26"/>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87" name="Google Shape;87;p26"/>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88" name="Google Shape;88;p26"/>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89" name="Google Shape;89;p26"/>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90"/>
        <p:cNvGrpSpPr/>
        <p:nvPr/>
      </p:nvGrpSpPr>
      <p:grpSpPr>
        <a:xfrm>
          <a:off x="0" y="0"/>
          <a:ext cx="0" cy="0"/>
          <a:chOff x="0" y="0"/>
          <a:chExt cx="0" cy="0"/>
        </a:xfrm>
      </p:grpSpPr>
      <p:pic>
        <p:nvPicPr>
          <p:cNvPr id="91" name="Google Shape;91;p2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2" name="Google Shape;92;p2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93" name="Google Shape;93;p27"/>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94" name="Google Shape;94;p2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95" name="Google Shape;95;p27"/>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96" name="Google Shape;96;p2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with header/logo - blue 3">
  <p:cSld name="SECTION_HEADER_3">
    <p:spTree>
      <p:nvGrpSpPr>
        <p:cNvPr id="1" name="Shape 97"/>
        <p:cNvGrpSpPr/>
        <p:nvPr/>
      </p:nvGrpSpPr>
      <p:grpSpPr>
        <a:xfrm>
          <a:off x="0" y="0"/>
          <a:ext cx="0" cy="0"/>
          <a:chOff x="0" y="0"/>
          <a:chExt cx="0" cy="0"/>
        </a:xfrm>
      </p:grpSpPr>
      <p:pic>
        <p:nvPicPr>
          <p:cNvPr id="98" name="Google Shape;98;p2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9" name="Google Shape;99;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00" name="Google Shape;100;p28"/>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01" name="Google Shape;101;p28"/>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02" name="Google Shape;102;p28"/>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03" name="Google Shape;103;p2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4"/>
        <p:cNvGrpSpPr/>
        <p:nvPr/>
      </p:nvGrpSpPr>
      <p:grpSpPr>
        <a:xfrm>
          <a:off x="0" y="0"/>
          <a:ext cx="0" cy="0"/>
          <a:chOff x="0" y="0"/>
          <a:chExt cx="0" cy="0"/>
        </a:xfrm>
      </p:grpSpPr>
      <p:pic>
        <p:nvPicPr>
          <p:cNvPr id="105" name="Google Shape;105;g188617a4c7d_1_415"/>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06" name="Google Shape;106;g188617a4c7d_1_415"/>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g188617a4c7d_1_415"/>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12"/>
        <p:cNvGrpSpPr/>
        <p:nvPr/>
      </p:nvGrpSpPr>
      <p:grpSpPr>
        <a:xfrm>
          <a:off x="0" y="0"/>
          <a:ext cx="0" cy="0"/>
          <a:chOff x="0" y="0"/>
          <a:chExt cx="0" cy="0"/>
        </a:xfrm>
      </p:grpSpPr>
      <p:pic>
        <p:nvPicPr>
          <p:cNvPr id="113" name="Google Shape;113;g1a8cf35707a_0_4"/>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114" name="Google Shape;114;g1a8cf35707a_0_4"/>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g1a8cf35707a_0_4"/>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6"/>
        <p:cNvGrpSpPr/>
        <p:nvPr/>
      </p:nvGrpSpPr>
      <p:grpSpPr>
        <a:xfrm>
          <a:off x="0" y="0"/>
          <a:ext cx="0" cy="0"/>
          <a:chOff x="0" y="0"/>
          <a:chExt cx="0" cy="0"/>
        </a:xfrm>
      </p:grpSpPr>
      <p:pic>
        <p:nvPicPr>
          <p:cNvPr id="117" name="Google Shape;117;g1a8cf35707a_0_8"/>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18" name="Google Shape;118;g1a8cf35707a_0_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g1a8cf35707a_0_8"/>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0" name="Google Shape;120;g1a8cf35707a_0_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21" name="Google Shape;121;g1a8cf35707a_0_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g19f0dcf8920_2_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1" name="Google Shape;131;g19f0dcf8920_2_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2" name="Google Shape;132;g19f0dcf8920_2_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g19f0dcf8920_2_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35" name="Google Shape;135;g19f0dcf8920_2_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pic>
        <p:nvPicPr>
          <p:cNvPr id="17" name="Google Shape;17;p14"/>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18" name="Google Shape;18;p14"/>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1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0" name="Google Shape;20;p1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1" name="Google Shape;21;p1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6"/>
        <p:cNvGrpSpPr/>
        <p:nvPr/>
      </p:nvGrpSpPr>
      <p:grpSpPr>
        <a:xfrm>
          <a:off x="0" y="0"/>
          <a:ext cx="0" cy="0"/>
          <a:chOff x="0" y="0"/>
          <a:chExt cx="0" cy="0"/>
        </a:xfrm>
      </p:grpSpPr>
      <p:sp>
        <p:nvSpPr>
          <p:cNvPr id="137" name="Google Shape;137;g19f0dcf8920_2_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8" name="Google Shape;138;g19f0dcf8920_2_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39" name="Google Shape;139;g19f0dcf8920_2_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0"/>
        <p:cNvGrpSpPr/>
        <p:nvPr/>
      </p:nvGrpSpPr>
      <p:grpSpPr>
        <a:xfrm>
          <a:off x="0" y="0"/>
          <a:ext cx="0" cy="0"/>
          <a:chOff x="0" y="0"/>
          <a:chExt cx="0" cy="0"/>
        </a:xfrm>
      </p:grpSpPr>
      <p:sp>
        <p:nvSpPr>
          <p:cNvPr id="141" name="Google Shape;141;g19f0dcf8920_2_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2" name="Google Shape;142;g19f0dcf8920_2_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43" name="Google Shape;143;g19f0dcf8920_2_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44" name="Google Shape;144;g19f0dcf8920_2_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5"/>
        <p:cNvGrpSpPr/>
        <p:nvPr/>
      </p:nvGrpSpPr>
      <p:grpSpPr>
        <a:xfrm>
          <a:off x="0" y="0"/>
          <a:ext cx="0" cy="0"/>
          <a:chOff x="0" y="0"/>
          <a:chExt cx="0" cy="0"/>
        </a:xfrm>
      </p:grpSpPr>
      <p:sp>
        <p:nvSpPr>
          <p:cNvPr id="146" name="Google Shape;146;g19f0dcf8920_2_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7" name="Google Shape;147;g19f0dcf8920_2_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8"/>
        <p:cNvGrpSpPr/>
        <p:nvPr/>
      </p:nvGrpSpPr>
      <p:grpSpPr>
        <a:xfrm>
          <a:off x="0" y="0"/>
          <a:ext cx="0" cy="0"/>
          <a:chOff x="0" y="0"/>
          <a:chExt cx="0" cy="0"/>
        </a:xfrm>
      </p:grpSpPr>
      <p:sp>
        <p:nvSpPr>
          <p:cNvPr id="149" name="Google Shape;149;g19f0dcf8920_2_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50" name="Google Shape;150;g19f0dcf8920_2_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51" name="Google Shape;151;g19f0dcf8920_2_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2"/>
        <p:cNvGrpSpPr/>
        <p:nvPr/>
      </p:nvGrpSpPr>
      <p:grpSpPr>
        <a:xfrm>
          <a:off x="0" y="0"/>
          <a:ext cx="0" cy="0"/>
          <a:chOff x="0" y="0"/>
          <a:chExt cx="0" cy="0"/>
        </a:xfrm>
      </p:grpSpPr>
      <p:sp>
        <p:nvSpPr>
          <p:cNvPr id="153" name="Google Shape;153;g19f0dcf8920_2_2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54" name="Google Shape;154;g19f0dcf8920_2_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5"/>
        <p:cNvGrpSpPr/>
        <p:nvPr/>
      </p:nvGrpSpPr>
      <p:grpSpPr>
        <a:xfrm>
          <a:off x="0" y="0"/>
          <a:ext cx="0" cy="0"/>
          <a:chOff x="0" y="0"/>
          <a:chExt cx="0" cy="0"/>
        </a:xfrm>
      </p:grpSpPr>
      <p:sp>
        <p:nvSpPr>
          <p:cNvPr id="156" name="Google Shape;156;g19f0dcf8920_2_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19f0dcf8920_2_3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58" name="Google Shape;158;g19f0dcf8920_2_3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9" name="Google Shape;159;g19f0dcf8920_2_3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0" name="Google Shape;160;g19f0dcf8920_2_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1"/>
        <p:cNvGrpSpPr/>
        <p:nvPr/>
      </p:nvGrpSpPr>
      <p:grpSpPr>
        <a:xfrm>
          <a:off x="0" y="0"/>
          <a:ext cx="0" cy="0"/>
          <a:chOff x="0" y="0"/>
          <a:chExt cx="0" cy="0"/>
        </a:xfrm>
      </p:grpSpPr>
      <p:sp>
        <p:nvSpPr>
          <p:cNvPr id="162" name="Google Shape;162;g19f0dcf8920_2_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63" name="Google Shape;163;g19f0dcf8920_2_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4"/>
        <p:cNvGrpSpPr/>
        <p:nvPr/>
      </p:nvGrpSpPr>
      <p:grpSpPr>
        <a:xfrm>
          <a:off x="0" y="0"/>
          <a:ext cx="0" cy="0"/>
          <a:chOff x="0" y="0"/>
          <a:chExt cx="0" cy="0"/>
        </a:xfrm>
      </p:grpSpPr>
      <p:sp>
        <p:nvSpPr>
          <p:cNvPr id="165" name="Google Shape;165;g19f0dcf8920_2_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6" name="Google Shape;166;g19f0dcf8920_2_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67" name="Google Shape;167;g19f0dcf8920_2_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
        <p:cNvGrpSpPr/>
        <p:nvPr/>
      </p:nvGrpSpPr>
      <p:grpSpPr>
        <a:xfrm>
          <a:off x="0" y="0"/>
          <a:ext cx="0" cy="0"/>
          <a:chOff x="0" y="0"/>
          <a:chExt cx="0" cy="0"/>
        </a:xfrm>
      </p:grpSpPr>
      <p:sp>
        <p:nvSpPr>
          <p:cNvPr id="169" name="Google Shape;169;g19f0dcf8920_2_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0"/>
        <p:cNvGrpSpPr/>
        <p:nvPr/>
      </p:nvGrpSpPr>
      <p:grpSpPr>
        <a:xfrm>
          <a:off x="0" y="0"/>
          <a:ext cx="0" cy="0"/>
          <a:chOff x="0" y="0"/>
          <a:chExt cx="0" cy="0"/>
        </a:xfrm>
      </p:grpSpPr>
      <p:sp>
        <p:nvSpPr>
          <p:cNvPr id="171" name="Google Shape;171;g1a8cf35707a_0_14"/>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2" name="Google Shape;172;g1a8cf35707a_0_14"/>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73" name="Google Shape;173;g1a8cf35707a_0_14"/>
          <p:cNvPicPr preferRelativeResize="0"/>
          <p:nvPr/>
        </p:nvPicPr>
        <p:blipFill rotWithShape="1">
          <a:blip r:embed="rId2">
            <a:alphaModFix/>
          </a:blip>
          <a:srcRect/>
          <a:stretch/>
        </p:blipFill>
        <p:spPr>
          <a:xfrm>
            <a:off x="8086704" y="4629151"/>
            <a:ext cx="857291" cy="364738"/>
          </a:xfrm>
          <a:prstGeom prst="rect">
            <a:avLst/>
          </a:prstGeom>
          <a:noFill/>
          <a:ln>
            <a:noFill/>
          </a:ln>
        </p:spPr>
      </p:pic>
      <p:sp>
        <p:nvSpPr>
          <p:cNvPr id="174" name="Google Shape;174;g1a8cf35707a_0_1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5" name="Google Shape;175;g1a8cf35707a_0_14"/>
          <p:cNvPicPr preferRelativeResize="0"/>
          <p:nvPr/>
        </p:nvPicPr>
        <p:blipFill rotWithShape="1">
          <a:blip r:embed="rId3">
            <a:alphaModFix/>
          </a:blip>
          <a:srcRect/>
          <a:stretch/>
        </p:blipFill>
        <p:spPr>
          <a:xfrm>
            <a:off x="2" y="0"/>
            <a:ext cx="9143995" cy="914399"/>
          </a:xfrm>
          <a:prstGeom prst="rect">
            <a:avLst/>
          </a:prstGeom>
          <a:noFill/>
          <a:ln>
            <a:noFill/>
          </a:ln>
        </p:spPr>
      </p:pic>
      <p:sp>
        <p:nvSpPr>
          <p:cNvPr id="176" name="Google Shape;176;g1a8cf35707a_0_14"/>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24" name="Google Shape;24;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77"/>
        <p:cNvGrpSpPr/>
        <p:nvPr/>
      </p:nvGrpSpPr>
      <p:grpSpPr>
        <a:xfrm>
          <a:off x="0" y="0"/>
          <a:ext cx="0" cy="0"/>
          <a:chOff x="0" y="0"/>
          <a:chExt cx="0" cy="0"/>
        </a:xfrm>
      </p:grpSpPr>
      <p:pic>
        <p:nvPicPr>
          <p:cNvPr id="178" name="Google Shape;178;g1a8cf35707a_0_21"/>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79" name="Google Shape;179;g1a8cf35707a_0_21"/>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g1a8cf35707a_0_21"/>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81"/>
        <p:cNvGrpSpPr/>
        <p:nvPr/>
      </p:nvGrpSpPr>
      <p:grpSpPr>
        <a:xfrm>
          <a:off x="0" y="0"/>
          <a:ext cx="0" cy="0"/>
          <a:chOff x="0" y="0"/>
          <a:chExt cx="0" cy="0"/>
        </a:xfrm>
      </p:grpSpPr>
      <p:pic>
        <p:nvPicPr>
          <p:cNvPr id="182" name="Google Shape;182;g1a8cf35707a_0_25"/>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83" name="Google Shape;183;g1a8cf35707a_0_25"/>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1a8cf35707a_0_25"/>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85"/>
        <p:cNvGrpSpPr/>
        <p:nvPr/>
      </p:nvGrpSpPr>
      <p:grpSpPr>
        <a:xfrm>
          <a:off x="0" y="0"/>
          <a:ext cx="0" cy="0"/>
          <a:chOff x="0" y="0"/>
          <a:chExt cx="0" cy="0"/>
        </a:xfrm>
      </p:grpSpPr>
      <p:pic>
        <p:nvPicPr>
          <p:cNvPr id="186" name="Google Shape;186;g1a8cf35707a_0_29"/>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87" name="Google Shape;187;g1a8cf35707a_0_29"/>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8" name="Google Shape;188;g1a8cf35707a_0_2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89" name="Google Shape;189;g1a8cf35707a_0_29"/>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190" name="Google Shape;190;g1a8cf35707a_0_2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1" name="Google Shape;191;g1a8cf35707a_0_29"/>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92"/>
        <p:cNvGrpSpPr/>
        <p:nvPr/>
      </p:nvGrpSpPr>
      <p:grpSpPr>
        <a:xfrm>
          <a:off x="0" y="0"/>
          <a:ext cx="0" cy="0"/>
          <a:chOff x="0" y="0"/>
          <a:chExt cx="0" cy="0"/>
        </a:xfrm>
      </p:grpSpPr>
      <p:pic>
        <p:nvPicPr>
          <p:cNvPr id="193" name="Google Shape;193;g1a8cf35707a_0_36"/>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94" name="Google Shape;194;g1a8cf35707a_0_36"/>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5" name="Google Shape;195;g1a8cf35707a_0_36"/>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96" name="Google Shape;196;g1a8cf35707a_0_36"/>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197" name="Google Shape;197;g1a8cf35707a_0_3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8" name="Google Shape;198;g1a8cf35707a_0_36"/>
          <p:cNvPicPr preferRelativeResize="0"/>
          <p:nvPr/>
        </p:nvPicPr>
        <p:blipFill rotWithShape="1">
          <a:blip r:embed="rId4">
            <a:alphaModFix/>
          </a:blip>
          <a:srcRect/>
          <a:stretch/>
        </p:blipFill>
        <p:spPr>
          <a:xfrm>
            <a:off x="128460" y="13717"/>
            <a:ext cx="723884" cy="827773"/>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99"/>
        <p:cNvGrpSpPr/>
        <p:nvPr/>
      </p:nvGrpSpPr>
      <p:grpSpPr>
        <a:xfrm>
          <a:off x="0" y="0"/>
          <a:ext cx="0" cy="0"/>
          <a:chOff x="0" y="0"/>
          <a:chExt cx="0" cy="0"/>
        </a:xfrm>
      </p:grpSpPr>
      <p:pic>
        <p:nvPicPr>
          <p:cNvPr id="200" name="Google Shape;200;g1a8cf35707a_0_43"/>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01" name="Google Shape;201;g1a8cf35707a_0_43"/>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 name="Google Shape;202;g1a8cf35707a_0_43"/>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03" name="Google Shape;203;g1a8cf35707a_0_43"/>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04" name="Google Shape;204;g1a8cf35707a_0_4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5" name="Google Shape;205;g1a8cf35707a_0_43"/>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06"/>
        <p:cNvGrpSpPr/>
        <p:nvPr/>
      </p:nvGrpSpPr>
      <p:grpSpPr>
        <a:xfrm>
          <a:off x="0" y="0"/>
          <a:ext cx="0" cy="0"/>
          <a:chOff x="0" y="0"/>
          <a:chExt cx="0" cy="0"/>
        </a:xfrm>
      </p:grpSpPr>
      <p:pic>
        <p:nvPicPr>
          <p:cNvPr id="207" name="Google Shape;207;g1a8cf35707a_0_50"/>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08" name="Google Shape;208;g1a8cf35707a_0_50"/>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9" name="Google Shape;209;g1a8cf35707a_0_50"/>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0" name="Google Shape;210;g1a8cf35707a_0_50"/>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11" name="Google Shape;211;g1a8cf35707a_0_50"/>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2" name="Google Shape;212;g1a8cf35707a_0_5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13"/>
        <p:cNvGrpSpPr/>
        <p:nvPr/>
      </p:nvGrpSpPr>
      <p:grpSpPr>
        <a:xfrm>
          <a:off x="0" y="0"/>
          <a:ext cx="0" cy="0"/>
          <a:chOff x="0" y="0"/>
          <a:chExt cx="0" cy="0"/>
        </a:xfrm>
      </p:grpSpPr>
      <p:pic>
        <p:nvPicPr>
          <p:cNvPr id="214" name="Google Shape;214;g1a8cf35707a_0_57"/>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15" name="Google Shape;215;g1a8cf35707a_0_57"/>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6" name="Google Shape;216;g1a8cf35707a_0_57"/>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7" name="Google Shape;217;g1a8cf35707a_0_57"/>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18" name="Google Shape;218;g1a8cf35707a_0_57"/>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9" name="Google Shape;219;g1a8cf35707a_0_57"/>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8" name="Google Shape;28;p18"/>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9" name="Google Shape;29;p18"/>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0" name="Google Shape;30;p18"/>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31" name="Google Shape;31;p18"/>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32" name="Google Shape;32;p18"/>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pic>
        <p:nvPicPr>
          <p:cNvPr id="34" name="Google Shape;34;p19"/>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35" name="Google Shape;35;p1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1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7" name="Google Shape;37;p1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8" name="Google Shape;38;p1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9" name="Google Shape;39;p1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pic>
        <p:nvPicPr>
          <p:cNvPr id="41" name="Google Shape;41;p20"/>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2" name="Google Shape;42;p20"/>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20"/>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44" name="Google Shape;44;p2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45" name="Google Shape;45;p2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6" name="Google Shape;46;p20"/>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
        <p:cNvGrpSpPr/>
        <p:nvPr/>
      </p:nvGrpSpPr>
      <p:grpSpPr>
        <a:xfrm>
          <a:off x="0" y="0"/>
          <a:ext cx="0" cy="0"/>
          <a:chOff x="0" y="0"/>
          <a:chExt cx="0" cy="0"/>
        </a:xfrm>
      </p:grpSpPr>
      <p:pic>
        <p:nvPicPr>
          <p:cNvPr id="48" name="Google Shape;48;p21"/>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9" name="Google Shape;49;p21"/>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2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1" name="Google Shape;51;p2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2" name="Google Shape;52;p2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3" name="Google Shape;53;p21"/>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4"/>
        <p:cNvGrpSpPr/>
        <p:nvPr/>
      </p:nvGrpSpPr>
      <p:grpSpPr>
        <a:xfrm>
          <a:off x="0" y="0"/>
          <a:ext cx="0" cy="0"/>
          <a:chOff x="0" y="0"/>
          <a:chExt cx="0" cy="0"/>
        </a:xfrm>
      </p:grpSpPr>
      <p:pic>
        <p:nvPicPr>
          <p:cNvPr id="55" name="Google Shape;55;p2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56" name="Google Shape;56;p2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2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8" name="Google Shape;58;p2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9" name="Google Shape;59;p2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2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1"/>
        <p:cNvGrpSpPr/>
        <p:nvPr/>
      </p:nvGrpSpPr>
      <p:grpSpPr>
        <a:xfrm>
          <a:off x="0" y="0"/>
          <a:ext cx="0" cy="0"/>
          <a:chOff x="0" y="0"/>
          <a:chExt cx="0" cy="0"/>
        </a:xfrm>
      </p:grpSpPr>
      <p:pic>
        <p:nvPicPr>
          <p:cNvPr id="62" name="Google Shape;62;p2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63" name="Google Shape;63;p2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2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65" name="Google Shape;65;p2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66" name="Google Shape;66;p2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7" name="Google Shape;67;p2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8"/>
        <p:cNvGrpSpPr/>
        <p:nvPr/>
      </p:nvGrpSpPr>
      <p:grpSpPr>
        <a:xfrm>
          <a:off x="0" y="0"/>
          <a:ext cx="0" cy="0"/>
          <a:chOff x="0" y="0"/>
          <a:chExt cx="0" cy="0"/>
        </a:xfrm>
      </p:grpSpPr>
      <p:sp>
        <p:nvSpPr>
          <p:cNvPr id="109" name="Google Shape;109;g19f0dcf8920_2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0" name="Google Shape;110;g19f0dcf8920_2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11" name="Google Shape;111;g19f0dcf8920_2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cde.state.co.us/fedprograms/essa_support_and_improvement_pan_rubric_cs-ts-ats" TargetMode="External"/><Relationship Id="rId3" Type="http://schemas.openxmlformats.org/officeDocument/2006/relationships/hyperlink" Target="https://www.cde.state.co.us/fedprograms/essa_csi_tsi" TargetMode="External"/><Relationship Id="rId7" Type="http://schemas.openxmlformats.org/officeDocument/2006/relationships/hyperlink" Target="https://www.cde.state.co.us/fedprograms/easiapplica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cde.state.co.us/fedprograms/resource_inequities_planning_requirements" TargetMode="External"/><Relationship Id="rId5" Type="http://schemas.openxmlformats.org/officeDocument/2006/relationships/hyperlink" Target="https://www.cde.state.co.us/fedprograms/evidence_based_interventions" TargetMode="External"/><Relationship Id="rId4" Type="http://schemas.openxmlformats.org/officeDocument/2006/relationships/hyperlink" Target="https://www.cde.state.co.us/fedprograms/essaplanningrequirements" TargetMode="External"/><Relationship Id="rId9" Type="http://schemas.openxmlformats.org/officeDocument/2006/relationships/hyperlink" Target="https://www.cde.state.co.us/uip/school_qcrubric"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negley_t@cde.state.co.u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de.state.co.us/fedprograms/regionalcontactspage" TargetMode="External"/><Relationship Id="rId5" Type="http://schemas.openxmlformats.org/officeDocument/2006/relationships/hyperlink" Target="mailto:giessinger_t@cde.State.co.us" TargetMode="External"/><Relationship Id="rId4" Type="http://schemas.openxmlformats.org/officeDocument/2006/relationships/hyperlink" Target="mailto:bixler_k@cde.co.state.u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caresact/essergrantee/subgranteereport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owens_m@cde.state.co.us" TargetMode="External"/><Relationship Id="rId4" Type="http://schemas.openxmlformats.org/officeDocument/2006/relationships/hyperlink" Target="mailto:negley_t@cde.state.co.u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cde.state.co.us/fedprograms/regionalcontactspage" TargetMode="External"/><Relationship Id="rId13" Type="http://schemas.openxmlformats.org/officeDocument/2006/relationships/hyperlink" Target="mailto:hickman_n@cde.state.co.us" TargetMode="External"/><Relationship Id="rId18" Type="http://schemas.openxmlformats.org/officeDocument/2006/relationships/hyperlink" Target="mailto:wilson_s@cde.state.co.us" TargetMode="External"/><Relationship Id="rId26" Type="http://schemas.openxmlformats.org/officeDocument/2006/relationships/hyperlink" Target="mailto:jones_kristina@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Austin_j@cde.state.co.us" TargetMode="External"/><Relationship Id="rId7" Type="http://schemas.openxmlformats.org/officeDocument/2006/relationships/hyperlink" Target="mailto:negley_t@cde.state.co.us" TargetMode="External"/><Relationship Id="rId12" Type="http://schemas.openxmlformats.org/officeDocument/2006/relationships/hyperlink" Target="mailto:temple_r@cde.state.co.us" TargetMode="External"/><Relationship Id="rId17" Type="http://schemas.openxmlformats.org/officeDocument/2006/relationships/hyperlink" Target="mailto:boylan_k@cde.state.co.us" TargetMode="External"/><Relationship Id="rId25" Type="http://schemas.openxmlformats.org/officeDocument/2006/relationships/hyperlink" Target="mailto:morris_h@cde.state.co.us" TargetMode="External"/><Relationship Id="rId2" Type="http://schemas.openxmlformats.org/officeDocument/2006/relationships/notesSlide" Target="../notesSlides/notesSlide27.xml"/><Relationship Id="rId16" Type="http://schemas.openxmlformats.org/officeDocument/2006/relationships/hyperlink" Target="mailto:schelke_j@cde.state.co.us" TargetMode="External"/><Relationship Id="rId20" Type="http://schemas.openxmlformats.org/officeDocument/2006/relationships/hyperlink" Target="mailto:owens_m@cde.state.co.us" TargetMode="External"/><Relationship Id="rId29" Type="http://schemas.openxmlformats.org/officeDocument/2006/relationships/hyperlink" Target="mailto:prael_m@cde.state.co.us" TargetMode="External"/><Relationship Id="rId1" Type="http://schemas.openxmlformats.org/officeDocument/2006/relationships/slideLayout" Target="../slideLayouts/slideLayout2.xml"/><Relationship Id="rId6" Type="http://schemas.openxmlformats.org/officeDocument/2006/relationships/hyperlink" Target="mailto:giessinger_t@cde.state.co.us" TargetMode="External"/><Relationship Id="rId11" Type="http://schemas.openxmlformats.org/officeDocument/2006/relationships/hyperlink" Target="mailto:bixler_k@cde.state.co.us" TargetMode="External"/><Relationship Id="rId24" Type="http://schemas.openxmlformats.org/officeDocument/2006/relationships/hyperlink" Target="mailto:parsley_b@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crumley_k@cde.state.co.us" TargetMode="External"/><Relationship Id="rId23" Type="http://schemas.openxmlformats.org/officeDocument/2006/relationships/hyperlink" Target="mailto:Kaleda_s@cde.state.co.us" TargetMode="External"/><Relationship Id="rId28" Type="http://schemas.openxmlformats.org/officeDocument/2006/relationships/hyperlink" Target="mailto:collins_d@cde.state.co.us" TargetMode="External"/><Relationship Id="rId10" Type="http://schemas.openxmlformats.org/officeDocument/2006/relationships/hyperlink" Target="mailto:echsner_r@cde.state.co.us" TargetMode="External"/><Relationship Id="rId19" Type="http://schemas.openxmlformats.org/officeDocument/2006/relationships/hyperlink" Target="mailto:shen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byrd_e@cde.state.co.us" TargetMode="External"/><Relationship Id="rId14" Type="http://schemas.openxmlformats.org/officeDocument/2006/relationships/hyperlink" Target="mailto:Wilson_s@cde.state.co.us" TargetMode="External"/><Relationship Id="rId22" Type="http://schemas.openxmlformats.org/officeDocument/2006/relationships/hyperlink" Target="mailto:Hawkins_r@cde.state.co.us" TargetMode="External"/><Relationship Id="rId27" Type="http://schemas.openxmlformats.org/officeDocument/2006/relationships/hyperlink" Target="mailto:hagemann_w@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fedprograms/esearegionalnetworkingmeet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5" Type="http://schemas.openxmlformats.org/officeDocument/2006/relationships/hyperlink" Target="https://www.syncplicity.com/en" TargetMode="External"/><Relationship Id="rId4" Type="http://schemas.openxmlformats.org/officeDocument/2006/relationships/hyperlink" Target="https://www.cde.state.co.us/fedprograms/monit/index"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
          <p:cNvSpPr txBox="1">
            <a:spLocks noGrp="1"/>
          </p:cNvSpPr>
          <p:nvPr>
            <p:ph type="ctrTitle"/>
          </p:nvPr>
        </p:nvSpPr>
        <p:spPr>
          <a:xfrm>
            <a:off x="1657350" y="2427181"/>
            <a:ext cx="5829300" cy="621648"/>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Font typeface="Arial"/>
              <a:buNone/>
            </a:pPr>
            <a:r>
              <a:rPr lang="en"/>
              <a:t>CDE Office </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Hours</a:t>
            </a:r>
            <a:endParaRPr/>
          </a:p>
        </p:txBody>
      </p:sp>
      <p:sp>
        <p:nvSpPr>
          <p:cNvPr id="225" name="Google Shape;225;p1"/>
          <p:cNvSpPr txBox="1">
            <a:spLocks noGrp="1"/>
          </p:cNvSpPr>
          <p:nvPr>
            <p:ph type="subTitle" idx="1"/>
          </p:nvPr>
        </p:nvSpPr>
        <p:spPr>
          <a:xfrm>
            <a:off x="1657350" y="3402106"/>
            <a:ext cx="5829300" cy="762616"/>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1500"/>
              <a:buNone/>
            </a:pPr>
            <a:r>
              <a:rPr lang="en" sz="1400"/>
              <a:t>January 12, 2023</a:t>
            </a:r>
            <a:endParaRPr sz="1400"/>
          </a:p>
        </p:txBody>
      </p:sp>
      <p:sp>
        <p:nvSpPr>
          <p:cNvPr id="226" name="Google Shape;226;p1"/>
          <p:cNvSpPr txBox="1">
            <a:spLocks noGrp="1"/>
          </p:cNvSpPr>
          <p:nvPr>
            <p:ph type="sldNum" idx="12"/>
          </p:nvPr>
        </p:nvSpPr>
        <p:spPr>
          <a:xfrm>
            <a:off x="1310303" y="4820264"/>
            <a:ext cx="154305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d2591b5498_2_0"/>
          <p:cNvSpPr txBox="1">
            <a:spLocks noGrp="1"/>
          </p:cNvSpPr>
          <p:nvPr>
            <p:ph type="title"/>
          </p:nvPr>
        </p:nvSpPr>
        <p:spPr>
          <a:xfrm>
            <a:off x="183800" y="261028"/>
            <a:ext cx="6081900" cy="4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300"/>
              <a:t>ESSA Improvement Planning Requirements</a:t>
            </a:r>
            <a:r>
              <a:rPr lang="en"/>
              <a:t>  (CS,TS, ATS)</a:t>
            </a:r>
            <a:endParaRPr/>
          </a:p>
        </p:txBody>
      </p:sp>
      <p:sp>
        <p:nvSpPr>
          <p:cNvPr id="283" name="Google Shape;283;g1d2591b5498_2_0"/>
          <p:cNvSpPr txBox="1">
            <a:spLocks noGrp="1"/>
          </p:cNvSpPr>
          <p:nvPr>
            <p:ph type="body" idx="1"/>
          </p:nvPr>
        </p:nvSpPr>
        <p:spPr>
          <a:xfrm>
            <a:off x="628650" y="911125"/>
            <a:ext cx="7886700" cy="39510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endParaRPr sz="1050">
              <a:solidFill>
                <a:srgbClr val="31708F"/>
              </a:solidFill>
              <a:highlight>
                <a:srgbClr val="D9EDF7"/>
              </a:highlight>
              <a:latin typeface="Arial"/>
              <a:ea typeface="Arial"/>
              <a:cs typeface="Arial"/>
              <a:sym typeface="Arial"/>
            </a:endParaRPr>
          </a:p>
          <a:p>
            <a:pPr marL="457200" lvl="0" indent="-358775" algn="l" rtl="0">
              <a:spcBef>
                <a:spcPts val="600"/>
              </a:spcBef>
              <a:spcAft>
                <a:spcPts val="0"/>
              </a:spcAft>
              <a:buSzPts val="2050"/>
              <a:buFont typeface="Arial"/>
              <a:buChar char="●"/>
            </a:pPr>
            <a:r>
              <a:rPr lang="en" sz="2050">
                <a:highlight>
                  <a:schemeClr val="lt1"/>
                </a:highlight>
                <a:latin typeface="Arial"/>
                <a:ea typeface="Arial"/>
                <a:cs typeface="Arial"/>
                <a:sym typeface="Arial"/>
              </a:rPr>
              <a:t>ESSA requires that identified schools develop and implement an improvement plan that addresses the reasons for the school’s identification, and the plan will result in improvement of student outcomes. </a:t>
            </a:r>
            <a:endParaRPr sz="2050">
              <a:highlight>
                <a:schemeClr val="lt1"/>
              </a:highlight>
              <a:latin typeface="Arial"/>
              <a:ea typeface="Arial"/>
              <a:cs typeface="Arial"/>
              <a:sym typeface="Arial"/>
            </a:endParaRPr>
          </a:p>
          <a:p>
            <a:pPr marL="457200" lvl="0" indent="-358775" algn="l" rtl="0">
              <a:spcBef>
                <a:spcPts val="0"/>
              </a:spcBef>
              <a:spcAft>
                <a:spcPts val="0"/>
              </a:spcAft>
              <a:buSzPts val="2050"/>
              <a:buFont typeface="Arial"/>
              <a:buChar char="●"/>
            </a:pPr>
            <a:r>
              <a:rPr lang="en" sz="2050">
                <a:highlight>
                  <a:schemeClr val="lt1"/>
                </a:highlight>
                <a:latin typeface="Arial"/>
                <a:ea typeface="Arial"/>
                <a:cs typeface="Arial"/>
                <a:sym typeface="Arial"/>
              </a:rPr>
              <a:t>Plan development, approval, and monitoring vary by identification categories (CS, TS, ATS). </a:t>
            </a:r>
            <a:endParaRPr sz="2050">
              <a:highlight>
                <a:schemeClr val="lt1"/>
              </a:highlight>
              <a:latin typeface="Arial"/>
              <a:ea typeface="Arial"/>
              <a:cs typeface="Arial"/>
              <a:sym typeface="Arial"/>
            </a:endParaRPr>
          </a:p>
          <a:p>
            <a:pPr marL="914400" lvl="1" indent="-314325" algn="l" rtl="0">
              <a:spcBef>
                <a:spcPts val="0"/>
              </a:spcBef>
              <a:spcAft>
                <a:spcPts val="0"/>
              </a:spcAft>
              <a:buSzPts val="1350"/>
              <a:buFont typeface="Arial"/>
              <a:buChar char="○"/>
            </a:pPr>
            <a:r>
              <a:rPr lang="en" sz="1350" b="1">
                <a:highlight>
                  <a:schemeClr val="lt1"/>
                </a:highlight>
                <a:latin typeface="Arial"/>
                <a:ea typeface="Arial"/>
                <a:cs typeface="Arial"/>
                <a:sym typeface="Arial"/>
              </a:rPr>
              <a:t>Comprehensive Support Plans (CS)</a:t>
            </a:r>
            <a:r>
              <a:rPr lang="en" sz="1350">
                <a:highlight>
                  <a:schemeClr val="lt1"/>
                </a:highlight>
                <a:latin typeface="Arial"/>
                <a:ea typeface="Arial"/>
                <a:cs typeface="Arial"/>
                <a:sym typeface="Arial"/>
              </a:rPr>
              <a:t>: </a:t>
            </a:r>
            <a:endParaRPr sz="1350">
              <a:highlight>
                <a:schemeClr val="lt1"/>
              </a:highlight>
              <a:latin typeface="Arial"/>
              <a:ea typeface="Arial"/>
              <a:cs typeface="Arial"/>
              <a:sym typeface="Arial"/>
            </a:endParaRPr>
          </a:p>
          <a:p>
            <a:pPr marL="1371600" lvl="2" indent="-314325" algn="l" rtl="0">
              <a:spcBef>
                <a:spcPts val="0"/>
              </a:spcBef>
              <a:spcAft>
                <a:spcPts val="0"/>
              </a:spcAft>
              <a:buSzPts val="1350"/>
              <a:buFont typeface="Arial"/>
              <a:buChar char="■"/>
            </a:pPr>
            <a:r>
              <a:rPr lang="en" sz="1350">
                <a:highlight>
                  <a:schemeClr val="lt1"/>
                </a:highlight>
                <a:latin typeface="Arial"/>
                <a:ea typeface="Arial"/>
                <a:cs typeface="Arial"/>
                <a:sym typeface="Arial"/>
              </a:rPr>
              <a:t>School, LEA and and CDE must review and approve plan and upon approval and implementation, CDE will monitor and conduct periodic reviews</a:t>
            </a:r>
            <a:endParaRPr sz="1350">
              <a:highlight>
                <a:schemeClr val="lt1"/>
              </a:highlight>
              <a:latin typeface="Arial"/>
              <a:ea typeface="Arial"/>
              <a:cs typeface="Arial"/>
              <a:sym typeface="Arial"/>
            </a:endParaRPr>
          </a:p>
          <a:p>
            <a:pPr marL="1371600" lvl="2" indent="-314325" algn="l" rtl="0">
              <a:spcBef>
                <a:spcPts val="0"/>
              </a:spcBef>
              <a:spcAft>
                <a:spcPts val="0"/>
              </a:spcAft>
              <a:buSzPts val="1350"/>
              <a:buFont typeface="Arial"/>
              <a:buChar char="■"/>
            </a:pPr>
            <a:r>
              <a:rPr lang="en" sz="1350">
                <a:highlight>
                  <a:schemeClr val="lt1"/>
                </a:highlight>
                <a:latin typeface="Arial"/>
                <a:ea typeface="Arial"/>
                <a:cs typeface="Arial"/>
                <a:sym typeface="Arial"/>
              </a:rPr>
              <a:t>ESSA requirements must be documented in the UIP</a:t>
            </a:r>
            <a:endParaRPr sz="1350">
              <a:highlight>
                <a:schemeClr val="lt1"/>
              </a:highlight>
              <a:latin typeface="Arial"/>
              <a:ea typeface="Arial"/>
              <a:cs typeface="Arial"/>
              <a:sym typeface="Arial"/>
            </a:endParaRPr>
          </a:p>
          <a:p>
            <a:pPr marL="1371600" lvl="2" indent="-314325" algn="l" rtl="0">
              <a:spcBef>
                <a:spcPts val="0"/>
              </a:spcBef>
              <a:spcAft>
                <a:spcPts val="0"/>
              </a:spcAft>
              <a:buSzPts val="1350"/>
              <a:buFont typeface="Arial"/>
              <a:buChar char="■"/>
            </a:pPr>
            <a:r>
              <a:rPr lang="en" sz="1350">
                <a:highlight>
                  <a:schemeClr val="lt1"/>
                </a:highlight>
                <a:latin typeface="Arial"/>
                <a:ea typeface="Arial"/>
                <a:cs typeface="Arial"/>
                <a:sym typeface="Arial"/>
              </a:rPr>
              <a:t>CS plans must consider resource allocations and identify any resource inequities </a:t>
            </a:r>
            <a:endParaRPr sz="1350">
              <a:highlight>
                <a:schemeClr val="lt1"/>
              </a:highlight>
              <a:latin typeface="Arial"/>
              <a:ea typeface="Arial"/>
              <a:cs typeface="Arial"/>
              <a:sym typeface="Arial"/>
            </a:endParaRPr>
          </a:p>
          <a:p>
            <a:pPr marL="914400" lvl="1" indent="-314325" algn="l" rtl="0">
              <a:spcBef>
                <a:spcPts val="0"/>
              </a:spcBef>
              <a:spcAft>
                <a:spcPts val="0"/>
              </a:spcAft>
              <a:buSzPts val="1350"/>
              <a:buFont typeface="Arial"/>
              <a:buChar char="○"/>
            </a:pPr>
            <a:r>
              <a:rPr lang="en" sz="1350" b="1">
                <a:highlight>
                  <a:schemeClr val="lt1"/>
                </a:highlight>
                <a:latin typeface="Arial"/>
                <a:ea typeface="Arial"/>
                <a:cs typeface="Arial"/>
                <a:sym typeface="Arial"/>
              </a:rPr>
              <a:t>Targeted Support (TS) &amp; Additional Targeted Support (ATS):</a:t>
            </a:r>
            <a:r>
              <a:rPr lang="en" sz="1350">
                <a:highlight>
                  <a:schemeClr val="lt1"/>
                </a:highlight>
                <a:latin typeface="Arial"/>
                <a:ea typeface="Arial"/>
                <a:cs typeface="Arial"/>
                <a:sym typeface="Arial"/>
              </a:rPr>
              <a:t> </a:t>
            </a:r>
            <a:endParaRPr sz="1350">
              <a:highlight>
                <a:schemeClr val="lt1"/>
              </a:highlight>
              <a:latin typeface="Arial"/>
              <a:ea typeface="Arial"/>
              <a:cs typeface="Arial"/>
              <a:sym typeface="Arial"/>
            </a:endParaRPr>
          </a:p>
          <a:p>
            <a:pPr marL="1371600" lvl="2" indent="-314325" algn="l" rtl="0">
              <a:spcBef>
                <a:spcPts val="0"/>
              </a:spcBef>
              <a:spcAft>
                <a:spcPts val="0"/>
              </a:spcAft>
              <a:buSzPts val="1350"/>
              <a:buFont typeface="Arial"/>
              <a:buChar char="■"/>
            </a:pPr>
            <a:r>
              <a:rPr lang="en" sz="1350">
                <a:highlight>
                  <a:schemeClr val="lt1"/>
                </a:highlight>
                <a:latin typeface="Arial"/>
                <a:ea typeface="Arial"/>
                <a:cs typeface="Arial"/>
                <a:sym typeface="Arial"/>
              </a:rPr>
              <a:t>Only the LEA approves plan prior to implementation and LEA will monitor and review plan upon submission and implementation </a:t>
            </a:r>
            <a:endParaRPr sz="1350">
              <a:highlight>
                <a:schemeClr val="lt1"/>
              </a:highlight>
              <a:latin typeface="Arial"/>
              <a:ea typeface="Arial"/>
              <a:cs typeface="Arial"/>
              <a:sym typeface="Arial"/>
            </a:endParaRPr>
          </a:p>
          <a:p>
            <a:pPr marL="1371600" lvl="2" indent="-314325" algn="l" rtl="0">
              <a:spcBef>
                <a:spcPts val="0"/>
              </a:spcBef>
              <a:spcAft>
                <a:spcPts val="0"/>
              </a:spcAft>
              <a:buSzPts val="1350"/>
              <a:buFont typeface="Arial"/>
              <a:buChar char="■"/>
            </a:pPr>
            <a:r>
              <a:rPr lang="en" sz="1350">
                <a:highlight>
                  <a:schemeClr val="lt1"/>
                </a:highlight>
                <a:latin typeface="Arial"/>
                <a:ea typeface="Arial"/>
                <a:cs typeface="Arial"/>
                <a:sym typeface="Arial"/>
              </a:rPr>
              <a:t>May use UIP, but LEAs may choose format to document ESSA requirements</a:t>
            </a:r>
            <a:endParaRPr sz="1350">
              <a:highlight>
                <a:schemeClr val="lt1"/>
              </a:highlight>
              <a:latin typeface="Arial"/>
              <a:ea typeface="Arial"/>
              <a:cs typeface="Arial"/>
              <a:sym typeface="Arial"/>
            </a:endParaRPr>
          </a:p>
          <a:p>
            <a:pPr marL="1371600" lvl="2" indent="-314325" algn="l" rtl="0">
              <a:spcBef>
                <a:spcPts val="0"/>
              </a:spcBef>
              <a:spcAft>
                <a:spcPts val="0"/>
              </a:spcAft>
              <a:buSzPts val="1350"/>
              <a:buFont typeface="Arial"/>
              <a:buChar char="■"/>
            </a:pPr>
            <a:r>
              <a:rPr lang="en" sz="1350">
                <a:highlight>
                  <a:schemeClr val="lt1"/>
                </a:highlight>
                <a:latin typeface="Arial"/>
                <a:ea typeface="Arial"/>
                <a:cs typeface="Arial"/>
                <a:sym typeface="Arial"/>
              </a:rPr>
              <a:t>ATS plans must consider resource allocations and identify any resource inequities</a:t>
            </a:r>
            <a:endParaRPr sz="1350">
              <a:highlight>
                <a:schemeClr val="lt1"/>
              </a:highlight>
              <a:latin typeface="Arial"/>
              <a:ea typeface="Arial"/>
              <a:cs typeface="Arial"/>
              <a:sym typeface="Arial"/>
            </a:endParaRPr>
          </a:p>
          <a:p>
            <a:pPr marL="0" lvl="0" indent="0" algn="l" rtl="0">
              <a:spcBef>
                <a:spcPts val="600"/>
              </a:spcBef>
              <a:spcAft>
                <a:spcPts val="0"/>
              </a:spcAft>
              <a:buNone/>
            </a:pPr>
            <a:endParaRPr sz="1550">
              <a:highlight>
                <a:schemeClr val="lt1"/>
              </a:highlight>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1d2591b5498_2_5"/>
          <p:cNvSpPr txBox="1">
            <a:spLocks noGrp="1"/>
          </p:cNvSpPr>
          <p:nvPr>
            <p:ph type="title"/>
          </p:nvPr>
        </p:nvSpPr>
        <p:spPr>
          <a:xfrm>
            <a:off x="257300" y="190875"/>
            <a:ext cx="80034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 </a:t>
            </a:r>
            <a:r>
              <a:rPr lang="en" sz="2400"/>
              <a:t>Addressing CS, TS &amp; ATS in the Consolidated Application</a:t>
            </a:r>
            <a:r>
              <a:rPr lang="en" sz="1700"/>
              <a:t> </a:t>
            </a:r>
            <a:r>
              <a:rPr lang="en"/>
              <a:t> </a:t>
            </a:r>
            <a:endParaRPr/>
          </a:p>
        </p:txBody>
      </p:sp>
      <p:sp>
        <p:nvSpPr>
          <p:cNvPr id="289" name="Google Shape;289;g1d2591b5498_2_5"/>
          <p:cNvSpPr txBox="1">
            <a:spLocks noGrp="1"/>
          </p:cNvSpPr>
          <p:nvPr>
            <p:ph type="body" idx="1"/>
          </p:nvPr>
        </p:nvSpPr>
        <p:spPr>
          <a:xfrm>
            <a:off x="628650" y="1097275"/>
            <a:ext cx="7886700" cy="3692700"/>
          </a:xfrm>
          <a:prstGeom prst="rect">
            <a:avLst/>
          </a:prstGeom>
        </p:spPr>
        <p:txBody>
          <a:bodyPr spcFirstLastPara="1" wrap="square" lIns="0" tIns="0" rIns="0" bIns="34275" anchor="t" anchorCtr="0">
            <a:noAutofit/>
          </a:bodyPr>
          <a:lstStyle/>
          <a:p>
            <a:pPr marL="0" lvl="0" indent="0" algn="l" rtl="0">
              <a:lnSpc>
                <a:spcPct val="115000"/>
              </a:lnSpc>
              <a:spcBef>
                <a:spcPts val="0"/>
              </a:spcBef>
              <a:spcAft>
                <a:spcPts val="0"/>
              </a:spcAft>
              <a:buNone/>
            </a:pPr>
            <a:r>
              <a:rPr lang="en" sz="1700" dirty="0"/>
              <a:t>The following areas are required to be addressed in the Consolidated Application for CS, TS or ATS identif</a:t>
            </a:r>
            <a:r>
              <a:rPr lang="en" sz="1800" dirty="0"/>
              <a:t>ied schools.  </a:t>
            </a:r>
            <a:endParaRPr sz="1800" dirty="0"/>
          </a:p>
          <a:p>
            <a:pPr marL="457200" lvl="0" indent="-311150" algn="l" rtl="0">
              <a:lnSpc>
                <a:spcPct val="115000"/>
              </a:lnSpc>
              <a:spcBef>
                <a:spcPts val="1200"/>
              </a:spcBef>
              <a:spcAft>
                <a:spcPts val="0"/>
              </a:spcAft>
              <a:buSzPts val="1300"/>
              <a:buFont typeface="Calibri"/>
              <a:buChar char="●"/>
            </a:pPr>
            <a:r>
              <a:rPr lang="en" sz="1500" dirty="0"/>
              <a:t>The LEA’s process for reviewing, approving and monitoring TS/ATS plans. </a:t>
            </a:r>
            <a:endParaRPr sz="1500" dirty="0"/>
          </a:p>
          <a:p>
            <a:pPr marL="457200" lvl="0" indent="-311150" algn="l" rtl="0">
              <a:lnSpc>
                <a:spcPct val="115000"/>
              </a:lnSpc>
              <a:spcBef>
                <a:spcPts val="0"/>
              </a:spcBef>
              <a:spcAft>
                <a:spcPts val="0"/>
              </a:spcAft>
              <a:buSzPts val="1300"/>
              <a:buFont typeface="Calibri"/>
              <a:buChar char="●"/>
            </a:pPr>
            <a:r>
              <a:rPr lang="en" sz="1500" dirty="0"/>
              <a:t>How the LEA will annually exit schools no longer meeting the state’s identification criteria for TS/ATS (using state’s exit criteria or have established other exit criteria). </a:t>
            </a:r>
            <a:endParaRPr sz="1500" dirty="0"/>
          </a:p>
          <a:p>
            <a:pPr marL="457200" lvl="0" indent="-304800" algn="l" rtl="0">
              <a:lnSpc>
                <a:spcPct val="115000"/>
              </a:lnSpc>
              <a:spcBef>
                <a:spcPts val="0"/>
              </a:spcBef>
              <a:spcAft>
                <a:spcPts val="0"/>
              </a:spcAft>
              <a:buSzPts val="1200"/>
              <a:buFont typeface="Calibri"/>
              <a:buChar char="●"/>
            </a:pPr>
            <a:r>
              <a:rPr lang="en" sz="1500" dirty="0">
                <a:highlight>
                  <a:srgbClr val="FFFFFF"/>
                </a:highlight>
              </a:rPr>
              <a:t>Question be added to 23-24 Consolidated application: Describe the LEA’s process for identifying resource inequities amongst and within ATS schools and the support provided to address those inequities</a:t>
            </a:r>
            <a:r>
              <a:rPr lang="en" sz="850" dirty="0">
                <a:highlight>
                  <a:srgbClr val="FFFFFF"/>
                </a:highlight>
              </a:rPr>
              <a:t>.</a:t>
            </a:r>
            <a:endParaRPr sz="850" dirty="0">
              <a:highlight>
                <a:srgbClr val="FFFFFF"/>
              </a:highlight>
            </a:endParaRPr>
          </a:p>
          <a:p>
            <a:pPr marL="457200" lvl="0" indent="-304800" algn="l" rtl="0">
              <a:lnSpc>
                <a:spcPct val="115000"/>
              </a:lnSpc>
              <a:spcBef>
                <a:spcPts val="0"/>
              </a:spcBef>
              <a:spcAft>
                <a:spcPts val="0"/>
              </a:spcAft>
              <a:buSzPts val="1200"/>
              <a:buFont typeface="Calibri"/>
              <a:buChar char="●"/>
            </a:pPr>
            <a:r>
              <a:rPr lang="en" sz="1500" dirty="0">
                <a:highlight>
                  <a:srgbClr val="FFFFFF"/>
                </a:highlight>
              </a:rPr>
              <a:t>LEAs with schools identified as CS &amp; ATS must identify any resource inequities (which may include a review of LEA and school level budgeting), to be addressed in the district or school’s improvement plan. </a:t>
            </a:r>
            <a:endParaRPr sz="850" dirty="0">
              <a:highlight>
                <a:srgbClr val="FFFFFF"/>
              </a:highlight>
            </a:endParaRPr>
          </a:p>
          <a:p>
            <a:pPr marL="457200" lvl="0" indent="-311150" algn="l" rtl="0">
              <a:lnSpc>
                <a:spcPct val="115000"/>
              </a:lnSpc>
              <a:spcBef>
                <a:spcPts val="0"/>
              </a:spcBef>
              <a:spcAft>
                <a:spcPts val="0"/>
              </a:spcAft>
              <a:buSzPts val="1300"/>
              <a:buFont typeface="Calibri"/>
              <a:buChar char="●"/>
            </a:pPr>
            <a:r>
              <a:rPr lang="en" sz="1500" dirty="0"/>
              <a:t>Federal funds can be used to support improvement interventions and strategies identified in plans and should be prioritized for schools identified for CS, TS, ATS. </a:t>
            </a:r>
            <a:endParaRPr sz="1500" dirty="0"/>
          </a:p>
          <a:p>
            <a:pPr marL="457200" lvl="0" indent="0" algn="l" rtl="0">
              <a:lnSpc>
                <a:spcPct val="115000"/>
              </a:lnSpc>
              <a:spcBef>
                <a:spcPts val="1200"/>
              </a:spcBef>
              <a:spcAft>
                <a:spcPts val="1200"/>
              </a:spcAft>
              <a:buNone/>
            </a:pPr>
            <a:endParaRPr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1d274037892_0_2"/>
          <p:cNvSpPr txBox="1">
            <a:spLocks noGrp="1"/>
          </p:cNvSpPr>
          <p:nvPr>
            <p:ph type="title"/>
          </p:nvPr>
        </p:nvSpPr>
        <p:spPr>
          <a:xfrm>
            <a:off x="281244" y="175861"/>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300"/>
              <a:t>Update on Current Reviews</a:t>
            </a:r>
            <a:r>
              <a:rPr lang="en"/>
              <a:t> </a:t>
            </a:r>
            <a:endParaRPr/>
          </a:p>
        </p:txBody>
      </p:sp>
      <p:sp>
        <p:nvSpPr>
          <p:cNvPr id="295" name="Google Shape;295;g1d274037892_0_2"/>
          <p:cNvSpPr txBox="1">
            <a:spLocks noGrp="1"/>
          </p:cNvSpPr>
          <p:nvPr>
            <p:ph type="body" idx="1"/>
          </p:nvPr>
        </p:nvSpPr>
        <p:spPr>
          <a:xfrm>
            <a:off x="589700" y="1081705"/>
            <a:ext cx="7886700" cy="3480600"/>
          </a:xfrm>
          <a:prstGeom prst="rect">
            <a:avLst/>
          </a:prstGeom>
        </p:spPr>
        <p:txBody>
          <a:bodyPr spcFirstLastPara="1" wrap="square" lIns="0" tIns="0" rIns="0" bIns="34275" anchor="t" anchorCtr="0">
            <a:noAutofit/>
          </a:bodyPr>
          <a:lstStyle/>
          <a:p>
            <a:pPr marL="457200" lvl="0" indent="-317500" algn="l" rtl="0">
              <a:spcBef>
                <a:spcPts val="600"/>
              </a:spcBef>
              <a:spcAft>
                <a:spcPts val="0"/>
              </a:spcAft>
              <a:buSzPts val="1400"/>
              <a:buChar char="●"/>
            </a:pPr>
            <a:r>
              <a:rPr lang="en" sz="2100"/>
              <a:t>CDE is currently conducting Comprehensive Support (CS) UIP reviews and feedback will be shared with LEAs soon.</a:t>
            </a:r>
            <a:endParaRPr sz="2100"/>
          </a:p>
          <a:p>
            <a:pPr marL="457200" lvl="0" indent="0" algn="l" rtl="0">
              <a:spcBef>
                <a:spcPts val="600"/>
              </a:spcBef>
              <a:spcAft>
                <a:spcPts val="0"/>
              </a:spcAft>
              <a:buNone/>
            </a:pPr>
            <a:endParaRPr sz="2100"/>
          </a:p>
          <a:p>
            <a:pPr marL="457200" lvl="0" indent="-317500" algn="l" rtl="0">
              <a:spcBef>
                <a:spcPts val="600"/>
              </a:spcBef>
              <a:spcAft>
                <a:spcPts val="0"/>
              </a:spcAft>
              <a:buSzPts val="1400"/>
              <a:buChar char="●"/>
            </a:pPr>
            <a:r>
              <a:rPr lang="en" sz="2100"/>
              <a:t>Because of CDE’s capacity, not all 22-23 CS UIP submissions will be reviewed.</a:t>
            </a:r>
            <a:endParaRPr sz="2100"/>
          </a:p>
          <a:p>
            <a:pPr marL="914400" lvl="1" indent="-323850" algn="l" rtl="0">
              <a:spcBef>
                <a:spcPts val="0"/>
              </a:spcBef>
              <a:spcAft>
                <a:spcPts val="0"/>
              </a:spcAft>
              <a:buSzPts val="1500"/>
              <a:buChar char="○"/>
            </a:pPr>
            <a:r>
              <a:rPr lang="en" sz="2100"/>
              <a:t>Communication will be sent to notify the LEA if plan was not reviewed and will include directions for requesting a review.</a:t>
            </a:r>
            <a:endParaRPr sz="2100"/>
          </a:p>
          <a:p>
            <a:pPr marL="0" lvl="0" indent="0" algn="l" rtl="0">
              <a:spcBef>
                <a:spcPts val="600"/>
              </a:spcBef>
              <a:spcAft>
                <a:spcPts val="0"/>
              </a:spcAft>
              <a:buNone/>
            </a:pPr>
            <a:endParaRPr sz="2100"/>
          </a:p>
          <a:p>
            <a:pPr marL="457200" lvl="0" indent="-317500" algn="l" rtl="0">
              <a:spcBef>
                <a:spcPts val="600"/>
              </a:spcBef>
              <a:spcAft>
                <a:spcPts val="0"/>
              </a:spcAft>
              <a:buSzPts val="1400"/>
              <a:buChar char="●"/>
            </a:pPr>
            <a:r>
              <a:rPr lang="en" sz="2100"/>
              <a:t>After receiving feedback, LEAs will have the opportunity to make revisions and resubmit if the plan is not yet approved.</a:t>
            </a:r>
            <a:endParaRPr sz="2100"/>
          </a:p>
          <a:p>
            <a:pPr marL="914400" lvl="1" indent="-323850" algn="l" rtl="0">
              <a:spcBef>
                <a:spcPts val="0"/>
              </a:spcBef>
              <a:spcAft>
                <a:spcPts val="0"/>
              </a:spcAft>
              <a:buSzPts val="1500"/>
              <a:buChar char="○"/>
            </a:pPr>
            <a:r>
              <a:rPr lang="en" sz="2100"/>
              <a:t>More information to follow</a:t>
            </a:r>
            <a:endParaRPr sz="2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1cd4942f561_1_0"/>
          <p:cNvSpPr txBox="1">
            <a:spLocks noGrp="1"/>
          </p:cNvSpPr>
          <p:nvPr>
            <p:ph type="title"/>
          </p:nvPr>
        </p:nvSpPr>
        <p:spPr>
          <a:xfrm>
            <a:off x="245202" y="190875"/>
            <a:ext cx="7886700" cy="567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800"/>
              <a:buFont typeface="Arial"/>
              <a:buNone/>
            </a:pPr>
            <a:r>
              <a:rPr lang="en" sz="2500"/>
              <a:t>Trainings and Support for ESSA Identified Schools for </a:t>
            </a:r>
            <a:endParaRPr sz="2500"/>
          </a:p>
          <a:p>
            <a:pPr marL="0" lvl="0" indent="0" algn="l" rtl="0">
              <a:spcBef>
                <a:spcPts val="0"/>
              </a:spcBef>
              <a:spcAft>
                <a:spcPts val="0"/>
              </a:spcAft>
              <a:buClr>
                <a:schemeClr val="dk1"/>
              </a:buClr>
              <a:buSzPts val="1800"/>
              <a:buFont typeface="Arial"/>
              <a:buNone/>
            </a:pPr>
            <a:r>
              <a:rPr lang="en" sz="2500"/>
              <a:t>CS, TS, ATS</a:t>
            </a:r>
            <a:endParaRPr/>
          </a:p>
        </p:txBody>
      </p:sp>
      <p:sp>
        <p:nvSpPr>
          <p:cNvPr id="301" name="Google Shape;301;g1cd4942f561_1_0"/>
          <p:cNvSpPr txBox="1">
            <a:spLocks noGrp="1"/>
          </p:cNvSpPr>
          <p:nvPr>
            <p:ph type="body" idx="1"/>
          </p:nvPr>
        </p:nvSpPr>
        <p:spPr>
          <a:xfrm>
            <a:off x="451825" y="951250"/>
            <a:ext cx="8076300" cy="4010400"/>
          </a:xfrm>
          <a:prstGeom prst="rect">
            <a:avLst/>
          </a:prstGeom>
        </p:spPr>
        <p:txBody>
          <a:bodyPr spcFirstLastPara="1" wrap="square" lIns="0" tIns="0" rIns="0"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t>ESSA Methods and Criteria for Identification of Schools for Support and Improvement: </a:t>
            </a:r>
            <a:r>
              <a:rPr lang="en" u="sng">
                <a:solidFill>
                  <a:srgbClr val="2C3384"/>
                </a:solidFill>
                <a:hlinkClick r:id="rId3">
                  <a:extLst>
                    <a:ext uri="{A12FA001-AC4F-418D-AE19-62706E023703}">
                      <ahyp:hlinkClr xmlns:ahyp="http://schemas.microsoft.com/office/drawing/2018/hyperlinkcolor" val="tx"/>
                    </a:ext>
                  </a:extLst>
                </a:hlinkClick>
              </a:rPr>
              <a:t>https://www.cde.state.co.us/fedprograms/essa_csi_tsi</a:t>
            </a:r>
            <a:endParaRPr/>
          </a:p>
          <a:p>
            <a:pPr marL="0" lvl="0" indent="0" algn="l" rtl="0">
              <a:lnSpc>
                <a:spcPct val="115000"/>
              </a:lnSpc>
              <a:spcBef>
                <a:spcPts val="1200"/>
              </a:spcBef>
              <a:spcAft>
                <a:spcPts val="0"/>
              </a:spcAft>
              <a:buClr>
                <a:schemeClr val="dk1"/>
              </a:buClr>
              <a:buSzPts val="1100"/>
              <a:buFont typeface="Arial"/>
              <a:buNone/>
            </a:pPr>
            <a:r>
              <a:rPr lang="en" b="1"/>
              <a:t>ESSA Planning and Improvement Requirements: </a:t>
            </a:r>
            <a:r>
              <a:rPr lang="en" u="sng">
                <a:solidFill>
                  <a:srgbClr val="2C3384"/>
                </a:solidFill>
                <a:hlinkClick r:id="rId4">
                  <a:extLst>
                    <a:ext uri="{A12FA001-AC4F-418D-AE19-62706E023703}">
                      <ahyp:hlinkClr xmlns:ahyp="http://schemas.microsoft.com/office/drawing/2018/hyperlinkcolor" val="tx"/>
                    </a:ext>
                  </a:extLst>
                </a:hlinkClick>
              </a:rPr>
              <a:t>https://www.cde.state.co.us/fedprograms/essaplanningrequirements</a:t>
            </a:r>
            <a:endParaRPr/>
          </a:p>
          <a:p>
            <a:pPr marL="0" lvl="0" indent="0" algn="l" rtl="0">
              <a:lnSpc>
                <a:spcPct val="115000"/>
              </a:lnSpc>
              <a:spcBef>
                <a:spcPts val="1200"/>
              </a:spcBef>
              <a:spcAft>
                <a:spcPts val="0"/>
              </a:spcAft>
              <a:buClr>
                <a:schemeClr val="dk1"/>
              </a:buClr>
              <a:buSzPts val="1100"/>
              <a:buFont typeface="Arial"/>
              <a:buNone/>
            </a:pPr>
            <a:r>
              <a:rPr lang="en" b="1"/>
              <a:t>Evidence-Based Interventions Requirements:</a:t>
            </a:r>
            <a:r>
              <a:rPr lang="en"/>
              <a:t> </a:t>
            </a:r>
            <a:r>
              <a:rPr lang="en" u="sng">
                <a:solidFill>
                  <a:srgbClr val="2C3384"/>
                </a:solidFill>
                <a:hlinkClick r:id="rId5">
                  <a:extLst>
                    <a:ext uri="{A12FA001-AC4F-418D-AE19-62706E023703}">
                      <ahyp:hlinkClr xmlns:ahyp="http://schemas.microsoft.com/office/drawing/2018/hyperlinkcolor" val="tx"/>
                    </a:ext>
                  </a:extLst>
                </a:hlinkClick>
              </a:rPr>
              <a:t>https://www.cde.state.co.us/fedprograms/evidence_based_interventions</a:t>
            </a:r>
            <a:endParaRPr/>
          </a:p>
          <a:p>
            <a:pPr marL="0" lvl="0" indent="0" algn="l" rtl="0">
              <a:lnSpc>
                <a:spcPct val="115000"/>
              </a:lnSpc>
              <a:spcBef>
                <a:spcPts val="1200"/>
              </a:spcBef>
              <a:spcAft>
                <a:spcPts val="0"/>
              </a:spcAft>
              <a:buNone/>
            </a:pPr>
            <a:r>
              <a:rPr lang="en" b="1"/>
              <a:t>Resource Inequities Requirements: </a:t>
            </a:r>
            <a:r>
              <a:rPr lang="en" u="sng">
                <a:solidFill>
                  <a:srgbClr val="2C3384"/>
                </a:solidFill>
                <a:hlinkClick r:id="rId6">
                  <a:extLst>
                    <a:ext uri="{A12FA001-AC4F-418D-AE19-62706E023703}">
                      <ahyp:hlinkClr xmlns:ahyp="http://schemas.microsoft.com/office/drawing/2018/hyperlinkcolor" val="tx"/>
                    </a:ext>
                  </a:extLst>
                </a:hlinkClick>
              </a:rPr>
              <a:t>https://www.cde.state.co.us/fedprograms/resource_inequities_planning_requirements</a:t>
            </a:r>
            <a:endParaRPr/>
          </a:p>
          <a:p>
            <a:pPr marL="0" lvl="0" indent="0" algn="l" rtl="0">
              <a:lnSpc>
                <a:spcPct val="115000"/>
              </a:lnSpc>
              <a:spcBef>
                <a:spcPts val="1200"/>
              </a:spcBef>
              <a:spcAft>
                <a:spcPts val="0"/>
              </a:spcAft>
              <a:buNone/>
            </a:pPr>
            <a:r>
              <a:rPr lang="en" b="1"/>
              <a:t>ESSA Empowering Action for school Improvement (EASI):</a:t>
            </a:r>
            <a:r>
              <a:rPr lang="en"/>
              <a:t> </a:t>
            </a:r>
            <a:r>
              <a:rPr lang="en" u="sng">
                <a:solidFill>
                  <a:srgbClr val="2C3384"/>
                </a:solidFill>
                <a:hlinkClick r:id="rId7">
                  <a:extLst>
                    <a:ext uri="{A12FA001-AC4F-418D-AE19-62706E023703}">
                      <ahyp:hlinkClr xmlns:ahyp="http://schemas.microsoft.com/office/drawing/2018/hyperlinkcolor" val="tx"/>
                    </a:ext>
                  </a:extLst>
                </a:hlinkClick>
              </a:rPr>
              <a:t>https://www.cde.state.co.us/fedprograms/easiapplication</a:t>
            </a:r>
            <a:endParaRPr>
              <a:solidFill>
                <a:srgbClr val="2C3384"/>
              </a:solidFill>
            </a:endParaRPr>
          </a:p>
          <a:p>
            <a:pPr marL="0" lvl="0" indent="0" algn="l" rtl="0">
              <a:lnSpc>
                <a:spcPct val="115000"/>
              </a:lnSpc>
              <a:spcBef>
                <a:spcPts val="1200"/>
              </a:spcBef>
              <a:spcAft>
                <a:spcPts val="0"/>
              </a:spcAft>
              <a:buNone/>
            </a:pPr>
            <a:r>
              <a:rPr lang="en" b="1"/>
              <a:t>ESSA Planning and Improvement Rubric (CS,TS,ATS): </a:t>
            </a:r>
            <a:r>
              <a:rPr lang="en" u="sng">
                <a:solidFill>
                  <a:srgbClr val="2C3384"/>
                </a:solidFill>
                <a:hlinkClick r:id="rId8">
                  <a:extLst>
                    <a:ext uri="{A12FA001-AC4F-418D-AE19-62706E023703}">
                      <ahyp:hlinkClr xmlns:ahyp="http://schemas.microsoft.com/office/drawing/2018/hyperlinkcolor" val="tx"/>
                    </a:ext>
                  </a:extLst>
                </a:hlinkClick>
              </a:rPr>
              <a:t>https://www.cde.state.co.us/fedprograms/essa_support_and_improvement_pan_rubric_cs-ts-ats</a:t>
            </a:r>
            <a:endParaRPr/>
          </a:p>
          <a:p>
            <a:pPr marL="0" lvl="0" indent="0" algn="l" rtl="0">
              <a:lnSpc>
                <a:spcPct val="115000"/>
              </a:lnSpc>
              <a:spcBef>
                <a:spcPts val="1200"/>
              </a:spcBef>
              <a:spcAft>
                <a:spcPts val="0"/>
              </a:spcAft>
              <a:buNone/>
            </a:pPr>
            <a:r>
              <a:rPr lang="en" b="1"/>
              <a:t>Quality Criteria Rubric (CSUIP):</a:t>
            </a:r>
            <a:r>
              <a:rPr lang="en"/>
              <a:t> </a:t>
            </a:r>
            <a:r>
              <a:rPr lang="en" u="sng">
                <a:solidFill>
                  <a:srgbClr val="2C3384"/>
                </a:solidFill>
                <a:hlinkClick r:id="rId9">
                  <a:extLst>
                    <a:ext uri="{A12FA001-AC4F-418D-AE19-62706E023703}">
                      <ahyp:hlinkClr xmlns:ahyp="http://schemas.microsoft.com/office/drawing/2018/hyperlinkcolor" val="tx"/>
                    </a:ext>
                  </a:extLst>
                </a:hlinkClick>
              </a:rPr>
              <a:t>https://www.cde.state.co.us/uip/school_qcrubric</a:t>
            </a:r>
            <a:endParaRPr>
              <a:solidFill>
                <a:srgbClr val="2C3384"/>
              </a:solidFill>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1cd4942f561_1_5"/>
          <p:cNvSpPr txBox="1">
            <a:spLocks noGrp="1"/>
          </p:cNvSpPr>
          <p:nvPr>
            <p:ph type="title"/>
          </p:nvPr>
        </p:nvSpPr>
        <p:spPr>
          <a:xfrm>
            <a:off x="245200" y="190875"/>
            <a:ext cx="78576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a:t>ESSA Identification and Improvement Planning Contacts</a:t>
            </a:r>
            <a:r>
              <a:rPr lang="en" sz="1600"/>
              <a:t> </a:t>
            </a:r>
            <a:endParaRPr sz="1600"/>
          </a:p>
        </p:txBody>
      </p:sp>
      <p:sp>
        <p:nvSpPr>
          <p:cNvPr id="307" name="Google Shape;307;g1cd4942f561_1_5" descr="Contacts for questions related to identification."/>
          <p:cNvSpPr/>
          <p:nvPr/>
        </p:nvSpPr>
        <p:spPr>
          <a:xfrm>
            <a:off x="631175" y="937525"/>
            <a:ext cx="4917000" cy="4395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g1cd4942f561_1_5" descr="Contacts for questions related to improvement planning requirements."/>
          <p:cNvSpPr/>
          <p:nvPr/>
        </p:nvSpPr>
        <p:spPr>
          <a:xfrm>
            <a:off x="713500" y="2783550"/>
            <a:ext cx="7389300" cy="439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g1cd4942f561_1_5"/>
          <p:cNvSpPr txBox="1">
            <a:spLocks noGrp="1"/>
          </p:cNvSpPr>
          <p:nvPr>
            <p:ph type="body" idx="1"/>
          </p:nvPr>
        </p:nvSpPr>
        <p:spPr>
          <a:xfrm>
            <a:off x="919600" y="971850"/>
            <a:ext cx="7596000" cy="39393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r>
              <a:rPr lang="en" sz="2300" dirty="0"/>
              <a:t>Questions related to Identification: </a:t>
            </a:r>
            <a:endParaRPr sz="2300" dirty="0"/>
          </a:p>
          <a:p>
            <a:pPr marL="0" lvl="0" indent="0" algn="l" rtl="0">
              <a:spcBef>
                <a:spcPts val="600"/>
              </a:spcBef>
              <a:spcAft>
                <a:spcPts val="0"/>
              </a:spcAft>
              <a:buNone/>
            </a:pPr>
            <a:r>
              <a:rPr lang="en" sz="2100" dirty="0"/>
              <a:t>Tina Negley </a:t>
            </a:r>
            <a:endParaRPr sz="2100" dirty="0"/>
          </a:p>
          <a:p>
            <a:pPr marL="0" lvl="0" indent="0" algn="l" rtl="0">
              <a:spcBef>
                <a:spcPts val="600"/>
              </a:spcBef>
              <a:spcAft>
                <a:spcPts val="0"/>
              </a:spcAft>
              <a:buNone/>
            </a:pPr>
            <a:r>
              <a:rPr lang="en" sz="2100" u="sng" dirty="0">
                <a:solidFill>
                  <a:schemeClr val="hlink"/>
                </a:solidFill>
                <a:hlinkClick r:id="rId3"/>
              </a:rPr>
              <a:t>negley_t@cde.state.co.us</a:t>
            </a:r>
            <a:endParaRPr sz="2100" dirty="0"/>
          </a:p>
          <a:p>
            <a:pPr marL="0" lvl="0" indent="0" algn="l" rtl="0">
              <a:spcBef>
                <a:spcPts val="600"/>
              </a:spcBef>
              <a:spcAft>
                <a:spcPts val="0"/>
              </a:spcAft>
              <a:buNone/>
            </a:pPr>
            <a:r>
              <a:rPr lang="en" sz="2100" dirty="0"/>
              <a:t>720-766-2793</a:t>
            </a:r>
            <a:endParaRPr sz="2100" dirty="0"/>
          </a:p>
          <a:p>
            <a:pPr marL="0" lvl="0" indent="0" algn="l" rtl="0">
              <a:spcBef>
                <a:spcPts val="600"/>
              </a:spcBef>
              <a:spcAft>
                <a:spcPts val="0"/>
              </a:spcAft>
              <a:buNone/>
            </a:pPr>
            <a:endParaRPr sz="2300" dirty="0"/>
          </a:p>
          <a:p>
            <a:pPr marL="0" lvl="0" indent="0" algn="l" rtl="0">
              <a:spcBef>
                <a:spcPts val="600"/>
              </a:spcBef>
              <a:spcAft>
                <a:spcPts val="0"/>
              </a:spcAft>
              <a:buNone/>
            </a:pPr>
            <a:r>
              <a:rPr lang="en" sz="2300" dirty="0"/>
              <a:t>Questions related to Improvement Planning Requirements:</a:t>
            </a:r>
            <a:r>
              <a:rPr lang="en" sz="1900" dirty="0"/>
              <a:t>  </a:t>
            </a:r>
            <a:endParaRPr sz="1900" dirty="0"/>
          </a:p>
          <a:p>
            <a:pPr marL="0" lvl="0" indent="0" algn="l" rtl="0">
              <a:spcBef>
                <a:spcPts val="600"/>
              </a:spcBef>
              <a:spcAft>
                <a:spcPts val="0"/>
              </a:spcAft>
              <a:buClr>
                <a:schemeClr val="dk1"/>
              </a:buClr>
              <a:buSzPts val="1100"/>
              <a:buFont typeface="Arial"/>
              <a:buNone/>
            </a:pPr>
            <a:r>
              <a:rPr lang="en" sz="2100" dirty="0"/>
              <a:t>Karen Bixler 			Tammy Giessinger </a:t>
            </a:r>
            <a:endParaRPr sz="2100" dirty="0"/>
          </a:p>
          <a:p>
            <a:pPr marL="0" lvl="0" indent="0" algn="l" rtl="0">
              <a:spcBef>
                <a:spcPts val="600"/>
              </a:spcBef>
              <a:spcAft>
                <a:spcPts val="0"/>
              </a:spcAft>
              <a:buNone/>
            </a:pPr>
            <a:r>
              <a:rPr lang="en" sz="2100" u="sng" dirty="0">
                <a:solidFill>
                  <a:schemeClr val="hlink"/>
                </a:solidFill>
                <a:hlinkClick r:id="rId4"/>
              </a:rPr>
              <a:t>bixler_k@cde.co.state.us</a:t>
            </a:r>
            <a:r>
              <a:rPr lang="en" sz="2100" dirty="0"/>
              <a:t>                </a:t>
            </a:r>
            <a:r>
              <a:rPr lang="en" sz="2100" u="sng" dirty="0">
                <a:solidFill>
                  <a:schemeClr val="hlink"/>
                </a:solidFill>
                <a:hlinkClick r:id="rId5"/>
              </a:rPr>
              <a:t>giessinger_t@cde.state.co.us</a:t>
            </a:r>
            <a:r>
              <a:rPr lang="en" sz="2100" dirty="0"/>
              <a:t>           </a:t>
            </a:r>
            <a:endParaRPr sz="2100" dirty="0"/>
          </a:p>
          <a:p>
            <a:pPr marL="0" lvl="0" indent="0" algn="l" rtl="0">
              <a:spcBef>
                <a:spcPts val="600"/>
              </a:spcBef>
              <a:spcAft>
                <a:spcPts val="0"/>
              </a:spcAft>
              <a:buClr>
                <a:schemeClr val="dk1"/>
              </a:buClr>
              <a:buSzPts val="1100"/>
              <a:buFont typeface="Arial"/>
              <a:buNone/>
            </a:pPr>
            <a:r>
              <a:rPr lang="en" sz="2100" dirty="0"/>
              <a:t>720-357-4864                                    720-827-5291</a:t>
            </a:r>
            <a:endParaRPr sz="2100" dirty="0"/>
          </a:p>
          <a:p>
            <a:pPr marL="0" lvl="0" indent="0" algn="l" rtl="0">
              <a:spcBef>
                <a:spcPts val="600"/>
              </a:spcBef>
              <a:spcAft>
                <a:spcPts val="0"/>
              </a:spcAft>
              <a:buNone/>
            </a:pPr>
            <a:endParaRPr sz="1900" dirty="0"/>
          </a:p>
          <a:p>
            <a:pPr marL="0" lvl="0" indent="0" algn="l" rtl="0">
              <a:spcBef>
                <a:spcPts val="600"/>
              </a:spcBef>
              <a:spcAft>
                <a:spcPts val="0"/>
              </a:spcAft>
              <a:buNone/>
            </a:pPr>
            <a:r>
              <a:rPr lang="en" sz="2100" u="sng" dirty="0">
                <a:solidFill>
                  <a:schemeClr val="hlink"/>
                </a:solidFill>
                <a:hlinkClick r:id="rId6"/>
              </a:rPr>
              <a:t>ESEA Regional Contacts</a:t>
            </a:r>
            <a:endParaRPr sz="2100" dirty="0"/>
          </a:p>
          <a:p>
            <a:pPr marL="0" lvl="0" indent="0" algn="l" rtl="0">
              <a:spcBef>
                <a:spcPts val="600"/>
              </a:spcBef>
              <a:spcAft>
                <a:spcPts val="0"/>
              </a:spcAft>
              <a:buNone/>
            </a:pPr>
            <a:endParaRPr dirty="0"/>
          </a:p>
          <a:p>
            <a:pPr marL="0" lvl="0" indent="0" algn="l" rtl="0">
              <a:spcBef>
                <a:spcPts val="60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 sz="2280" u="sng" dirty="0">
                <a:solidFill>
                  <a:srgbClr val="2C3384"/>
                </a:solidFill>
                <a:hlinkClick r:id="rId6">
                  <a:extLst>
                    <a:ext uri="{A12FA001-AC4F-418D-AE19-62706E023703}">
                      <ahyp:hlinkClr xmlns:ahyp="http://schemas.microsoft.com/office/drawing/2018/hyperlinkcolor" val="tx"/>
                    </a:ext>
                  </a:extLst>
                </a:hlinkClick>
              </a:rPr>
              <a:t>ESEA Regional Contacts</a:t>
            </a:r>
            <a:r>
              <a:rPr lang="en" sz="2280" dirty="0"/>
              <a:t> </a:t>
            </a:r>
            <a:endParaRPr sz="2280" dirty="0"/>
          </a:p>
          <a:p>
            <a:pPr marL="0" lvl="0" indent="0" algn="l" rtl="0">
              <a:spcBef>
                <a:spcPts val="120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1d2591b5498_0_8"/>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ESSER Reporting Templates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1d2591b5498_0_16"/>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a:t>ESSER Data Reporting</a:t>
            </a:r>
            <a:endParaRPr/>
          </a:p>
        </p:txBody>
      </p:sp>
      <p:sp>
        <p:nvSpPr>
          <p:cNvPr id="320" name="Google Shape;320;g1d2591b5498_0_16"/>
          <p:cNvSpPr txBox="1">
            <a:spLocks noGrp="1"/>
          </p:cNvSpPr>
          <p:nvPr>
            <p:ph type="body" idx="1"/>
          </p:nvPr>
        </p:nvSpPr>
        <p:spPr>
          <a:xfrm>
            <a:off x="628650" y="1097280"/>
            <a:ext cx="7886700" cy="3480600"/>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None/>
            </a:pPr>
            <a:r>
              <a:rPr lang="en" sz="1800"/>
              <a:t>The U.S. Department of Education has been authorized by Congress to collect data from all ESSER I, II, and III grantees, including but not limited to the uses and impact of funds. CDE is able to use the ESSER I, II, and III applications to provide the vast majority of the requested data on behalf of our grantees, with the exception of the following data points:</a:t>
            </a:r>
            <a:endParaRPr sz="1800"/>
          </a:p>
          <a:p>
            <a:pPr marL="914400" lvl="0" indent="-330200" algn="l" rtl="0">
              <a:lnSpc>
                <a:spcPct val="90000"/>
              </a:lnSpc>
              <a:spcBef>
                <a:spcPts val="1000"/>
              </a:spcBef>
              <a:spcAft>
                <a:spcPts val="0"/>
              </a:spcAft>
              <a:buSzPts val="1600"/>
              <a:buChar char="●"/>
            </a:pPr>
            <a:r>
              <a:rPr lang="en" sz="1600"/>
              <a:t>How students with poor attendance or participation have been re-engaged;</a:t>
            </a:r>
            <a:endParaRPr sz="1600"/>
          </a:p>
          <a:p>
            <a:pPr marL="914400" lvl="0" indent="-330200" algn="l" rtl="0">
              <a:lnSpc>
                <a:spcPct val="90000"/>
              </a:lnSpc>
              <a:spcBef>
                <a:spcPts val="1000"/>
              </a:spcBef>
              <a:spcAft>
                <a:spcPts val="0"/>
              </a:spcAft>
              <a:buSzPts val="1600"/>
              <a:buChar char="●"/>
            </a:pPr>
            <a:r>
              <a:rPr lang="en" sz="1600"/>
              <a:t>How school level allocations were determined; and</a:t>
            </a:r>
            <a:endParaRPr sz="1600"/>
          </a:p>
          <a:p>
            <a:pPr marL="914400" lvl="0" indent="-330200" algn="l" rtl="0">
              <a:lnSpc>
                <a:spcPct val="90000"/>
              </a:lnSpc>
              <a:spcBef>
                <a:spcPts val="1000"/>
              </a:spcBef>
              <a:spcAft>
                <a:spcPts val="1000"/>
              </a:spcAft>
              <a:buSzPts val="1600"/>
              <a:buChar char="●"/>
            </a:pPr>
            <a:r>
              <a:rPr lang="en" sz="1600"/>
              <a:t>LEA participation in ESSER activities.</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1d2591b5498_1_19"/>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Student Re-Engagement Survey</a:t>
            </a:r>
            <a:endParaRPr/>
          </a:p>
        </p:txBody>
      </p:sp>
      <p:sp>
        <p:nvSpPr>
          <p:cNvPr id="326" name="Google Shape;326;g1d2591b5498_1_19"/>
          <p:cNvSpPr txBox="1">
            <a:spLocks noGrp="1"/>
          </p:cNvSpPr>
          <p:nvPr>
            <p:ph type="body" idx="1"/>
          </p:nvPr>
        </p:nvSpPr>
        <p:spPr>
          <a:xfrm>
            <a:off x="628650" y="1097280"/>
            <a:ext cx="7886700" cy="3480600"/>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None/>
            </a:pPr>
            <a:r>
              <a:rPr lang="en" sz="1800"/>
              <a:t>All LEAs that received ESSER I, II, or III funds must report on whether the LEA sought to re-engage students with poor attendance or participation (regardless of whether ESSER funds were used for this purpose).</a:t>
            </a:r>
            <a:endParaRPr sz="1800"/>
          </a:p>
          <a:p>
            <a:pPr marL="914400" lvl="0" indent="-330200" algn="l" rtl="0">
              <a:lnSpc>
                <a:spcPct val="90000"/>
              </a:lnSpc>
              <a:spcBef>
                <a:spcPts val="1000"/>
              </a:spcBef>
              <a:spcAft>
                <a:spcPts val="0"/>
              </a:spcAft>
              <a:buSzPts val="1600"/>
              <a:buChar char="●"/>
            </a:pPr>
            <a:r>
              <a:rPr lang="en" sz="1600"/>
              <a:t>Applies to districts only.</a:t>
            </a:r>
            <a:endParaRPr sz="1600"/>
          </a:p>
          <a:p>
            <a:pPr marL="914400" lvl="0" indent="-330200" algn="l" rtl="0">
              <a:lnSpc>
                <a:spcPct val="90000"/>
              </a:lnSpc>
              <a:spcBef>
                <a:spcPts val="1000"/>
              </a:spcBef>
              <a:spcAft>
                <a:spcPts val="0"/>
              </a:spcAft>
              <a:buSzPts val="1600"/>
              <a:buChar char="●"/>
            </a:pPr>
            <a:r>
              <a:rPr lang="en" sz="1600"/>
              <a:t>Annual survey (Google Form) consisting of two questions:</a:t>
            </a:r>
            <a:endParaRPr sz="1600"/>
          </a:p>
          <a:p>
            <a:pPr marL="1371600" lvl="1" indent="-317500" algn="l" rtl="0">
              <a:lnSpc>
                <a:spcPct val="90000"/>
              </a:lnSpc>
              <a:spcBef>
                <a:spcPts val="1000"/>
              </a:spcBef>
              <a:spcAft>
                <a:spcPts val="0"/>
              </a:spcAft>
              <a:buSzPts val="1400"/>
              <a:buChar char="○"/>
            </a:pPr>
            <a:r>
              <a:rPr lang="en" sz="1400"/>
              <a:t>Did the LEA seek to re-engage students with poor attendance or participation?</a:t>
            </a:r>
            <a:endParaRPr sz="1400"/>
          </a:p>
          <a:p>
            <a:pPr marL="1371600" lvl="1" indent="-317500" algn="l" rtl="0">
              <a:lnSpc>
                <a:spcPct val="90000"/>
              </a:lnSpc>
              <a:spcBef>
                <a:spcPts val="1000"/>
              </a:spcBef>
              <a:spcAft>
                <a:spcPts val="0"/>
              </a:spcAft>
              <a:buSzPts val="1400"/>
              <a:buChar char="○"/>
            </a:pPr>
            <a:r>
              <a:rPr lang="en" sz="1400"/>
              <a:t>If so, how? (check all that apply)</a:t>
            </a:r>
            <a:endParaRPr sz="1400"/>
          </a:p>
          <a:p>
            <a:pPr marL="914400" marR="0" lvl="0" indent="-330200" algn="l" rtl="0">
              <a:lnSpc>
                <a:spcPct val="90000"/>
              </a:lnSpc>
              <a:spcBef>
                <a:spcPts val="1000"/>
              </a:spcBef>
              <a:spcAft>
                <a:spcPts val="0"/>
              </a:spcAft>
              <a:buSzPts val="1600"/>
              <a:buChar char="●"/>
            </a:pPr>
            <a:r>
              <a:rPr lang="en" sz="1600"/>
              <a:t>LEAs previously submitted the SY 2020-21 survey in Spring 2022.</a:t>
            </a:r>
            <a:endParaRPr sz="1600"/>
          </a:p>
          <a:p>
            <a:pPr marL="1371600" lvl="1" indent="-317500" algn="l" rtl="0">
              <a:lnSpc>
                <a:spcPct val="90000"/>
              </a:lnSpc>
              <a:spcBef>
                <a:spcPts val="1000"/>
              </a:spcBef>
              <a:spcAft>
                <a:spcPts val="0"/>
              </a:spcAft>
              <a:buSzPts val="1400"/>
              <a:buChar char="○"/>
            </a:pPr>
            <a:r>
              <a:rPr lang="en" sz="1400"/>
              <a:t>SY 2021-22 survey will be due March 31, 2023 (to be sent out next week).</a:t>
            </a:r>
            <a:endParaRPr sz="1400"/>
          </a:p>
          <a:p>
            <a:pPr marL="1371600" lvl="1" indent="-317500" algn="l" rtl="0">
              <a:lnSpc>
                <a:spcPct val="90000"/>
              </a:lnSpc>
              <a:spcBef>
                <a:spcPts val="1000"/>
              </a:spcBef>
              <a:spcAft>
                <a:spcPts val="1000"/>
              </a:spcAft>
              <a:buSzPts val="1400"/>
              <a:buChar char="○"/>
            </a:pPr>
            <a:r>
              <a:rPr lang="en" sz="1400"/>
              <a:t>SY 2022-23 survey will be due September 30, 2023.</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1d2591b5498_1_26"/>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100"/>
              <a:buNone/>
            </a:pPr>
            <a:r>
              <a:rPr lang="en"/>
              <a:t>School-Level Allocation Survey</a:t>
            </a:r>
            <a:endParaRPr/>
          </a:p>
        </p:txBody>
      </p:sp>
      <p:sp>
        <p:nvSpPr>
          <p:cNvPr id="332" name="Google Shape;332;g1d2591b5498_1_26"/>
          <p:cNvSpPr txBox="1">
            <a:spLocks noGrp="1"/>
          </p:cNvSpPr>
          <p:nvPr>
            <p:ph type="body" idx="1"/>
          </p:nvPr>
        </p:nvSpPr>
        <p:spPr>
          <a:xfrm>
            <a:off x="628650" y="1097280"/>
            <a:ext cx="7886700" cy="3480600"/>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None/>
            </a:pPr>
            <a:r>
              <a:rPr lang="en" sz="1800"/>
              <a:t>All LEAs allocating at least a portion of ESSER funds to schools in the reporting period must report on the criteria used to allocate funds to schools within the LEA.</a:t>
            </a:r>
            <a:endParaRPr sz="1800"/>
          </a:p>
          <a:p>
            <a:pPr marL="914400" lvl="0" indent="-330200" algn="l" rtl="0">
              <a:lnSpc>
                <a:spcPct val="90000"/>
              </a:lnSpc>
              <a:spcBef>
                <a:spcPts val="1000"/>
              </a:spcBef>
              <a:spcAft>
                <a:spcPts val="0"/>
              </a:spcAft>
              <a:buSzPts val="1600"/>
              <a:buChar char="●"/>
            </a:pPr>
            <a:r>
              <a:rPr lang="en" sz="1600"/>
              <a:t>Applies to districts that budgeted funds at the school-level only.</a:t>
            </a:r>
            <a:endParaRPr sz="1600"/>
          </a:p>
          <a:p>
            <a:pPr marL="914400" lvl="0" indent="-330200" algn="l" rtl="0">
              <a:lnSpc>
                <a:spcPct val="90000"/>
              </a:lnSpc>
              <a:spcBef>
                <a:spcPts val="1000"/>
              </a:spcBef>
              <a:spcAft>
                <a:spcPts val="0"/>
              </a:spcAft>
              <a:buSzPts val="1600"/>
              <a:buChar char="●"/>
            </a:pPr>
            <a:r>
              <a:rPr lang="en" sz="1600"/>
              <a:t>Annual survey (Google Form) consisting of one question:</a:t>
            </a:r>
            <a:endParaRPr sz="1600"/>
          </a:p>
          <a:p>
            <a:pPr marL="1371600" lvl="1" indent="-317500" algn="l" rtl="0">
              <a:lnSpc>
                <a:spcPct val="90000"/>
              </a:lnSpc>
              <a:spcBef>
                <a:spcPts val="1000"/>
              </a:spcBef>
              <a:spcAft>
                <a:spcPts val="0"/>
              </a:spcAft>
              <a:buSzPts val="1400"/>
              <a:buChar char="○"/>
            </a:pPr>
            <a:r>
              <a:rPr lang="en" sz="1400"/>
              <a:t>What criteria was used to allocate ESSER funds to schools? (check all that apply)</a:t>
            </a:r>
            <a:endParaRPr sz="1400"/>
          </a:p>
          <a:p>
            <a:pPr marL="914400" marR="0" lvl="0" indent="-330200" algn="l" rtl="0">
              <a:lnSpc>
                <a:spcPct val="90000"/>
              </a:lnSpc>
              <a:spcBef>
                <a:spcPts val="1000"/>
              </a:spcBef>
              <a:spcAft>
                <a:spcPts val="0"/>
              </a:spcAft>
              <a:buSzPts val="1600"/>
              <a:buChar char="●"/>
            </a:pPr>
            <a:r>
              <a:rPr lang="en" sz="1600"/>
              <a:t>LEAs previously submitted the SY 2020-21 survey in Spring 2022.</a:t>
            </a:r>
            <a:endParaRPr sz="1600"/>
          </a:p>
          <a:p>
            <a:pPr marL="1371600" lvl="1" indent="-317500" algn="l" rtl="0">
              <a:lnSpc>
                <a:spcPct val="90000"/>
              </a:lnSpc>
              <a:spcBef>
                <a:spcPts val="1000"/>
              </a:spcBef>
              <a:spcAft>
                <a:spcPts val="0"/>
              </a:spcAft>
              <a:buSzPts val="1400"/>
              <a:buChar char="○"/>
            </a:pPr>
            <a:r>
              <a:rPr lang="en" sz="1400"/>
              <a:t>SY 2021-22 survey will be due March 31, 2023 (to be sent out next week).</a:t>
            </a:r>
            <a:endParaRPr sz="1400"/>
          </a:p>
          <a:p>
            <a:pPr marL="1371600" lvl="1" indent="-317500" algn="l" rtl="0">
              <a:lnSpc>
                <a:spcPct val="90000"/>
              </a:lnSpc>
              <a:spcBef>
                <a:spcPts val="1000"/>
              </a:spcBef>
              <a:spcAft>
                <a:spcPts val="1000"/>
              </a:spcAft>
              <a:buSzPts val="1400"/>
              <a:buChar char="○"/>
            </a:pPr>
            <a:r>
              <a:rPr lang="en" sz="1400"/>
              <a:t>SY 2022-23 survey will be due September 30, 2023.</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1d2591b5498_1_31"/>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100"/>
              <a:buNone/>
            </a:pPr>
            <a:r>
              <a:rPr lang="en"/>
              <a:t>NEW - LEA Participation in ESSER Activities</a:t>
            </a:r>
            <a:endParaRPr/>
          </a:p>
        </p:txBody>
      </p:sp>
      <p:sp>
        <p:nvSpPr>
          <p:cNvPr id="338" name="Google Shape;338;g1d2591b5498_1_31"/>
          <p:cNvSpPr txBox="1">
            <a:spLocks noGrp="1"/>
          </p:cNvSpPr>
          <p:nvPr>
            <p:ph type="body" idx="1"/>
          </p:nvPr>
        </p:nvSpPr>
        <p:spPr>
          <a:xfrm>
            <a:off x="628650" y="1097280"/>
            <a:ext cx="7886700" cy="3480600"/>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None/>
            </a:pPr>
            <a:r>
              <a:rPr lang="en" sz="1800"/>
              <a:t>All LEAs that received ESSER I, II, or III funds must report on how ESSER funds were used to support learning recovery or acceleration for student groups who were disproportionately impacted by the COVID-19 pandemic.</a:t>
            </a:r>
            <a:endParaRPr sz="1800"/>
          </a:p>
          <a:p>
            <a:pPr marL="914400" lvl="0" indent="-330200" algn="l" rtl="0">
              <a:lnSpc>
                <a:spcPct val="90000"/>
              </a:lnSpc>
              <a:spcBef>
                <a:spcPts val="1000"/>
              </a:spcBef>
              <a:spcAft>
                <a:spcPts val="0"/>
              </a:spcAft>
              <a:buSzPts val="1600"/>
              <a:buChar char="●"/>
            </a:pPr>
            <a:r>
              <a:rPr lang="en" sz="1600"/>
              <a:t>Includes all grantees of ESSER I, II, or III funds, including </a:t>
            </a:r>
            <a:r>
              <a:rPr lang="en" sz="1600" b="1" i="1"/>
              <a:t>districts, BOCES, Administrative Units (AUs), facility schools, and tribal nations</a:t>
            </a:r>
            <a:r>
              <a:rPr lang="en" sz="1600"/>
              <a:t>.</a:t>
            </a:r>
            <a:endParaRPr sz="1600"/>
          </a:p>
          <a:p>
            <a:pPr marL="914400" lvl="0" indent="-330200" algn="l" rtl="0">
              <a:lnSpc>
                <a:spcPct val="90000"/>
              </a:lnSpc>
              <a:spcBef>
                <a:spcPts val="1000"/>
              </a:spcBef>
              <a:spcAft>
                <a:spcPts val="0"/>
              </a:spcAft>
              <a:buSzPts val="1600"/>
              <a:buChar char="●"/>
            </a:pPr>
            <a:r>
              <a:rPr lang="en" sz="1600"/>
              <a:t>Data collection template to be submitted via Syncplicity.</a:t>
            </a:r>
            <a:endParaRPr sz="1600"/>
          </a:p>
          <a:p>
            <a:pPr marL="914400" lvl="0" indent="-330200" algn="l" rtl="0">
              <a:lnSpc>
                <a:spcPct val="90000"/>
              </a:lnSpc>
              <a:spcBef>
                <a:spcPts val="1000"/>
              </a:spcBef>
              <a:spcAft>
                <a:spcPts val="1000"/>
              </a:spcAft>
              <a:buSzPts val="1600"/>
              <a:buChar char="●"/>
            </a:pPr>
            <a:r>
              <a:rPr lang="en" sz="1600"/>
              <a:t>SY 2022-23 template will be due September 30, 2023.</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ESSER Office Hours</a:t>
            </a:r>
            <a:endParaRPr/>
          </a:p>
        </p:txBody>
      </p:sp>
      <p:sp>
        <p:nvSpPr>
          <p:cNvPr id="233" name="Google Shape;233;p2"/>
          <p:cNvSpPr txBox="1">
            <a:spLocks noGrp="1"/>
          </p:cNvSpPr>
          <p:nvPr>
            <p:ph type="body" idx="1"/>
          </p:nvPr>
        </p:nvSpPr>
        <p:spPr>
          <a:xfrm>
            <a:off x="628650" y="1097280"/>
            <a:ext cx="7886700" cy="3480505"/>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b="1" u="sng"/>
              <a:t>Topics</a:t>
            </a:r>
            <a:endParaRPr/>
          </a:p>
          <a:p>
            <a:pPr marL="457200" lvl="0" indent="-342900" algn="l" rtl="0">
              <a:lnSpc>
                <a:spcPct val="90000"/>
              </a:lnSpc>
              <a:spcBef>
                <a:spcPts val="0"/>
              </a:spcBef>
              <a:spcAft>
                <a:spcPts val="0"/>
              </a:spcAft>
              <a:buSzPts val="1800"/>
              <a:buChar char="•"/>
            </a:pPr>
            <a:r>
              <a:rPr lang="en" sz="1600"/>
              <a:t>Updates and Reminders</a:t>
            </a:r>
            <a:endParaRPr sz="1600"/>
          </a:p>
          <a:p>
            <a:pPr marL="457200" lvl="0" indent="-330200" algn="l" rtl="0">
              <a:lnSpc>
                <a:spcPct val="90000"/>
              </a:lnSpc>
              <a:spcBef>
                <a:spcPts val="0"/>
              </a:spcBef>
              <a:spcAft>
                <a:spcPts val="0"/>
              </a:spcAft>
              <a:buSzPts val="1600"/>
              <a:buChar char="•"/>
            </a:pPr>
            <a:r>
              <a:rPr lang="en" sz="1600"/>
              <a:t>Communications Update</a:t>
            </a:r>
            <a:endParaRPr sz="1600"/>
          </a:p>
          <a:p>
            <a:pPr marL="457200" lvl="0" indent="-342900" algn="l" rtl="0">
              <a:lnSpc>
                <a:spcPct val="90000"/>
              </a:lnSpc>
              <a:spcBef>
                <a:spcPts val="0"/>
              </a:spcBef>
              <a:spcAft>
                <a:spcPts val="0"/>
              </a:spcAft>
              <a:buSzPts val="1800"/>
              <a:buChar char="•"/>
            </a:pPr>
            <a:r>
              <a:rPr lang="en" sz="1600"/>
              <a:t>ESSA Identified Schools</a:t>
            </a:r>
            <a:endParaRPr sz="1600"/>
          </a:p>
          <a:p>
            <a:pPr marL="457200" lvl="0" indent="-330200" algn="l" rtl="0">
              <a:lnSpc>
                <a:spcPct val="90000"/>
              </a:lnSpc>
              <a:spcBef>
                <a:spcPts val="0"/>
              </a:spcBef>
              <a:spcAft>
                <a:spcPts val="0"/>
              </a:spcAft>
              <a:buSzPts val="1600"/>
              <a:buChar char="•"/>
            </a:pPr>
            <a:r>
              <a:rPr lang="en" sz="1600"/>
              <a:t>ESSER Reporting Templates</a:t>
            </a:r>
            <a:endParaRPr sz="1600"/>
          </a:p>
          <a:p>
            <a:pPr marL="457200" lvl="0" indent="-342900" algn="l" rtl="0">
              <a:lnSpc>
                <a:spcPct val="90000"/>
              </a:lnSpc>
              <a:spcBef>
                <a:spcPts val="0"/>
              </a:spcBef>
              <a:spcAft>
                <a:spcPts val="0"/>
              </a:spcAft>
              <a:buSzPts val="1800"/>
              <a:buChar char="•"/>
            </a:pPr>
            <a:r>
              <a:rPr lang="en" sz="1600"/>
              <a:t>Monitoring Q&amp;A</a:t>
            </a:r>
            <a:endParaRPr sz="1600"/>
          </a:p>
        </p:txBody>
      </p:sp>
      <p:sp>
        <p:nvSpPr>
          <p:cNvPr id="234" name="Google Shape;234;p2"/>
          <p:cNvSpPr txBox="1">
            <a:spLocks noGrp="1"/>
          </p:cNvSpPr>
          <p:nvPr>
            <p:ph type="sldNum" idx="12"/>
          </p:nvPr>
        </p:nvSpPr>
        <p:spPr>
          <a:xfrm>
            <a:off x="223071" y="4820266"/>
            <a:ext cx="2057400" cy="273844"/>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1d2591b5498_1_58"/>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100"/>
              <a:buNone/>
            </a:pPr>
            <a:r>
              <a:rPr lang="en"/>
              <a:t>Reporting Question Overview</a:t>
            </a:r>
            <a:endParaRPr/>
          </a:p>
        </p:txBody>
      </p:sp>
      <p:sp>
        <p:nvSpPr>
          <p:cNvPr id="344" name="Google Shape;344;g1d2591b5498_1_58"/>
          <p:cNvSpPr txBox="1">
            <a:spLocks noGrp="1"/>
          </p:cNvSpPr>
          <p:nvPr>
            <p:ph type="body" idx="1"/>
          </p:nvPr>
        </p:nvSpPr>
        <p:spPr>
          <a:xfrm>
            <a:off x="628650" y="1097280"/>
            <a:ext cx="7886700" cy="3480600"/>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None/>
            </a:pPr>
            <a:r>
              <a:rPr lang="en" sz="1800"/>
              <a:t>How did this LEA use ESSER (ESSER I, II, or III) funds to support learning recovery or acceleration for student groups who were disproportionately impacted by the COVID-19 pandemic?</a:t>
            </a:r>
            <a:endParaRPr sz="1800"/>
          </a:p>
          <a:p>
            <a:pPr marL="914400" lvl="0" indent="-330200" algn="l" rtl="0">
              <a:lnSpc>
                <a:spcPct val="90000"/>
              </a:lnSpc>
              <a:spcBef>
                <a:spcPts val="1000"/>
              </a:spcBef>
              <a:spcAft>
                <a:spcPts val="0"/>
              </a:spcAft>
              <a:buSzPts val="1600"/>
              <a:buChar char="●"/>
            </a:pPr>
            <a:r>
              <a:rPr lang="en" sz="1600"/>
              <a:t>Evidence-based summer learning or summer enrichment programs</a:t>
            </a:r>
            <a:endParaRPr sz="1600"/>
          </a:p>
          <a:p>
            <a:pPr marL="914400" lvl="0" indent="-330200" algn="l" rtl="0">
              <a:lnSpc>
                <a:spcPct val="90000"/>
              </a:lnSpc>
              <a:spcBef>
                <a:spcPts val="0"/>
              </a:spcBef>
              <a:spcAft>
                <a:spcPts val="0"/>
              </a:spcAft>
              <a:buSzPts val="1600"/>
              <a:buChar char="●"/>
            </a:pPr>
            <a:r>
              <a:rPr lang="en" sz="1600"/>
              <a:t>Evidence-based afterschool programs</a:t>
            </a:r>
            <a:endParaRPr sz="1600"/>
          </a:p>
          <a:p>
            <a:pPr marL="914400" lvl="0" indent="-330200" algn="l" rtl="0">
              <a:lnSpc>
                <a:spcPct val="90000"/>
              </a:lnSpc>
              <a:spcBef>
                <a:spcPts val="0"/>
              </a:spcBef>
              <a:spcAft>
                <a:spcPts val="0"/>
              </a:spcAft>
              <a:buSzPts val="1600"/>
              <a:buChar char="●"/>
            </a:pPr>
            <a:r>
              <a:rPr lang="en" sz="1600"/>
              <a:t>Extended instructional time (including extended school day, week, or year)</a:t>
            </a:r>
            <a:endParaRPr sz="1600"/>
          </a:p>
          <a:p>
            <a:pPr marL="914400" lvl="0" indent="-330200" algn="l" rtl="0">
              <a:lnSpc>
                <a:spcPct val="90000"/>
              </a:lnSpc>
              <a:spcBef>
                <a:spcPts val="0"/>
              </a:spcBef>
              <a:spcAft>
                <a:spcPts val="0"/>
              </a:spcAft>
              <a:buSzPts val="1600"/>
              <a:buChar char="●"/>
            </a:pPr>
            <a:r>
              <a:rPr lang="en" sz="1600"/>
              <a:t>Evidence-based high dosage tutoring</a:t>
            </a:r>
            <a:endParaRPr sz="1600"/>
          </a:p>
          <a:p>
            <a:pPr marL="914400" lvl="0" indent="-330200" algn="l" rtl="0">
              <a:lnSpc>
                <a:spcPct val="90000"/>
              </a:lnSpc>
              <a:spcBef>
                <a:spcPts val="0"/>
              </a:spcBef>
              <a:spcAft>
                <a:spcPts val="0"/>
              </a:spcAft>
              <a:buSzPts val="1600"/>
              <a:buChar char="●"/>
            </a:pPr>
            <a:r>
              <a:rPr lang="en" sz="1600"/>
              <a:t>Early childhood education program expansion or enhancement</a:t>
            </a:r>
            <a:endParaRPr sz="1600"/>
          </a:p>
          <a:p>
            <a:pPr marL="914400" lvl="0" indent="-330200" algn="l" rtl="0">
              <a:lnSpc>
                <a:spcPct val="90000"/>
              </a:lnSpc>
              <a:spcBef>
                <a:spcPts val="0"/>
              </a:spcBef>
              <a:spcAft>
                <a:spcPts val="0"/>
              </a:spcAft>
              <a:buSzPts val="1600"/>
              <a:buChar char="●"/>
            </a:pPr>
            <a:r>
              <a:rPr lang="en" sz="1600"/>
              <a:t>Full-service community schools</a:t>
            </a:r>
            <a:endParaRPr sz="1600"/>
          </a:p>
          <a:p>
            <a:pPr marL="914400" lvl="0" indent="-330200" algn="l" rtl="0">
              <a:lnSpc>
                <a:spcPct val="90000"/>
              </a:lnSpc>
              <a:spcBef>
                <a:spcPts val="0"/>
              </a:spcBef>
              <a:spcAft>
                <a:spcPts val="0"/>
              </a:spcAft>
              <a:buSzPts val="1600"/>
              <a:buChar char="●"/>
            </a:pPr>
            <a:r>
              <a:rPr lang="en" sz="1600"/>
              <a:t>Purchasing educational technology</a:t>
            </a:r>
            <a:endParaRPr sz="1600"/>
          </a:p>
          <a:p>
            <a:pPr marL="0" lvl="0" indent="0" algn="l" rtl="0">
              <a:lnSpc>
                <a:spcPct val="90000"/>
              </a:lnSpc>
              <a:spcBef>
                <a:spcPts val="1000"/>
              </a:spcBef>
              <a:spcAft>
                <a:spcPts val="1000"/>
              </a:spcAft>
              <a:buNone/>
            </a:pPr>
            <a:r>
              <a:rPr lang="en" sz="1600"/>
              <a:t>For each of these programs, LEAs will have to report the number of students who participated in the programs and the total number eligible to participate.</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1d2591b5498_1_50"/>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100"/>
              <a:buNone/>
            </a:pPr>
            <a:r>
              <a:rPr lang="en"/>
              <a:t>ESSER Funding Codes</a:t>
            </a:r>
            <a:endParaRPr/>
          </a:p>
        </p:txBody>
      </p:sp>
      <p:sp>
        <p:nvSpPr>
          <p:cNvPr id="350" name="Google Shape;350;g1d2591b5498_1_50"/>
          <p:cNvSpPr txBox="1">
            <a:spLocks noGrp="1"/>
          </p:cNvSpPr>
          <p:nvPr>
            <p:ph type="body" idx="1"/>
          </p:nvPr>
        </p:nvSpPr>
        <p:spPr>
          <a:xfrm>
            <a:off x="628650" y="1097280"/>
            <a:ext cx="7886700" cy="3480600"/>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1000"/>
              </a:spcAft>
              <a:buNone/>
            </a:pPr>
            <a:r>
              <a:rPr lang="en" sz="1800"/>
              <a:t>Inclusive of all ESSER I, II, and III funds, including state reserve activities:</a:t>
            </a:r>
            <a:endParaRPr sz="1600"/>
          </a:p>
        </p:txBody>
      </p:sp>
      <p:pic>
        <p:nvPicPr>
          <p:cNvPr id="351" name="Google Shape;351;g1d2591b5498_1_50" descr="ESSER funding code table.  LEAs are asked to report on all activities supported with any of the funding codes listed."/>
          <p:cNvPicPr preferRelativeResize="0"/>
          <p:nvPr/>
        </p:nvPicPr>
        <p:blipFill>
          <a:blip r:embed="rId3">
            <a:alphaModFix/>
          </a:blip>
          <a:stretch>
            <a:fillRect/>
          </a:stretch>
        </p:blipFill>
        <p:spPr>
          <a:xfrm>
            <a:off x="867150" y="1468798"/>
            <a:ext cx="7409700" cy="3378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1d2591b5498_1_38"/>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100"/>
              <a:buNone/>
            </a:pPr>
            <a:r>
              <a:rPr lang="en"/>
              <a:t>Data Collection Templates</a:t>
            </a:r>
            <a:endParaRPr/>
          </a:p>
        </p:txBody>
      </p:sp>
      <p:sp>
        <p:nvSpPr>
          <p:cNvPr id="357" name="Google Shape;357;g1d2591b5498_1_38"/>
          <p:cNvSpPr txBox="1">
            <a:spLocks noGrp="1"/>
          </p:cNvSpPr>
          <p:nvPr>
            <p:ph type="body" idx="1"/>
          </p:nvPr>
        </p:nvSpPr>
        <p:spPr>
          <a:xfrm>
            <a:off x="628650" y="1097280"/>
            <a:ext cx="7886700" cy="3480600"/>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None/>
            </a:pPr>
            <a:r>
              <a:rPr lang="en" sz="1800"/>
              <a:t>Stakeholders indicated that, for some LEAs, reporting student level data would be more convenient, while for others it would be easier to report aggregated data. To best meet the needs of all LEAs and create options that meet varying needs, LEAs can choose to submit either LEA-level or student-level data. LEAs should submit </a:t>
            </a:r>
            <a:r>
              <a:rPr lang="en" sz="1800" u="sng"/>
              <a:t>one </a:t>
            </a:r>
            <a:r>
              <a:rPr lang="en" sz="1800"/>
              <a:t>of the following templates:</a:t>
            </a:r>
            <a:endParaRPr sz="1800"/>
          </a:p>
          <a:p>
            <a:pPr marL="914400" lvl="0" indent="-330200" algn="l" rtl="0">
              <a:lnSpc>
                <a:spcPct val="90000"/>
              </a:lnSpc>
              <a:spcBef>
                <a:spcPts val="1000"/>
              </a:spcBef>
              <a:spcAft>
                <a:spcPts val="0"/>
              </a:spcAft>
              <a:buSzPts val="1600"/>
              <a:buChar char="●"/>
            </a:pPr>
            <a:r>
              <a:rPr lang="en" sz="1600"/>
              <a:t>LEA-Level Survey</a:t>
            </a:r>
            <a:endParaRPr sz="1600"/>
          </a:p>
          <a:p>
            <a:pPr marL="914400" lvl="0" indent="-330200" algn="l" rtl="0">
              <a:lnSpc>
                <a:spcPct val="90000"/>
              </a:lnSpc>
              <a:spcBef>
                <a:spcPts val="1000"/>
              </a:spcBef>
              <a:spcAft>
                <a:spcPts val="0"/>
              </a:spcAft>
              <a:buSzPts val="1600"/>
              <a:buChar char="●"/>
            </a:pPr>
            <a:r>
              <a:rPr lang="en" sz="1600"/>
              <a:t>Student-Level (Combined) Survey</a:t>
            </a:r>
            <a:endParaRPr sz="1600"/>
          </a:p>
          <a:p>
            <a:pPr marL="1371600" lvl="1" indent="-317500" algn="l" rtl="0">
              <a:lnSpc>
                <a:spcPct val="90000"/>
              </a:lnSpc>
              <a:spcBef>
                <a:spcPts val="1000"/>
              </a:spcBef>
              <a:spcAft>
                <a:spcPts val="0"/>
              </a:spcAft>
              <a:buSzPts val="1400"/>
              <a:buChar char="○"/>
            </a:pPr>
            <a:r>
              <a:rPr lang="en" sz="1400"/>
              <a:t>Single spreadsheet for reporting each student’s participation in a variety of programs.</a:t>
            </a:r>
            <a:endParaRPr sz="1400"/>
          </a:p>
          <a:p>
            <a:pPr marL="914400" lvl="0" indent="-330200" algn="l" rtl="0">
              <a:spcBef>
                <a:spcPts val="1000"/>
              </a:spcBef>
              <a:spcAft>
                <a:spcPts val="0"/>
              </a:spcAft>
              <a:buSzPts val="1600"/>
              <a:buChar char="●"/>
            </a:pPr>
            <a:r>
              <a:rPr lang="en" sz="1600"/>
              <a:t>Student-Level (Separate) Survey</a:t>
            </a:r>
            <a:endParaRPr sz="1600"/>
          </a:p>
          <a:p>
            <a:pPr marL="1371600" lvl="1" indent="-317500" algn="l" rtl="0">
              <a:spcBef>
                <a:spcPts val="1000"/>
              </a:spcBef>
              <a:spcAft>
                <a:spcPts val="1000"/>
              </a:spcAft>
              <a:buSzPts val="1400"/>
              <a:buChar char="○"/>
            </a:pPr>
            <a:r>
              <a:rPr lang="en" sz="1400"/>
              <a:t>Multiple spreadsheets to report student participation for each program separately.</a:t>
            </a: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1d2591b5498_1_44"/>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100"/>
              <a:buNone/>
            </a:pPr>
            <a:r>
              <a:rPr lang="en"/>
              <a:t>Resources</a:t>
            </a:r>
            <a:endParaRPr/>
          </a:p>
        </p:txBody>
      </p:sp>
      <p:sp>
        <p:nvSpPr>
          <p:cNvPr id="363" name="Google Shape;363;g1d2591b5498_1_44"/>
          <p:cNvSpPr txBox="1">
            <a:spLocks noGrp="1"/>
          </p:cNvSpPr>
          <p:nvPr>
            <p:ph type="body" idx="1"/>
          </p:nvPr>
        </p:nvSpPr>
        <p:spPr>
          <a:xfrm>
            <a:off x="628650" y="1097280"/>
            <a:ext cx="7886700" cy="3480600"/>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None/>
            </a:pPr>
            <a:r>
              <a:rPr lang="en" sz="1800"/>
              <a:t>CDE has created an </a:t>
            </a:r>
            <a:r>
              <a:rPr lang="en" sz="1800" u="sng">
                <a:solidFill>
                  <a:schemeClr val="hlink"/>
                </a:solidFill>
                <a:hlinkClick r:id="rId3"/>
              </a:rPr>
              <a:t>ESSER Grantee/Subgrantee Reporting webpage</a:t>
            </a:r>
            <a:r>
              <a:rPr lang="en" sz="1800"/>
              <a:t> to share resources, trainings, and data collection templates/surveys, to support grantees in successfully meeting these reporting requirements.</a:t>
            </a:r>
            <a:endParaRPr sz="1800"/>
          </a:p>
          <a:p>
            <a:pPr marL="914400" lvl="0" indent="-330200" algn="l" rtl="0">
              <a:lnSpc>
                <a:spcPct val="90000"/>
              </a:lnSpc>
              <a:spcBef>
                <a:spcPts val="1000"/>
              </a:spcBef>
              <a:spcAft>
                <a:spcPts val="0"/>
              </a:spcAft>
              <a:buSzPts val="1600"/>
              <a:buChar char="●"/>
            </a:pPr>
            <a:r>
              <a:rPr lang="en" sz="1600"/>
              <a:t>Recorded trainings, instructional manuals and FAQs, and links to surveys and data collection templates will be available starting next week.</a:t>
            </a:r>
            <a:endParaRPr sz="1600"/>
          </a:p>
          <a:p>
            <a:pPr marL="0" lvl="0" indent="0" algn="l" rtl="0">
              <a:spcBef>
                <a:spcPts val="1000"/>
              </a:spcBef>
              <a:spcAft>
                <a:spcPts val="0"/>
              </a:spcAft>
              <a:buNone/>
            </a:pPr>
            <a:r>
              <a:rPr lang="en" sz="1800"/>
              <a:t>CDE will also continue to dedicate time during upcoming Office Hours to provide updates and host Q&amp;A sessions concerning these reporting requirements:</a:t>
            </a:r>
            <a:endParaRPr sz="1800"/>
          </a:p>
          <a:p>
            <a:pPr marL="914400" lvl="0" indent="-330200" algn="l" rtl="0">
              <a:spcBef>
                <a:spcPts val="1000"/>
              </a:spcBef>
              <a:spcAft>
                <a:spcPts val="0"/>
              </a:spcAft>
              <a:buSzPts val="1600"/>
              <a:buChar char="●"/>
            </a:pPr>
            <a:r>
              <a:rPr lang="en"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February 9, 2023</a:t>
            </a:r>
            <a:endParaRPr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marL="914400" lvl="0" indent="-330200" algn="l" rtl="0">
              <a:spcBef>
                <a:spcPts val="1000"/>
              </a:spcBef>
              <a:spcAft>
                <a:spcPts val="0"/>
              </a:spcAft>
              <a:buSzPts val="1600"/>
              <a:buChar char="●"/>
            </a:pPr>
            <a:r>
              <a:rPr lang="en"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March 23, 2023</a:t>
            </a:r>
            <a:endParaRPr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endParaRPr>
          </a:p>
          <a:p>
            <a:pPr marL="914400" lvl="0" indent="-330200" algn="l" rtl="0">
              <a:spcBef>
                <a:spcPts val="1000"/>
              </a:spcBef>
              <a:spcAft>
                <a:spcPts val="1000"/>
              </a:spcAft>
              <a:buSzPts val="1600"/>
              <a:buChar char="●"/>
            </a:pPr>
            <a:r>
              <a:rPr lang="en"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April 13, 2023</a:t>
            </a:r>
            <a:endParaRPr sz="1600"/>
          </a:p>
        </p:txBody>
      </p:sp>
      <p:sp>
        <p:nvSpPr>
          <p:cNvPr id="364" name="Google Shape;364;g1d2591b5498_1_44"/>
          <p:cNvSpPr/>
          <p:nvPr/>
        </p:nvSpPr>
        <p:spPr>
          <a:xfrm>
            <a:off x="3961100" y="3233975"/>
            <a:ext cx="3715200" cy="1544400"/>
          </a:xfrm>
          <a:prstGeom prst="roundRect">
            <a:avLst>
              <a:gd name="adj" fmla="val 16667"/>
            </a:avLst>
          </a:prstGeom>
          <a:solidFill>
            <a:srgbClr val="C9DAF8"/>
          </a:solidFill>
          <a:ln w="9525" cap="flat" cmpd="sng">
            <a:solidFill>
              <a:srgbClr val="488B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Contact:</a:t>
            </a:r>
            <a:endParaRPr sz="1600"/>
          </a:p>
          <a:p>
            <a:pPr marL="0" lvl="0" indent="0" algn="ctr" rtl="0">
              <a:spcBef>
                <a:spcPts val="0"/>
              </a:spcBef>
              <a:spcAft>
                <a:spcPts val="0"/>
              </a:spcAft>
              <a:buNone/>
            </a:pPr>
            <a:r>
              <a:rPr lang="en" sz="1600"/>
              <a:t>Tina Negley (</a:t>
            </a:r>
            <a:r>
              <a:rPr lang="en" sz="1600" u="sng">
                <a:solidFill>
                  <a:schemeClr val="hlink"/>
                </a:solidFill>
                <a:hlinkClick r:id="rId4"/>
              </a:rPr>
              <a:t>negley_t@cde.state.co.us</a:t>
            </a:r>
            <a:r>
              <a:rPr lang="en" sz="1600"/>
              <a:t>)</a:t>
            </a:r>
            <a:endParaRPr sz="1600"/>
          </a:p>
          <a:p>
            <a:pPr marL="0" lvl="0" indent="0" algn="ctr" rtl="0">
              <a:spcBef>
                <a:spcPts val="0"/>
              </a:spcBef>
              <a:spcAft>
                <a:spcPts val="0"/>
              </a:spcAft>
              <a:buNone/>
            </a:pPr>
            <a:r>
              <a:rPr lang="en" sz="1600"/>
              <a:t>or</a:t>
            </a:r>
            <a:endParaRPr sz="1600"/>
          </a:p>
          <a:p>
            <a:pPr marL="0" lvl="0" indent="0" algn="ctr" rtl="0">
              <a:spcBef>
                <a:spcPts val="0"/>
              </a:spcBef>
              <a:spcAft>
                <a:spcPts val="0"/>
              </a:spcAft>
              <a:buNone/>
            </a:pPr>
            <a:r>
              <a:rPr lang="en" sz="1600"/>
              <a:t>Mackenzie Owens (</a:t>
            </a:r>
            <a:r>
              <a:rPr lang="en" sz="1600" u="sng">
                <a:solidFill>
                  <a:schemeClr val="hlink"/>
                </a:solidFill>
                <a:hlinkClick r:id="rId5"/>
              </a:rPr>
              <a:t>owens_m@cde.state.co.us</a:t>
            </a:r>
            <a:r>
              <a:rPr lang="en" sz="1600"/>
              <a:t>)</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1d2591b5498_0_12"/>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Monitoring Q&amp;A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9"/>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Upcoming Meetings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10"/>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Any Requests for Upcoming Topics or Questions! </a:t>
            </a:r>
            <a:endParaRPr/>
          </a:p>
        </p:txBody>
      </p:sp>
      <p:sp>
        <p:nvSpPr>
          <p:cNvPr id="439" name="Google Shape;439;p10"/>
          <p:cNvSpPr txBox="1">
            <a:spLocks noGrp="1"/>
          </p:cNvSpPr>
          <p:nvPr>
            <p:ph type="body" idx="1"/>
          </p:nvPr>
        </p:nvSpPr>
        <p:spPr>
          <a:xfrm>
            <a:off x="628650" y="1097288"/>
            <a:ext cx="4812000" cy="34806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Clr>
                <a:schemeClr val="dk1"/>
              </a:buClr>
              <a:buSzPts val="1800"/>
              <a:buNone/>
            </a:pPr>
            <a:r>
              <a:rPr lang="en" sz="1800"/>
              <a:t>Upcoming Office Hours</a:t>
            </a:r>
            <a:endParaRPr sz="1600"/>
          </a:p>
          <a:p>
            <a:pPr marL="0" lvl="0" indent="0" algn="l" rtl="0">
              <a:lnSpc>
                <a:spcPct val="90000"/>
              </a:lnSpc>
              <a:spcBef>
                <a:spcPts val="0"/>
              </a:spcBef>
              <a:spcAft>
                <a:spcPts val="0"/>
              </a:spcAft>
              <a:buSzPts val="1800"/>
              <a:buNone/>
            </a:pPr>
            <a:endParaRPr sz="1600" b="1" i="1">
              <a:solidFill>
                <a:srgbClr val="FF0000"/>
              </a:solidFill>
            </a:endParaRPr>
          </a:p>
          <a:p>
            <a:pPr marL="0" lvl="0" indent="0" algn="l" rtl="0">
              <a:lnSpc>
                <a:spcPct val="90000"/>
              </a:lnSpc>
              <a:spcBef>
                <a:spcPts val="0"/>
              </a:spcBef>
              <a:spcAft>
                <a:spcPts val="0"/>
              </a:spcAft>
              <a:buClr>
                <a:schemeClr val="dk1"/>
              </a:buClr>
              <a:buSzPts val="1800"/>
              <a:buFont typeface="Arial"/>
              <a:buNone/>
            </a:pPr>
            <a:r>
              <a:rPr lang="en" sz="1600"/>
              <a:t>January Changes! </a:t>
            </a:r>
            <a:endParaRPr sz="1600"/>
          </a:p>
          <a:p>
            <a:pPr marL="457200" lvl="0" indent="-330200" algn="l" rtl="0">
              <a:lnSpc>
                <a:spcPct val="90000"/>
              </a:lnSpc>
              <a:spcBef>
                <a:spcPts val="0"/>
              </a:spcBef>
              <a:spcAft>
                <a:spcPts val="0"/>
              </a:spcAft>
              <a:buSzPts val="1600"/>
              <a:buChar char="•"/>
            </a:pPr>
            <a:r>
              <a:rPr lang="en" sz="1600"/>
              <a:t>January 26 - BruMan Training</a:t>
            </a:r>
            <a:endParaRPr sz="1600"/>
          </a:p>
          <a:p>
            <a:pPr marL="0" lvl="0" indent="0" algn="l" rtl="0">
              <a:lnSpc>
                <a:spcPct val="90000"/>
              </a:lnSpc>
              <a:spcBef>
                <a:spcPts val="0"/>
              </a:spcBef>
              <a:spcAft>
                <a:spcPts val="0"/>
              </a:spcAft>
              <a:buSzPts val="1800"/>
              <a:buNone/>
            </a:pPr>
            <a:endParaRPr sz="1600"/>
          </a:p>
          <a:p>
            <a:pPr marL="0" lvl="0" indent="0" algn="l" rtl="0">
              <a:lnSpc>
                <a:spcPct val="90000"/>
              </a:lnSpc>
              <a:spcBef>
                <a:spcPts val="0"/>
              </a:spcBef>
              <a:spcAft>
                <a:spcPts val="0"/>
              </a:spcAft>
              <a:buSzPts val="1800"/>
              <a:buNone/>
            </a:pPr>
            <a:r>
              <a:rPr lang="en" sz="1600"/>
              <a:t>February Changes!</a:t>
            </a:r>
            <a:endParaRPr sz="1600"/>
          </a:p>
          <a:p>
            <a:pPr marL="457200" lvl="0" indent="-330200" algn="l" rtl="0">
              <a:lnSpc>
                <a:spcPct val="90000"/>
              </a:lnSpc>
              <a:spcBef>
                <a:spcPts val="0"/>
              </a:spcBef>
              <a:spcAft>
                <a:spcPts val="0"/>
              </a:spcAft>
              <a:buSzPts val="1600"/>
              <a:buChar char="•"/>
            </a:pPr>
            <a:r>
              <a:rPr lang="en" sz="1600"/>
              <a:t>February 9</a:t>
            </a:r>
            <a:endParaRPr sz="1600"/>
          </a:p>
          <a:p>
            <a:pPr marL="457200" lvl="0" indent="-330200" algn="l" rtl="0">
              <a:lnSpc>
                <a:spcPct val="90000"/>
              </a:lnSpc>
              <a:spcBef>
                <a:spcPts val="0"/>
              </a:spcBef>
              <a:spcAft>
                <a:spcPts val="0"/>
              </a:spcAft>
              <a:buSzPts val="1600"/>
              <a:buChar char="•"/>
            </a:pPr>
            <a:r>
              <a:rPr lang="en" sz="1600"/>
              <a:t>February 23</a:t>
            </a:r>
            <a:endParaRPr sz="1600"/>
          </a:p>
        </p:txBody>
      </p:sp>
      <p:sp>
        <p:nvSpPr>
          <p:cNvPr id="440" name="Google Shape;440;p10"/>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26</a:t>
            </a:fld>
            <a:endParaRPr/>
          </a:p>
        </p:txBody>
      </p:sp>
      <p:pic>
        <p:nvPicPr>
          <p:cNvPr id="441" name="Google Shape;441;p10" descr="Text, whiteboard&#10;&#10;Description automatically generated"/>
          <p:cNvPicPr preferRelativeResize="0"/>
          <p:nvPr/>
        </p:nvPicPr>
        <p:blipFill rotWithShape="1">
          <a:blip r:embed="rId3">
            <a:alphaModFix/>
          </a:blip>
          <a:srcRect/>
          <a:stretch/>
        </p:blipFill>
        <p:spPr>
          <a:xfrm>
            <a:off x="5894316" y="1963861"/>
            <a:ext cx="2621028" cy="1747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1"/>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1800">
                <a:solidFill>
                  <a:schemeClr val="dk1"/>
                </a:solidFill>
              </a:rPr>
              <a:t>CDE Contacts!</a:t>
            </a:r>
            <a:endParaRPr sz="1100">
              <a:solidFill>
                <a:schemeClr val="dk1"/>
              </a:solidFill>
            </a:endParaRPr>
          </a:p>
          <a:p>
            <a:pPr marL="0" lvl="0" indent="0" algn="l" rtl="0">
              <a:lnSpc>
                <a:spcPct val="90000"/>
              </a:lnSpc>
              <a:spcBef>
                <a:spcPts val="0"/>
              </a:spcBef>
              <a:spcAft>
                <a:spcPts val="0"/>
              </a:spcAft>
              <a:buSzPts val="1800"/>
              <a:buNone/>
            </a:pPr>
            <a:r>
              <a:rPr lang="en" sz="1500">
                <a:solidFill>
                  <a:schemeClr val="dk1"/>
                </a:solidFill>
              </a:rPr>
              <a:t>Emails: </a:t>
            </a:r>
            <a:r>
              <a:rPr lang="en" sz="1500">
                <a:solidFill>
                  <a:schemeClr val="hlink"/>
                </a:solidFill>
                <a:uFill>
                  <a:noFill/>
                </a:uFill>
                <a:hlinkClick r:id="rId3"/>
              </a:rPr>
              <a:t>Lastname_Firstinitial@cde.state.co.us</a:t>
            </a:r>
            <a:r>
              <a:rPr lang="en" sz="1500">
                <a:solidFill>
                  <a:schemeClr val="dk1"/>
                </a:solidFill>
              </a:rPr>
              <a:t> </a:t>
            </a:r>
            <a:endParaRPr sz="1500">
              <a:solidFill>
                <a:schemeClr val="dk1"/>
              </a:solidFill>
            </a:endParaRPr>
          </a:p>
          <a:p>
            <a:pPr marL="685800" lvl="0" indent="0" algn="l" rtl="0">
              <a:lnSpc>
                <a:spcPct val="90000"/>
              </a:lnSpc>
              <a:spcBef>
                <a:spcPts val="0"/>
              </a:spcBef>
              <a:spcAft>
                <a:spcPts val="0"/>
              </a:spcAft>
              <a:buClr>
                <a:schemeClr val="lt1"/>
              </a:buClr>
              <a:buSzPts val="1800"/>
              <a:buFont typeface="Arial"/>
              <a:buNone/>
            </a:pPr>
            <a:r>
              <a:rPr lang="en" sz="1000">
                <a:solidFill>
                  <a:schemeClr val="dk1"/>
                </a:solidFill>
              </a:rPr>
              <a:t>(e.g., Smith_a@cde.state.co.us)</a:t>
            </a:r>
            <a:endParaRPr sz="800"/>
          </a:p>
        </p:txBody>
      </p:sp>
      <p:sp>
        <p:nvSpPr>
          <p:cNvPr id="448" name="Google Shape;448;p11"/>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27</a:t>
            </a:fld>
            <a:endParaRPr/>
          </a:p>
        </p:txBody>
      </p:sp>
      <p:graphicFrame>
        <p:nvGraphicFramePr>
          <p:cNvPr id="449" name="Google Shape;449;p11"/>
          <p:cNvGraphicFramePr/>
          <p:nvPr/>
        </p:nvGraphicFramePr>
        <p:xfrm>
          <a:off x="157781" y="994130"/>
          <a:ext cx="8894550" cy="4071600"/>
        </p:xfrm>
        <a:graphic>
          <a:graphicData uri="http://schemas.openxmlformats.org/drawingml/2006/table">
            <a:tbl>
              <a:tblPr firstRow="1">
                <a:noFill/>
                <a:tableStyleId>{187D305D-497F-4ECA-904B-2053EC5DA681}</a:tableStyleId>
              </a:tblPr>
              <a:tblGrid>
                <a:gridCol w="4734075">
                  <a:extLst>
                    <a:ext uri="{9D8B030D-6E8A-4147-A177-3AD203B41FA5}">
                      <a16:colId xmlns:a16="http://schemas.microsoft.com/office/drawing/2014/main" val="20000"/>
                    </a:ext>
                  </a:extLst>
                </a:gridCol>
                <a:gridCol w="4160475">
                  <a:extLst>
                    <a:ext uri="{9D8B030D-6E8A-4147-A177-3AD203B41FA5}">
                      <a16:colId xmlns:a16="http://schemas.microsoft.com/office/drawing/2014/main" val="20001"/>
                    </a:ext>
                  </a:extLst>
                </a:gridCol>
              </a:tblGrid>
              <a:tr h="4205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146625">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4"/>
                        </a:rPr>
                        <a:t>Nazie Mohajeri-Nelson</a:t>
                      </a:r>
                      <a:r>
                        <a:rPr lang="en" sz="1000" u="none" strike="noStrike" cap="none">
                          <a:solidFill>
                            <a:schemeClr val="dk1"/>
                          </a:solidFill>
                          <a:latin typeface="Calibri"/>
                          <a:ea typeface="Calibri"/>
                          <a:cs typeface="Calibri"/>
                          <a:sym typeface="Calibri"/>
                        </a:rPr>
                        <a:t>, Executive Director of Federal Programs &amp; Supports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a:solidFill>
                            <a:schemeClr val="dk1"/>
                          </a:solidFill>
                          <a:latin typeface="Calibri"/>
                          <a:ea typeface="Calibri"/>
                          <a:cs typeface="Calibri"/>
                          <a:sym typeface="Calibri"/>
                        </a:rPr>
                        <a:t>Program Specialists</a:t>
                      </a:r>
                      <a:endParaRPr sz="1000" b="1" u="sng"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Implementation Supervisor: </a:t>
                      </a:r>
                      <a:r>
                        <a:rPr lang="en" sz="1000" u="sng" strike="noStrike" cap="none">
                          <a:solidFill>
                            <a:schemeClr val="hlink"/>
                          </a:solidFill>
                          <a:latin typeface="Calibri"/>
                          <a:ea typeface="Calibri"/>
                          <a:cs typeface="Calibri"/>
                          <a:sym typeface="Calibri"/>
                          <a:hlinkClick r:id="rId5"/>
                        </a:rPr>
                        <a:t>Laura Meushaw</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Monitoring Supervisor: </a:t>
                      </a:r>
                      <a:r>
                        <a:rPr lang="en" sz="1000" u="sng" strike="noStrike" cap="none">
                          <a:solidFill>
                            <a:schemeClr val="hlink"/>
                          </a:solidFill>
                          <a:latin typeface="Calibri"/>
                          <a:ea typeface="Calibri"/>
                          <a:cs typeface="Calibri"/>
                          <a:sym typeface="Calibri"/>
                          <a:hlinkClick r:id="rId6"/>
                        </a:rPr>
                        <a:t>Tammy Giessinger</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Effectiveness Supervisor: </a:t>
                      </a:r>
                      <a:r>
                        <a:rPr lang="en" sz="1000" u="sng" strike="noStrike" cap="none">
                          <a:solidFill>
                            <a:schemeClr val="hlink"/>
                          </a:solidFill>
                          <a:latin typeface="Calibri"/>
                          <a:ea typeface="Calibri"/>
                          <a:cs typeface="Calibri"/>
                          <a:sym typeface="Calibri"/>
                          <a:hlinkClick r:id="rId7"/>
                        </a:rPr>
                        <a:t>Tina Negley</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ESEA Programs Specialists</a:t>
                      </a:r>
                      <a:r>
                        <a:rPr lang="en" sz="1000" u="none" strike="noStrike" cap="none">
                          <a:solidFill>
                            <a:schemeClr val="dk1"/>
                          </a:solidFill>
                          <a:latin typeface="Calibri"/>
                          <a:ea typeface="Calibri"/>
                          <a:cs typeface="Calibri"/>
                          <a:sym typeface="Calibri"/>
                        </a:rPr>
                        <a:t> and </a:t>
                      </a:r>
                      <a:r>
                        <a:rPr lang="en" sz="1000" u="sng" strike="noStrike" cap="none">
                          <a:solidFill>
                            <a:schemeClr val="hlink"/>
                          </a:solidFill>
                          <a:latin typeface="Calibri"/>
                          <a:ea typeface="Calibri"/>
                          <a:cs typeface="Calibri"/>
                          <a:sym typeface="Calibri"/>
                          <a:hlinkClick r:id="rId8"/>
                        </a:rPr>
                        <a:t>ESEA Regional Contacts</a:t>
                      </a:r>
                      <a:r>
                        <a:rPr lang="en" sz="1000" u="none" strike="noStrike" cap="none">
                          <a:solidFill>
                            <a:schemeClr val="dk1"/>
                          </a:solidFill>
                          <a:latin typeface="Calibri"/>
                          <a:ea typeface="Calibri"/>
                          <a:cs typeface="Calibri"/>
                          <a:sym typeface="Calibri"/>
                        </a:rPr>
                        <a:t> </a:t>
                      </a:r>
                      <a:r>
                        <a:rPr lang="en" sz="1000" b="1" u="none" strike="noStrike" cap="none">
                          <a:solidFill>
                            <a:schemeClr val="dk1"/>
                          </a:solidFill>
                          <a:latin typeface="Calibri"/>
                          <a:ea typeface="Calibri"/>
                          <a:cs typeface="Calibri"/>
                          <a:sym typeface="Calibri"/>
                        </a:rPr>
                        <a:t>(assigned by district)</a:t>
                      </a:r>
                      <a:endParaRPr sz="1000" b="1"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 </a:t>
                      </a:r>
                      <a:r>
                        <a:rPr lang="en" sz="1000" u="sng" strike="noStrike" cap="none">
                          <a:solidFill>
                            <a:schemeClr val="hlink"/>
                          </a:solidFill>
                          <a:latin typeface="Calibri"/>
                          <a:ea typeface="Calibri"/>
                          <a:cs typeface="Calibri"/>
                          <a:sym typeface="Calibri"/>
                          <a:hlinkClick r:id="rId5"/>
                        </a:rPr>
                        <a:t>Laura Meushaw</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9"/>
                        </a:rPr>
                        <a:t>Evita Byrd</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0"/>
                        </a:rPr>
                        <a:t>Rachel Echsner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 </a:t>
                      </a:r>
                      <a:r>
                        <a:rPr lang="en" sz="1000" u="sng" strike="noStrike" cap="none">
                          <a:solidFill>
                            <a:schemeClr val="hlink"/>
                          </a:solidFill>
                          <a:latin typeface="Calibri"/>
                          <a:ea typeface="Calibri"/>
                          <a:cs typeface="Calibri"/>
                          <a:sym typeface="Calibri"/>
                          <a:hlinkClick r:id="rId11"/>
                        </a:rPr>
                        <a:t>Karen Bixler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III: </a:t>
                      </a:r>
                      <a:r>
                        <a:rPr lang="en" sz="1000" u="sng" strike="noStrike" cap="none">
                          <a:solidFill>
                            <a:schemeClr val="hlink"/>
                          </a:solidFill>
                          <a:latin typeface="Calibri"/>
                          <a:ea typeface="Calibri"/>
                          <a:cs typeface="Calibri"/>
                          <a:sym typeface="Calibri"/>
                          <a:hlinkClick r:id="rId12"/>
                        </a:rPr>
                        <a:t>Rachel Temple</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IV: </a:t>
                      </a:r>
                      <a:r>
                        <a:rPr lang="en" sz="1000" u="sng" strike="noStrike" cap="none">
                          <a:solidFill>
                            <a:schemeClr val="hlink"/>
                          </a:solidFill>
                          <a:latin typeface="Calibri"/>
                          <a:ea typeface="Calibri"/>
                          <a:cs typeface="Calibri"/>
                          <a:sym typeface="Calibri"/>
                          <a:hlinkClick r:id="rId6"/>
                        </a:rPr>
                        <a:t>Tammy Giessinger</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3"/>
                        </a:rPr>
                        <a:t>Nathan Hickman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V: </a:t>
                      </a:r>
                      <a:r>
                        <a:rPr lang="en" sz="1000" u="sng" strike="noStrike" cap="none">
                          <a:solidFill>
                            <a:schemeClr val="hlink"/>
                          </a:solidFill>
                          <a:latin typeface="Calibri"/>
                          <a:ea typeface="Calibri"/>
                          <a:cs typeface="Calibri"/>
                          <a:sym typeface="Calibri"/>
                          <a:hlinkClick r:id="rId14"/>
                        </a:rPr>
                        <a:t>Shannon Wilson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Program Specialists</a:t>
                      </a:r>
                      <a:endParaRPr sz="1000" b="1" u="sng" strike="noStrike" cap="none">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5"/>
                        </a:rPr>
                        <a:t>Kristin Crumley</a:t>
                      </a:r>
                      <a:r>
                        <a:rPr lang="en" sz="1000" u="sng" strike="noStrike" cap="none">
                          <a:solidFill>
                            <a:schemeClr val="hlink"/>
                          </a:solidFill>
                          <a:latin typeface="Calibri"/>
                          <a:ea typeface="Calibri"/>
                          <a:cs typeface="Calibri"/>
                          <a:sym typeface="Calibri"/>
                        </a:rPr>
                        <a:t>  </a:t>
                      </a:r>
                      <a:endParaRPr sz="1000" u="sng" strike="noStrike" cap="none">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6"/>
                        </a:rPr>
                        <a:t>Jonathan Schelke</a:t>
                      </a:r>
                      <a:endParaRPr sz="1000" u="none" strike="noStrike" cap="none"/>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7"/>
                        </a:rPr>
                        <a:t>Kim Boylan</a:t>
                      </a:r>
                      <a:endParaRPr sz="1000" u="none" strike="noStrike" cap="none">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8"/>
                        </a:rPr>
                        <a:t>Shannon Wilson</a:t>
                      </a:r>
                      <a:r>
                        <a:rPr lang="en" sz="1000" u="none" strike="noStrike" cap="none">
                          <a:solidFill>
                            <a:schemeClr val="dk1"/>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 and ESSER Data and Reporting Specialists</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7"/>
                        </a:rPr>
                        <a:t>Tina Negley</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9"/>
                        </a:rPr>
                        <a:t>Mary Shen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0"/>
                        </a:rPr>
                        <a:t>Mackenzie Owens</a:t>
                      </a:r>
                      <a:endParaRPr sz="10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b="1" i="1">
                          <a:solidFill>
                            <a:schemeClr val="dk1"/>
                          </a:solidFill>
                          <a:latin typeface="Calibri"/>
                          <a:ea typeface="Calibri"/>
                          <a:cs typeface="Calibri"/>
                          <a:sym typeface="Calibri"/>
                        </a:rPr>
                        <a:t>Coming Soon</a:t>
                      </a:r>
                      <a:r>
                        <a:rPr lang="en" sz="1000">
                          <a:solidFill>
                            <a:schemeClr val="dk1"/>
                          </a:solidFill>
                          <a:latin typeface="Calibri"/>
                          <a:ea typeface="Calibri"/>
                          <a:cs typeface="Calibri"/>
                          <a:sym typeface="Calibri"/>
                        </a:rPr>
                        <a:t>! </a:t>
                      </a:r>
                      <a:r>
                        <a:rPr lang="en" sz="1000" u="none" strike="noStrike" cap="none">
                          <a:solidFill>
                            <a:schemeClr val="dk1"/>
                          </a:solidFill>
                          <a:latin typeface="Calibri"/>
                          <a:ea typeface="Calibri"/>
                          <a:cs typeface="Calibri"/>
                          <a:sym typeface="Calibri"/>
                        </a:rPr>
                        <a:t>Executive Director of School District Operations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Fiscal Specialists</a:t>
                      </a:r>
                      <a:endParaRPr sz="10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1"/>
                        </a:rPr>
                        <a:t>Jennifer Austin</a:t>
                      </a:r>
                      <a:r>
                        <a:rPr lang="en" sz="1000" u="none" strike="noStrike" cap="none">
                          <a:solidFill>
                            <a:schemeClr val="dk1"/>
                          </a:solidFill>
                          <a:latin typeface="Calibri"/>
                          <a:ea typeface="Calibri"/>
                          <a:cs typeface="Calibri"/>
                          <a:sym typeface="Calibri"/>
                        </a:rPr>
                        <a:t>, Director of Grants Fiscal Management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2"/>
                        </a:rPr>
                        <a:t>Robert Hawkins</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3"/>
                        </a:rPr>
                        <a:t>Steven Kaleda</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Fiscal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3"/>
                        </a:rPr>
                        <a:t>Steven Kaleda</a:t>
                      </a:r>
                      <a:r>
                        <a:rPr lang="en" sz="1000" u="none" strike="noStrike" cap="none">
                          <a:solidFill>
                            <a:schemeClr val="dk1"/>
                          </a:solidFill>
                          <a:latin typeface="Calibri"/>
                          <a:ea typeface="Calibri"/>
                          <a:cs typeface="Calibri"/>
                          <a:sym typeface="Calibri"/>
                        </a:rPr>
                        <a:t> Grants Fiscal Analyst</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Monitoring</a:t>
                      </a:r>
                      <a:endParaRPr sz="1000" b="1" u="sng"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Bill Parsley</a:t>
                      </a:r>
                      <a:r>
                        <a:rPr lang="en" sz="1000" u="none" strike="noStrike" cap="none">
                          <a:solidFill>
                            <a:schemeClr val="dk1"/>
                          </a:solidFill>
                          <a:latin typeface="Calibri"/>
                          <a:ea typeface="Calibri"/>
                          <a:cs typeface="Calibri"/>
                          <a:sym typeface="Calibri"/>
                        </a:rPr>
                        <a:t>, ESSER Fiscal Monitoring Supervisor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Hilery Morris</a:t>
                      </a:r>
                      <a:r>
                        <a:rPr lang="en" sz="1000" u="none" strike="noStrike" cap="none">
                          <a:solidFill>
                            <a:schemeClr val="dk1"/>
                          </a:solidFill>
                          <a:latin typeface="Calibri"/>
                          <a:ea typeface="Calibri"/>
                          <a:cs typeface="Calibri"/>
                          <a:sym typeface="Calibri"/>
                        </a:rPr>
                        <a:t>, ESSER Fiscal Monitoring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Kristina Jones</a:t>
                      </a:r>
                      <a:r>
                        <a:rPr lang="en" sz="1000" u="none" strike="noStrike" cap="none">
                          <a:solidFill>
                            <a:schemeClr val="dk1"/>
                          </a:solidFill>
                          <a:latin typeface="Calibri"/>
                          <a:ea typeface="Calibri"/>
                          <a:cs typeface="Calibri"/>
                          <a:sym typeface="Calibri"/>
                        </a:rPr>
                        <a:t>, Federal Fiscal Monitoring and Reporting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Werner Hagemann</a:t>
                      </a:r>
                      <a:r>
                        <a:rPr lang="en" sz="1000" u="none" strike="noStrike" cap="none">
                          <a:solidFill>
                            <a:schemeClr val="dk1"/>
                          </a:solidFill>
                          <a:latin typeface="Calibri"/>
                          <a:ea typeface="Calibri"/>
                          <a:cs typeface="Calibri"/>
                          <a:sym typeface="Calibri"/>
                        </a:rPr>
                        <a:t>, ESSER Fiscal Monitoring Specialist</a:t>
                      </a:r>
                      <a:endParaRPr sz="10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Application Systems Specialists</a:t>
                      </a:r>
                      <a:endParaRPr sz="10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a:solidFill>
                            <a:schemeClr val="hlink"/>
                          </a:solidFill>
                          <a:latin typeface="Calibri"/>
                          <a:ea typeface="Calibri"/>
                          <a:cs typeface="Calibri"/>
                          <a:sym typeface="Calibri"/>
                          <a:hlinkClick r:id="rId28"/>
                        </a:rPr>
                        <a:t>DeLilah Collins</a:t>
                      </a:r>
                      <a:r>
                        <a:rPr lang="en" sz="1000" u="none" strike="noStrike" cap="none">
                          <a:solidFill>
                            <a:schemeClr val="dk1"/>
                          </a:solidFill>
                          <a:latin typeface="Calibri"/>
                          <a:ea typeface="Calibri"/>
                          <a:cs typeface="Calibri"/>
                          <a:sym typeface="Calibri"/>
                        </a:rPr>
                        <a:t>, Director of Grants Program Administration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Online Applications Systems Technical Support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9"/>
                        </a:rPr>
                        <a:t>Michelle Prael</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Updates, Reminders, and Clarifications</a:t>
            </a:r>
            <a:endParaRPr/>
          </a:p>
        </p:txBody>
      </p:sp>
      <p:sp>
        <p:nvSpPr>
          <p:cNvPr id="240" name="Google Shape;240;p3"/>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be53a181b5_0_96"/>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sz="2200"/>
              <a:t>Upcoming Regional Network Meetings</a:t>
            </a:r>
            <a:endParaRPr sz="2200"/>
          </a:p>
        </p:txBody>
      </p:sp>
      <p:sp>
        <p:nvSpPr>
          <p:cNvPr id="246" name="Google Shape;246;g1be53a181b5_0_96"/>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r>
              <a:rPr lang="en" b="1"/>
              <a:t>Content:</a:t>
            </a:r>
            <a:r>
              <a:rPr lang="en"/>
              <a:t> The Winter RNMs will focus on supporting LEAs in creating a Consolidated Application that is driven by student needs and will result in improved student outcomes. In addition to providing updates on the 23-24 Consolidated Application, CDE staff will offer training and resources to help LEA staff evaluate current uses of federal funds and plan for the upcoming application. The training will include networking opportunities and collaborative work time. </a:t>
            </a:r>
            <a:endParaRPr/>
          </a:p>
          <a:p>
            <a:pPr marL="0" lvl="0" indent="0" algn="l" rtl="0">
              <a:spcBef>
                <a:spcPts val="600"/>
              </a:spcBef>
              <a:spcAft>
                <a:spcPts val="0"/>
              </a:spcAft>
              <a:buNone/>
            </a:pPr>
            <a:r>
              <a:rPr lang="en" b="1"/>
              <a:t>Target Audience: </a:t>
            </a:r>
            <a:r>
              <a:rPr lang="en"/>
              <a:t>LEA staff or school leaders who support the development of the Consolidated Application or manage federal programs.</a:t>
            </a:r>
            <a:endParaRPr/>
          </a:p>
          <a:p>
            <a:pPr marL="0" lvl="0" indent="0" algn="l" rtl="0">
              <a:spcBef>
                <a:spcPts val="600"/>
              </a:spcBef>
              <a:spcAft>
                <a:spcPts val="0"/>
              </a:spcAft>
              <a:buNone/>
            </a:pPr>
            <a:r>
              <a:rPr lang="en" b="1"/>
              <a:t>Dates and Locations: </a:t>
            </a:r>
            <a:endParaRPr b="1"/>
          </a:p>
          <a:p>
            <a:pPr marL="457200" lvl="0" indent="-342900" algn="l" rtl="0">
              <a:spcBef>
                <a:spcPts val="600"/>
              </a:spcBef>
              <a:spcAft>
                <a:spcPts val="0"/>
              </a:spcAft>
              <a:buSzPts val="1800"/>
              <a:buChar char="•"/>
            </a:pPr>
            <a:r>
              <a:rPr lang="en"/>
              <a:t>Douglas County Board Room: Wednesday, February 22nd, 2023 12:30-3:30pm</a:t>
            </a:r>
            <a:endParaRPr/>
          </a:p>
          <a:p>
            <a:pPr marL="457200" lvl="0" indent="-342900" algn="l" rtl="0">
              <a:spcBef>
                <a:spcPts val="0"/>
              </a:spcBef>
              <a:spcAft>
                <a:spcPts val="0"/>
              </a:spcAft>
              <a:buSzPts val="1800"/>
              <a:buChar char="•"/>
            </a:pPr>
            <a:r>
              <a:rPr lang="en"/>
              <a:t>Greeley-Evans Family Center: Tuesday, February 28th, 2023 12:30-3:30pm </a:t>
            </a:r>
            <a:endParaRPr/>
          </a:p>
          <a:p>
            <a:pPr marL="457200" lvl="0" indent="-342900" algn="l" rtl="0">
              <a:spcBef>
                <a:spcPts val="0"/>
              </a:spcBef>
              <a:spcAft>
                <a:spcPts val="0"/>
              </a:spcAft>
              <a:buSzPts val="1800"/>
              <a:buChar char="•"/>
            </a:pPr>
            <a:r>
              <a:rPr lang="en"/>
              <a:t>Summit RE-1 Professional Development Building: Wednesday, March 1st 2023 12:30-3:30pm</a:t>
            </a:r>
            <a:endParaRPr/>
          </a:p>
          <a:p>
            <a:pPr marL="457200" lvl="0" indent="-342900" algn="l" rtl="0">
              <a:spcBef>
                <a:spcPts val="0"/>
              </a:spcBef>
              <a:spcAft>
                <a:spcPts val="0"/>
              </a:spcAft>
              <a:buSzPts val="1800"/>
              <a:buChar char="•"/>
            </a:pPr>
            <a:r>
              <a:rPr lang="en"/>
              <a:t>Pueblo 60 Board Room at the Administration Office: Tuesday, March 7th 2023 12:30-3:30pm</a:t>
            </a:r>
            <a:endParaRPr/>
          </a:p>
          <a:p>
            <a:pPr marL="457200" lvl="0" indent="-342900" algn="l" rtl="0">
              <a:spcBef>
                <a:spcPts val="0"/>
              </a:spcBef>
              <a:spcAft>
                <a:spcPts val="0"/>
              </a:spcAft>
              <a:buSzPts val="1800"/>
              <a:buChar char="•"/>
            </a:pPr>
            <a:r>
              <a:rPr lang="en"/>
              <a:t>Virtual Session: TBD</a:t>
            </a:r>
            <a:endParaRPr/>
          </a:p>
          <a:p>
            <a:pPr marL="0" lvl="0" indent="0" algn="l" rtl="0">
              <a:spcBef>
                <a:spcPts val="600"/>
              </a:spcBef>
              <a:spcAft>
                <a:spcPts val="0"/>
              </a:spcAft>
              <a:buNone/>
            </a:pPr>
            <a:endParaRPr/>
          </a:p>
          <a:p>
            <a:pPr marL="0" lvl="0" indent="0" algn="l" rtl="0">
              <a:spcBef>
                <a:spcPts val="600"/>
              </a:spcBef>
              <a:spcAft>
                <a:spcPts val="0"/>
              </a:spcAft>
              <a:buNone/>
            </a:pPr>
            <a:r>
              <a:rPr lang="en"/>
              <a:t>See full details and registration links at the </a:t>
            </a:r>
            <a:r>
              <a:rPr lang="en" u="sng">
                <a:solidFill>
                  <a:schemeClr val="hlink"/>
                </a:solidFill>
                <a:hlinkClick r:id="rId3"/>
              </a:rPr>
              <a:t>RNM webpage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g1cd7fc0bbd6_3_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786675" y="973100"/>
            <a:ext cx="1272876" cy="848576"/>
          </a:xfrm>
          <a:prstGeom prst="rect">
            <a:avLst/>
          </a:prstGeom>
          <a:noFill/>
          <a:ln>
            <a:noFill/>
          </a:ln>
        </p:spPr>
      </p:pic>
      <p:sp>
        <p:nvSpPr>
          <p:cNvPr id="252" name="Google Shape;252;g1cd7fc0bbd6_3_0"/>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200"/>
              <a:t>Monitoring Self-Assessment Deadlines</a:t>
            </a:r>
            <a:endParaRPr sz="2200"/>
          </a:p>
        </p:txBody>
      </p:sp>
      <p:sp>
        <p:nvSpPr>
          <p:cNvPr id="253" name="Google Shape;253;g1cd7fc0bbd6_3_0"/>
          <p:cNvSpPr txBox="1">
            <a:spLocks noGrp="1"/>
          </p:cNvSpPr>
          <p:nvPr>
            <p:ph type="body" idx="1"/>
          </p:nvPr>
        </p:nvSpPr>
        <p:spPr>
          <a:xfrm>
            <a:off x="628650" y="1097275"/>
            <a:ext cx="7886700" cy="3718200"/>
          </a:xfrm>
          <a:prstGeom prst="rect">
            <a:avLst/>
          </a:prstGeom>
        </p:spPr>
        <p:txBody>
          <a:bodyPr spcFirstLastPara="1" wrap="square" lIns="0" tIns="0" rIns="0" bIns="34275" anchor="t" anchorCtr="0">
            <a:noAutofit/>
          </a:bodyPr>
          <a:lstStyle/>
          <a:p>
            <a:pPr marL="0" lvl="0" indent="0" algn="ctr" rtl="0">
              <a:lnSpc>
                <a:spcPct val="115000"/>
              </a:lnSpc>
              <a:spcBef>
                <a:spcPts val="0"/>
              </a:spcBef>
              <a:spcAft>
                <a:spcPts val="0"/>
              </a:spcAft>
              <a:buNone/>
            </a:pPr>
            <a:r>
              <a:rPr lang="en" b="1">
                <a:solidFill>
                  <a:srgbClr val="FF0000"/>
                </a:solidFill>
                <a:latin typeface="Arial"/>
                <a:ea typeface="Arial"/>
                <a:cs typeface="Arial"/>
                <a:sym typeface="Arial"/>
              </a:rPr>
              <a:t>Deadline January 13, 2023</a:t>
            </a:r>
            <a:r>
              <a:rPr lang="en">
                <a:latin typeface="Arial"/>
                <a:ea typeface="Arial"/>
                <a:cs typeface="Arial"/>
                <a:sym typeface="Arial"/>
              </a:rPr>
              <a:t> (38 LEAs)</a:t>
            </a:r>
            <a:endParaRPr>
              <a:latin typeface="Arial"/>
              <a:ea typeface="Arial"/>
              <a:cs typeface="Arial"/>
              <a:sym typeface="Arial"/>
            </a:endParaRPr>
          </a:p>
          <a:p>
            <a:pPr marL="0" lvl="0" indent="0" algn="ctr" rtl="0">
              <a:lnSpc>
                <a:spcPct val="115000"/>
              </a:lnSpc>
              <a:spcBef>
                <a:spcPts val="0"/>
              </a:spcBef>
              <a:spcAft>
                <a:spcPts val="0"/>
              </a:spcAft>
              <a:buNone/>
            </a:pPr>
            <a:r>
              <a:rPr lang="en" sz="1200" b="1">
                <a:solidFill>
                  <a:srgbClr val="FF0000"/>
                </a:solidFill>
                <a:latin typeface="Arial"/>
                <a:ea typeface="Arial"/>
                <a:cs typeface="Arial"/>
                <a:sym typeface="Arial"/>
              </a:rPr>
              <a:t>Upcoming Deadline February 3, 2023</a:t>
            </a:r>
            <a:r>
              <a:rPr lang="en" sz="1200">
                <a:solidFill>
                  <a:srgbClr val="FF0000"/>
                </a:solidFill>
                <a:latin typeface="Arial"/>
                <a:ea typeface="Arial"/>
                <a:cs typeface="Arial"/>
                <a:sym typeface="Arial"/>
              </a:rPr>
              <a:t> </a:t>
            </a:r>
            <a:r>
              <a:rPr lang="en" sz="1100">
                <a:latin typeface="Arial"/>
                <a:ea typeface="Arial"/>
                <a:cs typeface="Arial"/>
                <a:sym typeface="Arial"/>
              </a:rPr>
              <a:t>(44 LEAs)</a:t>
            </a:r>
            <a:endParaRPr>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 sz="1100">
                <a:latin typeface="Arial"/>
                <a:ea typeface="Arial"/>
                <a:cs typeface="Arial"/>
                <a:sym typeface="Arial"/>
              </a:rPr>
              <a:t>Refer to your email from Kim Boylan from November 18, 2022 to see which date applies to your LEA.</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 sz="1100">
                <a:latin typeface="Arial"/>
                <a:ea typeface="Arial"/>
                <a:cs typeface="Arial"/>
                <a:sym typeface="Arial"/>
              </a:rPr>
              <a:t>Complete and submit your Program Monitoring Self-Assessment (PMSA) and Fiscal Self-Assessment (FSA). </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 sz="1100">
                <a:latin typeface="Arial"/>
                <a:ea typeface="Arial"/>
                <a:cs typeface="Arial"/>
                <a:sym typeface="Arial"/>
              </a:rPr>
              <a:t>The PMSA will be submitted through Google forms.</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 sz="1100">
                <a:latin typeface="Arial"/>
                <a:ea typeface="Arial"/>
                <a:cs typeface="Arial"/>
                <a:sym typeface="Arial"/>
              </a:rPr>
              <a:t>The FSA will be uploaded to Syncplicity. Both self-assessments can be found on the </a:t>
            </a:r>
            <a:r>
              <a:rPr lang="en" sz="1100" u="sng">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Federal Programs Monitoring webpage</a:t>
            </a:r>
            <a:r>
              <a:rPr lang="en" sz="1100">
                <a:latin typeface="Arial"/>
                <a:ea typeface="Arial"/>
                <a:cs typeface="Arial"/>
                <a:sym typeface="Arial"/>
              </a:rPr>
              <a:t>. </a:t>
            </a:r>
            <a:endParaRPr sz="1100">
              <a:latin typeface="Arial"/>
              <a:ea typeface="Arial"/>
              <a:cs typeface="Arial"/>
              <a:sym typeface="Arial"/>
            </a:endParaRPr>
          </a:p>
          <a:p>
            <a:pPr marL="45720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100" b="1" i="1">
                <a:latin typeface="Arial"/>
                <a:ea typeface="Arial"/>
                <a:cs typeface="Arial"/>
                <a:sym typeface="Arial"/>
              </a:rPr>
              <a:t>Please also note that</a:t>
            </a:r>
            <a:r>
              <a:rPr lang="en" sz="1100">
                <a:latin typeface="Arial"/>
                <a:ea typeface="Arial"/>
                <a:cs typeface="Arial"/>
                <a:sym typeface="Arial"/>
              </a:rPr>
              <a:t> </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 sz="1100">
                <a:latin typeface="Arial"/>
                <a:ea typeface="Arial"/>
                <a:cs typeface="Arial"/>
                <a:sym typeface="Arial"/>
              </a:rPr>
              <a:t>A narrative response must be included for each section of the PMSA as the information provided by the district is critical to CDE reviewers when reviewing processes the LEA has in place, and</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 sz="1100">
                <a:latin typeface="Arial"/>
                <a:ea typeface="Arial"/>
                <a:cs typeface="Arial"/>
                <a:sym typeface="Arial"/>
              </a:rPr>
              <a:t>The FSA may have additional documentation that needs to be uploaded to Syncplicity.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None/>
            </a:pPr>
            <a:r>
              <a:rPr lang="en" sz="1100">
                <a:latin typeface="Arial"/>
                <a:ea typeface="Arial"/>
                <a:cs typeface="Arial"/>
                <a:sym typeface="Arial"/>
              </a:rPr>
              <a:t>If you or another team member need </a:t>
            </a:r>
            <a:r>
              <a:rPr lang="en" sz="1100" u="sng">
                <a:solidFill>
                  <a:schemeClr val="hlink"/>
                </a:solidFill>
                <a:latin typeface="Arial"/>
                <a:ea typeface="Arial"/>
                <a:cs typeface="Arial"/>
                <a:sym typeface="Arial"/>
                <a:hlinkClick r:id="rId5"/>
              </a:rPr>
              <a:t>Syncplicity</a:t>
            </a:r>
            <a:r>
              <a:rPr lang="en" sz="1100">
                <a:latin typeface="Arial"/>
                <a:ea typeface="Arial"/>
                <a:cs typeface="Arial"/>
                <a:sym typeface="Arial"/>
              </a:rPr>
              <a:t> access, please request this from Kristin Crumley at </a:t>
            </a:r>
            <a:r>
              <a:rPr lang="en" sz="1100" u="sng">
                <a:solidFill>
                  <a:schemeClr val="hlink"/>
                </a:solidFill>
                <a:latin typeface="Arial"/>
                <a:ea typeface="Arial"/>
                <a:cs typeface="Arial"/>
                <a:sym typeface="Arial"/>
                <a:hlinkClick r:id="rId6"/>
              </a:rPr>
              <a:t>Crumley_K@cde.state.co.us</a:t>
            </a:r>
            <a:r>
              <a:rPr lang="en" sz="1100">
                <a:latin typeface="Arial"/>
                <a:ea typeface="Arial"/>
                <a:cs typeface="Arial"/>
                <a:sym typeface="Arial"/>
              </a:rPr>
              <a:t>.   </a:t>
            </a:r>
            <a:endParaRPr/>
          </a:p>
          <a:p>
            <a:pPr marL="0" lvl="0" indent="0" algn="ctr" rtl="0">
              <a:spcBef>
                <a:spcPts val="600"/>
              </a:spcBef>
              <a:spcAft>
                <a:spcPts val="0"/>
              </a:spcAft>
              <a:buNone/>
            </a:pPr>
            <a:r>
              <a:rPr lang="en"/>
              <a:t>Please ensure your LEA’s contacts in the ESSER III application and Consolidated application are current. All monitoring communication is sent to these contacts.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1b94bbca663_0_51"/>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Communications Update: ESSER Website</a:t>
            </a:r>
            <a:endParaRPr/>
          </a:p>
        </p:txBody>
      </p:sp>
      <p:sp>
        <p:nvSpPr>
          <p:cNvPr id="259" name="Google Shape;259;g1b94bbca663_0_51"/>
          <p:cNvSpPr txBox="1">
            <a:spLocks noGrp="1"/>
          </p:cNvSpPr>
          <p:nvPr>
            <p:ph type="body" idx="4294967295"/>
          </p:nvPr>
        </p:nvSpPr>
        <p:spPr>
          <a:xfrm>
            <a:off x="628650" y="2631327"/>
            <a:ext cx="7886700" cy="1946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2100"/>
              <a:buNone/>
            </a:pPr>
            <a:endParaRPr>
              <a:solidFill>
                <a:schemeClr val="lt1"/>
              </a:solidFill>
            </a:endParaRPr>
          </a:p>
          <a:p>
            <a:pPr marL="0" lvl="0" indent="0" algn="ctr" rtl="0">
              <a:lnSpc>
                <a:spcPct val="90000"/>
              </a:lnSpc>
              <a:spcBef>
                <a:spcPts val="800"/>
              </a:spcBef>
              <a:spcAft>
                <a:spcPts val="0"/>
              </a:spcAft>
              <a:buSzPts val="2100"/>
              <a:buNone/>
            </a:pPr>
            <a:r>
              <a:rPr lang="en">
                <a:solidFill>
                  <a:schemeClr val="lt1"/>
                </a:solidFill>
              </a:rPr>
              <a:t>Dana Smith</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d2591b5498_0_0"/>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a:t>CDE Website Updates</a:t>
            </a:r>
            <a:endParaRPr/>
          </a:p>
        </p:txBody>
      </p:sp>
      <p:pic>
        <p:nvPicPr>
          <p:cNvPr id="265" name="Google Shape;265;g1d2591b5498_0_0" descr="CDE's Elementary and Secondary School Emergency Relief Fund website."/>
          <p:cNvPicPr preferRelativeResize="0"/>
          <p:nvPr/>
        </p:nvPicPr>
        <p:blipFill>
          <a:blip r:embed="rId3">
            <a:alphaModFix/>
          </a:blip>
          <a:stretch>
            <a:fillRect/>
          </a:stretch>
        </p:blipFill>
        <p:spPr>
          <a:xfrm>
            <a:off x="1848700" y="1013636"/>
            <a:ext cx="4643504" cy="4080514"/>
          </a:xfrm>
          <a:prstGeom prst="rect">
            <a:avLst/>
          </a:prstGeom>
          <a:noFill/>
          <a:ln>
            <a:noFill/>
          </a:ln>
        </p:spPr>
      </p:pic>
      <p:sp>
        <p:nvSpPr>
          <p:cNvPr id="266" name="Google Shape;266;g1d2591b5498_0_0">
            <a:extLst>
              <a:ext uri="{C183D7F6-B498-43B3-948B-1728B52AA6E4}">
                <adec:decorative xmlns:adec="http://schemas.microsoft.com/office/drawing/2017/decorative" val="1"/>
              </a:ext>
            </a:extLst>
          </p:cNvPr>
          <p:cNvSpPr txBox="1"/>
          <p:nvPr/>
        </p:nvSpPr>
        <p:spPr>
          <a:xfrm>
            <a:off x="6763425" y="1591150"/>
            <a:ext cx="187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cd7fc0bbd6_7_4"/>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ESSER Blog </a:t>
            </a:r>
            <a:endParaRPr/>
          </a:p>
        </p:txBody>
      </p:sp>
      <p:pic>
        <p:nvPicPr>
          <p:cNvPr id="272" name="Google Shape;272;g1cd7fc0bbd6_7_4" descr="CDE's ESSER blog website."/>
          <p:cNvPicPr preferRelativeResize="0"/>
          <p:nvPr/>
        </p:nvPicPr>
        <p:blipFill>
          <a:blip r:embed="rId3">
            <a:alphaModFix/>
          </a:blip>
          <a:stretch>
            <a:fillRect/>
          </a:stretch>
        </p:blipFill>
        <p:spPr>
          <a:xfrm>
            <a:off x="1027875" y="1069900"/>
            <a:ext cx="6413975" cy="39502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1be53a181b5_0_103"/>
          <p:cNvSpPr txBox="1">
            <a:spLocks noGrp="1"/>
          </p:cNvSpPr>
          <p:nvPr>
            <p:ph type="ctrTitle"/>
          </p:nvPr>
        </p:nvSpPr>
        <p:spPr>
          <a:xfrm>
            <a:off x="1269300" y="1537950"/>
            <a:ext cx="6605400" cy="20676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LEA Responsibilities for ESSA Identified Schools’ Improvement Planning</a:t>
            </a:r>
            <a:endParaRPr/>
          </a:p>
          <a:p>
            <a:pPr marL="0" lvl="0" indent="0" algn="ctr" rtl="0">
              <a:lnSpc>
                <a:spcPct val="90000"/>
              </a:lnSpc>
              <a:spcBef>
                <a:spcPts val="0"/>
              </a:spcBef>
              <a:spcAft>
                <a:spcPts val="0"/>
              </a:spcAft>
              <a:buSzPts val="3000"/>
              <a:buNone/>
            </a:pPr>
            <a:r>
              <a:rPr lang="en"/>
              <a:t> </a:t>
            </a:r>
            <a:endParaRPr/>
          </a:p>
          <a:p>
            <a:pPr marL="0" lvl="0" indent="0" algn="ctr" rtl="0">
              <a:lnSpc>
                <a:spcPct val="90000"/>
              </a:lnSpc>
              <a:spcBef>
                <a:spcPts val="0"/>
              </a:spcBef>
              <a:spcAft>
                <a:spcPts val="0"/>
              </a:spcAft>
              <a:buSzPts val="3000"/>
              <a:buNone/>
            </a:pP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Comprehensive Support (CS),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0" lvl="0" indent="0" algn="ctr" rtl="0">
              <a:lnSpc>
                <a:spcPct val="90000"/>
              </a:lnSpc>
              <a:spcBef>
                <a:spcPts val="0"/>
              </a:spcBef>
              <a:spcAft>
                <a:spcPts val="0"/>
              </a:spcAft>
              <a:buSzPts val="3000"/>
              <a:buNone/>
            </a:pP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Targeted Support (TS), or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0" lvl="0" indent="0" algn="ctr" rtl="0">
              <a:lnSpc>
                <a:spcPct val="90000"/>
              </a:lnSpc>
              <a:spcBef>
                <a:spcPts val="0"/>
              </a:spcBef>
              <a:spcAft>
                <a:spcPts val="0"/>
              </a:spcAft>
              <a:buSzPts val="3000"/>
              <a:buNone/>
            </a:pP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Additional Targeted Support (ATS) </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2351</Words>
  <Application>Microsoft Office PowerPoint</Application>
  <PresentationFormat>On-screen Show (16:9)</PresentationFormat>
  <Paragraphs>231</Paragraphs>
  <Slides>27</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Rockwell</vt:lpstr>
      <vt:lpstr>Office Theme</vt:lpstr>
      <vt:lpstr>Simple Light</vt:lpstr>
      <vt:lpstr>CDE Office Hours</vt:lpstr>
      <vt:lpstr>ESSER Office Hours</vt:lpstr>
      <vt:lpstr>Updates, Reminders, and Clarifications</vt:lpstr>
      <vt:lpstr>Upcoming Regional Network Meetings</vt:lpstr>
      <vt:lpstr>Monitoring Self-Assessment Deadlines</vt:lpstr>
      <vt:lpstr>Communications Update: ESSER Website</vt:lpstr>
      <vt:lpstr>CDE Website Updates</vt:lpstr>
      <vt:lpstr>ESSER Blog </vt:lpstr>
      <vt:lpstr>LEA Responsibilities for ESSA Identified Schools’ Improvement Planning   Comprehensive Support (CS), Targeted Support (TS), or  Additional Targeted Support (ATS) </vt:lpstr>
      <vt:lpstr>ESSA Improvement Planning Requirements  (CS,TS, ATS)</vt:lpstr>
      <vt:lpstr> Addressing CS, TS &amp; ATS in the Consolidated Application  </vt:lpstr>
      <vt:lpstr>Update on Current Reviews </vt:lpstr>
      <vt:lpstr>Trainings and Support for ESSA Identified Schools for  CS, TS, ATS</vt:lpstr>
      <vt:lpstr>ESSA Identification and Improvement Planning Contacts </vt:lpstr>
      <vt:lpstr>ESSER Reporting Templates</vt:lpstr>
      <vt:lpstr>ESSER Data Reporting</vt:lpstr>
      <vt:lpstr>Student Re-Engagement Survey</vt:lpstr>
      <vt:lpstr>School-Level Allocation Survey</vt:lpstr>
      <vt:lpstr>NEW - LEA Participation in ESSER Activities</vt:lpstr>
      <vt:lpstr>Reporting Question Overview</vt:lpstr>
      <vt:lpstr>ESSER Funding Codes</vt:lpstr>
      <vt:lpstr>Data Collection Templates</vt:lpstr>
      <vt:lpstr>Resources</vt:lpstr>
      <vt:lpstr>Monitoring Q&amp;A</vt:lpstr>
      <vt:lpstr>Upcoming Meetings</vt:lpstr>
      <vt:lpstr>Any Requests for Upcoming Topics or Questions! </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5</cp:revision>
  <dcterms:modified xsi:type="dcterms:W3CDTF">2023-01-12T23:43:06Z</dcterms:modified>
</cp:coreProperties>
</file>