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 id="2147483707" r:id="rId3"/>
  </p:sldMasterIdLst>
  <p:notesMasterIdLst>
    <p:notesMasterId r:id="rId15"/>
  </p:notesMasterIdLst>
  <p:sldIdLst>
    <p:sldId id="256" r:id="rId4"/>
    <p:sldId id="257" r:id="rId5"/>
    <p:sldId id="258" r:id="rId6"/>
    <p:sldId id="259" r:id="rId7"/>
    <p:sldId id="260" r:id="rId8"/>
    <p:sldId id="261" r:id="rId9"/>
    <p:sldId id="262" r:id="rId10"/>
    <p:sldId id="263" r:id="rId11"/>
    <p:sldId id="279" r:id="rId12"/>
    <p:sldId id="280" r:id="rId13"/>
    <p:sldId id="281"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oHHt0ACHGQGd2vuhxEuJmrWm9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0EC84A-9F4D-416A-A89C-D70A9E11C024}">
  <a:tblStyle styleId="{BF0EC84A-9F4D-416A-A89C-D70A9E11C02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9"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38"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1" name="Google Shape;45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3b6e246fbc_12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Karen</a:t>
            </a:r>
            <a:endParaRPr/>
          </a:p>
        </p:txBody>
      </p:sp>
      <p:sp>
        <p:nvSpPr>
          <p:cNvPr id="464" name="Google Shape;464;g13b6e246fbc_12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3b9c904b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3b9c904b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Shannon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Shannon</a:t>
            </a:r>
            <a:endParaRPr/>
          </a:p>
        </p:txBody>
      </p:sp>
      <p:sp>
        <p:nvSpPr>
          <p:cNvPr id="483" name="Google Shape;4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Mackenzie</a:t>
            </a:r>
            <a:endParaRPr/>
          </a:p>
        </p:txBody>
      </p:sp>
      <p:sp>
        <p:nvSpPr>
          <p:cNvPr id="490" name="Google Shape;4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4" name="Google Shape;6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5490"/>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
        <p:cNvGrpSpPr/>
        <p:nvPr/>
      </p:nvGrpSpPr>
      <p:grpSpPr>
        <a:xfrm>
          <a:off x="0" y="0"/>
          <a:ext cx="0" cy="0"/>
          <a:chOff x="0" y="0"/>
          <a:chExt cx="0" cy="0"/>
        </a:xfrm>
      </p:grpSpPr>
      <p:pic>
        <p:nvPicPr>
          <p:cNvPr id="111" name="Google Shape;111;p17"/>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112" name="Google Shape;112;p1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1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4" name="Google Shape;114;p1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5" name="Google Shape;115;p1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29"/>
          <p:cNvSpPr/>
          <p:nvPr/>
        </p:nvSpPr>
        <p:spPr>
          <a:xfrm>
            <a:off x="0" y="3506431"/>
            <a:ext cx="9144000" cy="1637071"/>
          </a:xfrm>
          <a:prstGeom prst="rect">
            <a:avLst/>
          </a:prstGeom>
          <a:gradFill>
            <a:gsLst>
              <a:gs pos="0">
                <a:schemeClr val="lt1"/>
              </a:gs>
              <a:gs pos="100000">
                <a:srgbClr val="00953A">
                  <a:alpha val="47450"/>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8" name="Google Shape;118;p29"/>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29"/>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0" name="Google Shape;120;p2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1" name="Google Shape;121;p29"/>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22" name="Google Shape;122;p29"/>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3"/>
        <p:cNvGrpSpPr/>
        <p:nvPr/>
      </p:nvGrpSpPr>
      <p:grpSpPr>
        <a:xfrm>
          <a:off x="0" y="0"/>
          <a:ext cx="0" cy="0"/>
          <a:chOff x="0" y="0"/>
          <a:chExt cx="0" cy="0"/>
        </a:xfrm>
      </p:grpSpPr>
      <p:pic>
        <p:nvPicPr>
          <p:cNvPr id="124" name="Google Shape;124;p30"/>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25" name="Google Shape;125;p30"/>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30"/>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7"/>
        <p:cNvGrpSpPr/>
        <p:nvPr/>
      </p:nvGrpSpPr>
      <p:grpSpPr>
        <a:xfrm>
          <a:off x="0" y="0"/>
          <a:ext cx="0" cy="0"/>
          <a:chOff x="0" y="0"/>
          <a:chExt cx="0" cy="0"/>
        </a:xfrm>
      </p:grpSpPr>
      <p:pic>
        <p:nvPicPr>
          <p:cNvPr id="128" name="Google Shape;128;p3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9" name="Google Shape;129;p3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3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1" name="Google Shape;131;p3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2" name="Google Shape;132;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3" name="Google Shape;133;p31"/>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4"/>
        <p:cNvGrpSpPr/>
        <p:nvPr/>
      </p:nvGrpSpPr>
      <p:grpSpPr>
        <a:xfrm>
          <a:off x="0" y="0"/>
          <a:ext cx="0" cy="0"/>
          <a:chOff x="0" y="0"/>
          <a:chExt cx="0" cy="0"/>
        </a:xfrm>
      </p:grpSpPr>
      <p:pic>
        <p:nvPicPr>
          <p:cNvPr id="135" name="Google Shape;135;p3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6" name="Google Shape;136;p3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3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8" name="Google Shape;138;p3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9" name="Google Shape;139;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0" name="Google Shape;140;p32"/>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1"/>
        <p:cNvGrpSpPr/>
        <p:nvPr/>
      </p:nvGrpSpPr>
      <p:grpSpPr>
        <a:xfrm>
          <a:off x="0" y="0"/>
          <a:ext cx="0" cy="0"/>
          <a:chOff x="0" y="0"/>
          <a:chExt cx="0" cy="0"/>
        </a:xfrm>
      </p:grpSpPr>
      <p:pic>
        <p:nvPicPr>
          <p:cNvPr id="142" name="Google Shape;142;p3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3" name="Google Shape;143;p3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3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5" name="Google Shape;145;p3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6" name="Google Shape;146;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7" name="Google Shape;147;p33"/>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8"/>
        <p:cNvGrpSpPr/>
        <p:nvPr/>
      </p:nvGrpSpPr>
      <p:grpSpPr>
        <a:xfrm>
          <a:off x="0" y="0"/>
          <a:ext cx="0" cy="0"/>
          <a:chOff x="0" y="0"/>
          <a:chExt cx="0" cy="0"/>
        </a:xfrm>
      </p:grpSpPr>
      <p:pic>
        <p:nvPicPr>
          <p:cNvPr id="149" name="Google Shape;149;p3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0" name="Google Shape;150;p3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 name="Google Shape;151;p3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2" name="Google Shape;152;p3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3" name="Google Shape;153;p3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4" name="Google Shape;154;p34"/>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5"/>
        <p:cNvGrpSpPr/>
        <p:nvPr/>
      </p:nvGrpSpPr>
      <p:grpSpPr>
        <a:xfrm>
          <a:off x="0" y="0"/>
          <a:ext cx="0" cy="0"/>
          <a:chOff x="0" y="0"/>
          <a:chExt cx="0" cy="0"/>
        </a:xfrm>
      </p:grpSpPr>
      <p:pic>
        <p:nvPicPr>
          <p:cNvPr id="156" name="Google Shape;156;p3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7" name="Google Shape;157;p3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3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9" name="Google Shape;159;p3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0" name="Google Shape;160;p3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1" name="Google Shape;161;p35"/>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62"/>
        <p:cNvGrpSpPr/>
        <p:nvPr/>
      </p:nvGrpSpPr>
      <p:grpSpPr>
        <a:xfrm>
          <a:off x="0" y="0"/>
          <a:ext cx="0" cy="0"/>
          <a:chOff x="0" y="0"/>
          <a:chExt cx="0" cy="0"/>
        </a:xfrm>
      </p:grpSpPr>
      <p:pic>
        <p:nvPicPr>
          <p:cNvPr id="163" name="Google Shape;163;p3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4" name="Google Shape;164;p3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3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6" name="Google Shape;166;p3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7" name="Google Shape;167;p3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8" name="Google Shape;168;p36"/>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9"/>
        <p:cNvGrpSpPr/>
        <p:nvPr/>
      </p:nvGrpSpPr>
      <p:grpSpPr>
        <a:xfrm>
          <a:off x="0" y="0"/>
          <a:ext cx="0" cy="0"/>
          <a:chOff x="0" y="0"/>
          <a:chExt cx="0" cy="0"/>
        </a:xfrm>
      </p:grpSpPr>
      <p:sp>
        <p:nvSpPr>
          <p:cNvPr id="170" name="Google Shape;170;p37"/>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37"/>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2" name="Google Shape;172;p37"/>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3" name="Google Shape;173;p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4" name="Google Shape;174;p37"/>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75" name="Google Shape;175;p3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6"/>
        <p:cNvGrpSpPr/>
        <p:nvPr/>
      </p:nvGrpSpPr>
      <p:grpSpPr>
        <a:xfrm>
          <a:off x="0" y="0"/>
          <a:ext cx="0" cy="0"/>
          <a:chOff x="0" y="0"/>
          <a:chExt cx="0" cy="0"/>
        </a:xfrm>
      </p:grpSpPr>
      <p:sp>
        <p:nvSpPr>
          <p:cNvPr id="177" name="Google Shape;177;p38"/>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8" name="Google Shape;178;p3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79"/>
        <p:cNvGrpSpPr/>
        <p:nvPr/>
      </p:nvGrpSpPr>
      <p:grpSpPr>
        <a:xfrm>
          <a:off x="0" y="0"/>
          <a:ext cx="0" cy="0"/>
          <a:chOff x="0" y="0"/>
          <a:chExt cx="0" cy="0"/>
        </a:xfrm>
      </p:grpSpPr>
      <p:pic>
        <p:nvPicPr>
          <p:cNvPr id="180" name="Google Shape;180;p39"/>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81" name="Google Shape;181;p39"/>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 name="Google Shape;182;p39"/>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8"/>
        <p:cNvGrpSpPr/>
        <p:nvPr/>
      </p:nvGrpSpPr>
      <p:grpSpPr>
        <a:xfrm>
          <a:off x="0" y="0"/>
          <a:ext cx="0" cy="0"/>
          <a:chOff x="0" y="0"/>
          <a:chExt cx="0" cy="0"/>
        </a:xfrm>
      </p:grpSpPr>
      <p:pic>
        <p:nvPicPr>
          <p:cNvPr id="369" name="Google Shape;369;g13b6e246fbc_12_6"/>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370" name="Google Shape;370;g13b6e246fbc_12_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1" name="Google Shape;371;g13b6e246fbc_12_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72" name="Google Shape;372;g13b6e246fbc_12_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373" name="Google Shape;373;g13b6e246fbc_12_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4"/>
        <p:cNvGrpSpPr/>
        <p:nvPr/>
      </p:nvGrpSpPr>
      <p:grpSpPr>
        <a:xfrm>
          <a:off x="0" y="0"/>
          <a:ext cx="0" cy="0"/>
          <a:chOff x="0" y="0"/>
          <a:chExt cx="0" cy="0"/>
        </a:xfrm>
      </p:grpSpPr>
      <p:sp>
        <p:nvSpPr>
          <p:cNvPr id="375" name="Google Shape;375;g13b6e246fbc_12_12"/>
          <p:cNvSpPr/>
          <p:nvPr/>
        </p:nvSpPr>
        <p:spPr>
          <a:xfrm>
            <a:off x="0" y="3506431"/>
            <a:ext cx="9144000" cy="1637071"/>
          </a:xfrm>
          <a:prstGeom prst="rect">
            <a:avLst/>
          </a:prstGeom>
          <a:gradFill>
            <a:gsLst>
              <a:gs pos="0">
                <a:schemeClr val="lt1"/>
              </a:gs>
              <a:gs pos="100000">
                <a:srgbClr val="00953A">
                  <a:alpha val="47843"/>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6" name="Google Shape;376;g13b6e246fbc_12_1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7" name="Google Shape;377;g13b6e246fbc_12_1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78" name="Google Shape;378;g13b6e246fbc_12_1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79" name="Google Shape;379;g13b6e246fbc_12_1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380" name="Google Shape;380;g13b6e246fbc_12_12"/>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81"/>
        <p:cNvGrpSpPr/>
        <p:nvPr/>
      </p:nvGrpSpPr>
      <p:grpSpPr>
        <a:xfrm>
          <a:off x="0" y="0"/>
          <a:ext cx="0" cy="0"/>
          <a:chOff x="0" y="0"/>
          <a:chExt cx="0" cy="0"/>
        </a:xfrm>
      </p:grpSpPr>
      <p:pic>
        <p:nvPicPr>
          <p:cNvPr id="382" name="Google Shape;382;g13b6e246fbc_12_19"/>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383" name="Google Shape;383;g13b6e246fbc_12_19"/>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4" name="Google Shape;384;g13b6e246fbc_12_1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5"/>
        <p:cNvGrpSpPr/>
        <p:nvPr/>
      </p:nvGrpSpPr>
      <p:grpSpPr>
        <a:xfrm>
          <a:off x="0" y="0"/>
          <a:ext cx="0" cy="0"/>
          <a:chOff x="0" y="0"/>
          <a:chExt cx="0" cy="0"/>
        </a:xfrm>
      </p:grpSpPr>
      <p:pic>
        <p:nvPicPr>
          <p:cNvPr id="386" name="Google Shape;386;g13b6e246fbc_12_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87" name="Google Shape;387;g13b6e246fbc_12_2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8" name="Google Shape;388;g13b6e246fbc_12_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89" name="Google Shape;389;g13b6e246fbc_12_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390" name="Google Shape;390;g13b6e246fbc_12_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1" name="Google Shape;391;g13b6e246fbc_12_23"/>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92"/>
        <p:cNvGrpSpPr/>
        <p:nvPr/>
      </p:nvGrpSpPr>
      <p:grpSpPr>
        <a:xfrm>
          <a:off x="0" y="0"/>
          <a:ext cx="0" cy="0"/>
          <a:chOff x="0" y="0"/>
          <a:chExt cx="0" cy="0"/>
        </a:xfrm>
      </p:grpSpPr>
      <p:pic>
        <p:nvPicPr>
          <p:cNvPr id="393" name="Google Shape;393;g13b6e246fbc_12_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94" name="Google Shape;394;g13b6e246fbc_12_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5" name="Google Shape;395;g13b6e246fbc_12_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96" name="Google Shape;396;g13b6e246fbc_12_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397" name="Google Shape;397;g13b6e246fbc_12_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8" name="Google Shape;398;g13b6e246fbc_12_3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99"/>
        <p:cNvGrpSpPr/>
        <p:nvPr/>
      </p:nvGrpSpPr>
      <p:grpSpPr>
        <a:xfrm>
          <a:off x="0" y="0"/>
          <a:ext cx="0" cy="0"/>
          <a:chOff x="0" y="0"/>
          <a:chExt cx="0" cy="0"/>
        </a:xfrm>
      </p:grpSpPr>
      <p:pic>
        <p:nvPicPr>
          <p:cNvPr id="400" name="Google Shape;400;g13b6e246fbc_12_3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01" name="Google Shape;401;g13b6e246fbc_12_3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2" name="Google Shape;402;g13b6e246fbc_12_3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03" name="Google Shape;403;g13b6e246fbc_12_3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04" name="Google Shape;404;g13b6e246fbc_12_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05" name="Google Shape;405;g13b6e246fbc_12_37"/>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06"/>
        <p:cNvGrpSpPr/>
        <p:nvPr/>
      </p:nvGrpSpPr>
      <p:grpSpPr>
        <a:xfrm>
          <a:off x="0" y="0"/>
          <a:ext cx="0" cy="0"/>
          <a:chOff x="0" y="0"/>
          <a:chExt cx="0" cy="0"/>
        </a:xfrm>
      </p:grpSpPr>
      <p:pic>
        <p:nvPicPr>
          <p:cNvPr id="407" name="Google Shape;407;g13b6e246fbc_12_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08" name="Google Shape;408;g13b6e246fbc_12_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9" name="Google Shape;409;g13b6e246fbc_12_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10" name="Google Shape;410;g13b6e246fbc_12_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11" name="Google Shape;411;g13b6e246fbc_12_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12" name="Google Shape;412;g13b6e246fbc_12_44"/>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413"/>
        <p:cNvGrpSpPr/>
        <p:nvPr/>
      </p:nvGrpSpPr>
      <p:grpSpPr>
        <a:xfrm>
          <a:off x="0" y="0"/>
          <a:ext cx="0" cy="0"/>
          <a:chOff x="0" y="0"/>
          <a:chExt cx="0" cy="0"/>
        </a:xfrm>
      </p:grpSpPr>
      <p:pic>
        <p:nvPicPr>
          <p:cNvPr id="414" name="Google Shape;414;g13b6e246fbc_12_5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15" name="Google Shape;415;g13b6e246fbc_12_5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6" name="Google Shape;416;g13b6e246fbc_12_5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17" name="Google Shape;417;g13b6e246fbc_12_5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18" name="Google Shape;418;g13b6e246fbc_12_5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19" name="Google Shape;419;g13b6e246fbc_12_5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20"/>
        <p:cNvGrpSpPr/>
        <p:nvPr/>
      </p:nvGrpSpPr>
      <p:grpSpPr>
        <a:xfrm>
          <a:off x="0" y="0"/>
          <a:ext cx="0" cy="0"/>
          <a:chOff x="0" y="0"/>
          <a:chExt cx="0" cy="0"/>
        </a:xfrm>
      </p:grpSpPr>
      <p:pic>
        <p:nvPicPr>
          <p:cNvPr id="421" name="Google Shape;421;g13b6e246fbc_12_5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22" name="Google Shape;422;g13b6e246fbc_12_5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3" name="Google Shape;423;g13b6e246fbc_12_5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24" name="Google Shape;424;g13b6e246fbc_12_5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25" name="Google Shape;425;g13b6e246fbc_12_5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26" name="Google Shape;426;g13b6e246fbc_12_58"/>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7"/>
        <p:cNvGrpSpPr/>
        <p:nvPr/>
      </p:nvGrpSpPr>
      <p:grpSpPr>
        <a:xfrm>
          <a:off x="0" y="0"/>
          <a:ext cx="0" cy="0"/>
          <a:chOff x="0" y="0"/>
          <a:chExt cx="0" cy="0"/>
        </a:xfrm>
      </p:grpSpPr>
      <p:sp>
        <p:nvSpPr>
          <p:cNvPr id="428" name="Google Shape;428;g13b6e246fbc_12_65"/>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9" name="Google Shape;429;g13b6e246fbc_12_65"/>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30" name="Google Shape;430;g13b6e246fbc_12_65"/>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431" name="Google Shape;431;g13b6e246fbc_12_6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32" name="Google Shape;432;g13b6e246fbc_12_65"/>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433" name="Google Shape;433;g13b6e246fbc_12_6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4"/>
        <p:cNvGrpSpPr/>
        <p:nvPr/>
      </p:nvGrpSpPr>
      <p:grpSpPr>
        <a:xfrm>
          <a:off x="0" y="0"/>
          <a:ext cx="0" cy="0"/>
          <a:chOff x="0" y="0"/>
          <a:chExt cx="0" cy="0"/>
        </a:xfrm>
      </p:grpSpPr>
      <p:sp>
        <p:nvSpPr>
          <p:cNvPr id="435" name="Google Shape;435;g13b6e246fbc_12_7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6" name="Google Shape;436;g13b6e246fbc_12_7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37"/>
        <p:cNvGrpSpPr/>
        <p:nvPr/>
      </p:nvGrpSpPr>
      <p:grpSpPr>
        <a:xfrm>
          <a:off x="0" y="0"/>
          <a:ext cx="0" cy="0"/>
          <a:chOff x="0" y="0"/>
          <a:chExt cx="0" cy="0"/>
        </a:xfrm>
      </p:grpSpPr>
      <p:pic>
        <p:nvPicPr>
          <p:cNvPr id="438" name="Google Shape;438;g13b6e246fbc_12_75"/>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439" name="Google Shape;439;g13b6e246fbc_12_75"/>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0" name="Google Shape;440;g13b6e246fbc_12_75"/>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Google Shape;107;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8" name="Google Shape;108;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g13b6e246fbc_12_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4" name="Google Shape;364;g13b6e246fbc_12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5" name="Google Shape;365;g13b6e246fbc_12_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66" name="Google Shape;366;g13b6e246fbc_12_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67" name="Google Shape;367;g13b6e246fbc_12_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byrd_e@cde.state.co.us" TargetMode="External"/><Relationship Id="rId13" Type="http://schemas.openxmlformats.org/officeDocument/2006/relationships/hyperlink" Target="mailto:crumley_k@cde.state.co.us" TargetMode="External"/><Relationship Id="rId18" Type="http://schemas.openxmlformats.org/officeDocument/2006/relationships/hyperlink" Target="mailto:owens_m@cde.state.co.us" TargetMode="External"/><Relationship Id="rId26" Type="http://schemas.openxmlformats.org/officeDocument/2006/relationships/hyperlink" Target="mailto:prael_m@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Hawkins_r@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wilson_s@cde.state.co.us" TargetMode="External"/><Relationship Id="rId17" Type="http://schemas.openxmlformats.org/officeDocument/2006/relationships/hyperlink" Target="mailto:shen_m@cde.state.co.us" TargetMode="External"/><Relationship Id="rId25" Type="http://schemas.openxmlformats.org/officeDocument/2006/relationships/hyperlink" Target="mailto:collins_d@cde.state.co.us" TargetMode="External"/><Relationship Id="rId2" Type="http://schemas.openxmlformats.org/officeDocument/2006/relationships/notesSlide" Target="../notesSlides/notesSlide11.xml"/><Relationship Id="rId16" Type="http://schemas.openxmlformats.org/officeDocument/2006/relationships/hyperlink" Target="mailto:negley_t@cde.state.co.us" TargetMode="External"/><Relationship Id="rId20" Type="http://schemas.openxmlformats.org/officeDocument/2006/relationships/hyperlink" Target="mailto:Austin_j@cde.state.co.us" TargetMode="External"/><Relationship Id="rId1" Type="http://schemas.openxmlformats.org/officeDocument/2006/relationships/slideLayout" Target="../slideLayouts/slideLayout2.xml"/><Relationship Id="rId6" Type="http://schemas.openxmlformats.org/officeDocument/2006/relationships/hyperlink" Target="mailto:meushaw_l@cde.state.co.us" TargetMode="External"/><Relationship Id="rId11" Type="http://schemas.openxmlformats.org/officeDocument/2006/relationships/hyperlink" Target="mailto:giessinger_t@cde.state.co.us" TargetMode="External"/><Relationship Id="rId24" Type="http://schemas.openxmlformats.org/officeDocument/2006/relationships/hyperlink" Target="mailto:morris_h@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boylan_k@cde.state.co.us" TargetMode="External"/><Relationship Id="rId23" Type="http://schemas.openxmlformats.org/officeDocument/2006/relationships/hyperlink" Target="mailto:parsley_b@cde.state.co.us" TargetMode="External"/><Relationship Id="rId10" Type="http://schemas.openxmlformats.org/officeDocument/2006/relationships/hyperlink" Target="mailto:temple_r@cde.state.co.us" TargetMode="External"/><Relationship Id="rId19" Type="http://schemas.openxmlformats.org/officeDocument/2006/relationships/hyperlink" Target="mailto:Bartlett_k@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ixler_k@cde.state.co.us" TargetMode="External"/><Relationship Id="rId14" Type="http://schemas.openxmlformats.org/officeDocument/2006/relationships/hyperlink" Target="mailto:schelke_j@cde.state.co.us" TargetMode="External"/><Relationship Id="rId22" Type="http://schemas.openxmlformats.org/officeDocument/2006/relationships/hyperlink" Target="mailto:Kaleda_s@cde.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fedprograms/extensionrequests2018"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hyperlink" Target="https://www.cde.state.co.us/fedprograms/regionalcontactspag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us02web.zoom.us/meeting/register/tZctcOGhrDIsHtbj87IoVJvOM-b3-5mwjTGW"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fedprograms/esser_launchpa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de.state.co.us/fedprograms/esserapplicationleads" TargetMode="External"/><Relationship Id="rId5" Type="http://schemas.openxmlformats.org/officeDocument/2006/relationships/hyperlink" Target="https://www.cde.state.co.us/cdefisgrant/requestforfundsforms" TargetMode="External"/><Relationship Id="rId4" Type="http://schemas.openxmlformats.org/officeDocument/2006/relationships/hyperlink" Target="https://www.cde.state.co.us/cdefisgrant/esserdistributionrepor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oese.ed.gov/files/2021/12/Maintenance-of-Equity-updated-FAQs_12.29.21_Final.pdf"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app.smartsheet.com/b/form/2d39e682a2b1401ab855e42295fc024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Hours</a:t>
            </a:r>
            <a:endParaRPr/>
          </a:p>
        </p:txBody>
      </p:sp>
      <p:sp>
        <p:nvSpPr>
          <p:cNvPr id="446" name="Google Shape;446;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July 7, 2022</a:t>
            </a:r>
            <a:endParaRPr sz="1400"/>
          </a:p>
        </p:txBody>
      </p:sp>
      <p:sp>
        <p:nvSpPr>
          <p:cNvPr id="447" name="Google Shape;447;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662" name="Google Shape;662;p10"/>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a:p>
          <a:p>
            <a:pPr marL="457200" lvl="0" indent="-336550" algn="l" rtl="0">
              <a:lnSpc>
                <a:spcPct val="90000"/>
              </a:lnSpc>
              <a:spcBef>
                <a:spcPts val="300"/>
              </a:spcBef>
              <a:spcAft>
                <a:spcPts val="0"/>
              </a:spcAft>
              <a:buSzPts val="1700"/>
              <a:buChar char="•"/>
            </a:pPr>
            <a:r>
              <a:rPr lang="en" sz="1800"/>
              <a:t>July 21</a:t>
            </a:r>
            <a:endParaRPr/>
          </a:p>
          <a:p>
            <a:pPr marL="457200" lvl="0" indent="-336550" algn="l" rtl="0">
              <a:lnSpc>
                <a:spcPct val="90000"/>
              </a:lnSpc>
              <a:spcBef>
                <a:spcPts val="300"/>
              </a:spcBef>
              <a:spcAft>
                <a:spcPts val="0"/>
              </a:spcAft>
              <a:buSzPts val="1700"/>
              <a:buChar char="•"/>
            </a:pPr>
            <a:r>
              <a:rPr lang="en" sz="1800"/>
              <a:t>August 4</a:t>
            </a:r>
            <a:endParaRPr sz="1800"/>
          </a:p>
        </p:txBody>
      </p:sp>
      <p:sp>
        <p:nvSpPr>
          <p:cNvPr id="663" name="Google Shape;663;p1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10</a:t>
            </a:fld>
            <a:endParaRPr/>
          </a:p>
        </p:txBody>
      </p:sp>
      <p:pic>
        <p:nvPicPr>
          <p:cNvPr id="664" name="Google Shape;664;p10"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671" name="Google Shape;671;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11</a:t>
            </a:fld>
            <a:endParaRPr/>
          </a:p>
        </p:txBody>
      </p:sp>
      <p:graphicFrame>
        <p:nvGraphicFramePr>
          <p:cNvPr id="672" name="Google Shape;672;p11"/>
          <p:cNvGraphicFramePr/>
          <p:nvPr/>
        </p:nvGraphicFramePr>
        <p:xfrm>
          <a:off x="157781" y="994130"/>
          <a:ext cx="8894550" cy="3669772"/>
        </p:xfrm>
        <a:graphic>
          <a:graphicData uri="http://schemas.openxmlformats.org/drawingml/2006/table">
            <a:tbl>
              <a:tblPr firstRow="1">
                <a:noFill/>
                <a:tableStyleId>{BF0EC84A-9F4D-416A-A89C-D70A9E11C024}</a:tableStyleId>
              </a:tblPr>
              <a:tblGrid>
                <a:gridCol w="4447275">
                  <a:extLst>
                    <a:ext uri="{9D8B030D-6E8A-4147-A177-3AD203B41FA5}">
                      <a16:colId xmlns:a16="http://schemas.microsoft.com/office/drawing/2014/main" val="20000"/>
                    </a:ext>
                  </a:extLst>
                </a:gridCol>
                <a:gridCol w="4447275">
                  <a:extLst>
                    <a:ext uri="{9D8B030D-6E8A-4147-A177-3AD203B41FA5}">
                      <a16:colId xmlns:a16="http://schemas.microsoft.com/office/drawing/2014/main" val="20001"/>
                    </a:ext>
                  </a:extLst>
                </a:gridCol>
              </a:tblGrid>
              <a:tr h="4536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Federal Programs &amp; Supports </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(ESEA/ESSER Program Supports)</a:t>
                      </a:r>
                      <a:endParaRPr sz="11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Finance &amp; Operations</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(Fiscal and Systems Supports) </a:t>
                      </a:r>
                      <a:endParaRPr sz="11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4"/>
                        </a:rPr>
                        <a:t>Nazie Mohajeri-Nelson</a:t>
                      </a:r>
                      <a:r>
                        <a:rPr lang="en" sz="1100" u="none" strike="noStrike" cap="none">
                          <a:solidFill>
                            <a:schemeClr val="dk1"/>
                          </a:solidFill>
                          <a:latin typeface="Calibri"/>
                          <a:ea typeface="Calibri"/>
                          <a:cs typeface="Calibri"/>
                          <a:sym typeface="Calibri"/>
                        </a:rPr>
                        <a:t>, Federal Programs &amp; Supports Unit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ESEA Programs Specialists</a:t>
                      </a:r>
                      <a:r>
                        <a:rPr lang="en" sz="1100" u="none" strike="noStrike" cap="none">
                          <a:solidFill>
                            <a:schemeClr val="dk1"/>
                          </a:solidFill>
                          <a:latin typeface="Calibri"/>
                          <a:ea typeface="Calibri"/>
                          <a:cs typeface="Calibri"/>
                          <a:sym typeface="Calibri"/>
                        </a:rPr>
                        <a:t> and </a:t>
                      </a:r>
                      <a:r>
                        <a:rPr lang="en" sz="1100" u="sng" strike="noStrike" cap="none">
                          <a:solidFill>
                            <a:schemeClr val="hlink"/>
                          </a:solidFill>
                          <a:latin typeface="Calibri"/>
                          <a:ea typeface="Calibri"/>
                          <a:cs typeface="Calibri"/>
                          <a:sym typeface="Calibri"/>
                          <a:hlinkClick r:id="rId5"/>
                        </a:rPr>
                        <a:t>ESEA Regional Contacts</a:t>
                      </a:r>
                      <a:r>
                        <a:rPr lang="en" sz="1100" u="none" strike="noStrike" cap="none">
                          <a:solidFill>
                            <a:schemeClr val="dk1"/>
                          </a:solidFill>
                          <a:latin typeface="Calibri"/>
                          <a:ea typeface="Calibri"/>
                          <a:cs typeface="Calibri"/>
                          <a:sym typeface="Calibri"/>
                        </a:rPr>
                        <a:t> (assigned by district)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 </a:t>
                      </a:r>
                      <a:r>
                        <a:rPr lang="en" sz="1100" u="sng" strike="noStrike" cap="none">
                          <a:solidFill>
                            <a:schemeClr val="hlink"/>
                          </a:solidFill>
                          <a:latin typeface="Calibri"/>
                          <a:ea typeface="Calibri"/>
                          <a:cs typeface="Calibri"/>
                          <a:sym typeface="Calibri"/>
                          <a:hlinkClick r:id="rId6"/>
                        </a:rPr>
                        <a:t>Laura Meushaw</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8"/>
                        </a:rPr>
                        <a:t>Evita Byrd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 </a:t>
                      </a:r>
                      <a:r>
                        <a:rPr lang="en" sz="1100" u="sng" strike="noStrike" cap="none">
                          <a:solidFill>
                            <a:schemeClr val="hlink"/>
                          </a:solidFill>
                          <a:latin typeface="Calibri"/>
                          <a:ea typeface="Calibri"/>
                          <a:cs typeface="Calibri"/>
                          <a:sym typeface="Calibri"/>
                          <a:hlinkClick r:id="rId9"/>
                        </a:rPr>
                        <a:t>Karen Bixler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III: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0"/>
                        </a:rPr>
                        <a:t>Rachel Temple</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IV: </a:t>
                      </a:r>
                      <a:r>
                        <a:rPr lang="en" sz="1100" u="sng" strike="noStrike" cap="none">
                          <a:solidFill>
                            <a:schemeClr val="hlink"/>
                          </a:solidFill>
                          <a:latin typeface="Calibri"/>
                          <a:ea typeface="Calibri"/>
                          <a:cs typeface="Calibri"/>
                          <a:sym typeface="Calibri"/>
                          <a:hlinkClick r:id="rId11"/>
                        </a:rPr>
                        <a:t>Tammy Giessinger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V: TBD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ESEA and ESSER: </a:t>
                      </a:r>
                      <a:r>
                        <a:rPr lang="en" sz="1100" u="sng" strike="noStrike" cap="none">
                          <a:solidFill>
                            <a:schemeClr val="hlink"/>
                          </a:solidFill>
                          <a:latin typeface="Calibri"/>
                          <a:ea typeface="Calibri"/>
                          <a:cs typeface="Calibri"/>
                          <a:sym typeface="Calibri"/>
                          <a:hlinkClick r:id="rId12"/>
                        </a:rPr>
                        <a:t>Shannon Wilson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Program Monitoring Specialists</a:t>
                      </a:r>
                      <a:endParaRPr sz="1100" b="1" u="sng" strike="noStrike" cap="none">
                        <a:solidFill>
                          <a:schemeClr val="dk1"/>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3"/>
                        </a:rPr>
                        <a:t>Kristin Crumley</a:t>
                      </a:r>
                      <a:r>
                        <a:rPr lang="en" sz="1100" u="sng" strike="noStrike" cap="none">
                          <a:solidFill>
                            <a:schemeClr val="hlink"/>
                          </a:solidFill>
                          <a:latin typeface="Calibri"/>
                          <a:ea typeface="Calibri"/>
                          <a:cs typeface="Calibri"/>
                          <a:sym typeface="Calibri"/>
                        </a:rPr>
                        <a:t>  </a:t>
                      </a:r>
                      <a:endParaRPr sz="1100" u="sng" strike="noStrike" cap="none">
                        <a:solidFill>
                          <a:schemeClr val="hlink"/>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4"/>
                        </a:rPr>
                        <a:t>Jonathan Schelke</a:t>
                      </a:r>
                      <a:endParaRPr sz="1100" u="none" strike="noStrike" cap="none"/>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5"/>
                        </a:rPr>
                        <a:t>Kim Boylan</a:t>
                      </a:r>
                      <a:r>
                        <a:rPr lang="en" sz="1100" u="none" strike="noStrike" cap="none">
                          <a:solidFill>
                            <a:schemeClr val="dk1"/>
                          </a:solidFill>
                          <a:latin typeface="Calibri"/>
                          <a:ea typeface="Calibri"/>
                          <a:cs typeface="Calibri"/>
                          <a:sym typeface="Calibri"/>
                        </a:rPr>
                        <a: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 and ESSER Data and Reporting Specialists</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6"/>
                        </a:rPr>
                        <a:t>Tina Negley</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7"/>
                        </a:rPr>
                        <a:t>Mary Shen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8"/>
                        </a:rPr>
                        <a:t>Mackenzie Owens</a:t>
                      </a:r>
                      <a:endParaRPr sz="11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19"/>
                        </a:rPr>
                        <a:t>Kate Bartlett</a:t>
                      </a:r>
                      <a:r>
                        <a:rPr lang="en" sz="1100" u="none" strike="noStrike" cap="none">
                          <a:solidFill>
                            <a:schemeClr val="dk1"/>
                          </a:solidFill>
                          <a:latin typeface="Calibri"/>
                          <a:ea typeface="Calibri"/>
                          <a:cs typeface="Calibri"/>
                          <a:sym typeface="Calibri"/>
                        </a:rPr>
                        <a:t>, Executive Director of School District Operations Unit</a:t>
                      </a: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Fiscal Specialists</a:t>
                      </a:r>
                      <a:endParaRPr sz="11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0"/>
                        </a:rPr>
                        <a:t>Jennifer Austin</a:t>
                      </a:r>
                      <a:r>
                        <a:rPr lang="en" sz="1100" u="none" strike="noStrike" cap="none">
                          <a:solidFill>
                            <a:schemeClr val="dk1"/>
                          </a:solidFill>
                          <a:latin typeface="Calibri"/>
                          <a:ea typeface="Calibri"/>
                          <a:cs typeface="Calibri"/>
                          <a:sym typeface="Calibri"/>
                        </a:rPr>
                        <a:t>, Director of Grants Fiscal Management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1"/>
                        </a:rPr>
                        <a:t>Robert Hawkins</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2"/>
                        </a:rPr>
                        <a:t>Steven Kaleda</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Fiscal Specialist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2"/>
                        </a:rPr>
                        <a:t>Steven Kaleda</a:t>
                      </a:r>
                      <a:r>
                        <a:rPr lang="en" sz="1100" u="none" strike="noStrike" cap="none">
                          <a:solidFill>
                            <a:schemeClr val="dk1"/>
                          </a:solidFill>
                          <a:latin typeface="Calibri"/>
                          <a:ea typeface="Calibri"/>
                          <a:cs typeface="Calibri"/>
                          <a:sym typeface="Calibri"/>
                        </a:rPr>
                        <a:t> Grants Fiscal Analyst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Monitoring</a:t>
                      </a:r>
                      <a:endParaRPr sz="1100" b="1" u="sng"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3"/>
                        </a:rPr>
                        <a:t>Bill Parsley</a:t>
                      </a:r>
                      <a:r>
                        <a:rPr lang="en" sz="1100" u="none" strike="noStrike" cap="none">
                          <a:solidFill>
                            <a:schemeClr val="dk1"/>
                          </a:solidFill>
                          <a:latin typeface="Calibri"/>
                          <a:ea typeface="Calibri"/>
                          <a:cs typeface="Calibri"/>
                          <a:sym typeface="Calibri"/>
                        </a:rPr>
                        <a:t>, ESSER Fiscal Monitoring Supervisor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Hilery Morris</a:t>
                      </a:r>
                      <a:r>
                        <a:rPr lang="en" sz="1100" u="none" strike="noStrike" cap="none">
                          <a:solidFill>
                            <a:schemeClr val="dk1"/>
                          </a:solidFill>
                          <a:latin typeface="Calibri"/>
                          <a:ea typeface="Calibri"/>
                          <a:cs typeface="Calibri"/>
                          <a:sym typeface="Calibri"/>
                        </a:rPr>
                        <a:t>, ESSER Fiscal Monitoring </a:t>
                      </a:r>
                      <a:endParaRPr sz="11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Application Systems Specialists</a:t>
                      </a:r>
                      <a:endParaRPr sz="11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100" u="sng" strike="noStrike" cap="none">
                          <a:solidFill>
                            <a:schemeClr val="hlink"/>
                          </a:solidFill>
                          <a:latin typeface="Calibri"/>
                          <a:ea typeface="Calibri"/>
                          <a:cs typeface="Calibri"/>
                          <a:sym typeface="Calibri"/>
                          <a:hlinkClick r:id="rId25"/>
                        </a:rPr>
                        <a:t>DeLilah Collins</a:t>
                      </a:r>
                      <a:r>
                        <a:rPr lang="en" sz="1100" u="none" strike="noStrike" cap="none">
                          <a:solidFill>
                            <a:schemeClr val="dk1"/>
                          </a:solidFill>
                          <a:latin typeface="Calibri"/>
                          <a:ea typeface="Calibri"/>
                          <a:cs typeface="Calibri"/>
                          <a:sym typeface="Calibri"/>
                        </a:rPr>
                        <a:t>, Director of Grants Program Administration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Online Applications Systems Technical Support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6"/>
                        </a:rPr>
                        <a:t>Michelle Prael</a:t>
                      </a:r>
                      <a:endParaRPr sz="11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454" name="Google Shape;454;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228600" algn="l" rtl="0">
              <a:lnSpc>
                <a:spcPct val="90000"/>
              </a:lnSpc>
              <a:spcBef>
                <a:spcPts val="600"/>
              </a:spcBef>
              <a:spcAft>
                <a:spcPts val="0"/>
              </a:spcAft>
              <a:buSzPts val="2000"/>
              <a:buChar char="•"/>
            </a:pPr>
            <a:r>
              <a:rPr lang="en" sz="1600"/>
              <a:t>Change in Plans - ESSER State Reserve stakeholder input discussion has been moved to the July 21 Office Hours due to unpreventable circumstances. Apologies for any inconveniences. </a:t>
            </a:r>
            <a:endParaRPr sz="1600"/>
          </a:p>
          <a:p>
            <a:pPr marL="368300" lvl="0" indent="-228600" algn="l" rtl="0">
              <a:lnSpc>
                <a:spcPct val="90000"/>
              </a:lnSpc>
              <a:spcBef>
                <a:spcPts val="600"/>
              </a:spcBef>
              <a:spcAft>
                <a:spcPts val="0"/>
              </a:spcAft>
              <a:buSzPts val="2000"/>
              <a:buChar char="•"/>
            </a:pPr>
            <a:r>
              <a:rPr lang="en" sz="1600"/>
              <a:t>Updates and Reminders</a:t>
            </a:r>
            <a:endParaRPr sz="1600"/>
          </a:p>
          <a:p>
            <a:pPr marL="711200" lvl="1" indent="-190500" algn="l" rtl="0">
              <a:lnSpc>
                <a:spcPct val="90000"/>
              </a:lnSpc>
              <a:spcBef>
                <a:spcPts val="600"/>
              </a:spcBef>
              <a:spcAft>
                <a:spcPts val="0"/>
              </a:spcAft>
              <a:buSzPts val="1400"/>
              <a:buChar char="•"/>
            </a:pPr>
            <a:r>
              <a:rPr lang="en" sz="1400"/>
              <a:t>ESSER Upcoming Deadlines</a:t>
            </a:r>
            <a:endParaRPr sz="1400"/>
          </a:p>
          <a:p>
            <a:pPr marL="711200" lvl="1" indent="-190500" algn="l" rtl="0">
              <a:lnSpc>
                <a:spcPct val="90000"/>
              </a:lnSpc>
              <a:spcBef>
                <a:spcPts val="600"/>
              </a:spcBef>
              <a:spcAft>
                <a:spcPts val="0"/>
              </a:spcAft>
              <a:buSzPts val="1400"/>
              <a:buChar char="•"/>
            </a:pPr>
            <a:r>
              <a:rPr lang="en" sz="1400"/>
              <a:t>ESSER Placeholders</a:t>
            </a:r>
            <a:endParaRPr sz="1400"/>
          </a:p>
          <a:p>
            <a:pPr marL="711200" lvl="1" indent="-190500" algn="l" rtl="0">
              <a:lnSpc>
                <a:spcPct val="90000"/>
              </a:lnSpc>
              <a:spcBef>
                <a:spcPts val="600"/>
              </a:spcBef>
              <a:spcAft>
                <a:spcPts val="0"/>
              </a:spcAft>
              <a:buSzPts val="1400"/>
              <a:buChar char="•"/>
            </a:pPr>
            <a:r>
              <a:rPr lang="en" sz="1400"/>
              <a:t>MoEq Report Deadline</a:t>
            </a:r>
            <a:endParaRPr sz="1400"/>
          </a:p>
          <a:p>
            <a:pPr marL="368300" lvl="0" indent="-101600" algn="l" rtl="0">
              <a:lnSpc>
                <a:spcPct val="90000"/>
              </a:lnSpc>
              <a:spcBef>
                <a:spcPts val="600"/>
              </a:spcBef>
              <a:spcAft>
                <a:spcPts val="0"/>
              </a:spcAft>
              <a:buSzPts val="1800"/>
              <a:buNone/>
            </a:pPr>
            <a:endParaRPr/>
          </a:p>
        </p:txBody>
      </p:sp>
      <p:sp>
        <p:nvSpPr>
          <p:cNvPr id="455" name="Google Shape;455;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461" name="Google Shape;461;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13b6e246fbc_12_79"/>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100"/>
              <a:t>Consolidated Application Updates</a:t>
            </a:r>
            <a:endParaRPr sz="2100"/>
          </a:p>
        </p:txBody>
      </p:sp>
      <p:sp>
        <p:nvSpPr>
          <p:cNvPr id="467" name="Google Shape;467;g13b6e246fbc_12_79"/>
          <p:cNvSpPr txBox="1">
            <a:spLocks noGrp="1"/>
          </p:cNvSpPr>
          <p:nvPr>
            <p:ph type="body" idx="1"/>
          </p:nvPr>
        </p:nvSpPr>
        <p:spPr>
          <a:xfrm>
            <a:off x="464100" y="1029800"/>
            <a:ext cx="8119800" cy="3206700"/>
          </a:xfrm>
          <a:prstGeom prst="rect">
            <a:avLst/>
          </a:prstGeom>
          <a:noFill/>
          <a:ln>
            <a:noFill/>
          </a:ln>
        </p:spPr>
        <p:txBody>
          <a:bodyPr spcFirstLastPara="1" wrap="square" lIns="0" tIns="0" rIns="0" bIns="34275" anchor="t" anchorCtr="0">
            <a:noAutofit/>
          </a:bodyPr>
          <a:lstStyle/>
          <a:p>
            <a:pPr marL="914400" lvl="0" indent="457200" algn="l" rtl="0">
              <a:lnSpc>
                <a:spcPct val="90000"/>
              </a:lnSpc>
              <a:spcBef>
                <a:spcPts val="800"/>
              </a:spcBef>
              <a:spcAft>
                <a:spcPts val="0"/>
              </a:spcAft>
              <a:buNone/>
            </a:pPr>
            <a:endParaRPr/>
          </a:p>
          <a:p>
            <a:pPr marL="914400" lvl="0" indent="457200" algn="l" rtl="0">
              <a:lnSpc>
                <a:spcPct val="90000"/>
              </a:lnSpc>
              <a:spcBef>
                <a:spcPts val="800"/>
              </a:spcBef>
              <a:spcAft>
                <a:spcPts val="0"/>
              </a:spcAft>
              <a:buNone/>
            </a:pPr>
            <a:r>
              <a:rPr lang="en"/>
              <a:t>The 22-23 Consolidated Application was due June 30. </a:t>
            </a:r>
            <a:endParaRPr/>
          </a:p>
          <a:p>
            <a:pPr marL="914400" lvl="0" indent="0" algn="l" rtl="0">
              <a:lnSpc>
                <a:spcPct val="90000"/>
              </a:lnSpc>
              <a:spcBef>
                <a:spcPts val="0"/>
              </a:spcBef>
              <a:spcAft>
                <a:spcPts val="0"/>
              </a:spcAft>
              <a:buNone/>
            </a:pPr>
            <a:endParaRPr/>
          </a:p>
          <a:p>
            <a:pPr marL="0" lvl="0" indent="457200" algn="ctr" rtl="0">
              <a:lnSpc>
                <a:spcPct val="90000"/>
              </a:lnSpc>
              <a:spcBef>
                <a:spcPts val="0"/>
              </a:spcBef>
              <a:spcAft>
                <a:spcPts val="0"/>
              </a:spcAft>
              <a:buNone/>
            </a:pPr>
            <a:r>
              <a:rPr lang="en"/>
              <a:t>Thank you to those who submitted their application by the deadline!  If you haven’t done so yet, please submit your application as soon as possible.</a:t>
            </a:r>
            <a:endParaRPr/>
          </a:p>
          <a:p>
            <a:pPr marL="0" lvl="0" indent="457200" algn="ctr" rtl="0">
              <a:lnSpc>
                <a:spcPct val="90000"/>
              </a:lnSpc>
              <a:spcBef>
                <a:spcPts val="0"/>
              </a:spcBef>
              <a:spcAft>
                <a:spcPts val="0"/>
              </a:spcAft>
              <a:buNone/>
            </a:pPr>
            <a:endParaRPr/>
          </a:p>
          <a:p>
            <a:pPr marL="0" lvl="0" indent="457200" algn="ctr" rtl="0">
              <a:lnSpc>
                <a:spcPct val="90000"/>
              </a:lnSpc>
              <a:spcBef>
                <a:spcPts val="0"/>
              </a:spcBef>
              <a:spcAft>
                <a:spcPts val="0"/>
              </a:spcAft>
              <a:buNone/>
            </a:pPr>
            <a:r>
              <a:rPr lang="en"/>
              <a:t>Extensions can be granted by submitting a </a:t>
            </a:r>
            <a:r>
              <a:rPr lang="en" u="sng">
                <a:solidFill>
                  <a:schemeClr val="hlink"/>
                </a:solidFill>
                <a:hlinkClick r:id="rId3"/>
              </a:rPr>
              <a:t>request</a:t>
            </a:r>
            <a:r>
              <a:rPr lang="en" sz="1700">
                <a:latin typeface="Arial"/>
                <a:ea typeface="Arial"/>
                <a:cs typeface="Arial"/>
                <a:sym typeface="Arial"/>
              </a:rPr>
              <a:t>! But this will delay substantial approval!</a:t>
            </a:r>
            <a:endParaRPr sz="1700">
              <a:latin typeface="Arial"/>
              <a:ea typeface="Arial"/>
              <a:cs typeface="Arial"/>
              <a:sym typeface="Arial"/>
            </a:endParaRPr>
          </a:p>
          <a:p>
            <a:pPr marL="120650" lvl="0" indent="0" algn="ctr" rtl="0">
              <a:lnSpc>
                <a:spcPct val="90000"/>
              </a:lnSpc>
              <a:spcBef>
                <a:spcPts val="800"/>
              </a:spcBef>
              <a:spcAft>
                <a:spcPts val="0"/>
              </a:spcAft>
              <a:buSzPts val="1700"/>
              <a:buNone/>
            </a:pPr>
            <a:endParaRPr/>
          </a:p>
          <a:p>
            <a:pPr marL="120650" lvl="0" indent="0" algn="ctr" rtl="0">
              <a:lnSpc>
                <a:spcPct val="90000"/>
              </a:lnSpc>
              <a:spcBef>
                <a:spcPts val="800"/>
              </a:spcBef>
              <a:spcAft>
                <a:spcPts val="0"/>
              </a:spcAft>
              <a:buSzPts val="1700"/>
              <a:buNone/>
            </a:pPr>
            <a:r>
              <a:rPr lang="en"/>
              <a:t>For questions or assistance, please contact your </a:t>
            </a:r>
            <a:r>
              <a:rPr lang="en" u="sng">
                <a:solidFill>
                  <a:schemeClr val="hlink"/>
                </a:solidFill>
                <a:hlinkClick r:id="rId4"/>
              </a:rPr>
              <a:t>ESEA Regional Contact</a:t>
            </a:r>
            <a:r>
              <a:rPr lang="en"/>
              <a:t>. </a:t>
            </a:r>
            <a:endParaRPr/>
          </a:p>
        </p:txBody>
      </p:sp>
      <p:sp>
        <p:nvSpPr>
          <p:cNvPr id="468" name="Google Shape;468;g13b6e246fbc_12_79"/>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3b9c904bda_0_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Upcoming Virtual Training: CS UIP Requirements</a:t>
            </a:r>
            <a:endParaRPr/>
          </a:p>
        </p:txBody>
      </p:sp>
      <p:sp>
        <p:nvSpPr>
          <p:cNvPr id="474" name="Google Shape;474;g13b9c904bda_0_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92500" lnSpcReduction="20000"/>
          </a:bodyPr>
          <a:lstStyle/>
          <a:p>
            <a:pPr marL="0" lvl="0" indent="0" algn="l" rtl="0">
              <a:spcBef>
                <a:spcPts val="800"/>
              </a:spcBef>
              <a:spcAft>
                <a:spcPts val="0"/>
              </a:spcAft>
              <a:buNone/>
            </a:pPr>
            <a:r>
              <a:rPr lang="en" sz="2000" b="1"/>
              <a:t>Content:</a:t>
            </a:r>
            <a:r>
              <a:rPr lang="en" sz="2000"/>
              <a:t> CDE will provide an overview of the improvement planning requirements for schools identified for Comprehensive Support and Improvement under ESSA. </a:t>
            </a:r>
            <a:endParaRPr sz="2000" dirty="0"/>
          </a:p>
          <a:p>
            <a:pPr marL="0" lvl="0" indent="0" algn="l" rtl="0">
              <a:spcBef>
                <a:spcPts val="800"/>
              </a:spcBef>
              <a:spcAft>
                <a:spcPts val="0"/>
              </a:spcAft>
              <a:buNone/>
            </a:pPr>
            <a:r>
              <a:rPr lang="en" sz="2000" b="1" dirty="0"/>
              <a:t>Target Audience:</a:t>
            </a:r>
            <a:r>
              <a:rPr lang="en" sz="2000" dirty="0"/>
              <a:t> LEA staff who oversee the UIP process for CS schools and school leaders from identified schools</a:t>
            </a:r>
            <a:endParaRPr sz="2000" dirty="0"/>
          </a:p>
          <a:p>
            <a:pPr marL="0" lvl="0" indent="0" algn="l" rtl="0">
              <a:spcBef>
                <a:spcPts val="800"/>
              </a:spcBef>
              <a:spcAft>
                <a:spcPts val="0"/>
              </a:spcAft>
              <a:buNone/>
            </a:pPr>
            <a:r>
              <a:rPr lang="en" sz="2000" b="1" dirty="0"/>
              <a:t>Date and Time:</a:t>
            </a:r>
            <a:r>
              <a:rPr lang="en" sz="2000" dirty="0"/>
              <a:t> August 2nd, 10 am- 12 pm</a:t>
            </a:r>
            <a:endParaRPr sz="2000" dirty="0"/>
          </a:p>
          <a:p>
            <a:pPr marL="0" lvl="0" indent="0" algn="l" rtl="0">
              <a:spcBef>
                <a:spcPts val="800"/>
              </a:spcBef>
              <a:spcAft>
                <a:spcPts val="0"/>
              </a:spcAft>
              <a:buNone/>
            </a:pPr>
            <a:r>
              <a:rPr lang="en" sz="2000" b="1" dirty="0"/>
              <a:t>Register </a:t>
            </a:r>
            <a:r>
              <a:rPr lang="en" sz="2000" b="1" u="sng" dirty="0">
                <a:solidFill>
                  <a:schemeClr val="hlink"/>
                </a:solidFill>
                <a:hlinkClick r:id="rId3"/>
              </a:rPr>
              <a:t>HERE</a:t>
            </a:r>
            <a:endParaRPr sz="2000" b="1" dirty="0"/>
          </a:p>
          <a:p>
            <a:pPr marL="0" lvl="0" indent="0" algn="l" rtl="0">
              <a:spcBef>
                <a:spcPts val="800"/>
              </a:spcBef>
              <a:spcAft>
                <a:spcPts val="0"/>
              </a:spcAft>
              <a:buNone/>
            </a:pPr>
            <a:endParaRPr sz="2000" b="1" dirty="0"/>
          </a:p>
          <a:p>
            <a:pPr marL="0" lvl="0" indent="0" algn="l" rtl="0">
              <a:spcBef>
                <a:spcPts val="800"/>
              </a:spcBef>
              <a:spcAft>
                <a:spcPts val="0"/>
              </a:spcAft>
              <a:buNone/>
            </a:pPr>
            <a:r>
              <a:rPr lang="en" sz="2000" b="1" dirty="0"/>
              <a:t>Additional Opportunity Coming Soon: </a:t>
            </a:r>
            <a:r>
              <a:rPr lang="en" sz="2000" dirty="0"/>
              <a:t>Workshop session for each identification type where CDE staff will assist with question and help LEA and school staff complete the CS UIP requirements. More information to come. </a:t>
            </a:r>
            <a:endParaRPr dirty="0"/>
          </a:p>
          <a:p>
            <a:pPr marL="0" lvl="0" indent="0" algn="l" rtl="0">
              <a:spcBef>
                <a:spcPts val="800"/>
              </a:spcBef>
              <a:spcAft>
                <a:spcPts val="0"/>
              </a:spcAft>
              <a:buNone/>
            </a:pPr>
            <a:r>
              <a:rPr lang="en" sz="2000" b="1" dirty="0"/>
              <a:t>Save the dates: </a:t>
            </a:r>
            <a:r>
              <a:rPr lang="en" sz="2000" dirty="0"/>
              <a:t>Workshops will be held Sept 1st and 8th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100"/>
              <a:t>Upcoming ESSER Deadlines</a:t>
            </a:r>
            <a:endParaRPr sz="2100"/>
          </a:p>
        </p:txBody>
      </p:sp>
      <p:sp>
        <p:nvSpPr>
          <p:cNvPr id="480" name="Google Shape;480;p5"/>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sz="1700" b="1"/>
              <a:t>Important Dates</a:t>
            </a:r>
            <a:endParaRPr sz="1700" b="1"/>
          </a:p>
          <a:p>
            <a:pPr marL="457200" lvl="0" indent="-361950" algn="l" rtl="0">
              <a:lnSpc>
                <a:spcPct val="100000"/>
              </a:lnSpc>
              <a:spcBef>
                <a:spcPts val="0"/>
              </a:spcBef>
              <a:spcAft>
                <a:spcPts val="0"/>
              </a:spcAft>
              <a:buSzPts val="2100"/>
              <a:buChar char="•"/>
            </a:pPr>
            <a:r>
              <a:rPr lang="en" sz="1700"/>
              <a:t>ESSER III Supplemental budgets due - September 2</a:t>
            </a:r>
            <a:endParaRPr sz="1700"/>
          </a:p>
          <a:p>
            <a:pPr marL="457200" lvl="0" indent="-361950" algn="l" rtl="0">
              <a:lnSpc>
                <a:spcPct val="100000"/>
              </a:lnSpc>
              <a:spcBef>
                <a:spcPts val="0"/>
              </a:spcBef>
              <a:spcAft>
                <a:spcPts val="0"/>
              </a:spcAft>
              <a:buSzPts val="2100"/>
              <a:buChar char="•"/>
            </a:pPr>
            <a:r>
              <a:rPr lang="en" sz="1700"/>
              <a:t>Deadline to spend ESSER I Funds - September 30 </a:t>
            </a:r>
            <a:r>
              <a:rPr lang="en" sz="1700">
                <a:solidFill>
                  <a:srgbClr val="FF0000"/>
                </a:solidFill>
              </a:rPr>
              <a:t>~ Statutory Deadline! No Extensions Possible!</a:t>
            </a:r>
            <a:endParaRPr sz="1700">
              <a:solidFill>
                <a:srgbClr val="FF0000"/>
              </a:solidFill>
            </a:endParaRPr>
          </a:p>
          <a:p>
            <a:pPr marL="457200" lvl="0" indent="-361950" algn="l" rtl="0">
              <a:lnSpc>
                <a:spcPct val="100000"/>
              </a:lnSpc>
              <a:spcBef>
                <a:spcPts val="0"/>
              </a:spcBef>
              <a:spcAft>
                <a:spcPts val="0"/>
              </a:spcAft>
              <a:buSzPts val="2100"/>
              <a:buChar char="•"/>
            </a:pPr>
            <a:r>
              <a:rPr lang="en" sz="1700"/>
              <a:t>Deadline to draw down ESSER I funds - October 31</a:t>
            </a:r>
            <a:endParaRPr sz="1700"/>
          </a:p>
          <a:p>
            <a:pPr marL="0" lvl="0" indent="0" algn="l" rtl="0">
              <a:lnSpc>
                <a:spcPct val="90000"/>
              </a:lnSpc>
              <a:spcBef>
                <a:spcPts val="600"/>
              </a:spcBef>
              <a:spcAft>
                <a:spcPts val="0"/>
              </a:spcAft>
              <a:buSzPts val="1800"/>
              <a:buNone/>
            </a:pPr>
            <a:endParaRPr sz="500"/>
          </a:p>
          <a:p>
            <a:pPr marL="0" lvl="0" indent="0" algn="l" rtl="0">
              <a:lnSpc>
                <a:spcPct val="90000"/>
              </a:lnSpc>
              <a:spcBef>
                <a:spcPts val="600"/>
              </a:spcBef>
              <a:spcAft>
                <a:spcPts val="0"/>
              </a:spcAft>
              <a:buSzPts val="1800"/>
              <a:buNone/>
            </a:pPr>
            <a:r>
              <a:rPr lang="en" sz="1700" b="1"/>
              <a:t>Resources</a:t>
            </a:r>
            <a:endParaRPr sz="1700" b="1"/>
          </a:p>
          <a:p>
            <a:pPr marL="457200" lvl="0" indent="-361950" algn="l" rtl="0">
              <a:lnSpc>
                <a:spcPct val="90000"/>
              </a:lnSpc>
              <a:spcBef>
                <a:spcPts val="600"/>
              </a:spcBef>
              <a:spcAft>
                <a:spcPts val="0"/>
              </a:spcAft>
              <a:buSzPts val="2100"/>
              <a:buChar char="•"/>
            </a:pPr>
            <a:r>
              <a:rPr lang="en" sz="1700" u="sng">
                <a:solidFill>
                  <a:schemeClr val="hlink"/>
                </a:solidFill>
                <a:hlinkClick r:id="rId3"/>
              </a:rPr>
              <a:t>ESSER launchpad page</a:t>
            </a:r>
            <a:r>
              <a:rPr lang="en" sz="1700"/>
              <a:t>- includes deadlines and resources</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4"/>
              </a:rPr>
              <a:t>ESSER I distribution report</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5"/>
              </a:rPr>
              <a:t>Request for funds webpage</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6"/>
              </a:rPr>
              <a:t>ESSER Lead Reviewer list</a:t>
            </a:r>
            <a:r>
              <a:rPr lang="en" sz="1700"/>
              <a:t> - CDE staff to contact with questions on ESSER applications </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100"/>
              <a:t>ESSER Placeholders </a:t>
            </a:r>
            <a:endParaRPr sz="2100"/>
          </a:p>
        </p:txBody>
      </p:sp>
      <p:sp>
        <p:nvSpPr>
          <p:cNvPr id="486" name="Google Shape;486;p6"/>
          <p:cNvSpPr txBox="1">
            <a:spLocks noGrp="1"/>
          </p:cNvSpPr>
          <p:nvPr>
            <p:ph type="body" idx="1"/>
          </p:nvPr>
        </p:nvSpPr>
        <p:spPr>
          <a:xfrm>
            <a:off x="512100" y="1046850"/>
            <a:ext cx="8119800" cy="3206700"/>
          </a:xfrm>
          <a:prstGeom prst="rect">
            <a:avLst/>
          </a:prstGeom>
          <a:noFill/>
          <a:ln>
            <a:noFill/>
          </a:ln>
        </p:spPr>
        <p:txBody>
          <a:bodyPr spcFirstLastPara="1" wrap="square" lIns="0" tIns="0" rIns="0" bIns="34275" anchor="t" anchorCtr="0">
            <a:noAutofit/>
          </a:bodyPr>
          <a:lstStyle/>
          <a:p>
            <a:pPr marL="457200" lvl="0" indent="-368300" algn="l" rtl="0">
              <a:lnSpc>
                <a:spcPct val="90000"/>
              </a:lnSpc>
              <a:spcBef>
                <a:spcPts val="800"/>
              </a:spcBef>
              <a:spcAft>
                <a:spcPts val="0"/>
              </a:spcAft>
              <a:buSzPts val="2200"/>
              <a:buChar char="•"/>
            </a:pPr>
            <a:r>
              <a:rPr lang="en" sz="2200"/>
              <a:t>Placeholders are allowed in ESSER budgets to give LEAs more time to determine how they will use funds in future fiscal years</a:t>
            </a:r>
            <a:endParaRPr sz="2200"/>
          </a:p>
          <a:p>
            <a:pPr marL="0" lvl="0" indent="0" algn="l" rtl="0">
              <a:lnSpc>
                <a:spcPct val="90000"/>
              </a:lnSpc>
              <a:spcBef>
                <a:spcPts val="1000"/>
              </a:spcBef>
              <a:spcAft>
                <a:spcPts val="0"/>
              </a:spcAft>
              <a:buNone/>
            </a:pPr>
            <a:r>
              <a:rPr lang="en" sz="2200" b="1"/>
              <a:t>Reminders about Placeholders</a:t>
            </a:r>
            <a:endParaRPr sz="2200" b="1"/>
          </a:p>
          <a:p>
            <a:pPr marL="457200" lvl="0" indent="-368300" algn="l" rtl="0">
              <a:lnSpc>
                <a:spcPct val="90000"/>
              </a:lnSpc>
              <a:spcBef>
                <a:spcPts val="1000"/>
              </a:spcBef>
              <a:spcAft>
                <a:spcPts val="0"/>
              </a:spcAft>
              <a:buSzPts val="2200"/>
              <a:buChar char="•"/>
            </a:pPr>
            <a:r>
              <a:rPr lang="en" sz="2200"/>
              <a:t>You should not have placeholders for 2020-2021 or 21-22 fiscal year</a:t>
            </a:r>
            <a:endParaRPr sz="2200"/>
          </a:p>
          <a:p>
            <a:pPr marL="457200" lvl="0" indent="-368300" algn="l" rtl="0">
              <a:lnSpc>
                <a:spcPct val="90000"/>
              </a:lnSpc>
              <a:spcBef>
                <a:spcPts val="1000"/>
              </a:spcBef>
              <a:spcAft>
                <a:spcPts val="0"/>
              </a:spcAft>
              <a:buSzPts val="2200"/>
              <a:buChar char="•"/>
            </a:pPr>
            <a:r>
              <a:rPr lang="en" sz="2200"/>
              <a:t>You are not allowed to draw down funds for Placeholder budget lines</a:t>
            </a:r>
            <a:endParaRPr sz="2200"/>
          </a:p>
          <a:p>
            <a:pPr marL="457200" lvl="0" indent="-368300" algn="l" rtl="0">
              <a:lnSpc>
                <a:spcPct val="90000"/>
              </a:lnSpc>
              <a:spcBef>
                <a:spcPts val="1000"/>
              </a:spcBef>
              <a:spcAft>
                <a:spcPts val="1000"/>
              </a:spcAft>
              <a:buSzPts val="2200"/>
              <a:buChar char="•"/>
            </a:pPr>
            <a:r>
              <a:rPr lang="en" sz="2200"/>
              <a:t>As soon as you know how you will spend the funds, you should submit a PAR to remove the placeholder and add new budget lines</a:t>
            </a:r>
            <a:endParaRPr sz="2200"/>
          </a:p>
        </p:txBody>
      </p:sp>
      <p:sp>
        <p:nvSpPr>
          <p:cNvPr id="487" name="Google Shape;487;p6"/>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100"/>
              <a:t>Maintenance of Equity </a:t>
            </a:r>
            <a:r>
              <a:rPr lang="en"/>
              <a:t>Exception Certificate</a:t>
            </a:r>
            <a:r>
              <a:rPr lang="en" sz="2100"/>
              <a:t> Deadline</a:t>
            </a:r>
            <a:endParaRPr sz="2100"/>
          </a:p>
        </p:txBody>
      </p:sp>
      <p:sp>
        <p:nvSpPr>
          <p:cNvPr id="493" name="Google Shape;493;p7"/>
          <p:cNvSpPr txBox="1">
            <a:spLocks noGrp="1"/>
          </p:cNvSpPr>
          <p:nvPr>
            <p:ph type="body" idx="1"/>
          </p:nvPr>
        </p:nvSpPr>
        <p:spPr>
          <a:xfrm>
            <a:off x="249500" y="968400"/>
            <a:ext cx="8552700" cy="3206700"/>
          </a:xfrm>
          <a:prstGeom prst="rect">
            <a:avLst/>
          </a:prstGeom>
          <a:noFill/>
          <a:ln>
            <a:noFill/>
          </a:ln>
        </p:spPr>
        <p:txBody>
          <a:bodyPr spcFirstLastPara="1" wrap="square" lIns="0" tIns="0" rIns="0" bIns="34275" anchor="t" anchorCtr="0">
            <a:noAutofit/>
          </a:bodyPr>
          <a:lstStyle/>
          <a:p>
            <a:pPr marL="457200" lvl="0" indent="-342900" algn="l" rtl="0">
              <a:lnSpc>
                <a:spcPct val="90000"/>
              </a:lnSpc>
              <a:spcBef>
                <a:spcPts val="800"/>
              </a:spcBef>
              <a:spcAft>
                <a:spcPts val="0"/>
              </a:spcAft>
              <a:buSzPts val="1800"/>
              <a:buChar char="•"/>
            </a:pPr>
            <a:r>
              <a:rPr lang="en"/>
              <a:t>Maintenance of Equity is an </a:t>
            </a:r>
            <a:r>
              <a:rPr lang="en" u="sng">
                <a:solidFill>
                  <a:schemeClr val="hlink"/>
                </a:solidFill>
                <a:hlinkClick r:id="rId3"/>
              </a:rPr>
              <a:t>additional requirement</a:t>
            </a:r>
            <a:r>
              <a:rPr lang="en"/>
              <a:t> under ESSER III.</a:t>
            </a:r>
            <a:endParaRPr/>
          </a:p>
          <a:p>
            <a:pPr marL="457200" lvl="0" indent="-342900" algn="l" rtl="0">
              <a:lnSpc>
                <a:spcPct val="90000"/>
              </a:lnSpc>
              <a:spcBef>
                <a:spcPts val="0"/>
              </a:spcBef>
              <a:spcAft>
                <a:spcPts val="0"/>
              </a:spcAft>
              <a:buSzPts val="1800"/>
              <a:buChar char="•"/>
            </a:pPr>
            <a:r>
              <a:rPr lang="en"/>
              <a:t>CDE has determined that all LEAs in Colorado were excepted from Maintenance of Equity requirements for ESSER III in FY 2021-2022. Some LEAs received an automatic exception and the rest were excepted because they did not implement an aggregate reduction in combined State and local per-pupil funding in FY 2022.</a:t>
            </a:r>
            <a:endParaRPr/>
          </a:p>
          <a:p>
            <a:pPr marL="457200" lvl="0" indent="-342900" algn="l" rtl="0">
              <a:lnSpc>
                <a:spcPct val="90000"/>
              </a:lnSpc>
              <a:spcBef>
                <a:spcPts val="0"/>
              </a:spcBef>
              <a:spcAft>
                <a:spcPts val="0"/>
              </a:spcAft>
              <a:buSzPts val="1800"/>
              <a:buChar char="•"/>
            </a:pPr>
            <a:r>
              <a:rPr lang="en"/>
              <a:t>The latter LEAs must fill out the </a:t>
            </a:r>
            <a:r>
              <a:rPr lang="en" u="sng">
                <a:solidFill>
                  <a:schemeClr val="hlink"/>
                </a:solidFill>
                <a:hlinkClick r:id="rId4"/>
              </a:rPr>
              <a:t>Maintenance of Equity exception certificate</a:t>
            </a:r>
            <a:r>
              <a:rPr lang="en"/>
              <a:t> by Friday, July 8th to stay in compliance with federal regulations.</a:t>
            </a:r>
            <a:endParaRPr/>
          </a:p>
          <a:p>
            <a:pPr marL="0" lvl="0" indent="0" algn="l" rtl="0">
              <a:lnSpc>
                <a:spcPct val="90000"/>
              </a:lnSpc>
              <a:spcBef>
                <a:spcPts val="800"/>
              </a:spcBef>
              <a:spcAft>
                <a:spcPts val="0"/>
              </a:spcAft>
              <a:buNone/>
            </a:pPr>
            <a:endParaRPr/>
          </a:p>
          <a:p>
            <a:pPr marL="0" lvl="0" indent="0" algn="l" rtl="0">
              <a:lnSpc>
                <a:spcPct val="90000"/>
              </a:lnSpc>
              <a:spcBef>
                <a:spcPts val="800"/>
              </a:spcBef>
              <a:spcAft>
                <a:spcPts val="0"/>
              </a:spcAft>
              <a:buNone/>
            </a:pPr>
            <a:r>
              <a:rPr lang="en" b="1" i="1">
                <a:solidFill>
                  <a:srgbClr val="00953A"/>
                </a:solidFill>
              </a:rPr>
              <a:t>We have reached out directly to those LEAs who still need to submit your certificate. If you have not received a call or email from CDE about Maintenance of Equity this week, you do not need to submit the certificate. If you are unsure, please reach out to Mackenzie Owens at owens_m@cde.state.co.us.</a:t>
            </a:r>
            <a:endParaRPr b="1" i="1">
              <a:solidFill>
                <a:srgbClr val="00953A"/>
              </a:solidFill>
            </a:endParaRPr>
          </a:p>
          <a:p>
            <a:pPr marL="457200" lvl="0" indent="0" algn="l" rtl="0">
              <a:lnSpc>
                <a:spcPct val="90000"/>
              </a:lnSpc>
              <a:spcBef>
                <a:spcPts val="800"/>
              </a:spcBef>
              <a:spcAft>
                <a:spcPts val="0"/>
              </a:spcAft>
              <a:buNone/>
            </a:pPr>
            <a:endParaRPr b="1"/>
          </a:p>
        </p:txBody>
      </p:sp>
      <p:sp>
        <p:nvSpPr>
          <p:cNvPr id="494" name="Google Shape;494;p7"/>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783</Words>
  <Application>Microsoft Office PowerPoint</Application>
  <PresentationFormat>On-screen Show (16:9)</PresentationFormat>
  <Paragraphs>109</Paragraphs>
  <Slides>11</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Rockwell</vt:lpstr>
      <vt:lpstr>Office Theme</vt:lpstr>
      <vt:lpstr>Office Theme</vt:lpstr>
      <vt:lpstr>Office Theme</vt:lpstr>
      <vt:lpstr>CDE Office Hours</vt:lpstr>
      <vt:lpstr>ESSER Office Hours</vt:lpstr>
      <vt:lpstr>Updates, Reminders, and Clarifications</vt:lpstr>
      <vt:lpstr>Consolidated Application Updates</vt:lpstr>
      <vt:lpstr>Upcoming Virtual Training: CS UIP Requirements</vt:lpstr>
      <vt:lpstr>Upcoming ESSER Deadlines</vt:lpstr>
      <vt:lpstr>ESSER Placeholders </vt:lpstr>
      <vt:lpstr>Maintenance of Equity Exception Certificate Deadline</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2</cp:revision>
  <dcterms:modified xsi:type="dcterms:W3CDTF">2022-07-11T22:08:20Z</dcterms:modified>
</cp:coreProperties>
</file>