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40"/>
  </p:notesMasterIdLst>
  <p:sldIdLst>
    <p:sldId id="256" r:id="rId2"/>
    <p:sldId id="257" r:id="rId3"/>
    <p:sldId id="258" r:id="rId4"/>
    <p:sldId id="284" r:id="rId5"/>
    <p:sldId id="285" r:id="rId6"/>
    <p:sldId id="288" r:id="rId7"/>
    <p:sldId id="606" r:id="rId8"/>
    <p:sldId id="602" r:id="rId9"/>
    <p:sldId id="603" r:id="rId10"/>
    <p:sldId id="605" r:id="rId11"/>
    <p:sldId id="283" r:id="rId12"/>
    <p:sldId id="286" r:id="rId13"/>
    <p:sldId id="260"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87" r:id="rId29"/>
    <p:sldId id="292" r:id="rId30"/>
    <p:sldId id="289" r:id="rId31"/>
    <p:sldId id="293" r:id="rId32"/>
    <p:sldId id="277" r:id="rId33"/>
    <p:sldId id="276" r:id="rId34"/>
    <p:sldId id="278" r:id="rId35"/>
    <p:sldId id="279" r:id="rId36"/>
    <p:sldId id="280" r:id="rId37"/>
    <p:sldId id="281" r:id="rId38"/>
    <p:sldId id="282" r:id="rId3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zanin Mohajeri-Nels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3" autoAdjust="0"/>
    <p:restoredTop sz="86375" autoAdjust="0"/>
  </p:normalViewPr>
  <p:slideViewPr>
    <p:cSldViewPr snapToGrid="0">
      <p:cViewPr varScale="1">
        <p:scale>
          <a:sx n="69" d="100"/>
          <a:sy n="69" d="100"/>
        </p:scale>
        <p:origin x="78" y="894"/>
      </p:cViewPr>
      <p:guideLst/>
    </p:cSldViewPr>
  </p:slideViewPr>
  <p:outlineViewPr>
    <p:cViewPr>
      <p:scale>
        <a:sx n="33" d="100"/>
        <a:sy n="33" d="100"/>
      </p:scale>
      <p:origin x="0" y="-112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27F602-33BA-4115-9ABC-4474F207DFC7}"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en-US"/>
        </a:p>
      </dgm:t>
    </dgm:pt>
    <dgm:pt modelId="{326948D1-5C12-4876-BCA3-1EC52E1D2087}">
      <dgm:prSet phldrT="[Text]"/>
      <dgm:spPr/>
      <dgm:t>
        <a:bodyPr/>
        <a:lstStyle/>
        <a:p>
          <a:r>
            <a:rPr lang="en-US" dirty="0"/>
            <a:t>U.S. Department of Education </a:t>
          </a:r>
        </a:p>
      </dgm:t>
    </dgm:pt>
    <dgm:pt modelId="{26B5A5C4-723B-4323-9326-7A6CE2AF634D}" type="parTrans" cxnId="{3EF8B226-DD97-4C73-8307-CDFBFE776FA5}">
      <dgm:prSet/>
      <dgm:spPr/>
      <dgm:t>
        <a:bodyPr/>
        <a:lstStyle/>
        <a:p>
          <a:endParaRPr lang="en-US"/>
        </a:p>
      </dgm:t>
    </dgm:pt>
    <dgm:pt modelId="{4A5C1ECA-76F0-4C4B-A1CC-45667DEB45EE}" type="sibTrans" cxnId="{3EF8B226-DD97-4C73-8307-CDFBFE776FA5}">
      <dgm:prSet/>
      <dgm:spPr/>
      <dgm:t>
        <a:bodyPr/>
        <a:lstStyle/>
        <a:p>
          <a:endParaRPr lang="en-US"/>
        </a:p>
      </dgm:t>
    </dgm:pt>
    <dgm:pt modelId="{BAC24753-E12F-4637-952C-1153999E94BA}">
      <dgm:prSet phldrT="[Text]"/>
      <dgm:spPr/>
      <dgm:t>
        <a:bodyPr/>
        <a:lstStyle/>
        <a:p>
          <a:r>
            <a:rPr lang="en-US" dirty="0"/>
            <a:t>Monitors State Educational Agencies (e.g., CDE) and selects local educational agencies to participate in monitoring (can select specific schools to participate)</a:t>
          </a:r>
        </a:p>
      </dgm:t>
    </dgm:pt>
    <dgm:pt modelId="{1A8B6B9A-4287-46A5-A159-300BC2CD7126}" type="parTrans" cxnId="{BFB69D80-0C9E-423C-849F-9D23B0408EAE}">
      <dgm:prSet/>
      <dgm:spPr/>
      <dgm:t>
        <a:bodyPr/>
        <a:lstStyle/>
        <a:p>
          <a:endParaRPr lang="en-US"/>
        </a:p>
      </dgm:t>
    </dgm:pt>
    <dgm:pt modelId="{CA6B41D0-4916-475C-9BC8-EF4117180944}" type="sibTrans" cxnId="{BFB69D80-0C9E-423C-849F-9D23B0408EAE}">
      <dgm:prSet/>
      <dgm:spPr/>
      <dgm:t>
        <a:bodyPr/>
        <a:lstStyle/>
        <a:p>
          <a:endParaRPr lang="en-US"/>
        </a:p>
      </dgm:t>
    </dgm:pt>
    <dgm:pt modelId="{D7826064-5EDD-497A-A40E-8E75826569B9}">
      <dgm:prSet phldrT="[Text]"/>
      <dgm:spPr/>
      <dgm:t>
        <a:bodyPr/>
        <a:lstStyle/>
        <a:p>
          <a:r>
            <a:rPr lang="en-US" dirty="0"/>
            <a:t>Office of Inspector General can select SEAs and/or LEAs for targeted audits (can selects specific schools to participate)</a:t>
          </a:r>
        </a:p>
      </dgm:t>
    </dgm:pt>
    <dgm:pt modelId="{37A6E869-C771-4781-8AB9-FA55380A66F1}" type="parTrans" cxnId="{B0A60657-03BD-4971-8165-C1034D648D51}">
      <dgm:prSet/>
      <dgm:spPr/>
      <dgm:t>
        <a:bodyPr/>
        <a:lstStyle/>
        <a:p>
          <a:endParaRPr lang="en-US"/>
        </a:p>
      </dgm:t>
    </dgm:pt>
    <dgm:pt modelId="{008468A6-DF5C-4138-B499-CCB81BA7C950}" type="sibTrans" cxnId="{B0A60657-03BD-4971-8165-C1034D648D51}">
      <dgm:prSet/>
      <dgm:spPr/>
      <dgm:t>
        <a:bodyPr/>
        <a:lstStyle/>
        <a:p>
          <a:endParaRPr lang="en-US"/>
        </a:p>
      </dgm:t>
    </dgm:pt>
    <dgm:pt modelId="{6F5D088A-4D47-441C-B7D2-022891B21113}">
      <dgm:prSet phldrT="[Text]"/>
      <dgm:spPr/>
      <dgm:t>
        <a:bodyPr/>
        <a:lstStyle/>
        <a:p>
          <a:r>
            <a:rPr lang="en-US" dirty="0"/>
            <a:t>Colorado Department of Education</a:t>
          </a:r>
        </a:p>
      </dgm:t>
    </dgm:pt>
    <dgm:pt modelId="{EE1CBB17-CE9E-40CF-8602-8451A029FCB9}" type="parTrans" cxnId="{E633584A-C2DB-4600-9B1E-AB9BDC263765}">
      <dgm:prSet/>
      <dgm:spPr/>
      <dgm:t>
        <a:bodyPr/>
        <a:lstStyle/>
        <a:p>
          <a:endParaRPr lang="en-US"/>
        </a:p>
      </dgm:t>
    </dgm:pt>
    <dgm:pt modelId="{E1C67882-BE10-4E7D-AB02-568AC2F31D63}" type="sibTrans" cxnId="{E633584A-C2DB-4600-9B1E-AB9BDC263765}">
      <dgm:prSet/>
      <dgm:spPr/>
      <dgm:t>
        <a:bodyPr/>
        <a:lstStyle/>
        <a:p>
          <a:endParaRPr lang="en-US"/>
        </a:p>
      </dgm:t>
    </dgm:pt>
    <dgm:pt modelId="{01EC1F2B-EE87-4511-9625-56C8CDC231A4}">
      <dgm:prSet phldrT="[Text]"/>
      <dgm:spPr/>
      <dgm:t>
        <a:bodyPr/>
        <a:lstStyle/>
        <a:p>
          <a:r>
            <a:rPr lang="en-US" dirty="0"/>
            <a:t>Monitors Local Educational Agencies (districts, CSI, BOCES, &amp; other subgrantees) and selects schools to participate (selection made in partnership with the LEA) in Tier II or III monitoring</a:t>
          </a:r>
        </a:p>
      </dgm:t>
    </dgm:pt>
    <dgm:pt modelId="{D0D11B98-EF4A-408D-AE14-A1F433A6D037}" type="parTrans" cxnId="{05BC6229-32E7-496D-B5EF-83341BD706C1}">
      <dgm:prSet/>
      <dgm:spPr/>
      <dgm:t>
        <a:bodyPr/>
        <a:lstStyle/>
        <a:p>
          <a:endParaRPr lang="en-US"/>
        </a:p>
      </dgm:t>
    </dgm:pt>
    <dgm:pt modelId="{B83988FD-C70A-48FC-8DB5-9884B0455CD3}" type="sibTrans" cxnId="{05BC6229-32E7-496D-B5EF-83341BD706C1}">
      <dgm:prSet/>
      <dgm:spPr/>
      <dgm:t>
        <a:bodyPr/>
        <a:lstStyle/>
        <a:p>
          <a:endParaRPr lang="en-US"/>
        </a:p>
      </dgm:t>
    </dgm:pt>
    <dgm:pt modelId="{9592D425-010F-4B38-9553-B2C75F5EAB3A}">
      <dgm:prSet/>
      <dgm:spPr/>
      <dgm:t>
        <a:bodyPr/>
        <a:lstStyle/>
        <a:p>
          <a:endParaRPr lang="en-US" dirty="0"/>
        </a:p>
      </dgm:t>
    </dgm:pt>
    <dgm:pt modelId="{DD445871-7275-48E1-B777-20FF172EFA72}" type="parTrans" cxnId="{94F21DE8-0137-4605-BE35-9DBAF3086902}">
      <dgm:prSet/>
      <dgm:spPr/>
      <dgm:t>
        <a:bodyPr/>
        <a:lstStyle/>
        <a:p>
          <a:endParaRPr lang="en-US"/>
        </a:p>
      </dgm:t>
    </dgm:pt>
    <dgm:pt modelId="{DF3DD0AD-F0EA-4619-A782-A5F3DA90671D}" type="sibTrans" cxnId="{94F21DE8-0137-4605-BE35-9DBAF3086902}">
      <dgm:prSet/>
      <dgm:spPr/>
      <dgm:t>
        <a:bodyPr/>
        <a:lstStyle/>
        <a:p>
          <a:endParaRPr lang="en-US"/>
        </a:p>
      </dgm:t>
    </dgm:pt>
    <dgm:pt modelId="{069F09AA-BF4B-4F2A-8476-1518AFE0DF72}" type="pres">
      <dgm:prSet presAssocID="{7B27F602-33BA-4115-9ABC-4474F207DFC7}" presName="Name0" presStyleCnt="0">
        <dgm:presLayoutVars>
          <dgm:chMax val="5"/>
          <dgm:chPref val="5"/>
          <dgm:dir/>
          <dgm:animLvl val="lvl"/>
        </dgm:presLayoutVars>
      </dgm:prSet>
      <dgm:spPr/>
    </dgm:pt>
    <dgm:pt modelId="{53824574-9935-4822-B9D4-780557CDB437}" type="pres">
      <dgm:prSet presAssocID="{326948D1-5C12-4876-BCA3-1EC52E1D2087}" presName="parentText1" presStyleLbl="node1" presStyleIdx="0" presStyleCnt="2">
        <dgm:presLayoutVars>
          <dgm:chMax/>
          <dgm:chPref val="3"/>
          <dgm:bulletEnabled val="1"/>
        </dgm:presLayoutVars>
      </dgm:prSet>
      <dgm:spPr/>
    </dgm:pt>
    <dgm:pt modelId="{4F371E4A-DEBE-4A14-A216-28CDEBDBD30C}" type="pres">
      <dgm:prSet presAssocID="{326948D1-5C12-4876-BCA3-1EC52E1D2087}" presName="childText1" presStyleLbl="solidAlignAcc1" presStyleIdx="0" presStyleCnt="2">
        <dgm:presLayoutVars>
          <dgm:chMax val="0"/>
          <dgm:chPref val="0"/>
          <dgm:bulletEnabled val="1"/>
        </dgm:presLayoutVars>
      </dgm:prSet>
      <dgm:spPr/>
    </dgm:pt>
    <dgm:pt modelId="{1F040E95-292D-4577-BC8A-E1B748FA7DB9}" type="pres">
      <dgm:prSet presAssocID="{6F5D088A-4D47-441C-B7D2-022891B21113}" presName="parentText2" presStyleLbl="node1" presStyleIdx="1" presStyleCnt="2">
        <dgm:presLayoutVars>
          <dgm:chMax/>
          <dgm:chPref val="3"/>
          <dgm:bulletEnabled val="1"/>
        </dgm:presLayoutVars>
      </dgm:prSet>
      <dgm:spPr/>
    </dgm:pt>
    <dgm:pt modelId="{24675D70-3519-44A8-B6A8-9C4A71F044E1}" type="pres">
      <dgm:prSet presAssocID="{6F5D088A-4D47-441C-B7D2-022891B21113}" presName="childText2" presStyleLbl="solidAlignAcc1" presStyleIdx="1" presStyleCnt="2">
        <dgm:presLayoutVars>
          <dgm:chMax val="0"/>
          <dgm:chPref val="0"/>
          <dgm:bulletEnabled val="1"/>
        </dgm:presLayoutVars>
      </dgm:prSet>
      <dgm:spPr/>
    </dgm:pt>
  </dgm:ptLst>
  <dgm:cxnLst>
    <dgm:cxn modelId="{3EF8B226-DD97-4C73-8307-CDFBFE776FA5}" srcId="{7B27F602-33BA-4115-9ABC-4474F207DFC7}" destId="{326948D1-5C12-4876-BCA3-1EC52E1D2087}" srcOrd="0" destOrd="0" parTransId="{26B5A5C4-723B-4323-9326-7A6CE2AF634D}" sibTransId="{4A5C1ECA-76F0-4C4B-A1CC-45667DEB45EE}"/>
    <dgm:cxn modelId="{05BC6229-32E7-496D-B5EF-83341BD706C1}" srcId="{6F5D088A-4D47-441C-B7D2-022891B21113}" destId="{01EC1F2B-EE87-4511-9625-56C8CDC231A4}" srcOrd="0" destOrd="0" parTransId="{D0D11B98-EF4A-408D-AE14-A1F433A6D037}" sibTransId="{B83988FD-C70A-48FC-8DB5-9884B0455CD3}"/>
    <dgm:cxn modelId="{E633584A-C2DB-4600-9B1E-AB9BDC263765}" srcId="{7B27F602-33BA-4115-9ABC-4474F207DFC7}" destId="{6F5D088A-4D47-441C-B7D2-022891B21113}" srcOrd="1" destOrd="0" parTransId="{EE1CBB17-CE9E-40CF-8602-8451A029FCB9}" sibTransId="{E1C67882-BE10-4E7D-AB02-568AC2F31D63}"/>
    <dgm:cxn modelId="{82B9B552-F0F1-45E5-8966-1BD510871ED1}" type="presOf" srcId="{BAC24753-E12F-4637-952C-1153999E94BA}" destId="{4F371E4A-DEBE-4A14-A216-28CDEBDBD30C}" srcOrd="0" destOrd="0" presId="urn:microsoft.com/office/officeart/2009/3/layout/IncreasingArrowsProcess"/>
    <dgm:cxn modelId="{B0A60657-03BD-4971-8165-C1034D648D51}" srcId="{326948D1-5C12-4876-BCA3-1EC52E1D2087}" destId="{D7826064-5EDD-497A-A40E-8E75826569B9}" srcOrd="1" destOrd="0" parTransId="{37A6E869-C771-4781-8AB9-FA55380A66F1}" sibTransId="{008468A6-DF5C-4138-B499-CCB81BA7C950}"/>
    <dgm:cxn modelId="{BFB69D80-0C9E-423C-849F-9D23B0408EAE}" srcId="{326948D1-5C12-4876-BCA3-1EC52E1D2087}" destId="{BAC24753-E12F-4637-952C-1153999E94BA}" srcOrd="0" destOrd="0" parTransId="{1A8B6B9A-4287-46A5-A159-300BC2CD7126}" sibTransId="{CA6B41D0-4916-475C-9BC8-EF4117180944}"/>
    <dgm:cxn modelId="{5718588C-914B-4C2B-8100-3EECC5DCB725}" type="presOf" srcId="{D7826064-5EDD-497A-A40E-8E75826569B9}" destId="{4F371E4A-DEBE-4A14-A216-28CDEBDBD30C}" srcOrd="0" destOrd="1" presId="urn:microsoft.com/office/officeart/2009/3/layout/IncreasingArrowsProcess"/>
    <dgm:cxn modelId="{D48B6D8E-A584-49EA-B423-A811AB37545D}" type="presOf" srcId="{326948D1-5C12-4876-BCA3-1EC52E1D2087}" destId="{53824574-9935-4822-B9D4-780557CDB437}" srcOrd="0" destOrd="0" presId="urn:microsoft.com/office/officeart/2009/3/layout/IncreasingArrowsProcess"/>
    <dgm:cxn modelId="{9E8309C6-FCAD-4296-B569-A8DEC6CDA42A}" type="presOf" srcId="{01EC1F2B-EE87-4511-9625-56C8CDC231A4}" destId="{24675D70-3519-44A8-B6A8-9C4A71F044E1}" srcOrd="0" destOrd="0" presId="urn:microsoft.com/office/officeart/2009/3/layout/IncreasingArrowsProcess"/>
    <dgm:cxn modelId="{887878D8-72A9-4B02-B98D-5AC9754B5102}" type="presOf" srcId="{9592D425-010F-4B38-9553-B2C75F5EAB3A}" destId="{24675D70-3519-44A8-B6A8-9C4A71F044E1}" srcOrd="0" destOrd="1" presId="urn:microsoft.com/office/officeart/2009/3/layout/IncreasingArrowsProcess"/>
    <dgm:cxn modelId="{94F21DE8-0137-4605-BE35-9DBAF3086902}" srcId="{6F5D088A-4D47-441C-B7D2-022891B21113}" destId="{9592D425-010F-4B38-9553-B2C75F5EAB3A}" srcOrd="1" destOrd="0" parTransId="{DD445871-7275-48E1-B777-20FF172EFA72}" sibTransId="{DF3DD0AD-F0EA-4619-A782-A5F3DA90671D}"/>
    <dgm:cxn modelId="{EFF1D5EA-3389-4E27-AFF1-F16AF0F86B5A}" type="presOf" srcId="{6F5D088A-4D47-441C-B7D2-022891B21113}" destId="{1F040E95-292D-4577-BC8A-E1B748FA7DB9}" srcOrd="0" destOrd="0" presId="urn:microsoft.com/office/officeart/2009/3/layout/IncreasingArrowsProcess"/>
    <dgm:cxn modelId="{4F88FBFC-F1B6-4FCE-8339-547F98A11193}" type="presOf" srcId="{7B27F602-33BA-4115-9ABC-4474F207DFC7}" destId="{069F09AA-BF4B-4F2A-8476-1518AFE0DF72}" srcOrd="0" destOrd="0" presId="urn:microsoft.com/office/officeart/2009/3/layout/IncreasingArrowsProcess"/>
    <dgm:cxn modelId="{2E3BDCFD-3B90-469B-A09D-E20FCAA2EF4C}" type="presParOf" srcId="{069F09AA-BF4B-4F2A-8476-1518AFE0DF72}" destId="{53824574-9935-4822-B9D4-780557CDB437}" srcOrd="0" destOrd="0" presId="urn:microsoft.com/office/officeart/2009/3/layout/IncreasingArrowsProcess"/>
    <dgm:cxn modelId="{A63076D2-604F-4AD5-BE95-7923D73EBD7A}" type="presParOf" srcId="{069F09AA-BF4B-4F2A-8476-1518AFE0DF72}" destId="{4F371E4A-DEBE-4A14-A216-28CDEBDBD30C}" srcOrd="1" destOrd="0" presId="urn:microsoft.com/office/officeart/2009/3/layout/IncreasingArrowsProcess"/>
    <dgm:cxn modelId="{303306AC-3B28-4038-9D82-2EEC2D3BEE98}" type="presParOf" srcId="{069F09AA-BF4B-4F2A-8476-1518AFE0DF72}" destId="{1F040E95-292D-4577-BC8A-E1B748FA7DB9}" srcOrd="2" destOrd="0" presId="urn:microsoft.com/office/officeart/2009/3/layout/IncreasingArrowsProcess"/>
    <dgm:cxn modelId="{C4FCC9B7-D162-46B7-8220-27450479B7FF}" type="presParOf" srcId="{069F09AA-BF4B-4F2A-8476-1518AFE0DF72}" destId="{24675D70-3519-44A8-B6A8-9C4A71F044E1}" srcOrd="3"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3CC114-4CE3-40FC-BC88-C60D19F0424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7C0A8E7-9607-4795-B6A5-30762A976978}">
      <dgm:prSet/>
      <dgm:spPr/>
      <dgm:t>
        <a:bodyPr/>
        <a:lstStyle/>
        <a:p>
          <a:r>
            <a:rPr lang="en-US" dirty="0"/>
            <a:t>Who</a:t>
          </a:r>
        </a:p>
      </dgm:t>
    </dgm:pt>
    <dgm:pt modelId="{FC97412A-B384-4DBD-A59F-2ABB043C88B5}" type="parTrans" cxnId="{7E867B89-DA2B-442C-9284-AAF9CB17AAAA}">
      <dgm:prSet/>
      <dgm:spPr/>
      <dgm:t>
        <a:bodyPr/>
        <a:lstStyle/>
        <a:p>
          <a:endParaRPr lang="en-US"/>
        </a:p>
      </dgm:t>
    </dgm:pt>
    <dgm:pt modelId="{7D76A297-4202-4A02-B19F-DE7D4FB92CEF}" type="sibTrans" cxnId="{7E867B89-DA2B-442C-9284-AAF9CB17AAAA}">
      <dgm:prSet/>
      <dgm:spPr/>
      <dgm:t>
        <a:bodyPr/>
        <a:lstStyle/>
        <a:p>
          <a:endParaRPr lang="en-US"/>
        </a:p>
      </dgm:t>
    </dgm:pt>
    <dgm:pt modelId="{0F971684-2F1F-4849-AA42-1673C4B6FFE2}">
      <dgm:prSet/>
      <dgm:spPr/>
      <dgm:t>
        <a:bodyPr/>
        <a:lstStyle/>
        <a:p>
          <a:r>
            <a:rPr lang="en-US" dirty="0"/>
            <a:t>CDE monitors the LEA (fiscal agent) and some schools </a:t>
          </a:r>
          <a:r>
            <a:rPr lang="en-US" b="1" i="1" dirty="0"/>
            <a:t>might</a:t>
          </a:r>
          <a:r>
            <a:rPr lang="en-US" dirty="0"/>
            <a:t> be selected to participate</a:t>
          </a:r>
        </a:p>
      </dgm:t>
    </dgm:pt>
    <dgm:pt modelId="{794CFD57-4DEC-4710-ABE0-1021E0B35516}" type="parTrans" cxnId="{C781968C-3FFF-43AE-86F3-4A14C5761C19}">
      <dgm:prSet/>
      <dgm:spPr/>
      <dgm:t>
        <a:bodyPr/>
        <a:lstStyle/>
        <a:p>
          <a:endParaRPr lang="en-US"/>
        </a:p>
      </dgm:t>
    </dgm:pt>
    <dgm:pt modelId="{EC7E8321-7E57-4316-8867-D42D2AC52D79}" type="sibTrans" cxnId="{C781968C-3FFF-43AE-86F3-4A14C5761C19}">
      <dgm:prSet/>
      <dgm:spPr/>
      <dgm:t>
        <a:bodyPr/>
        <a:lstStyle/>
        <a:p>
          <a:endParaRPr lang="en-US"/>
        </a:p>
      </dgm:t>
    </dgm:pt>
    <dgm:pt modelId="{6397E384-ECE1-41A3-9B2D-622453D27C8E}">
      <dgm:prSet/>
      <dgm:spPr/>
      <dgm:t>
        <a:bodyPr/>
        <a:lstStyle/>
        <a:p>
          <a:r>
            <a:rPr lang="en-US" dirty="0"/>
            <a:t>Why </a:t>
          </a:r>
        </a:p>
      </dgm:t>
    </dgm:pt>
    <dgm:pt modelId="{EFE70168-18BD-4CD7-933B-8BF7BCC49B6B}" type="parTrans" cxnId="{8ED8ED09-4C39-45D4-A204-47D804ED7D9B}">
      <dgm:prSet/>
      <dgm:spPr/>
      <dgm:t>
        <a:bodyPr/>
        <a:lstStyle/>
        <a:p>
          <a:endParaRPr lang="en-US"/>
        </a:p>
      </dgm:t>
    </dgm:pt>
    <dgm:pt modelId="{58E5F31C-3AC1-4DEA-A0BA-747F630BBDD8}" type="sibTrans" cxnId="{8ED8ED09-4C39-45D4-A204-47D804ED7D9B}">
      <dgm:prSet/>
      <dgm:spPr/>
      <dgm:t>
        <a:bodyPr/>
        <a:lstStyle/>
        <a:p>
          <a:endParaRPr lang="en-US"/>
        </a:p>
      </dgm:t>
    </dgm:pt>
    <dgm:pt modelId="{8EA6B7AB-1404-41F2-BF29-344F1648813D}">
      <dgm:prSet/>
      <dgm:spPr/>
      <dgm:t>
        <a:bodyPr/>
        <a:lstStyle/>
        <a:p>
          <a:r>
            <a:rPr lang="en-US" dirty="0"/>
            <a:t>Demonstrate compliance with federal statute, regulations, and guidance pertaining to the grant</a:t>
          </a:r>
        </a:p>
      </dgm:t>
    </dgm:pt>
    <dgm:pt modelId="{2EFB2D16-54AC-4ECB-8E88-5356317102EE}" type="parTrans" cxnId="{C43A6D6C-E7A1-4477-BAD5-86A702DCEB3E}">
      <dgm:prSet/>
      <dgm:spPr/>
      <dgm:t>
        <a:bodyPr/>
        <a:lstStyle/>
        <a:p>
          <a:endParaRPr lang="en-US"/>
        </a:p>
      </dgm:t>
    </dgm:pt>
    <dgm:pt modelId="{D1C276E2-D5DC-4B47-86D7-AEB9A798ACD6}" type="sibTrans" cxnId="{C43A6D6C-E7A1-4477-BAD5-86A702DCEB3E}">
      <dgm:prSet/>
      <dgm:spPr/>
      <dgm:t>
        <a:bodyPr/>
        <a:lstStyle/>
        <a:p>
          <a:endParaRPr lang="en-US"/>
        </a:p>
      </dgm:t>
    </dgm:pt>
    <dgm:pt modelId="{CE5542C0-72B9-4223-B2FE-AFA66125FCA1}">
      <dgm:prSet/>
      <dgm:spPr/>
      <dgm:t>
        <a:bodyPr/>
        <a:lstStyle/>
        <a:p>
          <a:pPr>
            <a:buFont typeface="Courier New" panose="02070309020205020404" pitchFamily="49" charset="0"/>
            <a:buChar char="o"/>
          </a:pPr>
          <a:r>
            <a:rPr lang="en-US" dirty="0"/>
            <a:t>Programmatic requirements</a:t>
          </a:r>
        </a:p>
      </dgm:t>
    </dgm:pt>
    <dgm:pt modelId="{1399CD89-EF4C-4DED-B725-7D758582AACA}" type="parTrans" cxnId="{BC804F40-28B2-4F60-9A4D-86BC22D98FE6}">
      <dgm:prSet/>
      <dgm:spPr/>
      <dgm:t>
        <a:bodyPr/>
        <a:lstStyle/>
        <a:p>
          <a:endParaRPr lang="en-US"/>
        </a:p>
      </dgm:t>
    </dgm:pt>
    <dgm:pt modelId="{A75EB3DA-8BA7-445A-A4A8-13362D3E4DF1}" type="sibTrans" cxnId="{BC804F40-28B2-4F60-9A4D-86BC22D98FE6}">
      <dgm:prSet/>
      <dgm:spPr/>
      <dgm:t>
        <a:bodyPr/>
        <a:lstStyle/>
        <a:p>
          <a:endParaRPr lang="en-US"/>
        </a:p>
      </dgm:t>
    </dgm:pt>
    <dgm:pt modelId="{1E594BDB-300F-4144-833B-8F0E7AF95006}">
      <dgm:prSet/>
      <dgm:spPr/>
      <dgm:t>
        <a:bodyPr/>
        <a:lstStyle/>
        <a:p>
          <a:pPr>
            <a:buFont typeface="Courier New" panose="02070309020205020404" pitchFamily="49" charset="0"/>
            <a:buChar char="o"/>
          </a:pPr>
          <a:r>
            <a:rPr lang="en-US" dirty="0"/>
            <a:t>Fiscal requirements</a:t>
          </a:r>
        </a:p>
      </dgm:t>
    </dgm:pt>
    <dgm:pt modelId="{659C5B32-83E0-426E-B3C0-D4BAD3A10D81}" type="parTrans" cxnId="{9FDF42FB-D778-4617-A545-D12AC29C5F56}">
      <dgm:prSet/>
      <dgm:spPr/>
      <dgm:t>
        <a:bodyPr/>
        <a:lstStyle/>
        <a:p>
          <a:endParaRPr lang="en-US"/>
        </a:p>
      </dgm:t>
    </dgm:pt>
    <dgm:pt modelId="{5E46AEAE-115E-4034-A3E1-2E557E906F33}" type="sibTrans" cxnId="{9FDF42FB-D778-4617-A545-D12AC29C5F56}">
      <dgm:prSet/>
      <dgm:spPr/>
      <dgm:t>
        <a:bodyPr/>
        <a:lstStyle/>
        <a:p>
          <a:endParaRPr lang="en-US"/>
        </a:p>
      </dgm:t>
    </dgm:pt>
    <dgm:pt modelId="{2063B95D-3688-477B-88E5-CC6DFB4B1EF7}">
      <dgm:prSet/>
      <dgm:spPr/>
      <dgm:t>
        <a:bodyPr/>
        <a:lstStyle/>
        <a:p>
          <a:r>
            <a:rPr lang="en-US"/>
            <a:t>Demonstrate that plans and budgets for use of funds were implemented as approved</a:t>
          </a:r>
        </a:p>
      </dgm:t>
    </dgm:pt>
    <dgm:pt modelId="{BA1253A8-BE3E-4FCA-9D05-BEF010EE11FE}" type="parTrans" cxnId="{3FC56DA2-962F-4222-87C0-D9BDFA8F1108}">
      <dgm:prSet/>
      <dgm:spPr/>
      <dgm:t>
        <a:bodyPr/>
        <a:lstStyle/>
        <a:p>
          <a:endParaRPr lang="en-US"/>
        </a:p>
      </dgm:t>
    </dgm:pt>
    <dgm:pt modelId="{6C238078-DB54-4B59-8E53-51C0A06095F5}" type="sibTrans" cxnId="{3FC56DA2-962F-4222-87C0-D9BDFA8F1108}">
      <dgm:prSet/>
      <dgm:spPr/>
      <dgm:t>
        <a:bodyPr/>
        <a:lstStyle/>
        <a:p>
          <a:endParaRPr lang="en-US"/>
        </a:p>
      </dgm:t>
    </dgm:pt>
    <dgm:pt modelId="{318BEA9E-F0EB-4A33-8557-365729E0E226}">
      <dgm:prSet/>
      <dgm:spPr/>
      <dgm:t>
        <a:bodyPr/>
        <a:lstStyle/>
        <a:p>
          <a:r>
            <a:rPr lang="en-US" dirty="0"/>
            <a:t>How</a:t>
          </a:r>
        </a:p>
      </dgm:t>
    </dgm:pt>
    <dgm:pt modelId="{C98D96E0-9F5F-41C0-9DD8-C835C40E23E6}" type="parTrans" cxnId="{457C75F2-8FF9-472F-A6E1-9742E98C0310}">
      <dgm:prSet/>
      <dgm:spPr/>
      <dgm:t>
        <a:bodyPr/>
        <a:lstStyle/>
        <a:p>
          <a:endParaRPr lang="en-US"/>
        </a:p>
      </dgm:t>
    </dgm:pt>
    <dgm:pt modelId="{0CBD2877-AE65-4CD4-A2A5-C15C3B92582A}" type="sibTrans" cxnId="{457C75F2-8FF9-472F-A6E1-9742E98C0310}">
      <dgm:prSet/>
      <dgm:spPr/>
      <dgm:t>
        <a:bodyPr/>
        <a:lstStyle/>
        <a:p>
          <a:endParaRPr lang="en-US"/>
        </a:p>
      </dgm:t>
    </dgm:pt>
    <dgm:pt modelId="{AF7608E9-03F9-439B-93DC-9BA7900F149E}">
      <dgm:prSet/>
      <dgm:spPr/>
      <dgm:t>
        <a:bodyPr/>
        <a:lstStyle/>
        <a:p>
          <a:pPr>
            <a:buFont typeface="Arial" panose="020B0604020202020204" pitchFamily="34" charset="0"/>
            <a:buChar char="•"/>
          </a:pPr>
          <a:r>
            <a:rPr lang="en-US" b="0" i="0" dirty="0"/>
            <a:t>Identify and highlight LEA areas of strength and effective implementation;</a:t>
          </a:r>
          <a:endParaRPr lang="en-US" dirty="0"/>
        </a:p>
      </dgm:t>
    </dgm:pt>
    <dgm:pt modelId="{AAE0C8B9-614B-4E0B-9599-DD92827713F3}" type="parTrans" cxnId="{43636537-3CC0-4854-8321-1EA8E8E355F9}">
      <dgm:prSet/>
      <dgm:spPr/>
      <dgm:t>
        <a:bodyPr/>
        <a:lstStyle/>
        <a:p>
          <a:endParaRPr lang="en-US"/>
        </a:p>
      </dgm:t>
    </dgm:pt>
    <dgm:pt modelId="{89104C0B-1DF3-4D98-A848-D986CF21EE03}" type="sibTrans" cxnId="{43636537-3CC0-4854-8321-1EA8E8E355F9}">
      <dgm:prSet/>
      <dgm:spPr/>
      <dgm:t>
        <a:bodyPr/>
        <a:lstStyle/>
        <a:p>
          <a:endParaRPr lang="en-US"/>
        </a:p>
      </dgm:t>
    </dgm:pt>
    <dgm:pt modelId="{AEF1061E-82EE-49E0-9CC6-713F41637400}">
      <dgm:prSet/>
      <dgm:spPr/>
      <dgm:t>
        <a:bodyPr/>
        <a:lstStyle/>
        <a:p>
          <a:pPr>
            <a:buFont typeface="Arial" panose="020B0604020202020204" pitchFamily="34" charset="0"/>
            <a:buChar char="•"/>
          </a:pPr>
          <a:r>
            <a:rPr lang="en-US" b="0" i="0" dirty="0"/>
            <a:t>Collaborate with LEAs to implement effective programs and practices to improve outcomes for students; and</a:t>
          </a:r>
          <a:endParaRPr lang="en-US" dirty="0"/>
        </a:p>
      </dgm:t>
    </dgm:pt>
    <dgm:pt modelId="{28BC5F47-FC00-4A6B-A9EF-C89B1B07C183}" type="parTrans" cxnId="{008B9887-7B80-4E5D-90BF-0B56A958EC59}">
      <dgm:prSet/>
      <dgm:spPr/>
      <dgm:t>
        <a:bodyPr/>
        <a:lstStyle/>
        <a:p>
          <a:endParaRPr lang="en-US"/>
        </a:p>
      </dgm:t>
    </dgm:pt>
    <dgm:pt modelId="{D0DA8C34-DF5E-447C-ABA9-E8D96FB7320D}" type="sibTrans" cxnId="{008B9887-7B80-4E5D-90BF-0B56A958EC59}">
      <dgm:prSet/>
      <dgm:spPr/>
      <dgm:t>
        <a:bodyPr/>
        <a:lstStyle/>
        <a:p>
          <a:endParaRPr lang="en-US"/>
        </a:p>
      </dgm:t>
    </dgm:pt>
    <dgm:pt modelId="{2E5EB5E1-0776-4BB6-9B1D-5EC3F7B64C91}">
      <dgm:prSet/>
      <dgm:spPr/>
      <dgm:t>
        <a:bodyPr/>
        <a:lstStyle/>
        <a:p>
          <a:pPr>
            <a:buFont typeface="Arial" panose="020B0604020202020204" pitchFamily="34" charset="0"/>
            <a:buChar char="•"/>
          </a:pPr>
          <a:r>
            <a:rPr lang="en-US" b="0" i="0" dirty="0"/>
            <a:t>Identify, disseminate, and learn from exemplary practices within Colorado.</a:t>
          </a:r>
          <a:endParaRPr lang="en-US" dirty="0"/>
        </a:p>
      </dgm:t>
    </dgm:pt>
    <dgm:pt modelId="{6CCC1F92-88CB-4FEF-8F9A-DA8B4A81C6E2}" type="parTrans" cxnId="{BE7B9540-AEDD-47A6-B504-30CD09A89306}">
      <dgm:prSet/>
      <dgm:spPr/>
      <dgm:t>
        <a:bodyPr/>
        <a:lstStyle/>
        <a:p>
          <a:endParaRPr lang="en-US"/>
        </a:p>
      </dgm:t>
    </dgm:pt>
    <dgm:pt modelId="{961C6A05-3671-4F2B-A217-CEA70A5867E8}" type="sibTrans" cxnId="{BE7B9540-AEDD-47A6-B504-30CD09A89306}">
      <dgm:prSet/>
      <dgm:spPr/>
      <dgm:t>
        <a:bodyPr/>
        <a:lstStyle/>
        <a:p>
          <a:endParaRPr lang="en-US"/>
        </a:p>
      </dgm:t>
    </dgm:pt>
    <dgm:pt modelId="{F1ED5C17-EBFD-43C6-9CF4-816CB198A37E}">
      <dgm:prSet/>
      <dgm:spPr/>
      <dgm:t>
        <a:bodyPr/>
        <a:lstStyle/>
        <a:p>
          <a:r>
            <a:rPr lang="en-US" dirty="0"/>
            <a:t>Any entity or organization that accepts federal funds, including ESSER, is subject to monitoring and/or audits</a:t>
          </a:r>
        </a:p>
      </dgm:t>
    </dgm:pt>
    <dgm:pt modelId="{56FFF2CB-5E7D-4CDE-B373-AA71184C0E37}" type="parTrans" cxnId="{70A5E621-2E92-47A7-924A-FBBACD4F35F0}">
      <dgm:prSet/>
      <dgm:spPr/>
      <dgm:t>
        <a:bodyPr/>
        <a:lstStyle/>
        <a:p>
          <a:endParaRPr lang="en-US"/>
        </a:p>
      </dgm:t>
    </dgm:pt>
    <dgm:pt modelId="{E3859EE8-B132-4528-A163-5EC81F147E21}" type="sibTrans" cxnId="{70A5E621-2E92-47A7-924A-FBBACD4F35F0}">
      <dgm:prSet/>
      <dgm:spPr/>
      <dgm:t>
        <a:bodyPr/>
        <a:lstStyle/>
        <a:p>
          <a:endParaRPr lang="en-US"/>
        </a:p>
      </dgm:t>
    </dgm:pt>
    <dgm:pt modelId="{27CFA2F2-B65D-4BCA-8E9E-EB660D43C711}">
      <dgm:prSet/>
      <dgm:spPr/>
      <dgm:t>
        <a:bodyPr/>
        <a:lstStyle/>
        <a:p>
          <a:pPr>
            <a:buNone/>
          </a:pPr>
          <a:r>
            <a:rPr lang="en-US" dirty="0"/>
            <a:t>CDE’s Mission and Vision for Monitoring: </a:t>
          </a:r>
        </a:p>
      </dgm:t>
    </dgm:pt>
    <dgm:pt modelId="{7414102D-0A73-4A88-9A35-B6F70D4EEEC7}" type="parTrans" cxnId="{A84FC690-6D68-487F-ACC9-C1B10085B86C}">
      <dgm:prSet/>
      <dgm:spPr/>
      <dgm:t>
        <a:bodyPr/>
        <a:lstStyle/>
        <a:p>
          <a:endParaRPr lang="en-US"/>
        </a:p>
      </dgm:t>
    </dgm:pt>
    <dgm:pt modelId="{FD6B7530-A77F-45A0-9793-036CC10C92DF}" type="sibTrans" cxnId="{A84FC690-6D68-487F-ACC9-C1B10085B86C}">
      <dgm:prSet/>
      <dgm:spPr/>
      <dgm:t>
        <a:bodyPr/>
        <a:lstStyle/>
        <a:p>
          <a:endParaRPr lang="en-US"/>
        </a:p>
      </dgm:t>
    </dgm:pt>
    <dgm:pt modelId="{ADDC3BD0-B8D5-4CC5-ADF4-EF563F5352C1}">
      <dgm:prSet/>
      <dgm:spPr/>
      <dgm:t>
        <a:bodyPr/>
        <a:lstStyle/>
        <a:p>
          <a:pPr>
            <a:buFont typeface="Arial" panose="020B0604020202020204" pitchFamily="34" charset="0"/>
            <a:buChar char="•"/>
          </a:pPr>
          <a:r>
            <a:rPr lang="en-US" dirty="0"/>
            <a:t>In partnership and collaboration between State, LEA, and School</a:t>
          </a:r>
        </a:p>
      </dgm:t>
    </dgm:pt>
    <dgm:pt modelId="{2D4BCD8F-4EA9-49FA-9040-C07DDCF097E4}" type="parTrans" cxnId="{898D5223-6A03-4F52-8823-B133224D0C93}">
      <dgm:prSet/>
      <dgm:spPr/>
      <dgm:t>
        <a:bodyPr/>
        <a:lstStyle/>
        <a:p>
          <a:endParaRPr lang="en-US"/>
        </a:p>
      </dgm:t>
    </dgm:pt>
    <dgm:pt modelId="{14BC52E5-246A-4D36-BEA8-E4319E143249}" type="sibTrans" cxnId="{898D5223-6A03-4F52-8823-B133224D0C93}">
      <dgm:prSet/>
      <dgm:spPr/>
      <dgm:t>
        <a:bodyPr/>
        <a:lstStyle/>
        <a:p>
          <a:endParaRPr lang="en-US"/>
        </a:p>
      </dgm:t>
    </dgm:pt>
    <dgm:pt modelId="{73BB64DD-6720-4DBE-AFEE-F9484589C5A9}">
      <dgm:prSet/>
      <dgm:spPr/>
      <dgm:t>
        <a:bodyPr/>
        <a:lstStyle/>
        <a:p>
          <a:pPr>
            <a:buNone/>
          </a:pPr>
          <a:r>
            <a:rPr lang="en-US" dirty="0"/>
            <a:t>Responsibility to ensure appropriate uses of federal funds that meet program intent(s)</a:t>
          </a:r>
        </a:p>
      </dgm:t>
    </dgm:pt>
    <dgm:pt modelId="{939E91E6-485F-4B80-9021-0554EE8C60DD}" type="parTrans" cxnId="{A70041F7-529A-4F90-B9E8-C67F5F6FD172}">
      <dgm:prSet/>
      <dgm:spPr/>
      <dgm:t>
        <a:bodyPr/>
        <a:lstStyle/>
        <a:p>
          <a:endParaRPr lang="en-US"/>
        </a:p>
      </dgm:t>
    </dgm:pt>
    <dgm:pt modelId="{A93ACB7A-72B9-4E4B-A937-3D39B05FB5FB}" type="sibTrans" cxnId="{A70041F7-529A-4F90-B9E8-C67F5F6FD172}">
      <dgm:prSet/>
      <dgm:spPr/>
      <dgm:t>
        <a:bodyPr/>
        <a:lstStyle/>
        <a:p>
          <a:endParaRPr lang="en-US"/>
        </a:p>
      </dgm:t>
    </dgm:pt>
    <dgm:pt modelId="{18CDF452-BE37-4C1B-A780-4B97F4512DAE}" type="pres">
      <dgm:prSet presAssocID="{443CC114-4CE3-40FC-BC88-C60D19F04241}" presName="Name0" presStyleCnt="0">
        <dgm:presLayoutVars>
          <dgm:dir/>
          <dgm:animLvl val="lvl"/>
          <dgm:resizeHandles val="exact"/>
        </dgm:presLayoutVars>
      </dgm:prSet>
      <dgm:spPr/>
    </dgm:pt>
    <dgm:pt modelId="{82235C4A-B4AC-4B12-879A-5B906952CA52}" type="pres">
      <dgm:prSet presAssocID="{B7C0A8E7-9607-4795-B6A5-30762A976978}" presName="composite" presStyleCnt="0"/>
      <dgm:spPr/>
    </dgm:pt>
    <dgm:pt modelId="{7C9C61A2-DD6F-47F3-8436-0193C664EB9A}" type="pres">
      <dgm:prSet presAssocID="{B7C0A8E7-9607-4795-B6A5-30762A976978}" presName="parTx" presStyleLbl="alignNode1" presStyleIdx="0" presStyleCnt="3">
        <dgm:presLayoutVars>
          <dgm:chMax val="0"/>
          <dgm:chPref val="0"/>
          <dgm:bulletEnabled val="1"/>
        </dgm:presLayoutVars>
      </dgm:prSet>
      <dgm:spPr/>
    </dgm:pt>
    <dgm:pt modelId="{45AEFC70-5FCA-4CB1-831F-ED80A5C79FFC}" type="pres">
      <dgm:prSet presAssocID="{B7C0A8E7-9607-4795-B6A5-30762A976978}" presName="desTx" presStyleLbl="alignAccFollowNode1" presStyleIdx="0" presStyleCnt="3">
        <dgm:presLayoutVars>
          <dgm:bulletEnabled val="1"/>
        </dgm:presLayoutVars>
      </dgm:prSet>
      <dgm:spPr/>
    </dgm:pt>
    <dgm:pt modelId="{77FF8840-4917-4C7E-AB4C-8F4364E92C9C}" type="pres">
      <dgm:prSet presAssocID="{7D76A297-4202-4A02-B19F-DE7D4FB92CEF}" presName="space" presStyleCnt="0"/>
      <dgm:spPr/>
    </dgm:pt>
    <dgm:pt modelId="{6461D70F-14DB-46F7-B35D-85CCDE2BD245}" type="pres">
      <dgm:prSet presAssocID="{6397E384-ECE1-41A3-9B2D-622453D27C8E}" presName="composite" presStyleCnt="0"/>
      <dgm:spPr/>
    </dgm:pt>
    <dgm:pt modelId="{99DEB82F-79AB-4199-B3B1-A6DABD42A108}" type="pres">
      <dgm:prSet presAssocID="{6397E384-ECE1-41A3-9B2D-622453D27C8E}" presName="parTx" presStyleLbl="alignNode1" presStyleIdx="1" presStyleCnt="3">
        <dgm:presLayoutVars>
          <dgm:chMax val="0"/>
          <dgm:chPref val="0"/>
          <dgm:bulletEnabled val="1"/>
        </dgm:presLayoutVars>
      </dgm:prSet>
      <dgm:spPr/>
    </dgm:pt>
    <dgm:pt modelId="{CFA5F5E4-FD48-4CF8-A19F-A5B2ACC2C78B}" type="pres">
      <dgm:prSet presAssocID="{6397E384-ECE1-41A3-9B2D-622453D27C8E}" presName="desTx" presStyleLbl="alignAccFollowNode1" presStyleIdx="1" presStyleCnt="3">
        <dgm:presLayoutVars>
          <dgm:bulletEnabled val="1"/>
        </dgm:presLayoutVars>
      </dgm:prSet>
      <dgm:spPr/>
    </dgm:pt>
    <dgm:pt modelId="{16494791-31AB-49A3-8E00-EFC9DA99F686}" type="pres">
      <dgm:prSet presAssocID="{58E5F31C-3AC1-4DEA-A0BA-747F630BBDD8}" presName="space" presStyleCnt="0"/>
      <dgm:spPr/>
    </dgm:pt>
    <dgm:pt modelId="{07835FFB-89C8-4512-8D04-98C0EAB2775B}" type="pres">
      <dgm:prSet presAssocID="{318BEA9E-F0EB-4A33-8557-365729E0E226}" presName="composite" presStyleCnt="0"/>
      <dgm:spPr/>
    </dgm:pt>
    <dgm:pt modelId="{F531E18C-E3EC-4A37-97BC-F251BDB00542}" type="pres">
      <dgm:prSet presAssocID="{318BEA9E-F0EB-4A33-8557-365729E0E226}" presName="parTx" presStyleLbl="alignNode1" presStyleIdx="2" presStyleCnt="3">
        <dgm:presLayoutVars>
          <dgm:chMax val="0"/>
          <dgm:chPref val="0"/>
          <dgm:bulletEnabled val="1"/>
        </dgm:presLayoutVars>
      </dgm:prSet>
      <dgm:spPr/>
    </dgm:pt>
    <dgm:pt modelId="{7CAA4942-0285-4FBC-A544-B0C827359931}" type="pres">
      <dgm:prSet presAssocID="{318BEA9E-F0EB-4A33-8557-365729E0E226}" presName="desTx" presStyleLbl="alignAccFollowNode1" presStyleIdx="2" presStyleCnt="3">
        <dgm:presLayoutVars>
          <dgm:bulletEnabled val="1"/>
        </dgm:presLayoutVars>
      </dgm:prSet>
      <dgm:spPr/>
    </dgm:pt>
  </dgm:ptLst>
  <dgm:cxnLst>
    <dgm:cxn modelId="{959C3E00-D344-4564-BD24-85E663BDF757}" type="presOf" srcId="{AEF1061E-82EE-49E0-9CC6-713F41637400}" destId="{7CAA4942-0285-4FBC-A544-B0C827359931}" srcOrd="0" destOrd="3" presId="urn:microsoft.com/office/officeart/2005/8/layout/hList1"/>
    <dgm:cxn modelId="{2C3C5608-55F7-4917-AB8C-79ECA7428AA7}" type="presOf" srcId="{CE5542C0-72B9-4223-B2FE-AFA66125FCA1}" destId="{CFA5F5E4-FD48-4CF8-A19F-A5B2ACC2C78B}" srcOrd="0" destOrd="2" presId="urn:microsoft.com/office/officeart/2005/8/layout/hList1"/>
    <dgm:cxn modelId="{8ED8ED09-4C39-45D4-A204-47D804ED7D9B}" srcId="{443CC114-4CE3-40FC-BC88-C60D19F04241}" destId="{6397E384-ECE1-41A3-9B2D-622453D27C8E}" srcOrd="1" destOrd="0" parTransId="{EFE70168-18BD-4CD7-933B-8BF7BCC49B6B}" sibTransId="{58E5F31C-3AC1-4DEA-A0BA-747F630BBDD8}"/>
    <dgm:cxn modelId="{05C62014-5224-4FFD-BDDA-9A2C3DEEAB77}" type="presOf" srcId="{1E594BDB-300F-4144-833B-8F0E7AF95006}" destId="{CFA5F5E4-FD48-4CF8-A19F-A5B2ACC2C78B}" srcOrd="0" destOrd="3" presId="urn:microsoft.com/office/officeart/2005/8/layout/hList1"/>
    <dgm:cxn modelId="{70A5E621-2E92-47A7-924A-FBBACD4F35F0}" srcId="{B7C0A8E7-9607-4795-B6A5-30762A976978}" destId="{F1ED5C17-EBFD-43C6-9CF4-816CB198A37E}" srcOrd="0" destOrd="0" parTransId="{56FFF2CB-5E7D-4CDE-B373-AA71184C0E37}" sibTransId="{E3859EE8-B132-4528-A163-5EC81F147E21}"/>
    <dgm:cxn modelId="{898D5223-6A03-4F52-8823-B133224D0C93}" srcId="{318BEA9E-F0EB-4A33-8557-365729E0E226}" destId="{ADDC3BD0-B8D5-4CC5-ADF4-EF563F5352C1}" srcOrd="1" destOrd="0" parTransId="{2D4BCD8F-4EA9-49FA-9040-C07DDCF097E4}" sibTransId="{14BC52E5-246A-4D36-BEA8-E4319E143249}"/>
    <dgm:cxn modelId="{02ADE923-880D-4D8F-AE00-CEE6D5CB0B48}" type="presOf" srcId="{AF7608E9-03F9-439B-93DC-9BA7900F149E}" destId="{7CAA4942-0285-4FBC-A544-B0C827359931}" srcOrd="0" destOrd="2" presId="urn:microsoft.com/office/officeart/2005/8/layout/hList1"/>
    <dgm:cxn modelId="{A9114E31-CAF0-41B3-84AE-C59D758CB397}" type="presOf" srcId="{B7C0A8E7-9607-4795-B6A5-30762A976978}" destId="{7C9C61A2-DD6F-47F3-8436-0193C664EB9A}" srcOrd="0" destOrd="0" presId="urn:microsoft.com/office/officeart/2005/8/layout/hList1"/>
    <dgm:cxn modelId="{808F8236-63DC-4998-B16A-48CA11E29F1F}" type="presOf" srcId="{2063B95D-3688-477B-88E5-CC6DFB4B1EF7}" destId="{CFA5F5E4-FD48-4CF8-A19F-A5B2ACC2C78B}" srcOrd="0" destOrd="4" presId="urn:microsoft.com/office/officeart/2005/8/layout/hList1"/>
    <dgm:cxn modelId="{43636537-3CC0-4854-8321-1EA8E8E355F9}" srcId="{318BEA9E-F0EB-4A33-8557-365729E0E226}" destId="{AF7608E9-03F9-439B-93DC-9BA7900F149E}" srcOrd="2" destOrd="0" parTransId="{AAE0C8B9-614B-4E0B-9599-DD92827713F3}" sibTransId="{89104C0B-1DF3-4D98-A848-D986CF21EE03}"/>
    <dgm:cxn modelId="{BC804F40-28B2-4F60-9A4D-86BC22D98FE6}" srcId="{8EA6B7AB-1404-41F2-BF29-344F1648813D}" destId="{CE5542C0-72B9-4223-B2FE-AFA66125FCA1}" srcOrd="0" destOrd="0" parTransId="{1399CD89-EF4C-4DED-B725-7D758582AACA}" sibTransId="{A75EB3DA-8BA7-445A-A4A8-13362D3E4DF1}"/>
    <dgm:cxn modelId="{BE7B9540-AEDD-47A6-B504-30CD09A89306}" srcId="{318BEA9E-F0EB-4A33-8557-365729E0E226}" destId="{2E5EB5E1-0776-4BB6-9B1D-5EC3F7B64C91}" srcOrd="4" destOrd="0" parTransId="{6CCC1F92-88CB-4FEF-8F9A-DA8B4A81C6E2}" sibTransId="{961C6A05-3671-4F2B-A217-CEA70A5867E8}"/>
    <dgm:cxn modelId="{6E38C649-413E-4F0D-BB0C-166153A86392}" type="presOf" srcId="{318BEA9E-F0EB-4A33-8557-365729E0E226}" destId="{F531E18C-E3EC-4A37-97BC-F251BDB00542}" srcOrd="0" destOrd="0" presId="urn:microsoft.com/office/officeart/2005/8/layout/hList1"/>
    <dgm:cxn modelId="{C43A6D6C-E7A1-4477-BAD5-86A702DCEB3E}" srcId="{6397E384-ECE1-41A3-9B2D-622453D27C8E}" destId="{8EA6B7AB-1404-41F2-BF29-344F1648813D}" srcOrd="1" destOrd="0" parTransId="{2EFB2D16-54AC-4ECB-8E88-5356317102EE}" sibTransId="{D1C276E2-D5DC-4B47-86D7-AEB9A798ACD6}"/>
    <dgm:cxn modelId="{1E4FCF73-17E9-4DFF-AFAC-B2AFD178C7A0}" type="presOf" srcId="{F1ED5C17-EBFD-43C6-9CF4-816CB198A37E}" destId="{45AEFC70-5FCA-4CB1-831F-ED80A5C79FFC}" srcOrd="0" destOrd="0" presId="urn:microsoft.com/office/officeart/2005/8/layout/hList1"/>
    <dgm:cxn modelId="{FE532854-AAB3-45AD-A61E-5281C6C27092}" type="presOf" srcId="{ADDC3BD0-B8D5-4CC5-ADF4-EF563F5352C1}" destId="{7CAA4942-0285-4FBC-A544-B0C827359931}" srcOrd="0" destOrd="1" presId="urn:microsoft.com/office/officeart/2005/8/layout/hList1"/>
    <dgm:cxn modelId="{EA010E86-BC6E-4209-9959-EA8C822D6DDF}" type="presOf" srcId="{0F971684-2F1F-4849-AA42-1673C4B6FFE2}" destId="{45AEFC70-5FCA-4CB1-831F-ED80A5C79FFC}" srcOrd="0" destOrd="1" presId="urn:microsoft.com/office/officeart/2005/8/layout/hList1"/>
    <dgm:cxn modelId="{C1F75887-A7F5-4DF9-8317-F15AACE2AC1B}" type="presOf" srcId="{73BB64DD-6720-4DBE-AFEE-F9484589C5A9}" destId="{CFA5F5E4-FD48-4CF8-A19F-A5B2ACC2C78B}" srcOrd="0" destOrd="0" presId="urn:microsoft.com/office/officeart/2005/8/layout/hList1"/>
    <dgm:cxn modelId="{008B9887-7B80-4E5D-90BF-0B56A958EC59}" srcId="{318BEA9E-F0EB-4A33-8557-365729E0E226}" destId="{AEF1061E-82EE-49E0-9CC6-713F41637400}" srcOrd="3" destOrd="0" parTransId="{28BC5F47-FC00-4A6B-A9EF-C89B1B07C183}" sibTransId="{D0DA8C34-DF5E-447C-ABA9-E8D96FB7320D}"/>
    <dgm:cxn modelId="{7E867B89-DA2B-442C-9284-AAF9CB17AAAA}" srcId="{443CC114-4CE3-40FC-BC88-C60D19F04241}" destId="{B7C0A8E7-9607-4795-B6A5-30762A976978}" srcOrd="0" destOrd="0" parTransId="{FC97412A-B384-4DBD-A59F-2ABB043C88B5}" sibTransId="{7D76A297-4202-4A02-B19F-DE7D4FB92CEF}"/>
    <dgm:cxn modelId="{3D35A289-220E-4688-B191-04E0E37C5E85}" type="presOf" srcId="{443CC114-4CE3-40FC-BC88-C60D19F04241}" destId="{18CDF452-BE37-4C1B-A780-4B97F4512DAE}" srcOrd="0" destOrd="0" presId="urn:microsoft.com/office/officeart/2005/8/layout/hList1"/>
    <dgm:cxn modelId="{C781968C-3FFF-43AE-86F3-4A14C5761C19}" srcId="{B7C0A8E7-9607-4795-B6A5-30762A976978}" destId="{0F971684-2F1F-4849-AA42-1673C4B6FFE2}" srcOrd="1" destOrd="0" parTransId="{794CFD57-4DEC-4710-ABE0-1021E0B35516}" sibTransId="{EC7E8321-7E57-4316-8867-D42D2AC52D79}"/>
    <dgm:cxn modelId="{A84FC690-6D68-487F-ACC9-C1B10085B86C}" srcId="{318BEA9E-F0EB-4A33-8557-365729E0E226}" destId="{27CFA2F2-B65D-4BCA-8E9E-EB660D43C711}" srcOrd="0" destOrd="0" parTransId="{7414102D-0A73-4A88-9A35-B6F70D4EEEC7}" sibTransId="{FD6B7530-A77F-45A0-9793-036CC10C92DF}"/>
    <dgm:cxn modelId="{0B98BAA1-64A8-4CB9-8D43-9AD19E91CC62}" type="presOf" srcId="{27CFA2F2-B65D-4BCA-8E9E-EB660D43C711}" destId="{7CAA4942-0285-4FBC-A544-B0C827359931}" srcOrd="0" destOrd="0" presId="urn:microsoft.com/office/officeart/2005/8/layout/hList1"/>
    <dgm:cxn modelId="{3FC56DA2-962F-4222-87C0-D9BDFA8F1108}" srcId="{6397E384-ECE1-41A3-9B2D-622453D27C8E}" destId="{2063B95D-3688-477B-88E5-CC6DFB4B1EF7}" srcOrd="2" destOrd="0" parTransId="{BA1253A8-BE3E-4FCA-9D05-BEF010EE11FE}" sibTransId="{6C238078-DB54-4B59-8E53-51C0A06095F5}"/>
    <dgm:cxn modelId="{15DC33AF-C4A8-4E4C-B897-A9AEBD791FA3}" type="presOf" srcId="{2E5EB5E1-0776-4BB6-9B1D-5EC3F7B64C91}" destId="{7CAA4942-0285-4FBC-A544-B0C827359931}" srcOrd="0" destOrd="4" presId="urn:microsoft.com/office/officeart/2005/8/layout/hList1"/>
    <dgm:cxn modelId="{A2873FC4-2A75-4870-A744-5234F316346C}" type="presOf" srcId="{8EA6B7AB-1404-41F2-BF29-344F1648813D}" destId="{CFA5F5E4-FD48-4CF8-A19F-A5B2ACC2C78B}" srcOrd="0" destOrd="1" presId="urn:microsoft.com/office/officeart/2005/8/layout/hList1"/>
    <dgm:cxn modelId="{457C75F2-8FF9-472F-A6E1-9742E98C0310}" srcId="{443CC114-4CE3-40FC-BC88-C60D19F04241}" destId="{318BEA9E-F0EB-4A33-8557-365729E0E226}" srcOrd="2" destOrd="0" parTransId="{C98D96E0-9F5F-41C0-9DD8-C835C40E23E6}" sibTransId="{0CBD2877-AE65-4CD4-A2A5-C15C3B92582A}"/>
    <dgm:cxn modelId="{A70041F7-529A-4F90-B9E8-C67F5F6FD172}" srcId="{6397E384-ECE1-41A3-9B2D-622453D27C8E}" destId="{73BB64DD-6720-4DBE-AFEE-F9484589C5A9}" srcOrd="0" destOrd="0" parTransId="{939E91E6-485F-4B80-9021-0554EE8C60DD}" sibTransId="{A93ACB7A-72B9-4E4B-A937-3D39B05FB5FB}"/>
    <dgm:cxn modelId="{9FDF42FB-D778-4617-A545-D12AC29C5F56}" srcId="{8EA6B7AB-1404-41F2-BF29-344F1648813D}" destId="{1E594BDB-300F-4144-833B-8F0E7AF95006}" srcOrd="1" destOrd="0" parTransId="{659C5B32-83E0-426E-B3C0-D4BAD3A10D81}" sibTransId="{5E46AEAE-115E-4034-A3E1-2E557E906F33}"/>
    <dgm:cxn modelId="{5C4623FD-A75C-4CBA-8354-D146A32E78ED}" type="presOf" srcId="{6397E384-ECE1-41A3-9B2D-622453D27C8E}" destId="{99DEB82F-79AB-4199-B3B1-A6DABD42A108}" srcOrd="0" destOrd="0" presId="urn:microsoft.com/office/officeart/2005/8/layout/hList1"/>
    <dgm:cxn modelId="{38A45231-DA87-44EE-AB29-4BD91FBFE749}" type="presParOf" srcId="{18CDF452-BE37-4C1B-A780-4B97F4512DAE}" destId="{82235C4A-B4AC-4B12-879A-5B906952CA52}" srcOrd="0" destOrd="0" presId="urn:microsoft.com/office/officeart/2005/8/layout/hList1"/>
    <dgm:cxn modelId="{B7E482E5-F40E-4815-892D-811046A60132}" type="presParOf" srcId="{82235C4A-B4AC-4B12-879A-5B906952CA52}" destId="{7C9C61A2-DD6F-47F3-8436-0193C664EB9A}" srcOrd="0" destOrd="0" presId="urn:microsoft.com/office/officeart/2005/8/layout/hList1"/>
    <dgm:cxn modelId="{FD6A7F87-3687-40B7-81D5-5BD5971D4071}" type="presParOf" srcId="{82235C4A-B4AC-4B12-879A-5B906952CA52}" destId="{45AEFC70-5FCA-4CB1-831F-ED80A5C79FFC}" srcOrd="1" destOrd="0" presId="urn:microsoft.com/office/officeart/2005/8/layout/hList1"/>
    <dgm:cxn modelId="{58BF6B91-FAE2-4D35-9224-26EEAEA3046B}" type="presParOf" srcId="{18CDF452-BE37-4C1B-A780-4B97F4512DAE}" destId="{77FF8840-4917-4C7E-AB4C-8F4364E92C9C}" srcOrd="1" destOrd="0" presId="urn:microsoft.com/office/officeart/2005/8/layout/hList1"/>
    <dgm:cxn modelId="{B38F9F3C-08CF-45F2-9D29-E2FF6C3236DF}" type="presParOf" srcId="{18CDF452-BE37-4C1B-A780-4B97F4512DAE}" destId="{6461D70F-14DB-46F7-B35D-85CCDE2BD245}" srcOrd="2" destOrd="0" presId="urn:microsoft.com/office/officeart/2005/8/layout/hList1"/>
    <dgm:cxn modelId="{9B120911-2C27-46CB-B9F9-1BA4A95B2A07}" type="presParOf" srcId="{6461D70F-14DB-46F7-B35D-85CCDE2BD245}" destId="{99DEB82F-79AB-4199-B3B1-A6DABD42A108}" srcOrd="0" destOrd="0" presId="urn:microsoft.com/office/officeart/2005/8/layout/hList1"/>
    <dgm:cxn modelId="{3F55A18B-F722-4377-9376-92425CB91DE9}" type="presParOf" srcId="{6461D70F-14DB-46F7-B35D-85CCDE2BD245}" destId="{CFA5F5E4-FD48-4CF8-A19F-A5B2ACC2C78B}" srcOrd="1" destOrd="0" presId="urn:microsoft.com/office/officeart/2005/8/layout/hList1"/>
    <dgm:cxn modelId="{BED51F34-B278-4218-B1F1-7865114CEB70}" type="presParOf" srcId="{18CDF452-BE37-4C1B-A780-4B97F4512DAE}" destId="{16494791-31AB-49A3-8E00-EFC9DA99F686}" srcOrd="3" destOrd="0" presId="urn:microsoft.com/office/officeart/2005/8/layout/hList1"/>
    <dgm:cxn modelId="{7A755F3B-09A1-42D5-9201-39269C8A1290}" type="presParOf" srcId="{18CDF452-BE37-4C1B-A780-4B97F4512DAE}" destId="{07835FFB-89C8-4512-8D04-98C0EAB2775B}" srcOrd="4" destOrd="0" presId="urn:microsoft.com/office/officeart/2005/8/layout/hList1"/>
    <dgm:cxn modelId="{FBD06CE9-A904-4FFA-B479-D1AA41DCCD46}" type="presParOf" srcId="{07835FFB-89C8-4512-8D04-98C0EAB2775B}" destId="{F531E18C-E3EC-4A37-97BC-F251BDB00542}" srcOrd="0" destOrd="0" presId="urn:microsoft.com/office/officeart/2005/8/layout/hList1"/>
    <dgm:cxn modelId="{485F0E84-1ACB-4F27-82B4-1BC9336B1B9E}" type="presParOf" srcId="{07835FFB-89C8-4512-8D04-98C0EAB2775B}" destId="{7CAA4942-0285-4FBC-A544-B0C82735993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7BCA7F-9BF5-424B-889E-1CEFB0E28E6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C31A21DA-21A6-4609-B423-D5BF87BCD072}">
      <dgm:prSet/>
      <dgm:spPr/>
      <dgm:t>
        <a:bodyPr/>
        <a:lstStyle/>
        <a:p>
          <a:r>
            <a:rPr lang="en-US" dirty="0"/>
            <a:t>How ESSER and ESEA monitoring are similar</a:t>
          </a:r>
        </a:p>
      </dgm:t>
    </dgm:pt>
    <dgm:pt modelId="{C7F1056F-B61D-4A79-8C8E-35F6FAD32D18}" type="parTrans" cxnId="{EBFB7429-F478-4BCF-A75D-3ABBC35A0D01}">
      <dgm:prSet/>
      <dgm:spPr/>
      <dgm:t>
        <a:bodyPr/>
        <a:lstStyle/>
        <a:p>
          <a:endParaRPr lang="en-US"/>
        </a:p>
      </dgm:t>
    </dgm:pt>
    <dgm:pt modelId="{21D8CB35-DA9D-402F-A94B-24C2B691F328}" type="sibTrans" cxnId="{EBFB7429-F478-4BCF-A75D-3ABBC35A0D01}">
      <dgm:prSet/>
      <dgm:spPr/>
      <dgm:t>
        <a:bodyPr/>
        <a:lstStyle/>
        <a:p>
          <a:endParaRPr lang="en-US"/>
        </a:p>
      </dgm:t>
    </dgm:pt>
    <dgm:pt modelId="{7AD750FA-0CAF-4CD4-B2E6-B96368636C2F}">
      <dgm:prSet/>
      <dgm:spPr/>
      <dgm:t>
        <a:bodyPr/>
        <a:lstStyle/>
        <a:p>
          <a:r>
            <a:rPr lang="en-US" dirty="0"/>
            <a:t>Conducted by CDE fiscal and program teams</a:t>
          </a:r>
        </a:p>
      </dgm:t>
    </dgm:pt>
    <dgm:pt modelId="{5CCB6E74-5A08-4656-B892-1B9BB67A0C43}" type="parTrans" cxnId="{F670DCFA-458E-44FC-81B2-B07727AEB99F}">
      <dgm:prSet/>
      <dgm:spPr/>
      <dgm:t>
        <a:bodyPr/>
        <a:lstStyle/>
        <a:p>
          <a:endParaRPr lang="en-US"/>
        </a:p>
      </dgm:t>
    </dgm:pt>
    <dgm:pt modelId="{139A61A6-3CC8-4A2E-9C98-2DFEE964884D}" type="sibTrans" cxnId="{F670DCFA-458E-44FC-81B2-B07727AEB99F}">
      <dgm:prSet/>
      <dgm:spPr/>
      <dgm:t>
        <a:bodyPr/>
        <a:lstStyle/>
        <a:p>
          <a:endParaRPr lang="en-US"/>
        </a:p>
      </dgm:t>
    </dgm:pt>
    <dgm:pt modelId="{08F2D3A0-49CB-4E85-B434-428659717542}">
      <dgm:prSet/>
      <dgm:spPr/>
      <dgm:t>
        <a:bodyPr/>
        <a:lstStyle/>
        <a:p>
          <a:r>
            <a:rPr lang="en-US" dirty="0"/>
            <a:t>Same process and protocols</a:t>
          </a:r>
        </a:p>
      </dgm:t>
    </dgm:pt>
    <dgm:pt modelId="{F6BE5B98-9407-4A90-BA2B-22D6674D2662}" type="parTrans" cxnId="{8D2D5306-E7CD-49C6-9B53-53405D596E6E}">
      <dgm:prSet/>
      <dgm:spPr/>
      <dgm:t>
        <a:bodyPr/>
        <a:lstStyle/>
        <a:p>
          <a:endParaRPr lang="en-US"/>
        </a:p>
      </dgm:t>
    </dgm:pt>
    <dgm:pt modelId="{2E9C6EF3-B9EA-4768-987C-985353BDFFD6}" type="sibTrans" cxnId="{8D2D5306-E7CD-49C6-9B53-53405D596E6E}">
      <dgm:prSet/>
      <dgm:spPr/>
      <dgm:t>
        <a:bodyPr/>
        <a:lstStyle/>
        <a:p>
          <a:endParaRPr lang="en-US"/>
        </a:p>
      </dgm:t>
    </dgm:pt>
    <dgm:pt modelId="{2D15AAC7-E6E5-47FC-966F-9D75E2F23BDA}">
      <dgm:prSet/>
      <dgm:spPr/>
      <dgm:t>
        <a:bodyPr/>
        <a:lstStyle/>
        <a:p>
          <a:r>
            <a:rPr lang="en-US" dirty="0"/>
            <a:t>Use of data and documentation that CDE already collects (e.g., application) to minimize LEA burden</a:t>
          </a:r>
        </a:p>
      </dgm:t>
    </dgm:pt>
    <dgm:pt modelId="{38996F33-1E32-487D-83C6-103073673D3C}" type="parTrans" cxnId="{6BBF0D3E-3FB7-4A3B-802F-88D9D1226EE6}">
      <dgm:prSet/>
      <dgm:spPr/>
      <dgm:t>
        <a:bodyPr/>
        <a:lstStyle/>
        <a:p>
          <a:endParaRPr lang="en-US"/>
        </a:p>
      </dgm:t>
    </dgm:pt>
    <dgm:pt modelId="{A74ADE44-B39D-4D29-B4D2-2647EBB69335}" type="sibTrans" cxnId="{6BBF0D3E-3FB7-4A3B-802F-88D9D1226EE6}">
      <dgm:prSet/>
      <dgm:spPr/>
      <dgm:t>
        <a:bodyPr/>
        <a:lstStyle/>
        <a:p>
          <a:endParaRPr lang="en-US"/>
        </a:p>
      </dgm:t>
    </dgm:pt>
    <dgm:pt modelId="{E7E7B9E4-F332-4E6D-8350-1D8391527A47}">
      <dgm:prSet/>
      <dgm:spPr/>
      <dgm:t>
        <a:bodyPr/>
        <a:lstStyle/>
        <a:p>
          <a:r>
            <a:rPr lang="en-US" dirty="0"/>
            <a:t>Iterative process to allow multiple opportunities to demonstrate compliance</a:t>
          </a:r>
        </a:p>
      </dgm:t>
    </dgm:pt>
    <dgm:pt modelId="{56B50B4A-BF05-4544-84F4-D22F7C8E7F9E}" type="parTrans" cxnId="{3DF8573C-2150-4264-8FA8-B0233A1C0630}">
      <dgm:prSet/>
      <dgm:spPr/>
      <dgm:t>
        <a:bodyPr/>
        <a:lstStyle/>
        <a:p>
          <a:endParaRPr lang="en-US"/>
        </a:p>
      </dgm:t>
    </dgm:pt>
    <dgm:pt modelId="{E837E8FA-A5A5-44B9-A252-6ECAB20127D1}" type="sibTrans" cxnId="{3DF8573C-2150-4264-8FA8-B0233A1C0630}">
      <dgm:prSet/>
      <dgm:spPr/>
      <dgm:t>
        <a:bodyPr/>
        <a:lstStyle/>
        <a:p>
          <a:endParaRPr lang="en-US"/>
        </a:p>
      </dgm:t>
    </dgm:pt>
    <dgm:pt modelId="{EC25762C-639E-4673-B95B-1C2665607495}">
      <dgm:prSet/>
      <dgm:spPr/>
      <dgm:t>
        <a:bodyPr/>
        <a:lstStyle/>
        <a:p>
          <a:r>
            <a:rPr lang="en-US" dirty="0"/>
            <a:t>How ESSER monitoring is different from ESEA monitoring</a:t>
          </a:r>
        </a:p>
      </dgm:t>
    </dgm:pt>
    <dgm:pt modelId="{CAD2E05C-1E03-498F-8865-EE32B59C4925}" type="parTrans" cxnId="{49FB4517-9262-4BEF-9D16-F64422C4B3C1}">
      <dgm:prSet/>
      <dgm:spPr/>
      <dgm:t>
        <a:bodyPr/>
        <a:lstStyle/>
        <a:p>
          <a:endParaRPr lang="en-US"/>
        </a:p>
      </dgm:t>
    </dgm:pt>
    <dgm:pt modelId="{D7209883-6EE9-43C1-BF15-187247C27EF1}" type="sibTrans" cxnId="{49FB4517-9262-4BEF-9D16-F64422C4B3C1}">
      <dgm:prSet/>
      <dgm:spPr/>
      <dgm:t>
        <a:bodyPr/>
        <a:lstStyle/>
        <a:p>
          <a:endParaRPr lang="en-US"/>
        </a:p>
      </dgm:t>
    </dgm:pt>
    <dgm:pt modelId="{AC90E234-D227-4A1A-AEA2-7F2BBAEA8509}">
      <dgm:prSet/>
      <dgm:spPr/>
      <dgm:t>
        <a:bodyPr/>
        <a:lstStyle/>
        <a:p>
          <a:r>
            <a:rPr lang="en-US"/>
            <a:t>Three years to conduct all monitoring </a:t>
          </a:r>
        </a:p>
      </dgm:t>
    </dgm:pt>
    <dgm:pt modelId="{3A4B6728-BC8E-4949-A97E-D1ADDA5D1D74}" type="parTrans" cxnId="{EE5185F7-3CB6-4031-8F6C-2428265B43DC}">
      <dgm:prSet/>
      <dgm:spPr/>
      <dgm:t>
        <a:bodyPr/>
        <a:lstStyle/>
        <a:p>
          <a:endParaRPr lang="en-US"/>
        </a:p>
      </dgm:t>
    </dgm:pt>
    <dgm:pt modelId="{D9B15109-7EF4-495C-B85D-175FD68A4405}" type="sibTrans" cxnId="{EE5185F7-3CB6-4031-8F6C-2428265B43DC}">
      <dgm:prSet/>
      <dgm:spPr/>
      <dgm:t>
        <a:bodyPr/>
        <a:lstStyle/>
        <a:p>
          <a:endParaRPr lang="en-US"/>
        </a:p>
      </dgm:t>
    </dgm:pt>
    <dgm:pt modelId="{06A02303-52C3-4BD6-98A0-5012EBC50DDD}">
      <dgm:prSet/>
      <dgm:spPr/>
      <dgm:t>
        <a:bodyPr/>
        <a:lstStyle/>
        <a:p>
          <a:r>
            <a:rPr lang="en-US"/>
            <a:t>Separate indicators </a:t>
          </a:r>
        </a:p>
      </dgm:t>
    </dgm:pt>
    <dgm:pt modelId="{C21D301A-404E-464F-92CE-078F64CFC18E}" type="parTrans" cxnId="{17642337-59A0-4D0B-A893-83FEE2BD56FE}">
      <dgm:prSet/>
      <dgm:spPr/>
      <dgm:t>
        <a:bodyPr/>
        <a:lstStyle/>
        <a:p>
          <a:endParaRPr lang="en-US"/>
        </a:p>
      </dgm:t>
    </dgm:pt>
    <dgm:pt modelId="{95771D01-5C92-436B-9CB9-6F6F77F821A7}" type="sibTrans" cxnId="{17642337-59A0-4D0B-A893-83FEE2BD56FE}">
      <dgm:prSet/>
      <dgm:spPr/>
      <dgm:t>
        <a:bodyPr/>
        <a:lstStyle/>
        <a:p>
          <a:endParaRPr lang="en-US"/>
        </a:p>
      </dgm:t>
    </dgm:pt>
    <dgm:pt modelId="{22651EFD-0B40-4F1C-BCD2-3F43AC023896}">
      <dgm:prSet/>
      <dgm:spPr/>
      <dgm:t>
        <a:bodyPr/>
        <a:lstStyle/>
        <a:p>
          <a:pPr>
            <a:buFont typeface="Courier New" panose="02070309020205020404" pitchFamily="49" charset="0"/>
            <a:buChar char="o"/>
          </a:pPr>
          <a:r>
            <a:rPr lang="en-US" dirty="0"/>
            <a:t>ESSER I-specific ~ non-public schools</a:t>
          </a:r>
        </a:p>
      </dgm:t>
    </dgm:pt>
    <dgm:pt modelId="{9D625CF3-E630-49EC-A2D9-C41D72528B55}" type="parTrans" cxnId="{BDE4B310-712E-4BE1-A2D9-EB3281619F9F}">
      <dgm:prSet/>
      <dgm:spPr/>
      <dgm:t>
        <a:bodyPr/>
        <a:lstStyle/>
        <a:p>
          <a:endParaRPr lang="en-US"/>
        </a:p>
      </dgm:t>
    </dgm:pt>
    <dgm:pt modelId="{EFBB7FD8-0E8A-4B2F-B019-D0844AA5D70F}" type="sibTrans" cxnId="{BDE4B310-712E-4BE1-A2D9-EB3281619F9F}">
      <dgm:prSet/>
      <dgm:spPr/>
      <dgm:t>
        <a:bodyPr/>
        <a:lstStyle/>
        <a:p>
          <a:endParaRPr lang="en-US"/>
        </a:p>
      </dgm:t>
    </dgm:pt>
    <dgm:pt modelId="{C008262E-9619-4CC7-A6B4-152C063BACE7}">
      <dgm:prSet/>
      <dgm:spPr/>
      <dgm:t>
        <a:bodyPr/>
        <a:lstStyle/>
        <a:p>
          <a:pPr>
            <a:buFont typeface="Courier New" panose="02070309020205020404" pitchFamily="49" charset="0"/>
            <a:buChar char="o"/>
          </a:pPr>
          <a:r>
            <a:rPr lang="en-US" dirty="0"/>
            <a:t>ESSER III-specific ~ additional requirements and indicators</a:t>
          </a:r>
        </a:p>
      </dgm:t>
    </dgm:pt>
    <dgm:pt modelId="{9549B517-5EA4-42A6-8178-19D6800FFC77}" type="parTrans" cxnId="{ECB3072D-2A7E-49AF-B1BE-37F46F462208}">
      <dgm:prSet/>
      <dgm:spPr/>
      <dgm:t>
        <a:bodyPr/>
        <a:lstStyle/>
        <a:p>
          <a:endParaRPr lang="en-US"/>
        </a:p>
      </dgm:t>
    </dgm:pt>
    <dgm:pt modelId="{5FDA099A-30B0-4369-9CB4-D61F099999A5}" type="sibTrans" cxnId="{ECB3072D-2A7E-49AF-B1BE-37F46F462208}">
      <dgm:prSet/>
      <dgm:spPr/>
      <dgm:t>
        <a:bodyPr/>
        <a:lstStyle/>
        <a:p>
          <a:endParaRPr lang="en-US"/>
        </a:p>
      </dgm:t>
    </dgm:pt>
    <dgm:pt modelId="{18665E50-D85C-487E-B6C5-8567B349F3A7}">
      <dgm:prSet/>
      <dgm:spPr/>
      <dgm:t>
        <a:bodyPr/>
        <a:lstStyle/>
        <a:p>
          <a:pPr>
            <a:buFont typeface="Wingdings" panose="05000000000000000000" pitchFamily="2" charset="2"/>
            <a:buChar char="§"/>
          </a:pPr>
          <a:r>
            <a:rPr lang="en-US" dirty="0"/>
            <a:t>Maintenance of Equity</a:t>
          </a:r>
        </a:p>
      </dgm:t>
    </dgm:pt>
    <dgm:pt modelId="{DEF08FFD-684D-4F02-9338-CE2ED2678DF3}" type="parTrans" cxnId="{3CFB5467-7CB5-4EAB-9CA1-BC7B34209A72}">
      <dgm:prSet/>
      <dgm:spPr/>
      <dgm:t>
        <a:bodyPr/>
        <a:lstStyle/>
        <a:p>
          <a:endParaRPr lang="en-US"/>
        </a:p>
      </dgm:t>
    </dgm:pt>
    <dgm:pt modelId="{6DD37317-2218-48C5-A252-FAD8546EF00B}" type="sibTrans" cxnId="{3CFB5467-7CB5-4EAB-9CA1-BC7B34209A72}">
      <dgm:prSet/>
      <dgm:spPr/>
      <dgm:t>
        <a:bodyPr/>
        <a:lstStyle/>
        <a:p>
          <a:endParaRPr lang="en-US"/>
        </a:p>
      </dgm:t>
    </dgm:pt>
    <dgm:pt modelId="{E4DD106C-9EAD-46DB-8C5C-0FC3B645E533}">
      <dgm:prSet/>
      <dgm:spPr/>
      <dgm:t>
        <a:bodyPr/>
        <a:lstStyle/>
        <a:p>
          <a:pPr>
            <a:buFont typeface="Wingdings" panose="05000000000000000000" pitchFamily="2" charset="2"/>
            <a:buChar char="§"/>
          </a:pPr>
          <a:r>
            <a:rPr lang="en-US" dirty="0"/>
            <a:t>20% Set Aside</a:t>
          </a:r>
        </a:p>
      </dgm:t>
    </dgm:pt>
    <dgm:pt modelId="{3D490B7E-551A-4B22-A5C7-B369990452D7}" type="parTrans" cxnId="{C816BCC0-ACD3-43EA-AED5-D9310ED0D901}">
      <dgm:prSet/>
      <dgm:spPr/>
      <dgm:t>
        <a:bodyPr/>
        <a:lstStyle/>
        <a:p>
          <a:endParaRPr lang="en-US"/>
        </a:p>
      </dgm:t>
    </dgm:pt>
    <dgm:pt modelId="{012BA8E0-563A-465D-B1B6-719BFA015C9A}" type="sibTrans" cxnId="{C816BCC0-ACD3-43EA-AED5-D9310ED0D901}">
      <dgm:prSet/>
      <dgm:spPr/>
      <dgm:t>
        <a:bodyPr/>
        <a:lstStyle/>
        <a:p>
          <a:endParaRPr lang="en-US"/>
        </a:p>
      </dgm:t>
    </dgm:pt>
    <dgm:pt modelId="{315B6F76-057F-443B-BD43-B86A53FABAF2}">
      <dgm:prSet/>
      <dgm:spPr/>
      <dgm:t>
        <a:bodyPr/>
        <a:lstStyle/>
        <a:p>
          <a:pPr>
            <a:buFont typeface="Wingdings" panose="05000000000000000000" pitchFamily="2" charset="2"/>
            <a:buChar char="§"/>
          </a:pPr>
          <a:r>
            <a:rPr lang="en-US" dirty="0"/>
            <a:t>Use of Funds Plans</a:t>
          </a:r>
        </a:p>
      </dgm:t>
    </dgm:pt>
    <dgm:pt modelId="{EDB640D5-F303-47D7-91C7-5D56227E4B61}" type="parTrans" cxnId="{AD64ADD8-0C62-445B-8C33-56FADA4D4694}">
      <dgm:prSet/>
      <dgm:spPr/>
      <dgm:t>
        <a:bodyPr/>
        <a:lstStyle/>
        <a:p>
          <a:endParaRPr lang="en-US"/>
        </a:p>
      </dgm:t>
    </dgm:pt>
    <dgm:pt modelId="{1EEF239D-EDDF-475B-8E90-82ADF94A10FC}" type="sibTrans" cxnId="{AD64ADD8-0C62-445B-8C33-56FADA4D4694}">
      <dgm:prSet/>
      <dgm:spPr/>
      <dgm:t>
        <a:bodyPr/>
        <a:lstStyle/>
        <a:p>
          <a:endParaRPr lang="en-US"/>
        </a:p>
      </dgm:t>
    </dgm:pt>
    <dgm:pt modelId="{1940302E-ADA0-476D-BF55-E588A50CAD84}">
      <dgm:prSet/>
      <dgm:spPr/>
      <dgm:t>
        <a:bodyPr/>
        <a:lstStyle/>
        <a:p>
          <a:pPr>
            <a:buFont typeface="Wingdings" panose="05000000000000000000" pitchFamily="2" charset="2"/>
            <a:buChar char="§"/>
          </a:pPr>
          <a:r>
            <a:rPr lang="en-US" dirty="0"/>
            <a:t>Safe In-Person Plans</a:t>
          </a:r>
        </a:p>
      </dgm:t>
    </dgm:pt>
    <dgm:pt modelId="{8B34AB77-044E-466C-9DB7-3F620DC398F1}" type="parTrans" cxnId="{75C8349F-3146-4CF3-AF5A-8B3341B9ED7D}">
      <dgm:prSet/>
      <dgm:spPr/>
      <dgm:t>
        <a:bodyPr/>
        <a:lstStyle/>
        <a:p>
          <a:endParaRPr lang="en-US"/>
        </a:p>
      </dgm:t>
    </dgm:pt>
    <dgm:pt modelId="{D160E17C-185F-4D71-A014-AB01320B7A42}" type="sibTrans" cxnId="{75C8349F-3146-4CF3-AF5A-8B3341B9ED7D}">
      <dgm:prSet/>
      <dgm:spPr/>
      <dgm:t>
        <a:bodyPr/>
        <a:lstStyle/>
        <a:p>
          <a:endParaRPr lang="en-US"/>
        </a:p>
      </dgm:t>
    </dgm:pt>
    <dgm:pt modelId="{60446FED-3477-4715-921B-B49EE3E2EE72}">
      <dgm:prSet/>
      <dgm:spPr/>
      <dgm:t>
        <a:bodyPr/>
        <a:lstStyle/>
        <a:p>
          <a:r>
            <a:rPr lang="en-US" dirty="0"/>
            <a:t>Front-loading and training on requirements and expectations</a:t>
          </a:r>
        </a:p>
      </dgm:t>
    </dgm:pt>
    <dgm:pt modelId="{2462209C-D8D5-448F-81BE-A24C55290F0E}" type="parTrans" cxnId="{54FD09A8-93C0-4D8A-9AD2-CF7A0D9E98AB}">
      <dgm:prSet/>
      <dgm:spPr/>
      <dgm:t>
        <a:bodyPr/>
        <a:lstStyle/>
        <a:p>
          <a:endParaRPr lang="en-US"/>
        </a:p>
      </dgm:t>
    </dgm:pt>
    <dgm:pt modelId="{5D2DA4B6-13A1-492F-9EF1-E4E9B22EAF41}" type="sibTrans" cxnId="{54FD09A8-93C0-4D8A-9AD2-CF7A0D9E98AB}">
      <dgm:prSet/>
      <dgm:spPr/>
      <dgm:t>
        <a:bodyPr/>
        <a:lstStyle/>
        <a:p>
          <a:endParaRPr lang="en-US"/>
        </a:p>
      </dgm:t>
    </dgm:pt>
    <dgm:pt modelId="{2A39255C-71E1-41EE-A254-84CE38AC7F44}">
      <dgm:prSet/>
      <dgm:spPr/>
      <dgm:t>
        <a:bodyPr/>
        <a:lstStyle/>
        <a:p>
          <a:r>
            <a:rPr lang="en-US" dirty="0"/>
            <a:t>3-Tiered approach based on risk assessment</a:t>
          </a:r>
        </a:p>
      </dgm:t>
    </dgm:pt>
    <dgm:pt modelId="{EF7A2BC9-8B21-486A-89AB-D35B3AB548B5}" type="parTrans" cxnId="{7AD04A89-E236-4728-A4F5-F1E97214B961}">
      <dgm:prSet/>
      <dgm:spPr/>
      <dgm:t>
        <a:bodyPr/>
        <a:lstStyle/>
        <a:p>
          <a:endParaRPr lang="en-US"/>
        </a:p>
      </dgm:t>
    </dgm:pt>
    <dgm:pt modelId="{2C46D27B-27AC-4189-A575-DA86D01B049F}" type="sibTrans" cxnId="{7AD04A89-E236-4728-A4F5-F1E97214B961}">
      <dgm:prSet/>
      <dgm:spPr/>
      <dgm:t>
        <a:bodyPr/>
        <a:lstStyle/>
        <a:p>
          <a:endParaRPr lang="en-US"/>
        </a:p>
      </dgm:t>
    </dgm:pt>
    <dgm:pt modelId="{712DA3A0-181D-422C-9501-3E3E689F6CB7}">
      <dgm:prSet/>
      <dgm:spPr/>
      <dgm:t>
        <a:bodyPr/>
        <a:lstStyle/>
        <a:p>
          <a:r>
            <a:rPr lang="en-US" dirty="0"/>
            <a:t>Four categories of indicators: </a:t>
          </a:r>
          <a:r>
            <a:rPr lang="en" dirty="0"/>
            <a:t>stakeholder engagement, identification and delivery, fiscal, and program evaluation</a:t>
          </a:r>
          <a:endParaRPr lang="en-US" dirty="0"/>
        </a:p>
      </dgm:t>
    </dgm:pt>
    <dgm:pt modelId="{D080E6E1-7056-4655-84F9-EC7427612661}" type="parTrans" cxnId="{A7461E62-5D5E-4748-A4CB-1F75DEF5A796}">
      <dgm:prSet/>
      <dgm:spPr/>
      <dgm:t>
        <a:bodyPr/>
        <a:lstStyle/>
        <a:p>
          <a:endParaRPr lang="en-US"/>
        </a:p>
      </dgm:t>
    </dgm:pt>
    <dgm:pt modelId="{6389F1B6-1994-4099-808E-6F3C9CE6B721}" type="sibTrans" cxnId="{A7461E62-5D5E-4748-A4CB-1F75DEF5A796}">
      <dgm:prSet/>
      <dgm:spPr/>
      <dgm:t>
        <a:bodyPr/>
        <a:lstStyle/>
        <a:p>
          <a:endParaRPr lang="en-US"/>
        </a:p>
      </dgm:t>
    </dgm:pt>
    <dgm:pt modelId="{113D690A-1042-44E7-8E3B-6A361AAC3F7A}" type="pres">
      <dgm:prSet presAssocID="{897BCA7F-9BF5-424B-889E-1CEFB0E28E63}" presName="linear" presStyleCnt="0">
        <dgm:presLayoutVars>
          <dgm:dir/>
          <dgm:animLvl val="lvl"/>
          <dgm:resizeHandles val="exact"/>
        </dgm:presLayoutVars>
      </dgm:prSet>
      <dgm:spPr/>
    </dgm:pt>
    <dgm:pt modelId="{BAA1CD0F-6CB1-4A85-955F-320998F629CC}" type="pres">
      <dgm:prSet presAssocID="{C31A21DA-21A6-4609-B423-D5BF87BCD072}" presName="parentLin" presStyleCnt="0"/>
      <dgm:spPr/>
    </dgm:pt>
    <dgm:pt modelId="{461285D6-446B-4BED-8B1F-5236AB073F95}" type="pres">
      <dgm:prSet presAssocID="{C31A21DA-21A6-4609-B423-D5BF87BCD072}" presName="parentLeftMargin" presStyleLbl="node1" presStyleIdx="0" presStyleCnt="2"/>
      <dgm:spPr/>
    </dgm:pt>
    <dgm:pt modelId="{7381431D-0E8B-4F8F-96D4-5B5E7A967D15}" type="pres">
      <dgm:prSet presAssocID="{C31A21DA-21A6-4609-B423-D5BF87BCD072}" presName="parentText" presStyleLbl="node1" presStyleIdx="0" presStyleCnt="2">
        <dgm:presLayoutVars>
          <dgm:chMax val="0"/>
          <dgm:bulletEnabled val="1"/>
        </dgm:presLayoutVars>
      </dgm:prSet>
      <dgm:spPr/>
    </dgm:pt>
    <dgm:pt modelId="{CBBA9404-1F08-41C0-9271-7AAEEF99088D}" type="pres">
      <dgm:prSet presAssocID="{C31A21DA-21A6-4609-B423-D5BF87BCD072}" presName="negativeSpace" presStyleCnt="0"/>
      <dgm:spPr/>
    </dgm:pt>
    <dgm:pt modelId="{6AB781FE-1046-41F8-AE1E-EE779132DF26}" type="pres">
      <dgm:prSet presAssocID="{C31A21DA-21A6-4609-B423-D5BF87BCD072}" presName="childText" presStyleLbl="conFgAcc1" presStyleIdx="0" presStyleCnt="2">
        <dgm:presLayoutVars>
          <dgm:bulletEnabled val="1"/>
        </dgm:presLayoutVars>
      </dgm:prSet>
      <dgm:spPr/>
    </dgm:pt>
    <dgm:pt modelId="{462151A2-1D09-402D-8FFA-20BC53C843E5}" type="pres">
      <dgm:prSet presAssocID="{21D8CB35-DA9D-402F-A94B-24C2B691F328}" presName="spaceBetweenRectangles" presStyleCnt="0"/>
      <dgm:spPr/>
    </dgm:pt>
    <dgm:pt modelId="{2A79E66A-67D5-4822-913D-B75F0EA25F81}" type="pres">
      <dgm:prSet presAssocID="{EC25762C-639E-4673-B95B-1C2665607495}" presName="parentLin" presStyleCnt="0"/>
      <dgm:spPr/>
    </dgm:pt>
    <dgm:pt modelId="{A8394593-B693-4138-8307-5A1B03289C9B}" type="pres">
      <dgm:prSet presAssocID="{EC25762C-639E-4673-B95B-1C2665607495}" presName="parentLeftMargin" presStyleLbl="node1" presStyleIdx="0" presStyleCnt="2"/>
      <dgm:spPr/>
    </dgm:pt>
    <dgm:pt modelId="{2588AFF8-FAEF-4860-B74E-C55BE18E671F}" type="pres">
      <dgm:prSet presAssocID="{EC25762C-639E-4673-B95B-1C2665607495}" presName="parentText" presStyleLbl="node1" presStyleIdx="1" presStyleCnt="2">
        <dgm:presLayoutVars>
          <dgm:chMax val="0"/>
          <dgm:bulletEnabled val="1"/>
        </dgm:presLayoutVars>
      </dgm:prSet>
      <dgm:spPr/>
    </dgm:pt>
    <dgm:pt modelId="{E1D70CB3-EF2A-46DC-BDDA-3D6F29AD1BFA}" type="pres">
      <dgm:prSet presAssocID="{EC25762C-639E-4673-B95B-1C2665607495}" presName="negativeSpace" presStyleCnt="0"/>
      <dgm:spPr/>
    </dgm:pt>
    <dgm:pt modelId="{E2FBE862-E722-445C-9105-1F3C8AACE5FD}" type="pres">
      <dgm:prSet presAssocID="{EC25762C-639E-4673-B95B-1C2665607495}" presName="childText" presStyleLbl="conFgAcc1" presStyleIdx="1" presStyleCnt="2">
        <dgm:presLayoutVars>
          <dgm:bulletEnabled val="1"/>
        </dgm:presLayoutVars>
      </dgm:prSet>
      <dgm:spPr/>
    </dgm:pt>
  </dgm:ptLst>
  <dgm:cxnLst>
    <dgm:cxn modelId="{8D2D5306-E7CD-49C6-9B53-53405D596E6E}" srcId="{C31A21DA-21A6-4609-B423-D5BF87BCD072}" destId="{08F2D3A0-49CB-4E85-B434-428659717542}" srcOrd="2" destOrd="0" parTransId="{F6BE5B98-9407-4A90-BA2B-22D6674D2662}" sibTransId="{2E9C6EF3-B9EA-4768-987C-985353BDFFD6}"/>
    <dgm:cxn modelId="{09D1A707-533B-4E06-898F-4D2DFE9A8CAD}" type="presOf" srcId="{AC90E234-D227-4A1A-AEA2-7F2BBAEA8509}" destId="{E2FBE862-E722-445C-9105-1F3C8AACE5FD}" srcOrd="0" destOrd="0" presId="urn:microsoft.com/office/officeart/2005/8/layout/list1"/>
    <dgm:cxn modelId="{BDE4B310-712E-4BE1-A2D9-EB3281619F9F}" srcId="{06A02303-52C3-4BD6-98A0-5012EBC50DDD}" destId="{22651EFD-0B40-4F1C-BCD2-3F43AC023896}" srcOrd="0" destOrd="0" parTransId="{9D625CF3-E630-49EC-A2D9-C41D72528B55}" sibTransId="{EFBB7FD8-0E8A-4B2F-B019-D0844AA5D70F}"/>
    <dgm:cxn modelId="{E82FD815-BA28-4F74-AE64-9DF5DC249D4F}" type="presOf" srcId="{897BCA7F-9BF5-424B-889E-1CEFB0E28E63}" destId="{113D690A-1042-44E7-8E3B-6A361AAC3F7A}" srcOrd="0" destOrd="0" presId="urn:microsoft.com/office/officeart/2005/8/layout/list1"/>
    <dgm:cxn modelId="{49FB4517-9262-4BEF-9D16-F64422C4B3C1}" srcId="{897BCA7F-9BF5-424B-889E-1CEFB0E28E63}" destId="{EC25762C-639E-4673-B95B-1C2665607495}" srcOrd="1" destOrd="0" parTransId="{CAD2E05C-1E03-498F-8865-EE32B59C4925}" sibTransId="{D7209883-6EE9-43C1-BF15-187247C27EF1}"/>
    <dgm:cxn modelId="{EBFB7429-F478-4BCF-A75D-3ABBC35A0D01}" srcId="{897BCA7F-9BF5-424B-889E-1CEFB0E28E63}" destId="{C31A21DA-21A6-4609-B423-D5BF87BCD072}" srcOrd="0" destOrd="0" parTransId="{C7F1056F-B61D-4A79-8C8E-35F6FAD32D18}" sibTransId="{21D8CB35-DA9D-402F-A94B-24C2B691F328}"/>
    <dgm:cxn modelId="{ECB3072D-2A7E-49AF-B1BE-37F46F462208}" srcId="{06A02303-52C3-4BD6-98A0-5012EBC50DDD}" destId="{C008262E-9619-4CC7-A6B4-152C063BACE7}" srcOrd="1" destOrd="0" parTransId="{9549B517-5EA4-42A6-8178-19D6800FFC77}" sibTransId="{5FDA099A-30B0-4369-9CB4-D61F099999A5}"/>
    <dgm:cxn modelId="{17642337-59A0-4D0B-A893-83FEE2BD56FE}" srcId="{EC25762C-639E-4673-B95B-1C2665607495}" destId="{06A02303-52C3-4BD6-98A0-5012EBC50DDD}" srcOrd="1" destOrd="0" parTransId="{C21D301A-404E-464F-92CE-078F64CFC18E}" sibTransId="{95771D01-5C92-436B-9CB9-6F6F77F821A7}"/>
    <dgm:cxn modelId="{4F1C4C3B-CFE4-4943-8CA5-7BA7588DEC4B}" type="presOf" srcId="{E7E7B9E4-F332-4E6D-8350-1D8391527A47}" destId="{6AB781FE-1046-41F8-AE1E-EE779132DF26}" srcOrd="0" destOrd="5" presId="urn:microsoft.com/office/officeart/2005/8/layout/list1"/>
    <dgm:cxn modelId="{3DF8573C-2150-4264-8FA8-B0233A1C0630}" srcId="{C31A21DA-21A6-4609-B423-D5BF87BCD072}" destId="{E7E7B9E4-F332-4E6D-8350-1D8391527A47}" srcOrd="5" destOrd="0" parTransId="{56B50B4A-BF05-4544-84F4-D22F7C8E7F9E}" sibTransId="{E837E8FA-A5A5-44B9-A252-6ECAB20127D1}"/>
    <dgm:cxn modelId="{6BBF0D3E-3FB7-4A3B-802F-88D9D1226EE6}" srcId="{C31A21DA-21A6-4609-B423-D5BF87BCD072}" destId="{2D15AAC7-E6E5-47FC-966F-9D75E2F23BDA}" srcOrd="3" destOrd="0" parTransId="{38996F33-1E32-487D-83C6-103073673D3C}" sibTransId="{A74ADE44-B39D-4D29-B4D2-2647EBB69335}"/>
    <dgm:cxn modelId="{A7461E62-5D5E-4748-A4CB-1F75DEF5A796}" srcId="{C31A21DA-21A6-4609-B423-D5BF87BCD072}" destId="{712DA3A0-181D-422C-9501-3E3E689F6CB7}" srcOrd="6" destOrd="0" parTransId="{D080E6E1-7056-4655-84F9-EC7427612661}" sibTransId="{6389F1B6-1994-4099-808E-6F3C9CE6B721}"/>
    <dgm:cxn modelId="{1084B963-5F12-4A38-8471-13D7D515A6A5}" type="presOf" srcId="{60446FED-3477-4715-921B-B49EE3E2EE72}" destId="{6AB781FE-1046-41F8-AE1E-EE779132DF26}" srcOrd="0" destOrd="4" presId="urn:microsoft.com/office/officeart/2005/8/layout/list1"/>
    <dgm:cxn modelId="{3CFB5467-7CB5-4EAB-9CA1-BC7B34209A72}" srcId="{C008262E-9619-4CC7-A6B4-152C063BACE7}" destId="{18665E50-D85C-487E-B6C5-8567B349F3A7}" srcOrd="0" destOrd="0" parTransId="{DEF08FFD-684D-4F02-9338-CE2ED2678DF3}" sibTransId="{6DD37317-2218-48C5-A252-FAD8546EF00B}"/>
    <dgm:cxn modelId="{91CFE349-0902-4B71-97D5-78F36E0AB27A}" type="presOf" srcId="{08F2D3A0-49CB-4E85-B434-428659717542}" destId="{6AB781FE-1046-41F8-AE1E-EE779132DF26}" srcOrd="0" destOrd="2" presId="urn:microsoft.com/office/officeart/2005/8/layout/list1"/>
    <dgm:cxn modelId="{8FAADC4A-85EF-411B-A5C9-70A04142165A}" type="presOf" srcId="{C31A21DA-21A6-4609-B423-D5BF87BCD072}" destId="{7381431D-0E8B-4F8F-96D4-5B5E7A967D15}" srcOrd="1" destOrd="0" presId="urn:microsoft.com/office/officeart/2005/8/layout/list1"/>
    <dgm:cxn modelId="{C0E2DD4E-5D2C-4B21-9578-CEED741AA3AB}" type="presOf" srcId="{C008262E-9619-4CC7-A6B4-152C063BACE7}" destId="{E2FBE862-E722-445C-9105-1F3C8AACE5FD}" srcOrd="0" destOrd="3" presId="urn:microsoft.com/office/officeart/2005/8/layout/list1"/>
    <dgm:cxn modelId="{0760D179-E722-4912-911F-B8C4F77F0B32}" type="presOf" srcId="{18665E50-D85C-487E-B6C5-8567B349F3A7}" destId="{E2FBE862-E722-445C-9105-1F3C8AACE5FD}" srcOrd="0" destOrd="4" presId="urn:microsoft.com/office/officeart/2005/8/layout/list1"/>
    <dgm:cxn modelId="{4486377E-881A-46DB-AD6A-B336649DE9FD}" type="presOf" srcId="{2D15AAC7-E6E5-47FC-966F-9D75E2F23BDA}" destId="{6AB781FE-1046-41F8-AE1E-EE779132DF26}" srcOrd="0" destOrd="3" presId="urn:microsoft.com/office/officeart/2005/8/layout/list1"/>
    <dgm:cxn modelId="{7AD04A89-E236-4728-A4F5-F1E97214B961}" srcId="{C31A21DA-21A6-4609-B423-D5BF87BCD072}" destId="{2A39255C-71E1-41EE-A254-84CE38AC7F44}" srcOrd="1" destOrd="0" parTransId="{EF7A2BC9-8B21-486A-89AB-D35B3AB548B5}" sibTransId="{2C46D27B-27AC-4189-A575-DA86D01B049F}"/>
    <dgm:cxn modelId="{1491DB9A-6800-4A91-B19C-59BCBC35D805}" type="presOf" srcId="{E4DD106C-9EAD-46DB-8C5C-0FC3B645E533}" destId="{E2FBE862-E722-445C-9105-1F3C8AACE5FD}" srcOrd="0" destOrd="5" presId="urn:microsoft.com/office/officeart/2005/8/layout/list1"/>
    <dgm:cxn modelId="{75C8349F-3146-4CF3-AF5A-8B3341B9ED7D}" srcId="{C008262E-9619-4CC7-A6B4-152C063BACE7}" destId="{1940302E-ADA0-476D-BF55-E588A50CAD84}" srcOrd="3" destOrd="0" parTransId="{8B34AB77-044E-466C-9DB7-3F620DC398F1}" sibTransId="{D160E17C-185F-4D71-A014-AB01320B7A42}"/>
    <dgm:cxn modelId="{B71FE2A1-39FB-44E1-BFD1-AAE8BD1A740E}" type="presOf" srcId="{1940302E-ADA0-476D-BF55-E588A50CAD84}" destId="{E2FBE862-E722-445C-9105-1F3C8AACE5FD}" srcOrd="0" destOrd="7" presId="urn:microsoft.com/office/officeart/2005/8/layout/list1"/>
    <dgm:cxn modelId="{DDC533A3-61EA-451F-8E3F-3AD7DA9C2190}" type="presOf" srcId="{EC25762C-639E-4673-B95B-1C2665607495}" destId="{2588AFF8-FAEF-4860-B74E-C55BE18E671F}" srcOrd="1" destOrd="0" presId="urn:microsoft.com/office/officeart/2005/8/layout/list1"/>
    <dgm:cxn modelId="{54FD09A8-93C0-4D8A-9AD2-CF7A0D9E98AB}" srcId="{C31A21DA-21A6-4609-B423-D5BF87BCD072}" destId="{60446FED-3477-4715-921B-B49EE3E2EE72}" srcOrd="4" destOrd="0" parTransId="{2462209C-D8D5-448F-81BE-A24C55290F0E}" sibTransId="{5D2DA4B6-13A1-492F-9EF1-E4E9B22EAF41}"/>
    <dgm:cxn modelId="{98D55AB9-497B-4E6B-BDA3-D3EC39575C47}" type="presOf" srcId="{7AD750FA-0CAF-4CD4-B2E6-B96368636C2F}" destId="{6AB781FE-1046-41F8-AE1E-EE779132DF26}" srcOrd="0" destOrd="0" presId="urn:microsoft.com/office/officeart/2005/8/layout/list1"/>
    <dgm:cxn modelId="{334C82BD-64DA-4FCC-89B5-95FA8EE5F2BD}" type="presOf" srcId="{712DA3A0-181D-422C-9501-3E3E689F6CB7}" destId="{6AB781FE-1046-41F8-AE1E-EE779132DF26}" srcOrd="0" destOrd="6" presId="urn:microsoft.com/office/officeart/2005/8/layout/list1"/>
    <dgm:cxn modelId="{C816BCC0-ACD3-43EA-AED5-D9310ED0D901}" srcId="{C008262E-9619-4CC7-A6B4-152C063BACE7}" destId="{E4DD106C-9EAD-46DB-8C5C-0FC3B645E533}" srcOrd="1" destOrd="0" parTransId="{3D490B7E-551A-4B22-A5C7-B369990452D7}" sibTransId="{012BA8E0-563A-465D-B1B6-719BFA015C9A}"/>
    <dgm:cxn modelId="{AD64ADD8-0C62-445B-8C33-56FADA4D4694}" srcId="{C008262E-9619-4CC7-A6B4-152C063BACE7}" destId="{315B6F76-057F-443B-BD43-B86A53FABAF2}" srcOrd="2" destOrd="0" parTransId="{EDB640D5-F303-47D7-91C7-5D56227E4B61}" sibTransId="{1EEF239D-EDDF-475B-8E90-82ADF94A10FC}"/>
    <dgm:cxn modelId="{89D0DEDB-385B-4B19-B1DC-947DF52DD079}" type="presOf" srcId="{C31A21DA-21A6-4609-B423-D5BF87BCD072}" destId="{461285D6-446B-4BED-8B1F-5236AB073F95}" srcOrd="0" destOrd="0" presId="urn:microsoft.com/office/officeart/2005/8/layout/list1"/>
    <dgm:cxn modelId="{33DE8CE5-77AF-4B73-98DA-C233B3F69DC2}" type="presOf" srcId="{06A02303-52C3-4BD6-98A0-5012EBC50DDD}" destId="{E2FBE862-E722-445C-9105-1F3C8AACE5FD}" srcOrd="0" destOrd="1" presId="urn:microsoft.com/office/officeart/2005/8/layout/list1"/>
    <dgm:cxn modelId="{487436EB-F159-48E1-A6C9-9F10E5173A47}" type="presOf" srcId="{22651EFD-0B40-4F1C-BCD2-3F43AC023896}" destId="{E2FBE862-E722-445C-9105-1F3C8AACE5FD}" srcOrd="0" destOrd="2" presId="urn:microsoft.com/office/officeart/2005/8/layout/list1"/>
    <dgm:cxn modelId="{A33526F4-3AF0-4AA2-9871-7176CBEEA882}" type="presOf" srcId="{315B6F76-057F-443B-BD43-B86A53FABAF2}" destId="{E2FBE862-E722-445C-9105-1F3C8AACE5FD}" srcOrd="0" destOrd="6" presId="urn:microsoft.com/office/officeart/2005/8/layout/list1"/>
    <dgm:cxn modelId="{EE5185F7-3CB6-4031-8F6C-2428265B43DC}" srcId="{EC25762C-639E-4673-B95B-1C2665607495}" destId="{AC90E234-D227-4A1A-AEA2-7F2BBAEA8509}" srcOrd="0" destOrd="0" parTransId="{3A4B6728-BC8E-4949-A97E-D1ADDA5D1D74}" sibTransId="{D9B15109-7EF4-495C-B85D-175FD68A4405}"/>
    <dgm:cxn modelId="{154F93F9-A3BC-4830-983E-C4726F2AE09E}" type="presOf" srcId="{EC25762C-639E-4673-B95B-1C2665607495}" destId="{A8394593-B693-4138-8307-5A1B03289C9B}" srcOrd="0" destOrd="0" presId="urn:microsoft.com/office/officeart/2005/8/layout/list1"/>
    <dgm:cxn modelId="{F670DCFA-458E-44FC-81B2-B07727AEB99F}" srcId="{C31A21DA-21A6-4609-B423-D5BF87BCD072}" destId="{7AD750FA-0CAF-4CD4-B2E6-B96368636C2F}" srcOrd="0" destOrd="0" parTransId="{5CCB6E74-5A08-4656-B892-1B9BB67A0C43}" sibTransId="{139A61A6-3CC8-4A2E-9C98-2DFEE964884D}"/>
    <dgm:cxn modelId="{D9D4C9FE-41E1-49CF-8DD8-8AAD4D91E050}" type="presOf" srcId="{2A39255C-71E1-41EE-A254-84CE38AC7F44}" destId="{6AB781FE-1046-41F8-AE1E-EE779132DF26}" srcOrd="0" destOrd="1" presId="urn:microsoft.com/office/officeart/2005/8/layout/list1"/>
    <dgm:cxn modelId="{086CE24B-BA02-4091-8F18-5FC3A0733C07}" type="presParOf" srcId="{113D690A-1042-44E7-8E3B-6A361AAC3F7A}" destId="{BAA1CD0F-6CB1-4A85-955F-320998F629CC}" srcOrd="0" destOrd="0" presId="urn:microsoft.com/office/officeart/2005/8/layout/list1"/>
    <dgm:cxn modelId="{8467E6ED-9F18-490B-85B7-1E8EAF47109C}" type="presParOf" srcId="{BAA1CD0F-6CB1-4A85-955F-320998F629CC}" destId="{461285D6-446B-4BED-8B1F-5236AB073F95}" srcOrd="0" destOrd="0" presId="urn:microsoft.com/office/officeart/2005/8/layout/list1"/>
    <dgm:cxn modelId="{2E3B5763-01BB-4C40-9E69-EFE60323EE4A}" type="presParOf" srcId="{BAA1CD0F-6CB1-4A85-955F-320998F629CC}" destId="{7381431D-0E8B-4F8F-96D4-5B5E7A967D15}" srcOrd="1" destOrd="0" presId="urn:microsoft.com/office/officeart/2005/8/layout/list1"/>
    <dgm:cxn modelId="{54B8B230-9EDB-4944-B96F-EE684B54635A}" type="presParOf" srcId="{113D690A-1042-44E7-8E3B-6A361AAC3F7A}" destId="{CBBA9404-1F08-41C0-9271-7AAEEF99088D}" srcOrd="1" destOrd="0" presId="urn:microsoft.com/office/officeart/2005/8/layout/list1"/>
    <dgm:cxn modelId="{6FB7793D-07C5-416E-93D5-BB05B4B5CBF6}" type="presParOf" srcId="{113D690A-1042-44E7-8E3B-6A361AAC3F7A}" destId="{6AB781FE-1046-41F8-AE1E-EE779132DF26}" srcOrd="2" destOrd="0" presId="urn:microsoft.com/office/officeart/2005/8/layout/list1"/>
    <dgm:cxn modelId="{9D9582B2-6174-4F95-80D1-2FBB24698EDC}" type="presParOf" srcId="{113D690A-1042-44E7-8E3B-6A361AAC3F7A}" destId="{462151A2-1D09-402D-8FFA-20BC53C843E5}" srcOrd="3" destOrd="0" presId="urn:microsoft.com/office/officeart/2005/8/layout/list1"/>
    <dgm:cxn modelId="{13DD2E67-505A-4E72-86E6-01E9D0E27F58}" type="presParOf" srcId="{113D690A-1042-44E7-8E3B-6A361AAC3F7A}" destId="{2A79E66A-67D5-4822-913D-B75F0EA25F81}" srcOrd="4" destOrd="0" presId="urn:microsoft.com/office/officeart/2005/8/layout/list1"/>
    <dgm:cxn modelId="{F9A35B4B-5F81-41A0-891B-4EE70C3CDC77}" type="presParOf" srcId="{2A79E66A-67D5-4822-913D-B75F0EA25F81}" destId="{A8394593-B693-4138-8307-5A1B03289C9B}" srcOrd="0" destOrd="0" presId="urn:microsoft.com/office/officeart/2005/8/layout/list1"/>
    <dgm:cxn modelId="{6A0B937F-E8CF-40D7-83C3-17D0F85502E5}" type="presParOf" srcId="{2A79E66A-67D5-4822-913D-B75F0EA25F81}" destId="{2588AFF8-FAEF-4860-B74E-C55BE18E671F}" srcOrd="1" destOrd="0" presId="urn:microsoft.com/office/officeart/2005/8/layout/list1"/>
    <dgm:cxn modelId="{7F84D94B-ECA4-4EB0-9046-FEF04D31EA46}" type="presParOf" srcId="{113D690A-1042-44E7-8E3B-6A361AAC3F7A}" destId="{E1D70CB3-EF2A-46DC-BDDA-3D6F29AD1BFA}" srcOrd="5" destOrd="0" presId="urn:microsoft.com/office/officeart/2005/8/layout/list1"/>
    <dgm:cxn modelId="{7AAF449F-BC66-4354-9179-7A583BE9187C}" type="presParOf" srcId="{113D690A-1042-44E7-8E3B-6A361AAC3F7A}" destId="{E2FBE862-E722-445C-9105-1F3C8AACE5F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24574-9935-4822-B9D4-780557CDB437}">
      <dsp:nvSpPr>
        <dsp:cNvPr id="0" name=""/>
        <dsp:cNvSpPr/>
      </dsp:nvSpPr>
      <dsp:spPr>
        <a:xfrm>
          <a:off x="676295" y="0"/>
          <a:ext cx="9365685" cy="1364111"/>
        </a:xfrm>
        <a:prstGeom prst="rightArrow">
          <a:avLst>
            <a:gd name="adj1" fmla="val 50000"/>
            <a:gd name="adj2"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216553" numCol="1" spcCol="1270" anchor="ctr" anchorCtr="0">
          <a:noAutofit/>
        </a:bodyPr>
        <a:lstStyle/>
        <a:p>
          <a:pPr marL="0" lvl="0" indent="0" algn="l" defTabSz="977900">
            <a:lnSpc>
              <a:spcPct val="90000"/>
            </a:lnSpc>
            <a:spcBef>
              <a:spcPct val="0"/>
            </a:spcBef>
            <a:spcAft>
              <a:spcPct val="35000"/>
            </a:spcAft>
            <a:buNone/>
          </a:pPr>
          <a:r>
            <a:rPr lang="en-US" sz="2200" kern="1200" dirty="0"/>
            <a:t>U.S. Department of Education </a:t>
          </a:r>
        </a:p>
      </dsp:txBody>
      <dsp:txXfrm>
        <a:off x="676295" y="341028"/>
        <a:ext cx="9024657" cy="682055"/>
      </dsp:txXfrm>
    </dsp:sp>
    <dsp:sp modelId="{4F371E4A-DEBE-4A14-A216-28CDEBDBD30C}">
      <dsp:nvSpPr>
        <dsp:cNvPr id="0" name=""/>
        <dsp:cNvSpPr/>
      </dsp:nvSpPr>
      <dsp:spPr>
        <a:xfrm>
          <a:off x="676295" y="1055307"/>
          <a:ext cx="4326946" cy="3044770"/>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Monitors State Educational Agencies (e.g., CDE) and selects local educational agencies to participate in monitoring (can select specific schools to participate)</a:t>
          </a:r>
        </a:p>
        <a:p>
          <a:pPr marL="0" lvl="0" indent="0" algn="l" defTabSz="933450">
            <a:lnSpc>
              <a:spcPct val="90000"/>
            </a:lnSpc>
            <a:spcBef>
              <a:spcPct val="0"/>
            </a:spcBef>
            <a:spcAft>
              <a:spcPct val="35000"/>
            </a:spcAft>
            <a:buNone/>
          </a:pPr>
          <a:r>
            <a:rPr lang="en-US" sz="2100" kern="1200" dirty="0"/>
            <a:t>Office of Inspector General can select SEAs and/or LEAs for targeted audits (can selects specific schools to participate)</a:t>
          </a:r>
        </a:p>
      </dsp:txBody>
      <dsp:txXfrm>
        <a:off x="676295" y="1055307"/>
        <a:ext cx="4326946" cy="3044770"/>
      </dsp:txXfrm>
    </dsp:sp>
    <dsp:sp modelId="{1F040E95-292D-4577-BC8A-E1B748FA7DB9}">
      <dsp:nvSpPr>
        <dsp:cNvPr id="0" name=""/>
        <dsp:cNvSpPr/>
      </dsp:nvSpPr>
      <dsp:spPr>
        <a:xfrm>
          <a:off x="5003241" y="454552"/>
          <a:ext cx="5038738" cy="1364111"/>
        </a:xfrm>
        <a:prstGeom prst="rightArrow">
          <a:avLst>
            <a:gd name="adj1" fmla="val 50000"/>
            <a:gd name="adj2" fmla="val 50000"/>
          </a:avLst>
        </a:prstGeom>
        <a:solidFill>
          <a:schemeClr val="accent5">
            <a:hueOff val="-7353344"/>
            <a:satOff val="-10228"/>
            <a:lumOff val="-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216553" numCol="1" spcCol="1270" anchor="ctr" anchorCtr="0">
          <a:noAutofit/>
        </a:bodyPr>
        <a:lstStyle/>
        <a:p>
          <a:pPr marL="0" lvl="0" indent="0" algn="l" defTabSz="977900">
            <a:lnSpc>
              <a:spcPct val="90000"/>
            </a:lnSpc>
            <a:spcBef>
              <a:spcPct val="0"/>
            </a:spcBef>
            <a:spcAft>
              <a:spcPct val="35000"/>
            </a:spcAft>
            <a:buNone/>
          </a:pPr>
          <a:r>
            <a:rPr lang="en-US" sz="2200" kern="1200" dirty="0"/>
            <a:t>Colorado Department of Education</a:t>
          </a:r>
        </a:p>
      </dsp:txBody>
      <dsp:txXfrm>
        <a:off x="5003241" y="795580"/>
        <a:ext cx="4697710" cy="682055"/>
      </dsp:txXfrm>
    </dsp:sp>
    <dsp:sp modelId="{24675D70-3519-44A8-B6A8-9C4A71F044E1}">
      <dsp:nvSpPr>
        <dsp:cNvPr id="0" name=""/>
        <dsp:cNvSpPr/>
      </dsp:nvSpPr>
      <dsp:spPr>
        <a:xfrm>
          <a:off x="5003241" y="1509859"/>
          <a:ext cx="4326946" cy="3044770"/>
        </a:xfrm>
        <a:prstGeom prst="rect">
          <a:avLst/>
        </a:prstGeom>
        <a:solidFill>
          <a:schemeClr val="lt1">
            <a:hueOff val="0"/>
            <a:satOff val="0"/>
            <a:lumOff val="0"/>
            <a:alphaOff val="0"/>
          </a:schemeClr>
        </a:solidFill>
        <a:ln w="25400" cap="flat" cmpd="sng" algn="ctr">
          <a:solidFill>
            <a:schemeClr val="accent5">
              <a:hueOff val="-7353344"/>
              <a:satOff val="-10228"/>
              <a:lumOff val="-39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Monitors Local Educational Agencies (districts, CSI, BOCES, &amp; other subgrantees) and selects schools to participate (selection made in partnership with the LEA) in Tier II or III monitoring</a:t>
          </a:r>
        </a:p>
        <a:p>
          <a:pPr marL="0" lvl="0" indent="0" algn="l" defTabSz="933450">
            <a:lnSpc>
              <a:spcPct val="90000"/>
            </a:lnSpc>
            <a:spcBef>
              <a:spcPct val="0"/>
            </a:spcBef>
            <a:spcAft>
              <a:spcPct val="35000"/>
            </a:spcAft>
            <a:buNone/>
          </a:pPr>
          <a:endParaRPr lang="en-US" sz="2100" kern="1200" dirty="0"/>
        </a:p>
      </dsp:txBody>
      <dsp:txXfrm>
        <a:off x="5003241" y="1509859"/>
        <a:ext cx="4326946" cy="3044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9C61A2-DD6F-47F3-8436-0193C664EB9A}">
      <dsp:nvSpPr>
        <dsp:cNvPr id="0" name=""/>
        <dsp:cNvSpPr/>
      </dsp:nvSpPr>
      <dsp:spPr>
        <a:xfrm>
          <a:off x="3286" y="178861"/>
          <a:ext cx="3203971"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Who</a:t>
          </a:r>
        </a:p>
      </dsp:txBody>
      <dsp:txXfrm>
        <a:off x="3286" y="178861"/>
        <a:ext cx="3203971" cy="460800"/>
      </dsp:txXfrm>
    </dsp:sp>
    <dsp:sp modelId="{45AEFC70-5FCA-4CB1-831F-ED80A5C79FFC}">
      <dsp:nvSpPr>
        <dsp:cNvPr id="0" name=""/>
        <dsp:cNvSpPr/>
      </dsp:nvSpPr>
      <dsp:spPr>
        <a:xfrm>
          <a:off x="3286" y="639661"/>
          <a:ext cx="3203971" cy="35328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Any entity or organization that accepts federal funds, including ESSER, is subject to monitoring and/or audits</a:t>
          </a:r>
        </a:p>
        <a:p>
          <a:pPr marL="171450" lvl="1" indent="-171450" algn="l" defTabSz="711200">
            <a:lnSpc>
              <a:spcPct val="90000"/>
            </a:lnSpc>
            <a:spcBef>
              <a:spcPct val="0"/>
            </a:spcBef>
            <a:spcAft>
              <a:spcPct val="15000"/>
            </a:spcAft>
            <a:buChar char="•"/>
          </a:pPr>
          <a:r>
            <a:rPr lang="en-US" sz="1600" kern="1200" dirty="0"/>
            <a:t>CDE monitors the LEA (fiscal agent) and some schools </a:t>
          </a:r>
          <a:r>
            <a:rPr lang="en-US" sz="1600" b="1" i="1" kern="1200" dirty="0"/>
            <a:t>might</a:t>
          </a:r>
          <a:r>
            <a:rPr lang="en-US" sz="1600" kern="1200" dirty="0"/>
            <a:t> be selected to participate</a:t>
          </a:r>
        </a:p>
      </dsp:txBody>
      <dsp:txXfrm>
        <a:off x="3286" y="639661"/>
        <a:ext cx="3203971" cy="3532815"/>
      </dsp:txXfrm>
    </dsp:sp>
    <dsp:sp modelId="{99DEB82F-79AB-4199-B3B1-A6DABD42A108}">
      <dsp:nvSpPr>
        <dsp:cNvPr id="0" name=""/>
        <dsp:cNvSpPr/>
      </dsp:nvSpPr>
      <dsp:spPr>
        <a:xfrm>
          <a:off x="3655814" y="178861"/>
          <a:ext cx="3203971"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Why </a:t>
          </a:r>
        </a:p>
      </dsp:txBody>
      <dsp:txXfrm>
        <a:off x="3655814" y="178861"/>
        <a:ext cx="3203971" cy="460800"/>
      </dsp:txXfrm>
    </dsp:sp>
    <dsp:sp modelId="{CFA5F5E4-FD48-4CF8-A19F-A5B2ACC2C78B}">
      <dsp:nvSpPr>
        <dsp:cNvPr id="0" name=""/>
        <dsp:cNvSpPr/>
      </dsp:nvSpPr>
      <dsp:spPr>
        <a:xfrm>
          <a:off x="3655814" y="639661"/>
          <a:ext cx="3203971" cy="35328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None/>
          </a:pPr>
          <a:r>
            <a:rPr lang="en-US" sz="1600" kern="1200" dirty="0"/>
            <a:t>Responsibility to ensure appropriate uses of federal funds that meet program intent(s)</a:t>
          </a:r>
        </a:p>
        <a:p>
          <a:pPr marL="171450" lvl="1" indent="-171450" algn="l" defTabSz="711200">
            <a:lnSpc>
              <a:spcPct val="90000"/>
            </a:lnSpc>
            <a:spcBef>
              <a:spcPct val="0"/>
            </a:spcBef>
            <a:spcAft>
              <a:spcPct val="15000"/>
            </a:spcAft>
            <a:buChar char="•"/>
          </a:pPr>
          <a:r>
            <a:rPr lang="en-US" sz="1600" kern="1200" dirty="0"/>
            <a:t>Demonstrate compliance with federal statute, regulations, and guidance pertaining to the grant</a:t>
          </a:r>
        </a:p>
        <a:p>
          <a:pPr marL="342900" lvl="2" indent="-171450" algn="l" defTabSz="711200">
            <a:lnSpc>
              <a:spcPct val="90000"/>
            </a:lnSpc>
            <a:spcBef>
              <a:spcPct val="0"/>
            </a:spcBef>
            <a:spcAft>
              <a:spcPct val="15000"/>
            </a:spcAft>
            <a:buFont typeface="Courier New" panose="02070309020205020404" pitchFamily="49" charset="0"/>
            <a:buChar char="o"/>
          </a:pPr>
          <a:r>
            <a:rPr lang="en-US" sz="1600" kern="1200" dirty="0"/>
            <a:t>Programmatic requirements</a:t>
          </a:r>
        </a:p>
        <a:p>
          <a:pPr marL="342900" lvl="2" indent="-171450" algn="l" defTabSz="711200">
            <a:lnSpc>
              <a:spcPct val="90000"/>
            </a:lnSpc>
            <a:spcBef>
              <a:spcPct val="0"/>
            </a:spcBef>
            <a:spcAft>
              <a:spcPct val="15000"/>
            </a:spcAft>
            <a:buFont typeface="Courier New" panose="02070309020205020404" pitchFamily="49" charset="0"/>
            <a:buChar char="o"/>
          </a:pPr>
          <a:r>
            <a:rPr lang="en-US" sz="1600" kern="1200" dirty="0"/>
            <a:t>Fiscal requirements</a:t>
          </a:r>
        </a:p>
        <a:p>
          <a:pPr marL="171450" lvl="1" indent="-171450" algn="l" defTabSz="711200">
            <a:lnSpc>
              <a:spcPct val="90000"/>
            </a:lnSpc>
            <a:spcBef>
              <a:spcPct val="0"/>
            </a:spcBef>
            <a:spcAft>
              <a:spcPct val="15000"/>
            </a:spcAft>
            <a:buChar char="•"/>
          </a:pPr>
          <a:r>
            <a:rPr lang="en-US" sz="1600" kern="1200"/>
            <a:t>Demonstrate that plans and budgets for use of funds were implemented as approved</a:t>
          </a:r>
        </a:p>
      </dsp:txBody>
      <dsp:txXfrm>
        <a:off x="3655814" y="639661"/>
        <a:ext cx="3203971" cy="3532815"/>
      </dsp:txXfrm>
    </dsp:sp>
    <dsp:sp modelId="{F531E18C-E3EC-4A37-97BC-F251BDB00542}">
      <dsp:nvSpPr>
        <dsp:cNvPr id="0" name=""/>
        <dsp:cNvSpPr/>
      </dsp:nvSpPr>
      <dsp:spPr>
        <a:xfrm>
          <a:off x="7308342" y="178861"/>
          <a:ext cx="3203971" cy="460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How</a:t>
          </a:r>
        </a:p>
      </dsp:txBody>
      <dsp:txXfrm>
        <a:off x="7308342" y="178861"/>
        <a:ext cx="3203971" cy="460800"/>
      </dsp:txXfrm>
    </dsp:sp>
    <dsp:sp modelId="{7CAA4942-0285-4FBC-A544-B0C827359931}">
      <dsp:nvSpPr>
        <dsp:cNvPr id="0" name=""/>
        <dsp:cNvSpPr/>
      </dsp:nvSpPr>
      <dsp:spPr>
        <a:xfrm>
          <a:off x="7308342" y="639661"/>
          <a:ext cx="3203971" cy="353281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None/>
          </a:pPr>
          <a:r>
            <a:rPr lang="en-US" sz="1600" kern="1200" dirty="0"/>
            <a:t>CDE’s Mission and Vision for Monitoring: </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In partnership and collaboration between State, LEA, and School</a:t>
          </a:r>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t>Identify and highlight LEA areas of strength and effective implementation;</a:t>
          </a:r>
          <a:endParaRPr lang="en-US"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t>Collaborate with LEAs to implement effective programs and practices to improve outcomes for students; and</a:t>
          </a:r>
          <a:endParaRPr lang="en-US" sz="160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i="0" kern="1200" dirty="0"/>
            <a:t>Identify, disseminate, and learn from exemplary practices within Colorado.</a:t>
          </a:r>
          <a:endParaRPr lang="en-US" sz="1600" kern="1200" dirty="0"/>
        </a:p>
      </dsp:txBody>
      <dsp:txXfrm>
        <a:off x="7308342" y="639661"/>
        <a:ext cx="3203971" cy="35328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781FE-1046-41F8-AE1E-EE779132DF26}">
      <dsp:nvSpPr>
        <dsp:cNvPr id="0" name=""/>
        <dsp:cNvSpPr/>
      </dsp:nvSpPr>
      <dsp:spPr>
        <a:xfrm>
          <a:off x="0" y="270023"/>
          <a:ext cx="11217897" cy="2368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0633" tIns="333248" rIns="87063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Conducted by CDE fiscal and program teams</a:t>
          </a:r>
        </a:p>
        <a:p>
          <a:pPr marL="171450" lvl="1" indent="-171450" algn="l" defTabSz="711200">
            <a:lnSpc>
              <a:spcPct val="90000"/>
            </a:lnSpc>
            <a:spcBef>
              <a:spcPct val="0"/>
            </a:spcBef>
            <a:spcAft>
              <a:spcPct val="15000"/>
            </a:spcAft>
            <a:buChar char="•"/>
          </a:pPr>
          <a:r>
            <a:rPr lang="en-US" sz="1600" kern="1200" dirty="0"/>
            <a:t>3-Tiered approach based on risk assessment</a:t>
          </a:r>
        </a:p>
        <a:p>
          <a:pPr marL="171450" lvl="1" indent="-171450" algn="l" defTabSz="711200">
            <a:lnSpc>
              <a:spcPct val="90000"/>
            </a:lnSpc>
            <a:spcBef>
              <a:spcPct val="0"/>
            </a:spcBef>
            <a:spcAft>
              <a:spcPct val="15000"/>
            </a:spcAft>
            <a:buChar char="•"/>
          </a:pPr>
          <a:r>
            <a:rPr lang="en-US" sz="1600" kern="1200" dirty="0"/>
            <a:t>Same process and protocols</a:t>
          </a:r>
        </a:p>
        <a:p>
          <a:pPr marL="171450" lvl="1" indent="-171450" algn="l" defTabSz="711200">
            <a:lnSpc>
              <a:spcPct val="90000"/>
            </a:lnSpc>
            <a:spcBef>
              <a:spcPct val="0"/>
            </a:spcBef>
            <a:spcAft>
              <a:spcPct val="15000"/>
            </a:spcAft>
            <a:buChar char="•"/>
          </a:pPr>
          <a:r>
            <a:rPr lang="en-US" sz="1600" kern="1200" dirty="0"/>
            <a:t>Use of data and documentation that CDE already collects (e.g., application) to minimize LEA burden</a:t>
          </a:r>
        </a:p>
        <a:p>
          <a:pPr marL="171450" lvl="1" indent="-171450" algn="l" defTabSz="711200">
            <a:lnSpc>
              <a:spcPct val="90000"/>
            </a:lnSpc>
            <a:spcBef>
              <a:spcPct val="0"/>
            </a:spcBef>
            <a:spcAft>
              <a:spcPct val="15000"/>
            </a:spcAft>
            <a:buChar char="•"/>
          </a:pPr>
          <a:r>
            <a:rPr lang="en-US" sz="1600" kern="1200" dirty="0"/>
            <a:t>Front-loading and training on requirements and expectations</a:t>
          </a:r>
        </a:p>
        <a:p>
          <a:pPr marL="171450" lvl="1" indent="-171450" algn="l" defTabSz="711200">
            <a:lnSpc>
              <a:spcPct val="90000"/>
            </a:lnSpc>
            <a:spcBef>
              <a:spcPct val="0"/>
            </a:spcBef>
            <a:spcAft>
              <a:spcPct val="15000"/>
            </a:spcAft>
            <a:buChar char="•"/>
          </a:pPr>
          <a:r>
            <a:rPr lang="en-US" sz="1600" kern="1200" dirty="0"/>
            <a:t>Iterative process to allow multiple opportunities to demonstrate compliance</a:t>
          </a:r>
        </a:p>
        <a:p>
          <a:pPr marL="171450" lvl="1" indent="-171450" algn="l" defTabSz="711200">
            <a:lnSpc>
              <a:spcPct val="90000"/>
            </a:lnSpc>
            <a:spcBef>
              <a:spcPct val="0"/>
            </a:spcBef>
            <a:spcAft>
              <a:spcPct val="15000"/>
            </a:spcAft>
            <a:buChar char="•"/>
          </a:pPr>
          <a:r>
            <a:rPr lang="en-US" sz="1600" kern="1200" dirty="0"/>
            <a:t>Four categories of indicators: </a:t>
          </a:r>
          <a:r>
            <a:rPr lang="en" sz="1600" kern="1200" dirty="0"/>
            <a:t>stakeholder engagement, identification and delivery, fiscal, and program evaluation</a:t>
          </a:r>
          <a:endParaRPr lang="en-US" sz="1600" kern="1200" dirty="0"/>
        </a:p>
      </dsp:txBody>
      <dsp:txXfrm>
        <a:off x="0" y="270023"/>
        <a:ext cx="11217897" cy="2368800"/>
      </dsp:txXfrm>
    </dsp:sp>
    <dsp:sp modelId="{7381431D-0E8B-4F8F-96D4-5B5E7A967D15}">
      <dsp:nvSpPr>
        <dsp:cNvPr id="0" name=""/>
        <dsp:cNvSpPr/>
      </dsp:nvSpPr>
      <dsp:spPr>
        <a:xfrm>
          <a:off x="560894" y="33863"/>
          <a:ext cx="7852527"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6807" tIns="0" rIns="296807" bIns="0" numCol="1" spcCol="1270" anchor="ctr" anchorCtr="0">
          <a:noAutofit/>
        </a:bodyPr>
        <a:lstStyle/>
        <a:p>
          <a:pPr marL="0" lvl="0" indent="0" algn="l" defTabSz="711200">
            <a:lnSpc>
              <a:spcPct val="90000"/>
            </a:lnSpc>
            <a:spcBef>
              <a:spcPct val="0"/>
            </a:spcBef>
            <a:spcAft>
              <a:spcPct val="35000"/>
            </a:spcAft>
            <a:buNone/>
          </a:pPr>
          <a:r>
            <a:rPr lang="en-US" sz="1600" kern="1200" dirty="0"/>
            <a:t>How ESSER and ESEA monitoring are similar</a:t>
          </a:r>
        </a:p>
      </dsp:txBody>
      <dsp:txXfrm>
        <a:off x="583951" y="56920"/>
        <a:ext cx="7806413" cy="426206"/>
      </dsp:txXfrm>
    </dsp:sp>
    <dsp:sp modelId="{E2FBE862-E722-445C-9105-1F3C8AACE5FD}">
      <dsp:nvSpPr>
        <dsp:cNvPr id="0" name=""/>
        <dsp:cNvSpPr/>
      </dsp:nvSpPr>
      <dsp:spPr>
        <a:xfrm>
          <a:off x="0" y="2961384"/>
          <a:ext cx="11217897" cy="2419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0633" tIns="333248" rIns="87063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Three years to conduct all monitoring </a:t>
          </a:r>
        </a:p>
        <a:p>
          <a:pPr marL="171450" lvl="1" indent="-171450" algn="l" defTabSz="711200">
            <a:lnSpc>
              <a:spcPct val="90000"/>
            </a:lnSpc>
            <a:spcBef>
              <a:spcPct val="0"/>
            </a:spcBef>
            <a:spcAft>
              <a:spcPct val="15000"/>
            </a:spcAft>
            <a:buChar char="•"/>
          </a:pPr>
          <a:r>
            <a:rPr lang="en-US" sz="1600" kern="1200"/>
            <a:t>Separate indicators </a:t>
          </a:r>
        </a:p>
        <a:p>
          <a:pPr marL="342900" lvl="2" indent="-171450" algn="l" defTabSz="711200">
            <a:lnSpc>
              <a:spcPct val="90000"/>
            </a:lnSpc>
            <a:spcBef>
              <a:spcPct val="0"/>
            </a:spcBef>
            <a:spcAft>
              <a:spcPct val="15000"/>
            </a:spcAft>
            <a:buFont typeface="Courier New" panose="02070309020205020404" pitchFamily="49" charset="0"/>
            <a:buChar char="o"/>
          </a:pPr>
          <a:r>
            <a:rPr lang="en-US" sz="1600" kern="1200" dirty="0"/>
            <a:t>ESSER I-specific ~ non-public schools</a:t>
          </a:r>
        </a:p>
        <a:p>
          <a:pPr marL="342900" lvl="2" indent="-171450" algn="l" defTabSz="711200">
            <a:lnSpc>
              <a:spcPct val="90000"/>
            </a:lnSpc>
            <a:spcBef>
              <a:spcPct val="0"/>
            </a:spcBef>
            <a:spcAft>
              <a:spcPct val="15000"/>
            </a:spcAft>
            <a:buFont typeface="Courier New" panose="02070309020205020404" pitchFamily="49" charset="0"/>
            <a:buChar char="o"/>
          </a:pPr>
          <a:r>
            <a:rPr lang="en-US" sz="1600" kern="1200" dirty="0"/>
            <a:t>ESSER III-specific ~ additional requirements and indicators</a:t>
          </a:r>
        </a:p>
        <a:p>
          <a:pPr marL="514350" lvl="3" indent="-171450" algn="l" defTabSz="711200">
            <a:lnSpc>
              <a:spcPct val="90000"/>
            </a:lnSpc>
            <a:spcBef>
              <a:spcPct val="0"/>
            </a:spcBef>
            <a:spcAft>
              <a:spcPct val="15000"/>
            </a:spcAft>
            <a:buFont typeface="Wingdings" panose="05000000000000000000" pitchFamily="2" charset="2"/>
            <a:buChar char="§"/>
          </a:pPr>
          <a:r>
            <a:rPr lang="en-US" sz="1600" kern="1200" dirty="0"/>
            <a:t>Maintenance of Equity</a:t>
          </a:r>
        </a:p>
        <a:p>
          <a:pPr marL="514350" lvl="3" indent="-171450" algn="l" defTabSz="711200">
            <a:lnSpc>
              <a:spcPct val="90000"/>
            </a:lnSpc>
            <a:spcBef>
              <a:spcPct val="0"/>
            </a:spcBef>
            <a:spcAft>
              <a:spcPct val="15000"/>
            </a:spcAft>
            <a:buFont typeface="Wingdings" panose="05000000000000000000" pitchFamily="2" charset="2"/>
            <a:buChar char="§"/>
          </a:pPr>
          <a:r>
            <a:rPr lang="en-US" sz="1600" kern="1200" dirty="0"/>
            <a:t>20% Set Aside</a:t>
          </a:r>
        </a:p>
        <a:p>
          <a:pPr marL="514350" lvl="3" indent="-171450" algn="l" defTabSz="711200">
            <a:lnSpc>
              <a:spcPct val="90000"/>
            </a:lnSpc>
            <a:spcBef>
              <a:spcPct val="0"/>
            </a:spcBef>
            <a:spcAft>
              <a:spcPct val="15000"/>
            </a:spcAft>
            <a:buFont typeface="Wingdings" panose="05000000000000000000" pitchFamily="2" charset="2"/>
            <a:buChar char="§"/>
          </a:pPr>
          <a:r>
            <a:rPr lang="en-US" sz="1600" kern="1200" dirty="0"/>
            <a:t>Use of Funds Plans</a:t>
          </a:r>
        </a:p>
        <a:p>
          <a:pPr marL="514350" lvl="3" indent="-171450" algn="l" defTabSz="711200">
            <a:lnSpc>
              <a:spcPct val="90000"/>
            </a:lnSpc>
            <a:spcBef>
              <a:spcPct val="0"/>
            </a:spcBef>
            <a:spcAft>
              <a:spcPct val="15000"/>
            </a:spcAft>
            <a:buFont typeface="Wingdings" panose="05000000000000000000" pitchFamily="2" charset="2"/>
            <a:buChar char="§"/>
          </a:pPr>
          <a:r>
            <a:rPr lang="en-US" sz="1600" kern="1200" dirty="0"/>
            <a:t>Safe In-Person Plans</a:t>
          </a:r>
        </a:p>
      </dsp:txBody>
      <dsp:txXfrm>
        <a:off x="0" y="2961384"/>
        <a:ext cx="11217897" cy="2419200"/>
      </dsp:txXfrm>
    </dsp:sp>
    <dsp:sp modelId="{2588AFF8-FAEF-4860-B74E-C55BE18E671F}">
      <dsp:nvSpPr>
        <dsp:cNvPr id="0" name=""/>
        <dsp:cNvSpPr/>
      </dsp:nvSpPr>
      <dsp:spPr>
        <a:xfrm>
          <a:off x="560894" y="2725224"/>
          <a:ext cx="7852527" cy="4723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6807" tIns="0" rIns="296807" bIns="0" numCol="1" spcCol="1270" anchor="ctr" anchorCtr="0">
          <a:noAutofit/>
        </a:bodyPr>
        <a:lstStyle/>
        <a:p>
          <a:pPr marL="0" lvl="0" indent="0" algn="l" defTabSz="711200">
            <a:lnSpc>
              <a:spcPct val="90000"/>
            </a:lnSpc>
            <a:spcBef>
              <a:spcPct val="0"/>
            </a:spcBef>
            <a:spcAft>
              <a:spcPct val="35000"/>
            </a:spcAft>
            <a:buNone/>
          </a:pPr>
          <a:r>
            <a:rPr lang="en-US" sz="1600" kern="1200" dirty="0"/>
            <a:t>How ESSER monitoring is different from ESEA monitoring</a:t>
          </a:r>
        </a:p>
      </dsp:txBody>
      <dsp:txXfrm>
        <a:off x="583951" y="2748281"/>
        <a:ext cx="7806413" cy="426206"/>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11483e26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f11483e26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f29816771e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f29816771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ed074ec9d8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ed074ec9d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11483e26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f11483e260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This is a 21-22 timeline</a:t>
            </a:r>
            <a:endParaRPr/>
          </a:p>
          <a:p>
            <a:pPr marL="457200" lvl="0" indent="-298450" algn="l" rtl="0">
              <a:spcBef>
                <a:spcPts val="0"/>
              </a:spcBef>
              <a:spcAft>
                <a:spcPts val="0"/>
              </a:spcAft>
              <a:buSzPts val="1100"/>
              <a:buChar char="-"/>
            </a:pPr>
            <a:r>
              <a:rPr lang="en"/>
              <a:t>The process is the same but the deadlines will change next year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11483e260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f11483e260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f11483e26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f11483e26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f11483e26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f11483e26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Demonstration of Compliance: This is the one you want to check off. It is a checkbox because it should be a charkmark that you make as a yes or no to compliance. Make sure you can say yes or no to this part of the indicator</a:t>
            </a:r>
            <a:endParaRPr/>
          </a:p>
          <a:p>
            <a:pPr marL="0" lvl="0" indent="0" algn="l" rtl="0">
              <a:spcBef>
                <a:spcPts val="0"/>
              </a:spcBef>
              <a:spcAft>
                <a:spcPts val="0"/>
              </a:spcAft>
              <a:buNone/>
            </a:pPr>
            <a:r>
              <a:rPr lang="en"/>
              <a:t>Example of Evidence: This is just a list of ideas, not requirements. We will try to use everything that we already have submitted us. [See the last bullet regarding already submitted forms]</a:t>
            </a:r>
            <a:endParaRPr/>
          </a:p>
          <a:p>
            <a:pPr marL="0" lvl="0" indent="0" algn="l" rtl="0">
              <a:spcBef>
                <a:spcPts val="0"/>
              </a:spcBef>
              <a:spcAft>
                <a:spcPts val="0"/>
              </a:spcAft>
              <a:buNone/>
            </a:pPr>
            <a:r>
              <a:rPr lang="en"/>
              <a:t>Initial evidence review and sometimes we have a back and forth process to submit additional evidence to meet compliance. Well targeted evidence will be better than submitting a large amount of evidence.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f11483e26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f11483e26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f11483e260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f11483e260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f11483e260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f11483e260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f11483e260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f11483e260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f11483e260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f11483e260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f11483e26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f11483e26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de5afbd7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ede5afbd7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first picture is demonstrating compliance and the second picture is not.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ede5afbd7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ede5afbd7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f11483e260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f11483e260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30cd4dc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30cd4dc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30cd4dc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30cd4dc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7808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30cd4dc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30cd4dc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9624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f30cd4dc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f30cd4dc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149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Nazie </a:t>
            </a:r>
            <a:endParaRPr/>
          </a:p>
        </p:txBody>
      </p:sp>
      <p:sp>
        <p:nvSpPr>
          <p:cNvPr id="93" name="Google Shape;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de5afbd7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ede5afbd7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ede5afbd71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ede5afbd7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https://www.mentimeter.com/s/bce43cb442c5900f43dbc7b11c2fd7f1/01ba49df5963/edit</a:t>
            </a:r>
            <a:endParaRPr/>
          </a:p>
        </p:txBody>
      </p:sp>
    </p:spTree>
    <p:extLst>
      <p:ext uri="{BB962C8B-B14F-4D97-AF65-F5344CB8AC3E}">
        <p14:creationId xmlns:p14="http://schemas.microsoft.com/office/powerpoint/2010/main" val="807483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f11483e26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f11483e26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Nazie </a:t>
            </a:r>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4252872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Nazie </a:t>
            </a:r>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2515711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Nazie </a:t>
            </a:r>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3486198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f11483e26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f11483e26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41"/>
            <a:ext cx="12192000" cy="2182761"/>
          </a:xfrm>
          <a:prstGeom prst="rect">
            <a:avLst/>
          </a:prstGeom>
          <a:gradFill>
            <a:gsLst>
              <a:gs pos="0">
                <a:schemeClr val="lt1"/>
              </a:gs>
              <a:gs pos="100000">
                <a:srgbClr val="00953A">
                  <a:alpha val="49019"/>
                </a:srgbClr>
              </a:gs>
            </a:gsLst>
            <a:lin ang="5400000" scaled="0"/>
          </a:gradFill>
          <a:ln>
            <a:noFill/>
          </a:ln>
        </p:spPr>
        <p:txBody>
          <a:bodyPr spcFirstLastPara="1" wrap="square" lIns="68550" tIns="34275" rIns="68550"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914400" y="3236242"/>
            <a:ext cx="10363200" cy="1216589"/>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dk1"/>
              </a:buClr>
              <a:buSzPts val="3600"/>
              <a:buFont typeface="Arial"/>
              <a:buNone/>
              <a:defRPr sz="27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914400" y="5073447"/>
            <a:ext cx="10363200" cy="1065925"/>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2000"/>
              <a:buNone/>
              <a:defRPr sz="15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pic>
        <p:nvPicPr>
          <p:cNvPr id="17" name="Google Shape;17;p2"/>
          <p:cNvPicPr preferRelativeResize="0"/>
          <p:nvPr/>
        </p:nvPicPr>
        <p:blipFill rotWithShape="1">
          <a:blip r:embed="rId2">
            <a:alphaModFix/>
          </a:blip>
          <a:srcRect/>
          <a:stretch/>
        </p:blipFill>
        <p:spPr>
          <a:xfrm>
            <a:off x="4220983" y="632706"/>
            <a:ext cx="3761564" cy="1762730"/>
          </a:xfrm>
          <a:prstGeom prst="rect">
            <a:avLst/>
          </a:prstGeom>
          <a:noFill/>
          <a:ln>
            <a:noFill/>
          </a:ln>
        </p:spPr>
      </p:pic>
      <p:cxnSp>
        <p:nvCxnSpPr>
          <p:cNvPr id="18" name="Google Shape;18;p2"/>
          <p:cNvCxnSpPr/>
          <p:nvPr/>
        </p:nvCxnSpPr>
        <p:spPr>
          <a:xfrm>
            <a:off x="914402" y="2772696"/>
            <a:ext cx="10402529"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blue">
  <p:cSld name="Title slide-blue">
    <p:spTree>
      <p:nvGrpSpPr>
        <p:cNvPr id="1" name="Shape 90"/>
        <p:cNvGrpSpPr/>
        <p:nvPr/>
      </p:nvGrpSpPr>
      <p:grpSpPr>
        <a:xfrm>
          <a:off x="0" y="0"/>
          <a:ext cx="0" cy="0"/>
          <a:chOff x="0" y="0"/>
          <a:chExt cx="0" cy="0"/>
        </a:xfrm>
      </p:grpSpPr>
      <p:sp>
        <p:nvSpPr>
          <p:cNvPr id="91" name="Google Shape;91;p18"/>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92" name="Google Shape;92;p18"/>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93" name="Google Shape;93;p1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pic>
        <p:nvPicPr>
          <p:cNvPr id="94" name="Google Shape;94;p18"/>
          <p:cNvPicPr preferRelativeResize="0"/>
          <p:nvPr/>
        </p:nvPicPr>
        <p:blipFill>
          <a:blip r:embed="rId2">
            <a:alphaModFix/>
          </a:blip>
          <a:stretch>
            <a:fillRect/>
          </a:stretch>
        </p:blipFill>
        <p:spPr>
          <a:xfrm>
            <a:off x="0" y="0"/>
            <a:ext cx="12192032" cy="6888765"/>
          </a:xfrm>
          <a:prstGeom prst="rect">
            <a:avLst/>
          </a:prstGeom>
          <a:noFill/>
          <a:ln>
            <a:noFill/>
          </a:ln>
        </p:spPr>
      </p:pic>
      <p:sp>
        <p:nvSpPr>
          <p:cNvPr id="95" name="Google Shape;95;p18"/>
          <p:cNvSpPr txBox="1">
            <a:spLocks noGrp="1"/>
          </p:cNvSpPr>
          <p:nvPr>
            <p:ph type="ctrTitle" idx="2"/>
          </p:nvPr>
        </p:nvSpPr>
        <p:spPr>
          <a:xfrm>
            <a:off x="415600" y="992767"/>
            <a:ext cx="11360800" cy="2436400"/>
          </a:xfrm>
          <a:prstGeom prst="rect">
            <a:avLst/>
          </a:prstGeom>
        </p:spPr>
        <p:txBody>
          <a:bodyPr spcFirstLastPara="1" wrap="square" lIns="91425" tIns="91425" rIns="91425" bIns="91425" anchor="b" anchorCtr="0">
            <a:normAutofit/>
          </a:bodyPr>
          <a:lstStyle>
            <a:lvl1pPr lvl="0" algn="ctr" rtl="0">
              <a:spcBef>
                <a:spcPts val="0"/>
              </a:spcBef>
              <a:spcAft>
                <a:spcPts val="0"/>
              </a:spcAft>
              <a:buNone/>
              <a:defRPr sz="5333">
                <a:solidFill>
                  <a:schemeClr val="lt1"/>
                </a:solidFill>
                <a:latin typeface="Rockwell"/>
                <a:ea typeface="Rockwell"/>
                <a:cs typeface="Rockwell"/>
                <a:sym typeface="Rockwell"/>
              </a:defRPr>
            </a:lvl1pPr>
            <a:lvl2pPr lvl="1" algn="ctr" rtl="0">
              <a:spcBef>
                <a:spcPts val="0"/>
              </a:spcBef>
              <a:spcAft>
                <a:spcPts val="0"/>
              </a:spcAft>
              <a:buNone/>
              <a:defRPr sz="5333">
                <a:solidFill>
                  <a:schemeClr val="lt1"/>
                </a:solidFill>
                <a:latin typeface="Rockwell"/>
                <a:ea typeface="Rockwell"/>
                <a:cs typeface="Rockwell"/>
                <a:sym typeface="Rockwell"/>
              </a:defRPr>
            </a:lvl2pPr>
            <a:lvl3pPr lvl="2" algn="ctr" rtl="0">
              <a:spcBef>
                <a:spcPts val="0"/>
              </a:spcBef>
              <a:spcAft>
                <a:spcPts val="0"/>
              </a:spcAft>
              <a:buNone/>
              <a:defRPr sz="5333">
                <a:solidFill>
                  <a:schemeClr val="lt1"/>
                </a:solidFill>
                <a:latin typeface="Rockwell"/>
                <a:ea typeface="Rockwell"/>
                <a:cs typeface="Rockwell"/>
                <a:sym typeface="Rockwell"/>
              </a:defRPr>
            </a:lvl3pPr>
            <a:lvl4pPr lvl="3" algn="ctr" rtl="0">
              <a:spcBef>
                <a:spcPts val="0"/>
              </a:spcBef>
              <a:spcAft>
                <a:spcPts val="0"/>
              </a:spcAft>
              <a:buNone/>
              <a:defRPr sz="5333">
                <a:solidFill>
                  <a:schemeClr val="lt1"/>
                </a:solidFill>
                <a:latin typeface="Rockwell"/>
                <a:ea typeface="Rockwell"/>
                <a:cs typeface="Rockwell"/>
                <a:sym typeface="Rockwell"/>
              </a:defRPr>
            </a:lvl4pPr>
            <a:lvl5pPr lvl="4" algn="ctr" rtl="0">
              <a:spcBef>
                <a:spcPts val="0"/>
              </a:spcBef>
              <a:spcAft>
                <a:spcPts val="0"/>
              </a:spcAft>
              <a:buNone/>
              <a:defRPr sz="5333">
                <a:solidFill>
                  <a:schemeClr val="lt1"/>
                </a:solidFill>
                <a:latin typeface="Rockwell"/>
                <a:ea typeface="Rockwell"/>
                <a:cs typeface="Rockwell"/>
                <a:sym typeface="Rockwell"/>
              </a:defRPr>
            </a:lvl5pPr>
            <a:lvl6pPr lvl="5" algn="ctr" rtl="0">
              <a:spcBef>
                <a:spcPts val="0"/>
              </a:spcBef>
              <a:spcAft>
                <a:spcPts val="0"/>
              </a:spcAft>
              <a:buNone/>
              <a:defRPr sz="5333">
                <a:solidFill>
                  <a:schemeClr val="lt1"/>
                </a:solidFill>
                <a:latin typeface="Rockwell"/>
                <a:ea typeface="Rockwell"/>
                <a:cs typeface="Rockwell"/>
                <a:sym typeface="Rockwell"/>
              </a:defRPr>
            </a:lvl6pPr>
            <a:lvl7pPr lvl="6" algn="ctr" rtl="0">
              <a:spcBef>
                <a:spcPts val="0"/>
              </a:spcBef>
              <a:spcAft>
                <a:spcPts val="0"/>
              </a:spcAft>
              <a:buNone/>
              <a:defRPr sz="5333">
                <a:solidFill>
                  <a:schemeClr val="lt1"/>
                </a:solidFill>
                <a:latin typeface="Rockwell"/>
                <a:ea typeface="Rockwell"/>
                <a:cs typeface="Rockwell"/>
                <a:sym typeface="Rockwell"/>
              </a:defRPr>
            </a:lvl7pPr>
            <a:lvl8pPr lvl="7" algn="ctr" rtl="0">
              <a:spcBef>
                <a:spcPts val="0"/>
              </a:spcBef>
              <a:spcAft>
                <a:spcPts val="0"/>
              </a:spcAft>
              <a:buNone/>
              <a:defRPr sz="5333">
                <a:solidFill>
                  <a:schemeClr val="lt1"/>
                </a:solidFill>
                <a:latin typeface="Rockwell"/>
                <a:ea typeface="Rockwell"/>
                <a:cs typeface="Rockwell"/>
                <a:sym typeface="Rockwell"/>
              </a:defRPr>
            </a:lvl8pPr>
            <a:lvl9pPr lvl="8" algn="ctr" rtl="0">
              <a:spcBef>
                <a:spcPts val="0"/>
              </a:spcBef>
              <a:spcAft>
                <a:spcPts val="0"/>
              </a:spcAft>
              <a:buNone/>
              <a:defRPr sz="5333">
                <a:solidFill>
                  <a:schemeClr val="lt1"/>
                </a:solidFill>
                <a:latin typeface="Rockwell"/>
                <a:ea typeface="Rockwell"/>
                <a:cs typeface="Rockwell"/>
                <a:sym typeface="Rockwell"/>
              </a:defRPr>
            </a:lvl9pPr>
          </a:lstStyle>
          <a:p>
            <a:endParaRPr/>
          </a:p>
        </p:txBody>
      </p:sp>
      <p:sp>
        <p:nvSpPr>
          <p:cNvPr id="96" name="Google Shape;96;p18"/>
          <p:cNvSpPr txBox="1">
            <a:spLocks noGrp="1"/>
          </p:cNvSpPr>
          <p:nvPr>
            <p:ph type="subTitle" idx="3"/>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300"/>
              <a:buNone/>
              <a:defRPr sz="3067">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97" name="Google Shape;97;p18"/>
          <p:cNvCxnSpPr/>
          <p:nvPr/>
        </p:nvCxnSpPr>
        <p:spPr>
          <a:xfrm>
            <a:off x="394500" y="3678567"/>
            <a:ext cx="113884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267277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blue">
  <p:cSld name="Content slide with header/logo - blue">
    <p:spTree>
      <p:nvGrpSpPr>
        <p:cNvPr id="1" name="Shape 98"/>
        <p:cNvGrpSpPr/>
        <p:nvPr/>
      </p:nvGrpSpPr>
      <p:grpSpPr>
        <a:xfrm>
          <a:off x="0" y="0"/>
          <a:ext cx="0" cy="0"/>
          <a:chOff x="0" y="0"/>
          <a:chExt cx="0" cy="0"/>
        </a:xfrm>
      </p:grpSpPr>
      <p:pic>
        <p:nvPicPr>
          <p:cNvPr id="99" name="Google Shape;99;p19"/>
          <p:cNvPicPr preferRelativeResize="0"/>
          <p:nvPr/>
        </p:nvPicPr>
        <p:blipFill>
          <a:blip r:embed="rId2">
            <a:alphaModFix/>
          </a:blip>
          <a:stretch>
            <a:fillRect/>
          </a:stretch>
        </p:blipFill>
        <p:spPr>
          <a:xfrm>
            <a:off x="-9200" y="0"/>
            <a:ext cx="12229997" cy="1223000"/>
          </a:xfrm>
          <a:prstGeom prst="rect">
            <a:avLst/>
          </a:prstGeom>
          <a:noFill/>
          <a:ln>
            <a:noFill/>
          </a:ln>
        </p:spPr>
      </p:pic>
      <p:sp>
        <p:nvSpPr>
          <p:cNvPr id="100" name="Google Shape;100;p19"/>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sz="2667">
                <a:solidFill>
                  <a:srgbClr val="FFFFFF"/>
                </a:solidFill>
                <a:latin typeface="Rockwell"/>
                <a:ea typeface="Rockwell"/>
                <a:cs typeface="Rockwell"/>
                <a:sym typeface="Rockwell"/>
              </a:defRPr>
            </a:lvl1pPr>
            <a:lvl2pPr lvl="1" rtl="0">
              <a:spcBef>
                <a:spcPts val="0"/>
              </a:spcBef>
              <a:spcAft>
                <a:spcPts val="0"/>
              </a:spcAft>
              <a:buSzPts val="2800"/>
              <a:buNone/>
              <a:defRPr sz="2667">
                <a:solidFill>
                  <a:srgbClr val="FFFFFF"/>
                </a:solidFill>
                <a:latin typeface="Rockwell"/>
                <a:ea typeface="Rockwell"/>
                <a:cs typeface="Rockwell"/>
                <a:sym typeface="Rockwell"/>
              </a:defRPr>
            </a:lvl2pPr>
            <a:lvl3pPr lvl="2" rtl="0">
              <a:spcBef>
                <a:spcPts val="0"/>
              </a:spcBef>
              <a:spcAft>
                <a:spcPts val="0"/>
              </a:spcAft>
              <a:buSzPts val="2800"/>
              <a:buNone/>
              <a:defRPr sz="2667">
                <a:solidFill>
                  <a:srgbClr val="FFFFFF"/>
                </a:solidFill>
                <a:latin typeface="Rockwell"/>
                <a:ea typeface="Rockwell"/>
                <a:cs typeface="Rockwell"/>
                <a:sym typeface="Rockwell"/>
              </a:defRPr>
            </a:lvl3pPr>
            <a:lvl4pPr lvl="3" rtl="0">
              <a:spcBef>
                <a:spcPts val="0"/>
              </a:spcBef>
              <a:spcAft>
                <a:spcPts val="0"/>
              </a:spcAft>
              <a:buSzPts val="2800"/>
              <a:buNone/>
              <a:defRPr sz="2667">
                <a:solidFill>
                  <a:srgbClr val="FFFFFF"/>
                </a:solidFill>
                <a:latin typeface="Rockwell"/>
                <a:ea typeface="Rockwell"/>
                <a:cs typeface="Rockwell"/>
                <a:sym typeface="Rockwell"/>
              </a:defRPr>
            </a:lvl4pPr>
            <a:lvl5pPr lvl="4" rtl="0">
              <a:spcBef>
                <a:spcPts val="0"/>
              </a:spcBef>
              <a:spcAft>
                <a:spcPts val="0"/>
              </a:spcAft>
              <a:buSzPts val="2800"/>
              <a:buNone/>
              <a:defRPr sz="2667">
                <a:solidFill>
                  <a:srgbClr val="FFFFFF"/>
                </a:solidFill>
                <a:latin typeface="Rockwell"/>
                <a:ea typeface="Rockwell"/>
                <a:cs typeface="Rockwell"/>
                <a:sym typeface="Rockwell"/>
              </a:defRPr>
            </a:lvl5pPr>
            <a:lvl6pPr lvl="5" rtl="0">
              <a:spcBef>
                <a:spcPts val="0"/>
              </a:spcBef>
              <a:spcAft>
                <a:spcPts val="0"/>
              </a:spcAft>
              <a:buSzPts val="2800"/>
              <a:buNone/>
              <a:defRPr sz="2667">
                <a:solidFill>
                  <a:srgbClr val="FFFFFF"/>
                </a:solidFill>
                <a:latin typeface="Rockwell"/>
                <a:ea typeface="Rockwell"/>
                <a:cs typeface="Rockwell"/>
                <a:sym typeface="Rockwell"/>
              </a:defRPr>
            </a:lvl6pPr>
            <a:lvl7pPr lvl="6" rtl="0">
              <a:spcBef>
                <a:spcPts val="0"/>
              </a:spcBef>
              <a:spcAft>
                <a:spcPts val="0"/>
              </a:spcAft>
              <a:buSzPts val="2800"/>
              <a:buNone/>
              <a:defRPr sz="2667">
                <a:solidFill>
                  <a:srgbClr val="FFFFFF"/>
                </a:solidFill>
                <a:latin typeface="Rockwell"/>
                <a:ea typeface="Rockwell"/>
                <a:cs typeface="Rockwell"/>
                <a:sym typeface="Rockwell"/>
              </a:defRPr>
            </a:lvl7pPr>
            <a:lvl8pPr lvl="7" rtl="0">
              <a:spcBef>
                <a:spcPts val="0"/>
              </a:spcBef>
              <a:spcAft>
                <a:spcPts val="0"/>
              </a:spcAft>
              <a:buSzPts val="2800"/>
              <a:buNone/>
              <a:defRPr sz="2667">
                <a:solidFill>
                  <a:srgbClr val="FFFFFF"/>
                </a:solidFill>
                <a:latin typeface="Rockwell"/>
                <a:ea typeface="Rockwell"/>
                <a:cs typeface="Rockwell"/>
                <a:sym typeface="Rockwell"/>
              </a:defRPr>
            </a:lvl8pPr>
            <a:lvl9pPr lvl="8" rtl="0">
              <a:spcBef>
                <a:spcPts val="0"/>
              </a:spcBef>
              <a:spcAft>
                <a:spcPts val="0"/>
              </a:spcAft>
              <a:buSzPts val="2800"/>
              <a:buNone/>
              <a:defRPr sz="2667">
                <a:solidFill>
                  <a:srgbClr val="FFFFFF"/>
                </a:solidFill>
                <a:latin typeface="Rockwell"/>
                <a:ea typeface="Rockwell"/>
                <a:cs typeface="Rockwell"/>
                <a:sym typeface="Rockwell"/>
              </a:defRPr>
            </a:lvl9pPr>
          </a:lstStyle>
          <a:p>
            <a:endParaRPr/>
          </a:p>
        </p:txBody>
      </p:sp>
      <p:sp>
        <p:nvSpPr>
          <p:cNvPr id="101" name="Google Shape;101;p19"/>
          <p:cNvSpPr txBox="1">
            <a:spLocks noGrp="1"/>
          </p:cNvSpPr>
          <p:nvPr>
            <p:ph type="body" idx="1"/>
          </p:nvPr>
        </p:nvSpPr>
        <p:spPr>
          <a:xfrm>
            <a:off x="609600" y="1524000"/>
            <a:ext cx="11360800" cy="4255600"/>
          </a:xfrm>
          <a:prstGeom prst="rect">
            <a:avLst/>
          </a:prstGeom>
        </p:spPr>
        <p:txBody>
          <a:bodyPr spcFirstLastPara="1" wrap="square" lIns="0" tIns="0" rIns="0" bIns="0" anchor="t" anchorCtr="0">
            <a:normAutofit/>
          </a:bodyPr>
          <a:lstStyle>
            <a:lvl1pPr marL="609585" lvl="0" indent="-440256" rtl="0">
              <a:spcBef>
                <a:spcPts val="0"/>
              </a:spcBef>
              <a:spcAft>
                <a:spcPts val="0"/>
              </a:spcAft>
              <a:buClr>
                <a:schemeClr val="dk1"/>
              </a:buClr>
              <a:buSzPts val="1600"/>
              <a:buChar char="●"/>
              <a:defRPr>
                <a:solidFill>
                  <a:schemeClr val="dk1"/>
                </a:solidFill>
              </a:defRPr>
            </a:lvl1pPr>
            <a:lvl2pPr marL="1219170" lvl="1" indent="-389457" rtl="0">
              <a:spcBef>
                <a:spcPts val="0"/>
              </a:spcBef>
              <a:spcAft>
                <a:spcPts val="0"/>
              </a:spcAft>
              <a:buClr>
                <a:schemeClr val="dk1"/>
              </a:buClr>
              <a:buSzPts val="1000"/>
              <a:buChar char="○"/>
              <a:defRPr sz="2133">
                <a:solidFill>
                  <a:schemeClr val="dk1"/>
                </a:solidFill>
              </a:defRPr>
            </a:lvl2pPr>
            <a:lvl3pPr marL="1828754" lvl="2" indent="-389457" rtl="0">
              <a:spcBef>
                <a:spcPts val="0"/>
              </a:spcBef>
              <a:spcAft>
                <a:spcPts val="0"/>
              </a:spcAft>
              <a:buClr>
                <a:schemeClr val="dk1"/>
              </a:buClr>
              <a:buSzPts val="1000"/>
              <a:buChar char="■"/>
              <a:defRPr sz="2133">
                <a:solidFill>
                  <a:schemeClr val="dk1"/>
                </a:solidFill>
              </a:defRPr>
            </a:lvl3pPr>
            <a:lvl4pPr marL="2438339" lvl="3" indent="-389457" rtl="0">
              <a:spcBef>
                <a:spcPts val="0"/>
              </a:spcBef>
              <a:spcAft>
                <a:spcPts val="0"/>
              </a:spcAft>
              <a:buClr>
                <a:schemeClr val="dk1"/>
              </a:buClr>
              <a:buSzPts val="1000"/>
              <a:buChar char="●"/>
              <a:defRPr sz="2133">
                <a:solidFill>
                  <a:schemeClr val="dk1"/>
                </a:solidFill>
              </a:defRPr>
            </a:lvl4pPr>
            <a:lvl5pPr marL="3047924" lvl="4" indent="-389457" rtl="0">
              <a:spcBef>
                <a:spcPts val="0"/>
              </a:spcBef>
              <a:spcAft>
                <a:spcPts val="0"/>
              </a:spcAft>
              <a:buClr>
                <a:schemeClr val="dk1"/>
              </a:buClr>
              <a:buSzPts val="1000"/>
              <a:buChar char="○"/>
              <a:defRPr sz="2133">
                <a:solidFill>
                  <a:schemeClr val="dk1"/>
                </a:solidFill>
              </a:defRPr>
            </a:lvl5pPr>
            <a:lvl6pPr marL="3657509" lvl="5" indent="-389457" rtl="0">
              <a:spcBef>
                <a:spcPts val="0"/>
              </a:spcBef>
              <a:spcAft>
                <a:spcPts val="0"/>
              </a:spcAft>
              <a:buClr>
                <a:schemeClr val="dk1"/>
              </a:buClr>
              <a:buSzPts val="1000"/>
              <a:buChar char="■"/>
              <a:defRPr sz="2133">
                <a:solidFill>
                  <a:schemeClr val="dk1"/>
                </a:solidFill>
              </a:defRPr>
            </a:lvl6pPr>
            <a:lvl7pPr marL="4267093" lvl="6" indent="-389457" rtl="0">
              <a:spcBef>
                <a:spcPts val="0"/>
              </a:spcBef>
              <a:spcAft>
                <a:spcPts val="0"/>
              </a:spcAft>
              <a:buClr>
                <a:schemeClr val="dk1"/>
              </a:buClr>
              <a:buSzPts val="1000"/>
              <a:buChar char="●"/>
              <a:defRPr sz="2133">
                <a:solidFill>
                  <a:schemeClr val="dk1"/>
                </a:solidFill>
              </a:defRPr>
            </a:lvl7pPr>
            <a:lvl8pPr marL="4876678" lvl="7" indent="-389457" rtl="0">
              <a:spcBef>
                <a:spcPts val="0"/>
              </a:spcBef>
              <a:spcAft>
                <a:spcPts val="0"/>
              </a:spcAft>
              <a:buClr>
                <a:schemeClr val="dk1"/>
              </a:buClr>
              <a:buSzPts val="1000"/>
              <a:buChar char="○"/>
              <a:defRPr sz="2133">
                <a:solidFill>
                  <a:schemeClr val="dk1"/>
                </a:solidFill>
              </a:defRPr>
            </a:lvl8pPr>
            <a:lvl9pPr marL="5486263" lvl="8" indent="-389457" rtl="0">
              <a:spcBef>
                <a:spcPts val="0"/>
              </a:spcBef>
              <a:spcAft>
                <a:spcPts val="0"/>
              </a:spcAft>
              <a:buClr>
                <a:schemeClr val="dk1"/>
              </a:buClr>
              <a:buSzPts val="1000"/>
              <a:buChar char="■"/>
              <a:defRPr sz="2133">
                <a:solidFill>
                  <a:schemeClr val="dk1"/>
                </a:solidFill>
              </a:defRPr>
            </a:lvl9pPr>
          </a:lstStyle>
          <a:p>
            <a:endParaRPr/>
          </a:p>
        </p:txBody>
      </p:sp>
      <p:pic>
        <p:nvPicPr>
          <p:cNvPr id="102" name="Google Shape;102;p19"/>
          <p:cNvPicPr preferRelativeResize="0"/>
          <p:nvPr/>
        </p:nvPicPr>
        <p:blipFill>
          <a:blip r:embed="rId3">
            <a:alphaModFix/>
          </a:blip>
          <a:stretch>
            <a:fillRect/>
          </a:stretch>
        </p:blipFill>
        <p:spPr>
          <a:xfrm>
            <a:off x="10862301" y="6235200"/>
            <a:ext cx="1157268" cy="492000"/>
          </a:xfrm>
          <a:prstGeom prst="rect">
            <a:avLst/>
          </a:prstGeom>
          <a:noFill/>
          <a:ln>
            <a:noFill/>
          </a:ln>
        </p:spPr>
      </p:pic>
      <p:cxnSp>
        <p:nvCxnSpPr>
          <p:cNvPr id="103" name="Google Shape;103;p19"/>
          <p:cNvCxnSpPr/>
          <p:nvPr/>
        </p:nvCxnSpPr>
        <p:spPr>
          <a:xfrm>
            <a:off x="0" y="6082133"/>
            <a:ext cx="12203600" cy="0"/>
          </a:xfrm>
          <a:prstGeom prst="straightConnector1">
            <a:avLst/>
          </a:prstGeom>
          <a:noFill/>
          <a:ln w="9525" cap="flat" cmpd="sng">
            <a:solidFill>
              <a:schemeClr val="accent1"/>
            </a:solidFill>
            <a:prstDash val="solid"/>
            <a:round/>
            <a:headEnd type="none" w="med" len="med"/>
            <a:tailEnd type="none" w="med" len="med"/>
          </a:ln>
        </p:spPr>
      </p:cxnSp>
      <p:sp>
        <p:nvSpPr>
          <p:cNvPr id="104" name="Google Shape;104;p19"/>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rm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12295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slide-blank">
  <p:cSld name="Content slide-blank">
    <p:spTree>
      <p:nvGrpSpPr>
        <p:cNvPr id="1" name="Shape 113"/>
        <p:cNvGrpSpPr/>
        <p:nvPr/>
      </p:nvGrpSpPr>
      <p:grpSpPr>
        <a:xfrm>
          <a:off x="0" y="0"/>
          <a:ext cx="0" cy="0"/>
          <a:chOff x="0" y="0"/>
          <a:chExt cx="0" cy="0"/>
        </a:xfrm>
      </p:grpSpPr>
      <p:pic>
        <p:nvPicPr>
          <p:cNvPr id="114" name="Google Shape;114;p21"/>
          <p:cNvPicPr preferRelativeResize="0"/>
          <p:nvPr/>
        </p:nvPicPr>
        <p:blipFill>
          <a:blip r:embed="rId2">
            <a:alphaModFix/>
          </a:blip>
          <a:stretch>
            <a:fillRect/>
          </a:stretch>
        </p:blipFill>
        <p:spPr>
          <a:xfrm>
            <a:off x="10862301" y="6235200"/>
            <a:ext cx="1157268" cy="492000"/>
          </a:xfrm>
          <a:prstGeom prst="rect">
            <a:avLst/>
          </a:prstGeom>
          <a:noFill/>
          <a:ln>
            <a:noFill/>
          </a:ln>
        </p:spPr>
      </p:pic>
      <p:cxnSp>
        <p:nvCxnSpPr>
          <p:cNvPr id="115" name="Google Shape;115;p21"/>
          <p:cNvCxnSpPr/>
          <p:nvPr/>
        </p:nvCxnSpPr>
        <p:spPr>
          <a:xfrm>
            <a:off x="0" y="6082133"/>
            <a:ext cx="12203600" cy="0"/>
          </a:xfrm>
          <a:prstGeom prst="straightConnector1">
            <a:avLst/>
          </a:prstGeom>
          <a:noFill/>
          <a:ln w="9525" cap="flat" cmpd="sng">
            <a:solidFill>
              <a:schemeClr val="accent1"/>
            </a:solidFill>
            <a:prstDash val="solid"/>
            <a:round/>
            <a:headEnd type="none" w="med" len="med"/>
            <a:tailEnd type="none" w="med" len="med"/>
          </a:ln>
        </p:spPr>
      </p:cxnSp>
      <p:sp>
        <p:nvSpPr>
          <p:cNvPr id="116" name="Google Shape;116;p21"/>
          <p:cNvSpPr txBox="1">
            <a:spLocks noGrp="1"/>
          </p:cNvSpPr>
          <p:nvPr>
            <p:ph type="sldNum" idx="12"/>
          </p:nvPr>
        </p:nvSpPr>
        <p:spPr>
          <a:xfrm>
            <a:off x="118244" y="6235189"/>
            <a:ext cx="731600" cy="524800"/>
          </a:xfrm>
          <a:prstGeom prst="rect">
            <a:avLst/>
          </a:prstGeom>
        </p:spPr>
        <p:txBody>
          <a:bodyPr spcFirstLastPara="1" wrap="square" lIns="0" tIns="0" rIns="0" bIns="0" anchor="ctr" anchorCtr="0">
            <a:normAutofit/>
          </a:bodyPr>
          <a:lstStyle>
            <a:lvl1pPr lvl="0" algn="l" rtl="0">
              <a:buNone/>
              <a:defRPr sz="1600">
                <a:solidFill>
                  <a:srgbClr val="999999"/>
                </a:solidFill>
                <a:latin typeface="Rockwell"/>
                <a:ea typeface="Rockwell"/>
                <a:cs typeface="Rockwell"/>
                <a:sym typeface="Rockwell"/>
              </a:defRPr>
            </a:lvl1pPr>
            <a:lvl2pPr lvl="1" algn="l" rtl="0">
              <a:buNone/>
              <a:defRPr sz="1600">
                <a:solidFill>
                  <a:srgbClr val="999999"/>
                </a:solidFill>
                <a:latin typeface="Rockwell"/>
                <a:ea typeface="Rockwell"/>
                <a:cs typeface="Rockwell"/>
                <a:sym typeface="Rockwell"/>
              </a:defRPr>
            </a:lvl2pPr>
            <a:lvl3pPr lvl="2" algn="l" rtl="0">
              <a:buNone/>
              <a:defRPr sz="1600">
                <a:solidFill>
                  <a:srgbClr val="999999"/>
                </a:solidFill>
                <a:latin typeface="Rockwell"/>
                <a:ea typeface="Rockwell"/>
                <a:cs typeface="Rockwell"/>
                <a:sym typeface="Rockwell"/>
              </a:defRPr>
            </a:lvl3pPr>
            <a:lvl4pPr lvl="3" algn="l" rtl="0">
              <a:buNone/>
              <a:defRPr sz="1600">
                <a:solidFill>
                  <a:srgbClr val="999999"/>
                </a:solidFill>
                <a:latin typeface="Rockwell"/>
                <a:ea typeface="Rockwell"/>
                <a:cs typeface="Rockwell"/>
                <a:sym typeface="Rockwell"/>
              </a:defRPr>
            </a:lvl4pPr>
            <a:lvl5pPr lvl="4" algn="l" rtl="0">
              <a:buNone/>
              <a:defRPr sz="1600">
                <a:solidFill>
                  <a:srgbClr val="999999"/>
                </a:solidFill>
                <a:latin typeface="Rockwell"/>
                <a:ea typeface="Rockwell"/>
                <a:cs typeface="Rockwell"/>
                <a:sym typeface="Rockwell"/>
              </a:defRPr>
            </a:lvl5pPr>
            <a:lvl6pPr lvl="5" algn="l" rtl="0">
              <a:buNone/>
              <a:defRPr sz="1600">
                <a:solidFill>
                  <a:srgbClr val="999999"/>
                </a:solidFill>
                <a:latin typeface="Rockwell"/>
                <a:ea typeface="Rockwell"/>
                <a:cs typeface="Rockwell"/>
                <a:sym typeface="Rockwell"/>
              </a:defRPr>
            </a:lvl6pPr>
            <a:lvl7pPr lvl="6" algn="l" rtl="0">
              <a:buNone/>
              <a:defRPr sz="1600">
                <a:solidFill>
                  <a:srgbClr val="999999"/>
                </a:solidFill>
                <a:latin typeface="Rockwell"/>
                <a:ea typeface="Rockwell"/>
                <a:cs typeface="Rockwell"/>
                <a:sym typeface="Rockwell"/>
              </a:defRPr>
            </a:lvl7pPr>
            <a:lvl8pPr lvl="7" algn="l" rtl="0">
              <a:buNone/>
              <a:defRPr sz="1600">
                <a:solidFill>
                  <a:srgbClr val="999999"/>
                </a:solidFill>
                <a:latin typeface="Rockwell"/>
                <a:ea typeface="Rockwell"/>
                <a:cs typeface="Rockwell"/>
                <a:sym typeface="Rockwell"/>
              </a:defRPr>
            </a:lvl8pPr>
            <a:lvl9pPr lvl="8" algn="l" rtl="0">
              <a:buNone/>
              <a:defRPr sz="1600">
                <a:solidFill>
                  <a:srgbClr val="999999"/>
                </a:solidFill>
                <a:latin typeface="Rockwell"/>
                <a:ea typeface="Rockwell"/>
                <a:cs typeface="Rockwell"/>
                <a:sym typeface="Rockwe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5984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22" name="Google Shape;22;p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25" name="Google Shape;25;p3"/>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2" y="3"/>
            <a:ext cx="12191999" cy="6857999"/>
          </a:xfrm>
          <a:prstGeom prst="rect">
            <a:avLst/>
          </a:prstGeom>
          <a:noFill/>
          <a:ln>
            <a:noFill/>
          </a:ln>
        </p:spPr>
      </p:pic>
      <p:sp>
        <p:nvSpPr>
          <p:cNvPr id="28" name="Google Shape;28;p4"/>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4000"/>
              <a:buFont typeface="Arial"/>
              <a:buNone/>
              <a:defRPr sz="3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3" y="0"/>
            <a:ext cx="12191996" cy="1219200"/>
          </a:xfrm>
          <a:prstGeom prst="rect">
            <a:avLst/>
          </a:prstGeom>
          <a:noFill/>
          <a:ln>
            <a:noFill/>
          </a:ln>
        </p:spPr>
      </p:pic>
      <p:sp>
        <p:nvSpPr>
          <p:cNvPr id="32" name="Google Shape;32;p5"/>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4" name="Google Shape;34;p5"/>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35" name="Google Shape;35;p5"/>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5"/>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39" name="Google Shape;39;p6"/>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1" name="Google Shape;41;p6"/>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2" name="Google Shape;42;p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3" name="Google Shape;43;p6"/>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46" name="Google Shape;46;p7"/>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48" name="Google Shape;48;p7"/>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49" name="Google Shape;49;p7"/>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 name="Google Shape;50;p7"/>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1"/>
        <p:cNvGrpSpPr/>
        <p:nvPr/>
      </p:nvGrpSpPr>
      <p:grpSpPr>
        <a:xfrm>
          <a:off x="0" y="0"/>
          <a:ext cx="0" cy="0"/>
          <a:chOff x="0" y="0"/>
          <a:chExt cx="0" cy="0"/>
        </a:xfrm>
      </p:grpSpPr>
      <p:pic>
        <p:nvPicPr>
          <p:cNvPr id="52" name="Google Shape;52;p8"/>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53" name="Google Shape;53;p8"/>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5" name="Google Shape;55;p8"/>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56" name="Google Shape;56;p8"/>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7" name="Google Shape;57;p8"/>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58"/>
        <p:cNvGrpSpPr/>
        <p:nvPr/>
      </p:nvGrpSpPr>
      <p:grpSpPr>
        <a:xfrm>
          <a:off x="0" y="0"/>
          <a:ext cx="0" cy="0"/>
          <a:chOff x="0" y="0"/>
          <a:chExt cx="0" cy="0"/>
        </a:xfrm>
      </p:grpSpPr>
      <p:pic>
        <p:nvPicPr>
          <p:cNvPr id="59" name="Google Shape;59;p9"/>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0" name="Google Shape;60;p9"/>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2" name="Google Shape;62;p9"/>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63" name="Google Shape;63;p9"/>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4" name="Google Shape;64;p9"/>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5"/>
        <p:cNvGrpSpPr/>
        <p:nvPr/>
      </p:nvGrpSpPr>
      <p:grpSpPr>
        <a:xfrm>
          <a:off x="0" y="0"/>
          <a:ext cx="0" cy="0"/>
          <a:chOff x="0" y="0"/>
          <a:chExt cx="0" cy="0"/>
        </a:xfrm>
      </p:grpSpPr>
      <p:pic>
        <p:nvPicPr>
          <p:cNvPr id="66" name="Google Shape;66;p10"/>
          <p:cNvPicPr preferRelativeResize="0"/>
          <p:nvPr/>
        </p:nvPicPr>
        <p:blipFill rotWithShape="1">
          <a:blip r:embed="rId2">
            <a:alphaModFix/>
          </a:blip>
          <a:srcRect/>
          <a:stretch/>
        </p:blipFill>
        <p:spPr>
          <a:xfrm>
            <a:off x="3" y="3"/>
            <a:ext cx="12191996" cy="1219199"/>
          </a:xfrm>
          <a:prstGeom prst="rect">
            <a:avLst/>
          </a:prstGeom>
          <a:noFill/>
          <a:ln>
            <a:noFill/>
          </a:ln>
        </p:spPr>
      </p:pic>
      <p:sp>
        <p:nvSpPr>
          <p:cNvPr id="67" name="Google Shape;67;p10"/>
          <p:cNvSpPr txBox="1">
            <a:spLocks noGrp="1"/>
          </p:cNvSpPr>
          <p:nvPr>
            <p:ph type="title"/>
          </p:nvPr>
        </p:nvSpPr>
        <p:spPr>
          <a:xfrm>
            <a:off x="1558417" y="420331"/>
            <a:ext cx="6877663" cy="5906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9" name="Google Shape;69;p10"/>
          <p:cNvPicPr preferRelativeResize="0"/>
          <p:nvPr/>
        </p:nvPicPr>
        <p:blipFill rotWithShape="1">
          <a:blip r:embed="rId3">
            <a:alphaModFix/>
          </a:blip>
          <a:srcRect/>
          <a:stretch/>
        </p:blipFill>
        <p:spPr>
          <a:xfrm>
            <a:off x="10363200" y="6172203"/>
            <a:ext cx="1524000" cy="485919"/>
          </a:xfrm>
          <a:prstGeom prst="rect">
            <a:avLst/>
          </a:prstGeom>
          <a:noFill/>
          <a:ln>
            <a:noFill/>
          </a:ln>
        </p:spPr>
      </p:pic>
      <p:sp>
        <p:nvSpPr>
          <p:cNvPr id="70" name="Google Shape;70;p10"/>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1" name="Google Shape;71;p10"/>
          <p:cNvPicPr preferRelativeResize="0"/>
          <p:nvPr/>
        </p:nvPicPr>
        <p:blipFill rotWithShape="1">
          <a:blip r:embed="rId4">
            <a:alphaModFix/>
          </a:blip>
          <a:srcRect/>
          <a:stretch/>
        </p:blipFill>
        <p:spPr>
          <a:xfrm>
            <a:off x="156294" y="41458"/>
            <a:ext cx="1245831"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326924" y="6360655"/>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350"/>
              <a:buFont typeface="Arial"/>
              <a:buNone/>
              <a:defRPr sz="135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hyperlink" Target="http://www.cde.state.co.us/fedprograms/monit/index" TargetMode="External"/><Relationship Id="rId4" Type="http://schemas.openxmlformats.org/officeDocument/2006/relationships/hyperlink" Target="http://www.cde.state.co.us/caresact/essermonitorschedul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www.cde.state.co.us/fedprograms/2020essaprogramrequirements" TargetMode="External"/><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hyperlink" Target="https://www.cde.state.co.us/fedprograms/eseaesserprogramrequirement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2.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Rivera_l@cde.state.co.us"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app.smartsheet.com/b/form/66a8d3ff3677401c9b76f81ee6737983" TargetMode="External"/><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hyperlink" Target="mailto:Wilson_s@cde.state.co.us" TargetMode="External"/><Relationship Id="rId13" Type="http://schemas.openxmlformats.org/officeDocument/2006/relationships/hyperlink" Target="mailto:Hawkins_s@cde.state.co.us" TargetMode="External"/><Relationship Id="rId3" Type="http://schemas.openxmlformats.org/officeDocument/2006/relationships/hyperlink" Target="mailto:mohajeri-nelson_n@cde.state.co.us" TargetMode="External"/><Relationship Id="rId7" Type="http://schemas.openxmlformats.org/officeDocument/2006/relationships/hyperlink" Target="mailto:schelke_j@cde.state.co.us" TargetMode="External"/><Relationship Id="rId12" Type="http://schemas.openxmlformats.org/officeDocument/2006/relationships/hyperlink" Target="mailto:Austin_j@cde.state.co.us" TargetMode="External"/><Relationship Id="rId17" Type="http://schemas.openxmlformats.org/officeDocument/2006/relationships/hyperlink" Target="mailto:mackey_s@cde.state.co.us" TargetMode="External"/><Relationship Id="rId2" Type="http://schemas.openxmlformats.org/officeDocument/2006/relationships/notesSlide" Target="../notesSlides/notesSlide36.xml"/><Relationship Id="rId16" Type="http://schemas.openxmlformats.org/officeDocument/2006/relationships/hyperlink" Target="mailto:morris_h@cde.state.co.us" TargetMode="External"/><Relationship Id="rId1" Type="http://schemas.openxmlformats.org/officeDocument/2006/relationships/slideLayout" Target="../slideLayouts/slideLayout2.xml"/><Relationship Id="rId6" Type="http://schemas.openxmlformats.org/officeDocument/2006/relationships/hyperlink" Target="mailto:Crumley_k@cde.state.co.us" TargetMode="External"/><Relationship Id="rId11" Type="http://schemas.openxmlformats.org/officeDocument/2006/relationships/hyperlink" Target="mailto:Bartlett_k@cde.state.co.us" TargetMode="External"/><Relationship Id="rId5" Type="http://schemas.openxmlformats.org/officeDocument/2006/relationships/hyperlink" Target="https://www.cde.state.co.us/fedprograms/regionalcontactspage" TargetMode="External"/><Relationship Id="rId15" Type="http://schemas.openxmlformats.org/officeDocument/2006/relationships/hyperlink" Target="mailto:parsley_w@cde.state.co.us" TargetMode="External"/><Relationship Id="rId10" Type="http://schemas.openxmlformats.org/officeDocument/2006/relationships/hyperlink" Target="mailto:okes_j@cde.state.co.us" TargetMode="External"/><Relationship Id="rId4" Type="http://schemas.openxmlformats.org/officeDocument/2006/relationships/hyperlink" Target="mailto:collins_d@cde.state.co.us" TargetMode="External"/><Relationship Id="rId9" Type="http://schemas.openxmlformats.org/officeDocument/2006/relationships/hyperlink" Target="mailto:owens_m@cde.state.co.us" TargetMode="External"/><Relationship Id="rId14" Type="http://schemas.openxmlformats.org/officeDocument/2006/relationships/hyperlink" Target="mailto:Kaleda_s@cde.state.co.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1"/>
          <p:cNvSpPr txBox="1">
            <a:spLocks noGrp="1"/>
          </p:cNvSpPr>
          <p:nvPr>
            <p:ph type="ctrTitle"/>
          </p:nvPr>
        </p:nvSpPr>
        <p:spPr>
          <a:xfrm>
            <a:off x="2209800" y="3236240"/>
            <a:ext cx="7772400" cy="121658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600"/>
              <a:buFont typeface="Arial"/>
              <a:buNone/>
            </a:pPr>
            <a:r>
              <a:rPr lang="en-US" dirty="0"/>
              <a:t>CDE Office Hours</a:t>
            </a:r>
            <a:endParaRPr dirty="0"/>
          </a:p>
        </p:txBody>
      </p:sp>
      <p:sp>
        <p:nvSpPr>
          <p:cNvPr id="77" name="Google Shape;77;p11"/>
          <p:cNvSpPr txBox="1">
            <a:spLocks noGrp="1"/>
          </p:cNvSpPr>
          <p:nvPr>
            <p:ph type="subTitle" idx="1"/>
          </p:nvPr>
        </p:nvSpPr>
        <p:spPr>
          <a:xfrm>
            <a:off x="2209800" y="5073445"/>
            <a:ext cx="7772400" cy="106592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000"/>
              <a:buNone/>
            </a:pPr>
            <a:r>
              <a:rPr lang="en-US" dirty="0"/>
              <a:t>October 7, 2021</a:t>
            </a:r>
            <a:endParaRPr dirty="0"/>
          </a:p>
        </p:txBody>
      </p:sp>
      <p:sp>
        <p:nvSpPr>
          <p:cNvPr id="78" name="Google Shape;78;p11"/>
          <p:cNvSpPr txBox="1">
            <a:spLocks noGrp="1"/>
          </p:cNvSpPr>
          <p:nvPr>
            <p:ph type="sldNum" idx="12"/>
          </p:nvPr>
        </p:nvSpPr>
        <p:spPr>
          <a:xfrm>
            <a:off x="1747071" y="6427019"/>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EFBE11-8B77-44DD-9EC5-1B902883E5F4}"/>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a:spcAft>
                <a:spcPts val="600"/>
              </a:spcAft>
            </a:pPr>
            <a:fld id="{C479D5F6-EDCB-402A-AC08-4943A1820E8F}" type="slidenum">
              <a:rPr lang="en-US" sz="1200" smtClean="0">
                <a:solidFill>
                  <a:schemeClr val="tx1">
                    <a:tint val="75000"/>
                  </a:schemeClr>
                </a:solidFill>
              </a:rPr>
              <a:pPr algn="r">
                <a:spcAft>
                  <a:spcPts val="600"/>
                </a:spcAft>
              </a:pPr>
              <a:t>10</a:t>
            </a:fld>
            <a:endParaRPr lang="en-US" sz="1200">
              <a:solidFill>
                <a:schemeClr val="tx1">
                  <a:tint val="75000"/>
                </a:schemeClr>
              </a:solidFill>
            </a:endParaRPr>
          </a:p>
        </p:txBody>
      </p:sp>
      <p:sp>
        <p:nvSpPr>
          <p:cNvPr id="2" name="Title 1">
            <a:extLst>
              <a:ext uri="{FF2B5EF4-FFF2-40B4-BE49-F238E27FC236}">
                <a16:creationId xmlns:a16="http://schemas.microsoft.com/office/drawing/2014/main" id="{1E320206-72D5-4CB5-BB76-4E4A6BBFECE2}"/>
              </a:ext>
            </a:extLst>
          </p:cNvPr>
          <p:cNvSpPr>
            <a:spLocks noGrp="1"/>
          </p:cNvSpPr>
          <p:nvPr>
            <p:ph type="title"/>
          </p:nvPr>
        </p:nvSpPr>
        <p:spPr/>
        <p:txBody>
          <a:bodyPr vert="horz" lIns="91440" tIns="45720" rIns="91440" bIns="45720" rtlCol="0">
            <a:normAutofit fontScale="90000"/>
          </a:bodyPr>
          <a:lstStyle/>
          <a:p>
            <a:r>
              <a:rPr lang="en-US" sz="5200" kern="1200" dirty="0">
                <a:latin typeface="+mj-lt"/>
                <a:ea typeface="+mj-ea"/>
                <a:cs typeface="+mj-cs"/>
              </a:rPr>
              <a:t>ESSER vs. ESEA Monitoring</a:t>
            </a:r>
          </a:p>
        </p:txBody>
      </p:sp>
      <p:graphicFrame>
        <p:nvGraphicFramePr>
          <p:cNvPr id="6" name="Content Placeholder 2" descr="ESSER vs ESEA monitoring - How ESSER and ESEA monitoring are similar, and how ESSER monitoring is different from ESEA monitoring.">
            <a:extLst>
              <a:ext uri="{FF2B5EF4-FFF2-40B4-BE49-F238E27FC236}">
                <a16:creationId xmlns:a16="http://schemas.microsoft.com/office/drawing/2014/main" id="{C15948B0-1DED-4F26-BB0D-99BC41750473}"/>
              </a:ext>
            </a:extLst>
          </p:cNvPr>
          <p:cNvGraphicFramePr>
            <a:graphicFrameLocks noGrp="1"/>
          </p:cNvGraphicFramePr>
          <p:nvPr>
            <p:ph idx="1"/>
            <p:extLst>
              <p:ext uri="{D42A27DB-BD31-4B8C-83A1-F6EECF244321}">
                <p14:modId xmlns:p14="http://schemas.microsoft.com/office/powerpoint/2010/main" val="2917519595"/>
              </p:ext>
            </p:extLst>
          </p:nvPr>
        </p:nvGraphicFramePr>
        <p:xfrm>
          <a:off x="487051" y="1307027"/>
          <a:ext cx="11217897" cy="5414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0093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ctrTitle" idx="2"/>
          </p:nvPr>
        </p:nvSpPr>
        <p:spPr>
          <a:xfrm>
            <a:off x="415600" y="992600"/>
            <a:ext cx="11360800" cy="2436400"/>
          </a:xfrm>
          <a:prstGeom prst="rect">
            <a:avLst/>
          </a:prstGeom>
        </p:spPr>
        <p:txBody>
          <a:bodyPr spcFirstLastPara="1" wrap="square" lIns="121900" tIns="121900" rIns="121900" bIns="121900" anchor="b" anchorCtr="0">
            <a:normAutofit/>
          </a:bodyPr>
          <a:lstStyle/>
          <a:p>
            <a:r>
              <a:rPr lang="en"/>
              <a:t>Monitoring Updates &amp; Guidance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ESEA vs ESSER Monitoring</a:t>
            </a:r>
            <a:endParaRPr/>
          </a:p>
          <a:p>
            <a:pPr algn="ctr"/>
            <a:r>
              <a:rPr lang="en"/>
              <a:t> </a:t>
            </a:r>
            <a:endParaRPr/>
          </a:p>
        </p:txBody>
      </p:sp>
      <p:pic>
        <p:nvPicPr>
          <p:cNvPr id="141" name="Google Shape;141;p2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03967" y="223833"/>
            <a:ext cx="6400800" cy="5867400"/>
          </a:xfrm>
          <a:prstGeom prst="rect">
            <a:avLst/>
          </a:prstGeom>
          <a:noFill/>
          <a:ln>
            <a:noFill/>
          </a:ln>
        </p:spPr>
      </p:pic>
      <p:sp>
        <p:nvSpPr>
          <p:cNvPr id="142" name="Google Shape;142;p25"/>
          <p:cNvSpPr txBox="1">
            <a:spLocks noGrp="1"/>
          </p:cNvSpPr>
          <p:nvPr>
            <p:ph type="body" idx="4294967295"/>
          </p:nvPr>
        </p:nvSpPr>
        <p:spPr>
          <a:xfrm>
            <a:off x="482933" y="1258933"/>
            <a:ext cx="4678000" cy="5145200"/>
          </a:xfrm>
          <a:prstGeom prst="rect">
            <a:avLst/>
          </a:prstGeom>
        </p:spPr>
        <p:txBody>
          <a:bodyPr spcFirstLastPara="1" wrap="square" lIns="121900" tIns="121900" rIns="121900" bIns="121900" anchor="t" anchorCtr="0">
            <a:normAutofit/>
          </a:bodyPr>
          <a:lstStyle/>
          <a:p>
            <a:pPr marL="609585" indent="-457189">
              <a:spcBef>
                <a:spcPts val="0"/>
              </a:spcBef>
              <a:buSzPts val="1800"/>
              <a:buChar char="●"/>
            </a:pPr>
            <a:r>
              <a:rPr lang="en" u="sng">
                <a:solidFill>
                  <a:schemeClr val="hlink"/>
                </a:solidFill>
                <a:hlinkClick r:id="rId4"/>
              </a:rPr>
              <a:t>Monitoring Schedule</a:t>
            </a:r>
            <a:r>
              <a:rPr lang="en"/>
              <a:t> for ESEA and ESSER is located on our </a:t>
            </a:r>
            <a:r>
              <a:rPr lang="en" u="sng">
                <a:solidFill>
                  <a:schemeClr val="hlink"/>
                </a:solidFill>
                <a:hlinkClick r:id="rId5"/>
              </a:rPr>
              <a:t>Monitoring Website</a:t>
            </a:r>
            <a:endParaRPr/>
          </a:p>
          <a:p>
            <a:pPr marL="609585" indent="0">
              <a:spcBef>
                <a:spcPts val="1600"/>
              </a:spcBef>
              <a:buNone/>
            </a:pPr>
            <a:endParaRPr/>
          </a:p>
          <a:p>
            <a:pPr marL="0" indent="0">
              <a:spcBef>
                <a:spcPts val="1600"/>
              </a:spcBef>
              <a:spcAft>
                <a:spcPts val="1600"/>
              </a:spcAft>
              <a:buNone/>
            </a:pPr>
            <a:endParaRPr/>
          </a:p>
        </p:txBody>
      </p:sp>
      <p:sp>
        <p:nvSpPr>
          <p:cNvPr id="143" name="Google Shape;143;p25"/>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rmAutofit/>
          </a:bodyPr>
          <a:lstStyle/>
          <a:p>
            <a:fld id="{00000000-1234-1234-1234-123412341234}" type="slidenum">
              <a:rPr lang="en"/>
              <a:p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ctrTitle" idx="2"/>
          </p:nvPr>
        </p:nvSpPr>
        <p:spPr>
          <a:xfrm>
            <a:off x="415600" y="858700"/>
            <a:ext cx="11360800" cy="2436400"/>
          </a:xfrm>
          <a:prstGeom prst="rect">
            <a:avLst/>
          </a:prstGeom>
        </p:spPr>
        <p:txBody>
          <a:bodyPr spcFirstLastPara="1" wrap="square" lIns="121900" tIns="121900" rIns="121900" bIns="121900" anchor="b" anchorCtr="0">
            <a:normAutofit fontScale="90000"/>
          </a:bodyPr>
          <a:lstStyle/>
          <a:p>
            <a:r>
              <a:rPr lang="en"/>
              <a:t>During which school year will your LEA be monitored for ESEA? For ESSER? </a:t>
            </a:r>
            <a:endParaRPr/>
          </a:p>
        </p:txBody>
      </p:sp>
      <p:sp>
        <p:nvSpPr>
          <p:cNvPr id="149" name="Google Shape;149;p26"/>
          <p:cNvSpPr txBox="1">
            <a:spLocks noGrp="1"/>
          </p:cNvSpPr>
          <p:nvPr>
            <p:ph type="ctrTitle" idx="2"/>
          </p:nvPr>
        </p:nvSpPr>
        <p:spPr>
          <a:xfrm>
            <a:off x="415600" y="3876533"/>
            <a:ext cx="11360800" cy="1110000"/>
          </a:xfrm>
          <a:prstGeom prst="rect">
            <a:avLst/>
          </a:prstGeom>
        </p:spPr>
        <p:txBody>
          <a:bodyPr spcFirstLastPara="1" wrap="square" lIns="121900" tIns="121900" rIns="121900" bIns="121900" anchor="b" anchorCtr="0">
            <a:normAutofit/>
          </a:bodyPr>
          <a:lstStyle/>
          <a:p>
            <a:r>
              <a:rPr lang="en"/>
              <a:t>Put your answer in the Zoom chat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Key Differences between ESSER &amp; ESEA Monitoring</a:t>
            </a:r>
            <a:endParaRPr/>
          </a:p>
        </p:txBody>
      </p:sp>
      <p:sp>
        <p:nvSpPr>
          <p:cNvPr id="162" name="Google Shape;162;p28"/>
          <p:cNvSpPr txBox="1">
            <a:spLocks noGrp="1"/>
          </p:cNvSpPr>
          <p:nvPr>
            <p:ph type="body" idx="1"/>
          </p:nvPr>
        </p:nvSpPr>
        <p:spPr>
          <a:xfrm>
            <a:off x="609600" y="1524000"/>
            <a:ext cx="11360800" cy="4255600"/>
          </a:xfrm>
          <a:prstGeom prst="rect">
            <a:avLst/>
          </a:prstGeom>
        </p:spPr>
        <p:txBody>
          <a:bodyPr spcFirstLastPara="1" wrap="square" lIns="0" tIns="0" rIns="0" bIns="0" anchor="t" anchorCtr="0">
            <a:normAutofit/>
          </a:bodyPr>
          <a:lstStyle/>
          <a:p>
            <a:pPr marL="0" indent="0">
              <a:buNone/>
            </a:pPr>
            <a:r>
              <a:rPr lang="en" b="1"/>
              <a:t>Data Year of Evidence Collection</a:t>
            </a:r>
            <a:endParaRPr b="1"/>
          </a:p>
          <a:p>
            <a:pPr indent="-423323">
              <a:spcBef>
                <a:spcPts val="1600"/>
              </a:spcBef>
              <a:buSzPts val="1400"/>
            </a:pPr>
            <a:r>
              <a:rPr lang="en" sz="2133"/>
              <a:t>ESEA: Most recent data year</a:t>
            </a:r>
            <a:r>
              <a:rPr lang="en" sz="2133">
                <a:solidFill>
                  <a:srgbClr val="434343"/>
                </a:solidFill>
              </a:rPr>
              <a:t>(s)</a:t>
            </a:r>
            <a:r>
              <a:rPr lang="en" sz="2133"/>
              <a:t> available</a:t>
            </a:r>
            <a:endParaRPr sz="2133"/>
          </a:p>
          <a:p>
            <a:pPr indent="-423323">
              <a:buSzPts val="1400"/>
            </a:pPr>
            <a:r>
              <a:rPr lang="en" sz="2133"/>
              <a:t>ESSER: Any data year in which funds were expended PRIOR to monitoring year</a:t>
            </a:r>
            <a:endParaRPr sz="2133"/>
          </a:p>
          <a:p>
            <a:pPr lvl="1" indent="-380990">
              <a:buSzPts val="900"/>
            </a:pPr>
            <a:r>
              <a:rPr lang="en" sz="2000"/>
              <a:t>For 21-22 Monitoring, evidence will be collected from years 19-20 and 20-21.</a:t>
            </a:r>
            <a:endParaRPr sz="2000"/>
          </a:p>
          <a:p>
            <a:pPr lvl="1" indent="-380990">
              <a:buSzPts val="900"/>
            </a:pPr>
            <a:r>
              <a:rPr lang="en" sz="2000"/>
              <a:t>All applications with expenditures for these years will be monitored (ESSER I, II, &amp; III).</a:t>
            </a:r>
            <a:endParaRPr sz="2000"/>
          </a:p>
          <a:p>
            <a:pPr marL="0" indent="0">
              <a:spcBef>
                <a:spcPts val="1600"/>
              </a:spcBef>
              <a:buNone/>
            </a:pPr>
            <a:endParaRPr/>
          </a:p>
          <a:p>
            <a:pPr marL="0" indent="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Monitoring Timeline</a:t>
            </a:r>
            <a:endParaRPr/>
          </a:p>
        </p:txBody>
      </p:sp>
      <p:pic>
        <p:nvPicPr>
          <p:cNvPr id="168" name="Google Shape;168;p29" descr="Monitoring timeline."/>
          <p:cNvPicPr preferRelativeResize="0"/>
          <p:nvPr/>
        </p:nvPicPr>
        <p:blipFill>
          <a:blip r:embed="rId3">
            <a:alphaModFix/>
          </a:blip>
          <a:stretch>
            <a:fillRect/>
          </a:stretch>
        </p:blipFill>
        <p:spPr>
          <a:xfrm>
            <a:off x="2284985" y="1326667"/>
            <a:ext cx="7622033" cy="4744933"/>
          </a:xfrm>
          <a:prstGeom prst="rect">
            <a:avLst/>
          </a:prstGeom>
          <a:noFill/>
          <a:ln>
            <a:noFill/>
          </a:ln>
        </p:spPr>
      </p:pic>
      <p:sp>
        <p:nvSpPr>
          <p:cNvPr id="169" name="Google Shape;169;p29"/>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rmAutofit/>
          </a:bodyPr>
          <a:lstStyle/>
          <a:p>
            <a:fld id="{00000000-1234-1234-1234-123412341234}" type="slidenum">
              <a:rPr lang="en"/>
              <a:p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0"/>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Notification</a:t>
            </a:r>
            <a:endParaRPr/>
          </a:p>
        </p:txBody>
      </p:sp>
      <p:sp>
        <p:nvSpPr>
          <p:cNvPr id="175" name="Google Shape;175;p30"/>
          <p:cNvSpPr txBox="1">
            <a:spLocks noGrp="1"/>
          </p:cNvSpPr>
          <p:nvPr>
            <p:ph type="body" idx="4294967295"/>
          </p:nvPr>
        </p:nvSpPr>
        <p:spPr>
          <a:xfrm>
            <a:off x="415600" y="1536633"/>
            <a:ext cx="5613600" cy="4555200"/>
          </a:xfrm>
          <a:prstGeom prst="rect">
            <a:avLst/>
          </a:prstGeom>
        </p:spPr>
        <p:txBody>
          <a:bodyPr spcFirstLastPara="1" wrap="square" lIns="121900" tIns="121900" rIns="121900" bIns="121900" anchor="t" anchorCtr="0">
            <a:normAutofit/>
          </a:bodyPr>
          <a:lstStyle/>
          <a:p>
            <a:pPr marL="609585" indent="-445758">
              <a:spcBef>
                <a:spcPts val="0"/>
              </a:spcBef>
              <a:buSzPct val="100000"/>
              <a:buChar char="●"/>
            </a:pPr>
            <a:r>
              <a:rPr lang="en"/>
              <a:t>Prior to monitoring starting, in the summer LEAs will receive a Monitoring Notification Letter.</a:t>
            </a:r>
            <a:endParaRPr/>
          </a:p>
          <a:p>
            <a:pPr marL="609585" indent="-445758">
              <a:spcBef>
                <a:spcPts val="0"/>
              </a:spcBef>
              <a:buSzPct val="100000"/>
              <a:buChar char="●"/>
            </a:pPr>
            <a:r>
              <a:rPr lang="en"/>
              <a:t>The notification letter will go to the Authorized Representatives designated in the Consolidated Application and/or ESSER Application(s).</a:t>
            </a:r>
            <a:endParaRPr/>
          </a:p>
          <a:p>
            <a:pPr marL="609585" indent="-445758">
              <a:spcBef>
                <a:spcPts val="0"/>
              </a:spcBef>
              <a:buSzPct val="100000"/>
              <a:buChar char="●"/>
            </a:pPr>
            <a:r>
              <a:rPr lang="en"/>
              <a:t>The letter will include the indicators the LEA is being monitored on in most cases.</a:t>
            </a:r>
            <a:endParaRPr/>
          </a:p>
          <a:p>
            <a:pPr marL="0" indent="0">
              <a:spcBef>
                <a:spcPts val="1600"/>
              </a:spcBef>
              <a:spcAft>
                <a:spcPts val="1600"/>
              </a:spcAft>
              <a:buNone/>
            </a:pPr>
            <a:endParaRPr/>
          </a:p>
        </p:txBody>
      </p:sp>
      <p:pic>
        <p:nvPicPr>
          <p:cNvPr id="176" name="Google Shape;176;p30" descr="Example indicators."/>
          <p:cNvPicPr preferRelativeResize="0"/>
          <p:nvPr/>
        </p:nvPicPr>
        <p:blipFill>
          <a:blip r:embed="rId3">
            <a:alphaModFix/>
          </a:blip>
          <a:stretch>
            <a:fillRect/>
          </a:stretch>
        </p:blipFill>
        <p:spPr>
          <a:xfrm>
            <a:off x="6096000" y="1920034"/>
            <a:ext cx="6025600" cy="3788415"/>
          </a:xfrm>
          <a:prstGeom prst="rect">
            <a:avLst/>
          </a:prstGeom>
          <a:noFill/>
          <a:ln>
            <a:noFill/>
          </a:ln>
        </p:spPr>
      </p:pic>
      <p:sp>
        <p:nvSpPr>
          <p:cNvPr id="177" name="Google Shape;177;p30"/>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rmAutofit/>
          </a:bodyPr>
          <a:lstStyle/>
          <a:p>
            <a:fld id="{00000000-1234-1234-1234-123412341234}" type="slidenum">
              <a:rPr lang="en"/>
              <a:pPr/>
              <a:t>16</a:t>
            </a:fld>
            <a:endParaRPr/>
          </a:p>
        </p:txBody>
      </p:sp>
      <p:sp>
        <p:nvSpPr>
          <p:cNvPr id="178" name="Google Shape;178;p30"/>
          <p:cNvSpPr/>
          <p:nvPr/>
        </p:nvSpPr>
        <p:spPr>
          <a:xfrm rot="-1520264">
            <a:off x="6657633" y="3320761"/>
            <a:ext cx="5031164" cy="1154936"/>
          </a:xfrm>
          <a:prstGeom prst="rect">
            <a:avLst/>
          </a:prstGeom>
        </p:spPr>
        <p:txBody>
          <a:bodyPr>
            <a:prstTxWarp prst="textPlain">
              <a:avLst/>
            </a:prstTxWarp>
          </a:bodyPr>
          <a:lstStyle/>
          <a:p>
            <a:pPr lvl="0" algn="ctr"/>
            <a:r>
              <a:rPr sz="1867">
                <a:ln w="9525" cap="flat" cmpd="sng">
                  <a:solidFill>
                    <a:srgbClr val="B7B7B7"/>
                  </a:solidFill>
                  <a:prstDash val="solid"/>
                  <a:round/>
                  <a:headEnd type="none" w="sm" len="sm"/>
                  <a:tailEnd type="none" w="sm" len="sm"/>
                </a:ln>
                <a:solidFill>
                  <a:srgbClr val="999999">
                    <a:alpha val="25140"/>
                  </a:srgbClr>
                </a:solidFill>
              </a:rPr>
              <a:t>EXAMPLE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1"/>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Notification: Identified Indicators</a:t>
            </a:r>
            <a:endParaRPr/>
          </a:p>
        </p:txBody>
      </p:sp>
      <p:sp>
        <p:nvSpPr>
          <p:cNvPr id="184" name="Google Shape;184;p31"/>
          <p:cNvSpPr txBox="1">
            <a:spLocks noGrp="1"/>
          </p:cNvSpPr>
          <p:nvPr>
            <p:ph type="body" idx="4294967295"/>
          </p:nvPr>
        </p:nvSpPr>
        <p:spPr>
          <a:xfrm>
            <a:off x="415600" y="1536633"/>
            <a:ext cx="11360800" cy="4555200"/>
          </a:xfrm>
          <a:prstGeom prst="rect">
            <a:avLst/>
          </a:prstGeom>
        </p:spPr>
        <p:txBody>
          <a:bodyPr spcFirstLastPara="1" wrap="square" lIns="121900" tIns="121900" rIns="121900" bIns="121900" anchor="t" anchorCtr="0">
            <a:normAutofit/>
          </a:bodyPr>
          <a:lstStyle/>
          <a:p>
            <a:pPr marL="609585" indent="-457189">
              <a:spcBef>
                <a:spcPts val="1333"/>
              </a:spcBef>
              <a:buClr>
                <a:srgbClr val="666666"/>
              </a:buClr>
              <a:buSzPts val="1800"/>
              <a:buChar char="●"/>
            </a:pPr>
            <a:r>
              <a:rPr lang="en"/>
              <a:t>Once you have the letter, review the indicators selected by going to the </a:t>
            </a:r>
            <a:r>
              <a:rPr lang="en" u="sng">
                <a:solidFill>
                  <a:srgbClr val="0563C1"/>
                </a:solidFill>
                <a:hlinkClick r:id="rId3">
                  <a:extLst>
                    <a:ext uri="{A12FA001-AC4F-418D-AE19-62706E023703}">
                      <ahyp:hlinkClr xmlns:ahyp="http://schemas.microsoft.com/office/drawing/2018/hyperlinkcolor" val="tx"/>
                    </a:ext>
                  </a:extLst>
                </a:hlinkClick>
              </a:rPr>
              <a:t>ESEA-ESSER Program Requirements</a:t>
            </a:r>
            <a:r>
              <a:rPr lang="en">
                <a:solidFill>
                  <a:srgbClr val="000000"/>
                </a:solidFill>
              </a:rPr>
              <a:t> </a:t>
            </a:r>
            <a:r>
              <a:rPr lang="en"/>
              <a:t>document.</a:t>
            </a:r>
            <a:endParaRPr>
              <a:solidFill>
                <a:srgbClr val="000000"/>
              </a:solidFill>
            </a:endParaRPr>
          </a:p>
          <a:p>
            <a:pPr marL="1219170" lvl="1" indent="-448722">
              <a:spcBef>
                <a:spcPts val="667"/>
              </a:spcBef>
              <a:buClr>
                <a:srgbClr val="666666"/>
              </a:buClr>
              <a:buSzPts val="1700"/>
              <a:buChar char="○"/>
            </a:pPr>
            <a:r>
              <a:rPr lang="en" sz="2267">
                <a:solidFill>
                  <a:srgbClr val="666666"/>
                </a:solidFill>
              </a:rPr>
              <a:t>This document contains all of the current year indicators for ESEA and ESSER.</a:t>
            </a:r>
            <a:endParaRPr sz="2267">
              <a:solidFill>
                <a:srgbClr val="666666"/>
              </a:solidFill>
            </a:endParaRPr>
          </a:p>
          <a:p>
            <a:pPr marL="1219170" lvl="1" indent="-448722">
              <a:spcBef>
                <a:spcPts val="667"/>
              </a:spcBef>
              <a:buClr>
                <a:srgbClr val="000000"/>
              </a:buClr>
              <a:buSzPts val="1700"/>
              <a:buChar char="○"/>
            </a:pPr>
            <a:r>
              <a:rPr lang="en" sz="2267">
                <a:solidFill>
                  <a:srgbClr val="666666"/>
                </a:solidFill>
              </a:rPr>
              <a:t>You can view the ESSER only indicators on the </a:t>
            </a:r>
            <a:r>
              <a:rPr lang="en" sz="2267" u="sng">
                <a:solidFill>
                  <a:srgbClr val="0563C1"/>
                </a:solidFill>
                <a:hlinkClick r:id="rId4">
                  <a:extLst>
                    <a:ext uri="{A12FA001-AC4F-418D-AE19-62706E023703}">
                      <ahyp:hlinkClr xmlns:ahyp="http://schemas.microsoft.com/office/drawing/2018/hyperlinkcolor" val="tx"/>
                    </a:ext>
                  </a:extLst>
                </a:hlinkClick>
              </a:rPr>
              <a:t>ESSER Only Indicators</a:t>
            </a:r>
            <a:r>
              <a:rPr lang="en" sz="2267"/>
              <a:t> document, which is significantly shorter.</a:t>
            </a:r>
            <a:endParaRPr sz="2267"/>
          </a:p>
          <a:p>
            <a:pPr marL="609585" indent="-448722">
              <a:spcBef>
                <a:spcPts val="667"/>
              </a:spcBef>
              <a:buClr>
                <a:srgbClr val="666666"/>
              </a:buClr>
              <a:buSzPts val="1700"/>
              <a:buChar char="●"/>
            </a:pPr>
            <a:r>
              <a:rPr lang="en" sz="2267"/>
              <a:t>The indicators contain the statutory reference, how to demonstrate compliance, and examples of evidence to upload.</a:t>
            </a:r>
            <a:endParaRPr sz="2267"/>
          </a:p>
          <a:p>
            <a:pPr marL="609585" indent="-448722">
              <a:spcBef>
                <a:spcPts val="667"/>
              </a:spcBef>
              <a:buClr>
                <a:srgbClr val="666666"/>
              </a:buClr>
              <a:buSzPts val="1700"/>
              <a:buChar char="●"/>
            </a:pPr>
            <a:r>
              <a:rPr lang="en" sz="2267"/>
              <a:t>The program requirements document will be updated as needed.</a:t>
            </a:r>
            <a:endParaRPr sz="2267"/>
          </a:p>
          <a:p>
            <a:pPr marL="0" indent="0">
              <a:spcBef>
                <a:spcPts val="667"/>
              </a:spcBef>
              <a:buNone/>
            </a:pPr>
            <a:endParaRPr sz="2267"/>
          </a:p>
        </p:txBody>
      </p:sp>
      <p:sp>
        <p:nvSpPr>
          <p:cNvPr id="185" name="Google Shape;185;p31"/>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rmAutofit/>
          </a:bodyPr>
          <a:lstStyle/>
          <a:p>
            <a:fld id="{00000000-1234-1234-1234-123412341234}" type="slidenum">
              <a:rPr lang="en"/>
              <a:p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2">
            <a:extLst>
              <a:ext uri="{C183D7F6-B498-43B3-948B-1728B52AA6E4}">
                <adec:decorative xmlns:adec="http://schemas.microsoft.com/office/drawing/2017/decorative" val="1"/>
              </a:ext>
            </a:extLst>
          </p:cNvPr>
          <p:cNvPicPr preferRelativeResize="0"/>
          <p:nvPr/>
        </p:nvPicPr>
        <p:blipFill rotWithShape="1">
          <a:blip r:embed="rId3">
            <a:alphaModFix/>
          </a:blip>
          <a:srcRect b="6226"/>
          <a:stretch/>
        </p:blipFill>
        <p:spPr>
          <a:xfrm>
            <a:off x="619101" y="246068"/>
            <a:ext cx="11061700" cy="5811833"/>
          </a:xfrm>
          <a:prstGeom prst="rect">
            <a:avLst/>
          </a:prstGeom>
          <a:noFill/>
          <a:ln>
            <a:noFill/>
          </a:ln>
        </p:spPr>
      </p:pic>
      <p:sp>
        <p:nvSpPr>
          <p:cNvPr id="191" name="Google Shape;191;p32">
            <a:extLst>
              <a:ext uri="{C183D7F6-B498-43B3-948B-1728B52AA6E4}">
                <adec:decorative xmlns:adec="http://schemas.microsoft.com/office/drawing/2017/decorative" val="1"/>
              </a:ext>
            </a:extLst>
          </p:cNvPr>
          <p:cNvSpPr/>
          <p:nvPr/>
        </p:nvSpPr>
        <p:spPr>
          <a:xfrm>
            <a:off x="-58900" y="-174767"/>
            <a:ext cx="6516800" cy="6095600"/>
          </a:xfrm>
          <a:prstGeom prst="ellipse">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192" name="Google Shape;192;p32">
            <a:extLst>
              <a:ext uri="{C183D7F6-B498-43B3-948B-1728B52AA6E4}">
                <adec:decorative xmlns:adec="http://schemas.microsoft.com/office/drawing/2017/decorative" val="1"/>
              </a:ext>
            </a:extLst>
          </p:cNvPr>
          <p:cNvSpPr/>
          <p:nvPr/>
        </p:nvSpPr>
        <p:spPr>
          <a:xfrm>
            <a:off x="6159567" y="210367"/>
            <a:ext cx="4905600" cy="639600"/>
          </a:xfrm>
          <a:prstGeom prst="ellipse">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193" name="Google Shape;193;p32">
            <a:extLst>
              <a:ext uri="{C183D7F6-B498-43B3-948B-1728B52AA6E4}">
                <adec:decorative xmlns:adec="http://schemas.microsoft.com/office/drawing/2017/decorative" val="1"/>
              </a:ext>
            </a:extLst>
          </p:cNvPr>
          <p:cNvSpPr/>
          <p:nvPr/>
        </p:nvSpPr>
        <p:spPr>
          <a:xfrm>
            <a:off x="4753800" y="614300"/>
            <a:ext cx="7611600" cy="1346400"/>
          </a:xfrm>
          <a:prstGeom prst="ellipse">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194" name="Google Shape;194;p32">
            <a:extLst>
              <a:ext uri="{C183D7F6-B498-43B3-948B-1728B52AA6E4}">
                <adec:decorative xmlns:adec="http://schemas.microsoft.com/office/drawing/2017/decorative" val="1"/>
              </a:ext>
            </a:extLst>
          </p:cNvPr>
          <p:cNvSpPr/>
          <p:nvPr/>
        </p:nvSpPr>
        <p:spPr>
          <a:xfrm>
            <a:off x="4457900" y="1287467"/>
            <a:ext cx="8117600" cy="5452800"/>
          </a:xfrm>
          <a:prstGeom prst="ellipse">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sp>
        <p:nvSpPr>
          <p:cNvPr id="195" name="Google Shape;195;p32"/>
          <p:cNvSpPr txBox="1">
            <a:spLocks noGrp="1"/>
          </p:cNvSpPr>
          <p:nvPr>
            <p:ph type="sldNum" idx="12"/>
          </p:nvPr>
        </p:nvSpPr>
        <p:spPr>
          <a:xfrm>
            <a:off x="118244" y="6235189"/>
            <a:ext cx="731600" cy="524800"/>
          </a:xfrm>
          <a:prstGeom prst="rect">
            <a:avLst/>
          </a:prstGeom>
        </p:spPr>
        <p:txBody>
          <a:bodyPr spcFirstLastPara="1" wrap="square" lIns="0" tIns="0" rIns="0" bIns="0" anchor="ctr" anchorCtr="0">
            <a:normAutofit/>
          </a:bodyPr>
          <a:lstStyle/>
          <a:p>
            <a:fld id="{00000000-1234-1234-1234-123412341234}" type="slidenum">
              <a:rPr lang="en"/>
              <a:pPr/>
              <a:t>18</a:t>
            </a:fld>
            <a:endParaRPr/>
          </a:p>
        </p:txBody>
      </p:sp>
      <p:sp>
        <p:nvSpPr>
          <p:cNvPr id="2" name="Title 1">
            <a:extLst>
              <a:ext uri="{FF2B5EF4-FFF2-40B4-BE49-F238E27FC236}">
                <a16:creationId xmlns:a16="http://schemas.microsoft.com/office/drawing/2014/main" id="{A865B6EC-5438-47FF-9BAF-404A5DE482C9}"/>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Autofit/>
          </a:bodyPr>
          <a:lstStyle/>
          <a:p>
            <a:r>
              <a:rPr lang="en-US"/>
              <a:t>Statutory Indicator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10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2"/>
                                        </p:tgtEl>
                                        <p:attrNameLst>
                                          <p:attrName>style.visibility</p:attrName>
                                        </p:attrNameLst>
                                      </p:cBhvr>
                                      <p:to>
                                        <p:strVal val="visible"/>
                                      </p:to>
                                    </p:set>
                                    <p:animEffect transition="in" filter="fade">
                                      <p:cBhvr>
                                        <p:cTn id="12" dur="1000"/>
                                        <p:tgtEl>
                                          <p:spTgt spid="1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91"/>
                                        </p:tgtEl>
                                      </p:cBhvr>
                                    </p:animEffect>
                                    <p:set>
                                      <p:cBhvr>
                                        <p:cTn id="17" dur="1" fill="hold">
                                          <p:stCondLst>
                                            <p:cond delay="1000"/>
                                          </p:stCondLst>
                                        </p:cTn>
                                        <p:tgtEl>
                                          <p:spTgt spid="19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92"/>
                                        </p:tgtEl>
                                      </p:cBhvr>
                                    </p:animEffect>
                                    <p:set>
                                      <p:cBhvr>
                                        <p:cTn id="22" dur="1" fill="hold">
                                          <p:stCondLst>
                                            <p:cond delay="1000"/>
                                          </p:stCondLst>
                                        </p:cTn>
                                        <p:tgtEl>
                                          <p:spTgt spid="19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3"/>
                                        </p:tgtEl>
                                        <p:attrNameLst>
                                          <p:attrName>style.visibility</p:attrName>
                                        </p:attrNameLst>
                                      </p:cBhvr>
                                      <p:to>
                                        <p:strVal val="visible"/>
                                      </p:to>
                                    </p:set>
                                    <p:animEffect transition="in" filter="fade">
                                      <p:cBhvr>
                                        <p:cTn id="27" dur="1000"/>
                                        <p:tgtEl>
                                          <p:spTgt spid="1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193"/>
                                        </p:tgtEl>
                                      </p:cBhvr>
                                    </p:animEffect>
                                    <p:set>
                                      <p:cBhvr>
                                        <p:cTn id="32" dur="1" fill="hold">
                                          <p:stCondLst>
                                            <p:cond delay="1000"/>
                                          </p:stCondLst>
                                        </p:cTn>
                                        <p:tgtEl>
                                          <p:spTgt spid="19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4"/>
                                        </p:tgtEl>
                                        <p:attrNameLst>
                                          <p:attrName>style.visibility</p:attrName>
                                        </p:attrNameLst>
                                      </p:cBhvr>
                                      <p:to>
                                        <p:strVal val="visible"/>
                                      </p:to>
                                    </p:set>
                                    <p:animEffect transition="in" filter="fade">
                                      <p:cBhvr>
                                        <p:cTn id="37" dur="1000"/>
                                        <p:tgtEl>
                                          <p:spTgt spid="19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000"/>
                                        <p:tgtEl>
                                          <p:spTgt spid="194"/>
                                        </p:tgtEl>
                                      </p:cBhvr>
                                    </p:animEffect>
                                    <p:set>
                                      <p:cBhvr>
                                        <p:cTn id="42" dur="1" fill="hold">
                                          <p:stCondLst>
                                            <p:cond delay="1000"/>
                                          </p:stCondLst>
                                        </p:cTn>
                                        <p:tgtEl>
                                          <p:spTgt spid="1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Evidence Submission</a:t>
            </a:r>
            <a:endParaRPr/>
          </a:p>
        </p:txBody>
      </p:sp>
      <p:sp>
        <p:nvSpPr>
          <p:cNvPr id="201" name="Google Shape;201;p33"/>
          <p:cNvSpPr txBox="1">
            <a:spLocks noGrp="1"/>
          </p:cNvSpPr>
          <p:nvPr>
            <p:ph type="body" idx="4294967295"/>
          </p:nvPr>
        </p:nvSpPr>
        <p:spPr>
          <a:xfrm>
            <a:off x="415600" y="1536633"/>
            <a:ext cx="11360800" cy="4555200"/>
          </a:xfrm>
          <a:prstGeom prst="rect">
            <a:avLst/>
          </a:prstGeom>
        </p:spPr>
        <p:txBody>
          <a:bodyPr spcFirstLastPara="1" wrap="square" lIns="121900" tIns="121900" rIns="121900" bIns="121900" anchor="t" anchorCtr="0">
            <a:normAutofit/>
          </a:bodyPr>
          <a:lstStyle/>
          <a:p>
            <a:pPr marL="304792" indent="-253994">
              <a:spcBef>
                <a:spcPts val="0"/>
              </a:spcBef>
              <a:buClr>
                <a:srgbClr val="666666"/>
              </a:buClr>
              <a:buSzPts val="1800"/>
              <a:buFont typeface="Proxima Nova"/>
              <a:buChar char="•"/>
            </a:pPr>
            <a:r>
              <a:rPr lang="en">
                <a:solidFill>
                  <a:srgbClr val="666666"/>
                </a:solidFill>
              </a:rPr>
              <a:t>CDE will utilize the Syncplicity Platform for all evidence uploads.</a:t>
            </a:r>
            <a:endParaRPr>
              <a:solidFill>
                <a:srgbClr val="666666"/>
              </a:solidFill>
            </a:endParaRPr>
          </a:p>
          <a:p>
            <a:pPr marL="304792" indent="0">
              <a:spcBef>
                <a:spcPts val="0"/>
              </a:spcBef>
              <a:buNone/>
            </a:pPr>
            <a:endParaRPr>
              <a:solidFill>
                <a:srgbClr val="666666"/>
              </a:solidFill>
            </a:endParaRPr>
          </a:p>
          <a:p>
            <a:pPr marL="304792" indent="-253994">
              <a:spcBef>
                <a:spcPts val="0"/>
              </a:spcBef>
              <a:buClr>
                <a:srgbClr val="666666"/>
              </a:buClr>
              <a:buSzPts val="1800"/>
              <a:buFont typeface="Proxima Nova"/>
              <a:buChar char="•"/>
            </a:pPr>
            <a:r>
              <a:rPr lang="en">
                <a:solidFill>
                  <a:srgbClr val="666666"/>
                </a:solidFill>
              </a:rPr>
              <a:t>Syncplicity is a secure file synchronization system that enables you to access files remotely from multiple computers and mobile devices.</a:t>
            </a:r>
            <a:endParaRPr>
              <a:solidFill>
                <a:srgbClr val="666666"/>
              </a:solidFill>
            </a:endParaRPr>
          </a:p>
          <a:p>
            <a:pPr marL="304792" indent="0">
              <a:spcBef>
                <a:spcPts val="0"/>
              </a:spcBef>
              <a:buNone/>
            </a:pPr>
            <a:endParaRPr>
              <a:solidFill>
                <a:srgbClr val="666666"/>
              </a:solidFill>
            </a:endParaRPr>
          </a:p>
          <a:p>
            <a:pPr marL="304792" indent="-253994">
              <a:spcBef>
                <a:spcPts val="0"/>
              </a:spcBef>
              <a:buClr>
                <a:srgbClr val="666666"/>
              </a:buClr>
              <a:buSzPts val="1800"/>
              <a:buFont typeface="Proxima Nova"/>
              <a:buChar char="•"/>
            </a:pPr>
            <a:r>
              <a:rPr lang="en">
                <a:solidFill>
                  <a:srgbClr val="666666"/>
                </a:solidFill>
              </a:rPr>
              <a:t>CDE will share a Syncplicity folder with the Authorized Representative(s) following notification.   </a:t>
            </a:r>
            <a:endParaRPr>
              <a:solidFill>
                <a:srgbClr val="666666"/>
              </a:solidFill>
            </a:endParaRPr>
          </a:p>
          <a:p>
            <a:pPr marL="304792" indent="0">
              <a:spcBef>
                <a:spcPts val="0"/>
              </a:spcBef>
              <a:buNone/>
            </a:pPr>
            <a:endParaRPr>
              <a:solidFill>
                <a:srgbClr val="666666"/>
              </a:solidFill>
            </a:endParaRPr>
          </a:p>
          <a:p>
            <a:pPr marL="304792" indent="-253994">
              <a:spcBef>
                <a:spcPts val="0"/>
              </a:spcBef>
              <a:buClr>
                <a:srgbClr val="666666"/>
              </a:buClr>
              <a:buSzPts val="1800"/>
              <a:buFont typeface="Proxima Nova"/>
              <a:buChar char="•"/>
            </a:pPr>
            <a:r>
              <a:rPr lang="en">
                <a:solidFill>
                  <a:srgbClr val="666666"/>
                </a:solidFill>
              </a:rPr>
              <a:t>Once the Authorized Representative(s) receives the notification letter and the Syncplicity email, the LEA can begin to upload evidence in Syncplicity.</a:t>
            </a:r>
            <a:endParaRPr>
              <a:solidFill>
                <a:srgbClr val="666666"/>
              </a:solidFill>
            </a:endParaRPr>
          </a:p>
        </p:txBody>
      </p:sp>
      <p:sp>
        <p:nvSpPr>
          <p:cNvPr id="202" name="Google Shape;202;p33"/>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rmAutofit/>
          </a:bodyPr>
          <a:lstStyle/>
          <a:p>
            <a:fld id="{00000000-1234-1234-1234-123412341234}" type="slidenum">
              <a:rPr lang="en"/>
              <a:p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a:br>
            <a:r>
              <a:rPr lang="en-US"/>
              <a:t>CDE Team!</a:t>
            </a:r>
            <a:endParaRPr/>
          </a:p>
        </p:txBody>
      </p:sp>
      <p:sp>
        <p:nvSpPr>
          <p:cNvPr id="84" name="Google Shape;84;p12">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5" name="Google Shape;85;p12"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86" name="Google Shape;86;p12">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87" name="Google Shape;87;p12"/>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a:t>ESSER/ESEA Program Partners</a:t>
            </a:r>
            <a:endParaRPr sz="3200"/>
          </a:p>
          <a:p>
            <a:pPr marL="128588" lvl="0" indent="-128588" algn="l" rtl="0">
              <a:lnSpc>
                <a:spcPct val="90000"/>
              </a:lnSpc>
              <a:spcBef>
                <a:spcPts val="750"/>
              </a:spcBef>
              <a:spcAft>
                <a:spcPts val="0"/>
              </a:spcAft>
              <a:buSzPts val="1500"/>
              <a:buChar char="•"/>
            </a:pPr>
            <a:r>
              <a:rPr lang="en-US" sz="1600"/>
              <a:t>Nazie Mohajeri-Nelson, Director of ESEA Office (</a:t>
            </a:r>
            <a:r>
              <a:rPr lang="en-US" sz="1600" u="sng">
                <a:solidFill>
                  <a:schemeClr val="hlink"/>
                </a:solidFill>
                <a:hlinkClick r:id="rId3"/>
              </a:rPr>
              <a:t>mohajeri-nelson_n@cde.state.co.us</a:t>
            </a:r>
            <a:r>
              <a:rPr lang="en-US" sz="1600"/>
              <a:t>) </a:t>
            </a:r>
            <a:endParaRPr/>
          </a:p>
          <a:p>
            <a:pPr marL="128588" lvl="0" indent="-128588" algn="l" rtl="0">
              <a:lnSpc>
                <a:spcPct val="90000"/>
              </a:lnSpc>
              <a:spcBef>
                <a:spcPts val="750"/>
              </a:spcBef>
              <a:spcAft>
                <a:spcPts val="0"/>
              </a:spcAft>
              <a:buSzPts val="1500"/>
              <a:buChar char="•"/>
            </a:pPr>
            <a:r>
              <a:rPr lang="en-US" sz="1600"/>
              <a:t>DeLilah Collins, Assistant Director of ESEA Office (</a:t>
            </a:r>
            <a:r>
              <a:rPr lang="en-US" sz="1600" u="sng">
                <a:solidFill>
                  <a:schemeClr val="hlink"/>
                </a:solidFill>
                <a:hlinkClick r:id="rId4"/>
              </a:rPr>
              <a:t>collins_d@cde.state.co.us</a:t>
            </a:r>
            <a:r>
              <a:rPr lang="en-US" sz="1600"/>
              <a:t>) </a:t>
            </a:r>
            <a:endParaRPr/>
          </a:p>
          <a:p>
            <a:pPr marL="128588" lvl="0" indent="-128588" algn="l" rtl="0">
              <a:lnSpc>
                <a:spcPct val="90000"/>
              </a:lnSpc>
              <a:spcBef>
                <a:spcPts val="750"/>
              </a:spcBef>
              <a:spcAft>
                <a:spcPts val="0"/>
              </a:spcAft>
              <a:buSzPts val="1500"/>
              <a:buChar char="•"/>
            </a:pPr>
            <a:r>
              <a:rPr lang="en-US" sz="1600" u="sng">
                <a:solidFill>
                  <a:schemeClr val="hlink"/>
                </a:solidFill>
                <a:hlinkClick r:id="rId5"/>
              </a:rPr>
              <a:t>ESEA Regional Contacts </a:t>
            </a:r>
            <a:r>
              <a:rPr lang="en-US" sz="1600"/>
              <a:t>assigned by district</a:t>
            </a:r>
            <a:endParaRPr/>
          </a:p>
          <a:p>
            <a:pPr marL="471488" lvl="1" indent="-128587" algn="l" rtl="0">
              <a:lnSpc>
                <a:spcPct val="90000"/>
              </a:lnSpc>
              <a:spcBef>
                <a:spcPts val="375"/>
              </a:spcBef>
              <a:spcAft>
                <a:spcPts val="0"/>
              </a:spcAft>
              <a:buSzPts val="1500"/>
              <a:buChar char="•"/>
            </a:pPr>
            <a:r>
              <a:rPr lang="en-US" sz="1300"/>
              <a:t>Title I: Laura Meushaw, Kathryn Wisner, Niko Kaloudis</a:t>
            </a:r>
            <a:endParaRPr sz="1000"/>
          </a:p>
          <a:p>
            <a:pPr marL="471488" lvl="1" indent="-128587" algn="l" rtl="0">
              <a:lnSpc>
                <a:spcPct val="90000"/>
              </a:lnSpc>
              <a:spcBef>
                <a:spcPts val="375"/>
              </a:spcBef>
              <a:spcAft>
                <a:spcPts val="0"/>
              </a:spcAft>
              <a:buSzPts val="1500"/>
              <a:buChar char="•"/>
            </a:pPr>
            <a:r>
              <a:rPr lang="en-US" sz="1300"/>
              <a:t>Title II: Jeremy Meredith, Niko Kaloudis</a:t>
            </a:r>
            <a:endParaRPr sz="1000"/>
          </a:p>
          <a:p>
            <a:pPr marL="471488" lvl="1" indent="-128587" algn="l" rtl="0">
              <a:lnSpc>
                <a:spcPct val="90000"/>
              </a:lnSpc>
              <a:spcBef>
                <a:spcPts val="375"/>
              </a:spcBef>
              <a:spcAft>
                <a:spcPts val="0"/>
              </a:spcAft>
              <a:buSzPts val="1500"/>
              <a:buChar char="•"/>
            </a:pPr>
            <a:r>
              <a:rPr lang="en-US" sz="1300"/>
              <a:t>Title III: Lorenzo Moreno, Kathryn Wisner</a:t>
            </a:r>
            <a:endParaRPr/>
          </a:p>
          <a:p>
            <a:pPr marL="471488" lvl="1" indent="-128587" algn="l" rtl="0">
              <a:lnSpc>
                <a:spcPct val="90000"/>
              </a:lnSpc>
              <a:spcBef>
                <a:spcPts val="375"/>
              </a:spcBef>
              <a:spcAft>
                <a:spcPts val="0"/>
              </a:spcAft>
              <a:buSzPts val="1500"/>
              <a:buChar char="•"/>
            </a:pPr>
            <a:r>
              <a:rPr lang="en-US" sz="1300"/>
              <a:t>Title IV: Tammy Giessinger, Michelle Prael</a:t>
            </a:r>
            <a:endParaRPr/>
          </a:p>
          <a:p>
            <a:pPr marL="471488" lvl="1" indent="-128587" algn="l" rtl="0">
              <a:lnSpc>
                <a:spcPct val="90000"/>
              </a:lnSpc>
              <a:spcBef>
                <a:spcPts val="375"/>
              </a:spcBef>
              <a:spcAft>
                <a:spcPts val="0"/>
              </a:spcAft>
              <a:buSzPts val="1500"/>
              <a:buChar char="•"/>
            </a:pPr>
            <a:r>
              <a:rPr lang="en-US" sz="1300"/>
              <a:t>Title V: Kristen Collins</a:t>
            </a:r>
            <a:endParaRPr/>
          </a:p>
          <a:p>
            <a:pPr marL="128588" lvl="0" indent="-128588" algn="l" rtl="0">
              <a:lnSpc>
                <a:spcPct val="90000"/>
              </a:lnSpc>
              <a:spcBef>
                <a:spcPts val="750"/>
              </a:spcBef>
              <a:spcAft>
                <a:spcPts val="0"/>
              </a:spcAft>
              <a:buSzPts val="1500"/>
              <a:buChar char="•"/>
            </a:pPr>
            <a:r>
              <a:rPr lang="en-US" sz="1600"/>
              <a:t>ESSER Team</a:t>
            </a:r>
            <a:endParaRPr/>
          </a:p>
          <a:p>
            <a:pPr marL="471488" lvl="1" indent="-128587" algn="l" rtl="0">
              <a:lnSpc>
                <a:spcPct val="90000"/>
              </a:lnSpc>
              <a:spcBef>
                <a:spcPts val="375"/>
              </a:spcBef>
              <a:spcAft>
                <a:spcPts val="0"/>
              </a:spcAft>
              <a:buSzPts val="1500"/>
              <a:buChar char="•"/>
            </a:pPr>
            <a:r>
              <a:rPr lang="en-US" sz="1200"/>
              <a:t>Kristin Crumley, ESSER Monitoring Specialist (</a:t>
            </a:r>
            <a:r>
              <a:rPr lang="en-US" sz="1200" u="sng">
                <a:solidFill>
                  <a:schemeClr val="hlink"/>
                </a:solidFill>
                <a:hlinkClick r:id="rId6"/>
              </a:rPr>
              <a:t>Crumley_k@cde.state.co.us</a:t>
            </a:r>
            <a:r>
              <a:rPr lang="en-US" sz="1200"/>
              <a:t>) </a:t>
            </a:r>
            <a:endParaRPr/>
          </a:p>
          <a:p>
            <a:pPr marL="471488" lvl="1" indent="-128587" algn="l" rtl="0">
              <a:lnSpc>
                <a:spcPct val="90000"/>
              </a:lnSpc>
              <a:spcBef>
                <a:spcPts val="375"/>
              </a:spcBef>
              <a:spcAft>
                <a:spcPts val="0"/>
              </a:spcAft>
              <a:buSzPts val="1500"/>
              <a:buChar char="•"/>
            </a:pPr>
            <a:r>
              <a:rPr lang="en-US" sz="1200"/>
              <a:t>Jonathan Schelke, ESSER Monitoring Specialist (</a:t>
            </a:r>
            <a:r>
              <a:rPr lang="en-US" sz="1200" u="sng">
                <a:solidFill>
                  <a:schemeClr val="hlink"/>
                </a:solidFill>
                <a:hlinkClick r:id="rId7"/>
              </a:rPr>
              <a:t>schelke_j@cde.state.co.us</a:t>
            </a:r>
            <a:r>
              <a:rPr lang="en-US" sz="1200"/>
              <a:t>) </a:t>
            </a:r>
            <a:endParaRPr/>
          </a:p>
          <a:p>
            <a:pPr marL="471488" lvl="1" indent="-128587" algn="l" rtl="0">
              <a:lnSpc>
                <a:spcPct val="90000"/>
              </a:lnSpc>
              <a:spcBef>
                <a:spcPts val="375"/>
              </a:spcBef>
              <a:spcAft>
                <a:spcPts val="0"/>
              </a:spcAft>
              <a:buSzPts val="1500"/>
              <a:buChar char="•"/>
            </a:pPr>
            <a:r>
              <a:rPr lang="en-US" sz="1200"/>
              <a:t>Shannon Wilson, ESSER/ESEA Grants Administration Coordinator (</a:t>
            </a:r>
            <a:r>
              <a:rPr lang="en-US" sz="1200" u="sng">
                <a:solidFill>
                  <a:schemeClr val="hlink"/>
                </a:solidFill>
                <a:hlinkClick r:id="rId8"/>
              </a:rPr>
              <a:t>Wilson_s@cde.state.co.us</a:t>
            </a:r>
            <a:r>
              <a:rPr lang="en-US" sz="1200"/>
              <a:t>) </a:t>
            </a:r>
            <a:endParaRPr/>
          </a:p>
          <a:p>
            <a:pPr marL="471488" lvl="1" indent="-128587" algn="l" rtl="0">
              <a:lnSpc>
                <a:spcPct val="90000"/>
              </a:lnSpc>
              <a:spcBef>
                <a:spcPts val="375"/>
              </a:spcBef>
              <a:spcAft>
                <a:spcPts val="0"/>
              </a:spcAft>
              <a:buSzPts val="1500"/>
              <a:buChar char="•"/>
            </a:pPr>
            <a:r>
              <a:rPr lang="en-US" sz="1200"/>
              <a:t>Mackenzie Owens, ESSER Reporting Specialist (</a:t>
            </a:r>
            <a:r>
              <a:rPr lang="en-US" sz="1200" u="sng">
                <a:solidFill>
                  <a:schemeClr val="hlink"/>
                </a:solidFill>
                <a:hlinkClick r:id="rId9"/>
              </a:rPr>
              <a:t>owens_m@cde.state.co.us</a:t>
            </a:r>
            <a:r>
              <a:rPr lang="en-US" sz="1200"/>
              <a:t>) </a:t>
            </a:r>
            <a:endParaRPr/>
          </a:p>
          <a:p>
            <a:pPr marL="128588" lvl="0" indent="-128588" algn="l" rtl="0">
              <a:lnSpc>
                <a:spcPct val="90000"/>
              </a:lnSpc>
              <a:spcBef>
                <a:spcPts val="750"/>
              </a:spcBef>
              <a:spcAft>
                <a:spcPts val="0"/>
              </a:spcAft>
              <a:buSzPts val="1500"/>
              <a:buChar char="•"/>
            </a:pPr>
            <a:r>
              <a:rPr lang="en-US" sz="1500"/>
              <a:t>Data, Accountability, Reporting, and Evaluation</a:t>
            </a:r>
            <a:endParaRPr/>
          </a:p>
          <a:p>
            <a:pPr marL="471488" lvl="1" indent="-128587" algn="l" rtl="0">
              <a:lnSpc>
                <a:spcPct val="90000"/>
              </a:lnSpc>
              <a:spcBef>
                <a:spcPts val="375"/>
              </a:spcBef>
              <a:spcAft>
                <a:spcPts val="0"/>
              </a:spcAft>
              <a:buSzPts val="1500"/>
              <a:buChar char="•"/>
            </a:pPr>
            <a:r>
              <a:rPr lang="en-US" sz="1200"/>
              <a:t>Tina Negley, Alan Shimmin, Mary Shen, and Mackenzie Owens</a:t>
            </a:r>
            <a:endParaRPr/>
          </a:p>
          <a:p>
            <a:pPr marL="471488" lvl="1" indent="-33336" algn="l" rtl="0">
              <a:lnSpc>
                <a:spcPct val="90000"/>
              </a:lnSpc>
              <a:spcBef>
                <a:spcPts val="375"/>
              </a:spcBef>
              <a:spcAft>
                <a:spcPts val="0"/>
              </a:spcAft>
              <a:buSzPts val="1500"/>
              <a:buNone/>
            </a:pPr>
            <a:endParaRPr sz="1300"/>
          </a:p>
          <a:p>
            <a:pPr marL="0" lvl="0" indent="0" algn="l" rtl="0">
              <a:lnSpc>
                <a:spcPct val="90000"/>
              </a:lnSpc>
              <a:spcBef>
                <a:spcPts val="0"/>
              </a:spcBef>
              <a:spcAft>
                <a:spcPts val="0"/>
              </a:spcAft>
              <a:buSzPts val="1500"/>
              <a:buNone/>
            </a:pPr>
            <a:endParaRPr sz="1200"/>
          </a:p>
        </p:txBody>
      </p:sp>
      <p:sp>
        <p:nvSpPr>
          <p:cNvPr id="88" name="Google Shape;88;p12"/>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89" name="Google Shape;89;p12"/>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Evidence Submission: Access to Syncplicity</a:t>
            </a:r>
            <a:endParaRPr/>
          </a:p>
        </p:txBody>
      </p:sp>
      <p:sp>
        <p:nvSpPr>
          <p:cNvPr id="208" name="Google Shape;208;p34"/>
          <p:cNvSpPr txBox="1">
            <a:spLocks noGrp="1"/>
          </p:cNvSpPr>
          <p:nvPr>
            <p:ph type="body" idx="4294967295"/>
          </p:nvPr>
        </p:nvSpPr>
        <p:spPr>
          <a:xfrm>
            <a:off x="284100" y="1290367"/>
            <a:ext cx="4699200" cy="4390800"/>
          </a:xfrm>
          <a:prstGeom prst="rect">
            <a:avLst/>
          </a:prstGeom>
        </p:spPr>
        <p:txBody>
          <a:bodyPr spcFirstLastPara="1" wrap="square" lIns="121900" tIns="121900" rIns="121900" bIns="121900" anchor="t" anchorCtr="0">
            <a:noAutofit/>
          </a:bodyPr>
          <a:lstStyle/>
          <a:p>
            <a:pPr marL="237061" indent="-220128">
              <a:lnSpc>
                <a:spcPct val="80000"/>
              </a:lnSpc>
              <a:spcBef>
                <a:spcPts val="1067"/>
              </a:spcBef>
              <a:buSzPts val="1400"/>
              <a:buChar char="●"/>
            </a:pPr>
            <a:r>
              <a:rPr lang="en" sz="2267"/>
              <a:t>Email Description Example: </a:t>
            </a:r>
            <a:endParaRPr sz="2667"/>
          </a:p>
          <a:p>
            <a:pPr marL="694249" lvl="1" indent="-253994">
              <a:lnSpc>
                <a:spcPct val="80000"/>
              </a:lnSpc>
              <a:spcBef>
                <a:spcPts val="533"/>
              </a:spcBef>
              <a:buSzPts val="1400"/>
              <a:buChar char="○"/>
            </a:pPr>
            <a:r>
              <a:rPr lang="en" sz="1867"/>
              <a:t>"ESSER Monitoring" has been shared with you by Luis Rivera (</a:t>
            </a:r>
            <a:r>
              <a:rPr lang="en" sz="1867" u="sng">
                <a:solidFill>
                  <a:schemeClr val="accent5"/>
                </a:solidFill>
                <a:hlinkClick r:id="rId3">
                  <a:extLst>
                    <a:ext uri="{A12FA001-AC4F-418D-AE19-62706E023703}">
                      <ahyp:hlinkClr xmlns:ahyp="http://schemas.microsoft.com/office/drawing/2018/hyperlinkcolor" val="tx"/>
                    </a:ext>
                  </a:extLst>
                </a:hlinkClick>
              </a:rPr>
              <a:t>Rivera_l@cde.state.co.us</a:t>
            </a:r>
            <a:r>
              <a:rPr lang="en" sz="1867"/>
              <a:t>)”</a:t>
            </a:r>
            <a:endParaRPr sz="2267"/>
          </a:p>
          <a:p>
            <a:pPr marL="694249" lvl="1" indent="-253994">
              <a:lnSpc>
                <a:spcPct val="80000"/>
              </a:lnSpc>
              <a:spcBef>
                <a:spcPts val="533"/>
              </a:spcBef>
              <a:buSzPts val="1400"/>
              <a:buChar char="○"/>
            </a:pPr>
            <a:r>
              <a:rPr lang="en" sz="1867"/>
              <a:t>Be sure to check your SPAM folder.</a:t>
            </a:r>
            <a:endParaRPr sz="2267"/>
          </a:p>
          <a:p>
            <a:pPr marL="237061" indent="-220128">
              <a:lnSpc>
                <a:spcPct val="80000"/>
              </a:lnSpc>
              <a:spcBef>
                <a:spcPts val="1067"/>
              </a:spcBef>
              <a:buSzPts val="1400"/>
              <a:buChar char="●"/>
            </a:pPr>
            <a:r>
              <a:rPr lang="en" sz="2267"/>
              <a:t>This email can’t be shared with others, it will not allow them to access the folder.</a:t>
            </a:r>
            <a:endParaRPr sz="2267"/>
          </a:p>
          <a:p>
            <a:pPr marL="694249" lvl="1" indent="-245527">
              <a:lnSpc>
                <a:spcPct val="80000"/>
              </a:lnSpc>
              <a:spcBef>
                <a:spcPts val="1067"/>
              </a:spcBef>
              <a:buSzPts val="1700"/>
              <a:buChar char="○"/>
            </a:pPr>
            <a:r>
              <a:rPr lang="en" sz="2267"/>
              <a:t>However, the Authorized Representative can inform CDE of any individuals that need access to the folder.</a:t>
            </a:r>
            <a:endParaRPr sz="1867"/>
          </a:p>
        </p:txBody>
      </p:sp>
      <p:pic>
        <p:nvPicPr>
          <p:cNvPr id="209" name="Google Shape;209;p3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625563" y="1167757"/>
            <a:ext cx="6019333" cy="4890707"/>
          </a:xfrm>
          <a:prstGeom prst="rect">
            <a:avLst/>
          </a:prstGeom>
          <a:noFill/>
          <a:ln>
            <a:noFill/>
          </a:ln>
        </p:spPr>
      </p:pic>
      <p:sp>
        <p:nvSpPr>
          <p:cNvPr id="210" name="Google Shape;210;p34"/>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rmAutofit/>
          </a:bodyPr>
          <a:lstStyle/>
          <a:p>
            <a:fld id="{00000000-1234-1234-1234-123412341234}" type="slidenum">
              <a:rPr lang="en"/>
              <a:p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Evidence Submission: Syncplicity Folders</a:t>
            </a:r>
            <a:endParaRPr/>
          </a:p>
        </p:txBody>
      </p:sp>
      <p:sp>
        <p:nvSpPr>
          <p:cNvPr id="216" name="Google Shape;216;p35"/>
          <p:cNvSpPr txBox="1">
            <a:spLocks noGrp="1"/>
          </p:cNvSpPr>
          <p:nvPr>
            <p:ph type="body" idx="4294967295"/>
          </p:nvPr>
        </p:nvSpPr>
        <p:spPr>
          <a:xfrm>
            <a:off x="415600" y="1246200"/>
            <a:ext cx="5270800" cy="4893200"/>
          </a:xfrm>
          <a:prstGeom prst="rect">
            <a:avLst/>
          </a:prstGeom>
        </p:spPr>
        <p:txBody>
          <a:bodyPr spcFirstLastPara="1" wrap="square" lIns="121900" tIns="121900" rIns="121900" bIns="121900" anchor="t" anchorCtr="0">
            <a:noAutofit/>
          </a:bodyPr>
          <a:lstStyle/>
          <a:p>
            <a:pPr marL="237061" indent="-228594">
              <a:spcBef>
                <a:spcPts val="0"/>
              </a:spcBef>
              <a:buSzPts val="1700"/>
              <a:buChar char="●"/>
            </a:pPr>
            <a:r>
              <a:rPr lang="en" sz="2533"/>
              <a:t>Your folder will have your district number, name, and “Fed Program Monitoring”. </a:t>
            </a:r>
            <a:endParaRPr sz="2533"/>
          </a:p>
          <a:p>
            <a:pPr marL="694249" lvl="1" indent="-279393">
              <a:spcBef>
                <a:spcPts val="533"/>
              </a:spcBef>
              <a:buSzPts val="2100"/>
              <a:buChar char="○"/>
            </a:pPr>
            <a:r>
              <a:rPr lang="en" sz="2533"/>
              <a:t>This is where you will upload evidence.</a:t>
            </a:r>
            <a:endParaRPr sz="2533"/>
          </a:p>
          <a:p>
            <a:pPr marL="237061" indent="-84665">
              <a:spcBef>
                <a:spcPts val="1067"/>
              </a:spcBef>
              <a:buNone/>
            </a:pPr>
            <a:endParaRPr sz="2533"/>
          </a:p>
          <a:p>
            <a:pPr marL="237061" indent="-84665">
              <a:spcBef>
                <a:spcPts val="1067"/>
              </a:spcBef>
              <a:buNone/>
            </a:pPr>
            <a:endParaRPr sz="2533"/>
          </a:p>
          <a:p>
            <a:pPr marL="237061" indent="-228594">
              <a:spcBef>
                <a:spcPts val="1067"/>
              </a:spcBef>
              <a:spcAft>
                <a:spcPts val="1600"/>
              </a:spcAft>
              <a:buSzPts val="1700"/>
              <a:buChar char="●"/>
            </a:pPr>
            <a:r>
              <a:rPr lang="en" sz="2533"/>
              <a:t>Once you are in your folder, you will see subfolders of each indicator identified for the LEA.</a:t>
            </a:r>
            <a:endParaRPr/>
          </a:p>
        </p:txBody>
      </p:sp>
      <p:pic>
        <p:nvPicPr>
          <p:cNvPr id="217" name="Google Shape;217;p3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825001" y="1335334"/>
            <a:ext cx="3276033" cy="4503135"/>
          </a:xfrm>
          <a:prstGeom prst="rect">
            <a:avLst/>
          </a:prstGeom>
          <a:noFill/>
          <a:ln>
            <a:noFill/>
          </a:ln>
        </p:spPr>
      </p:pic>
      <p:pic>
        <p:nvPicPr>
          <p:cNvPr id="218" name="Google Shape;218;p3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79334" y="3429000"/>
            <a:ext cx="4743333" cy="662467"/>
          </a:xfrm>
          <a:prstGeom prst="rect">
            <a:avLst/>
          </a:prstGeom>
          <a:noFill/>
          <a:ln>
            <a:noFill/>
          </a:ln>
        </p:spPr>
      </p:pic>
      <p:sp>
        <p:nvSpPr>
          <p:cNvPr id="219" name="Google Shape;219;p35"/>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rmAutofit/>
          </a:bodyPr>
          <a:lstStyle/>
          <a:p>
            <a:fld id="{00000000-1234-1234-1234-123412341234}" type="slidenum">
              <a:rPr lang="en"/>
              <a:pPr/>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Evidence Submission: Uploading Evidence</a:t>
            </a:r>
            <a:endParaRPr/>
          </a:p>
        </p:txBody>
      </p:sp>
      <p:sp>
        <p:nvSpPr>
          <p:cNvPr id="225" name="Google Shape;225;p36"/>
          <p:cNvSpPr txBox="1">
            <a:spLocks noGrp="1"/>
          </p:cNvSpPr>
          <p:nvPr>
            <p:ph type="body" idx="4294967295"/>
          </p:nvPr>
        </p:nvSpPr>
        <p:spPr>
          <a:xfrm>
            <a:off x="415600" y="1536633"/>
            <a:ext cx="11360800" cy="4555200"/>
          </a:xfrm>
          <a:prstGeom prst="rect">
            <a:avLst/>
          </a:prstGeom>
        </p:spPr>
        <p:txBody>
          <a:bodyPr spcFirstLastPara="1" wrap="square" lIns="121900" tIns="121900" rIns="121900" bIns="121900" anchor="t" anchorCtr="0">
            <a:normAutofit/>
          </a:bodyPr>
          <a:lstStyle/>
          <a:p>
            <a:pPr marL="304792" indent="-262460">
              <a:spcBef>
                <a:spcPts val="0"/>
              </a:spcBef>
              <a:buSzPts val="1900"/>
              <a:buFont typeface="Proxima Nova"/>
              <a:buChar char="•"/>
            </a:pPr>
            <a:r>
              <a:rPr lang="en" sz="2533"/>
              <a:t>Upload evidence that corresponds with each indicator. </a:t>
            </a:r>
            <a:endParaRPr sz="2533"/>
          </a:p>
          <a:p>
            <a:pPr marL="304792" indent="-262460">
              <a:spcBef>
                <a:spcPts val="1067"/>
              </a:spcBef>
              <a:buSzPts val="1900"/>
              <a:buFont typeface="Proxima Nova"/>
              <a:buChar char="•"/>
            </a:pPr>
            <a:r>
              <a:rPr lang="en" sz="2533"/>
              <a:t>As needed, provide a narrative description of evidence or processes that will help reviewers evaluate submitted evidence. This can be done by including a Word document in your evidence folder.</a:t>
            </a:r>
            <a:endParaRPr sz="2533"/>
          </a:p>
          <a:p>
            <a:pPr marL="304792" indent="-262460">
              <a:spcBef>
                <a:spcPts val="1067"/>
              </a:spcBef>
              <a:buSzPts val="1900"/>
              <a:buFont typeface="Proxima Nova"/>
              <a:buChar char="•"/>
            </a:pPr>
            <a:r>
              <a:rPr lang="en" sz="2533"/>
              <a:t>Please use the following naming convention: </a:t>
            </a:r>
            <a:endParaRPr sz="2533"/>
          </a:p>
          <a:p>
            <a:pPr marL="914377" lvl="1" indent="-270927">
              <a:spcBef>
                <a:spcPts val="533"/>
              </a:spcBef>
              <a:buSzPts val="1600"/>
              <a:buFont typeface="Proxima Nova"/>
              <a:buChar char="•"/>
            </a:pPr>
            <a:r>
              <a:rPr lang="en" sz="2133"/>
              <a:t>Indicator Number_Indicator Name_Document Name</a:t>
            </a:r>
            <a:endParaRPr sz="2133"/>
          </a:p>
          <a:p>
            <a:pPr marL="914377" lvl="1" indent="-270927">
              <a:spcBef>
                <a:spcPts val="533"/>
              </a:spcBef>
              <a:spcAft>
                <a:spcPts val="1600"/>
              </a:spcAft>
              <a:buSzPts val="1600"/>
              <a:buFont typeface="Proxima Nova"/>
              <a:buChar char="•"/>
            </a:pPr>
            <a:r>
              <a:rPr lang="en" sz="2133"/>
              <a:t>Example: FR1.4_Rank Order_Narrative</a:t>
            </a:r>
            <a:endParaRPr sz="2000">
              <a:solidFill>
                <a:srgbClr val="666666"/>
              </a:solidFill>
            </a:endParaRPr>
          </a:p>
        </p:txBody>
      </p:sp>
      <p:sp>
        <p:nvSpPr>
          <p:cNvPr id="226" name="Google Shape;226;p36"/>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rmAutofit/>
          </a:bodyPr>
          <a:lstStyle/>
          <a:p>
            <a:fld id="{00000000-1234-1234-1234-123412341234}" type="slidenum">
              <a:rPr lang="en"/>
              <a:pPr/>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7"/>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Evidence Submission: Notify CDE</a:t>
            </a:r>
            <a:endParaRPr/>
          </a:p>
        </p:txBody>
      </p:sp>
      <p:sp>
        <p:nvSpPr>
          <p:cNvPr id="232" name="Google Shape;232;p37"/>
          <p:cNvSpPr txBox="1">
            <a:spLocks noGrp="1"/>
          </p:cNvSpPr>
          <p:nvPr>
            <p:ph type="body" idx="4294967295"/>
          </p:nvPr>
        </p:nvSpPr>
        <p:spPr>
          <a:xfrm>
            <a:off x="415600" y="1536633"/>
            <a:ext cx="11360800" cy="4555200"/>
          </a:xfrm>
          <a:prstGeom prst="rect">
            <a:avLst/>
          </a:prstGeom>
        </p:spPr>
        <p:txBody>
          <a:bodyPr spcFirstLastPara="1" wrap="square" lIns="121900" tIns="121900" rIns="121900" bIns="121900" anchor="t" anchorCtr="0">
            <a:normAutofit/>
          </a:bodyPr>
          <a:lstStyle/>
          <a:p>
            <a:pPr marL="237061" indent="-287859">
              <a:spcBef>
                <a:spcPts val="0"/>
              </a:spcBef>
              <a:spcAft>
                <a:spcPts val="1600"/>
              </a:spcAft>
              <a:buClr>
                <a:srgbClr val="666666"/>
              </a:buClr>
              <a:buSzPts val="1800"/>
              <a:buChar char="●"/>
            </a:pPr>
            <a:r>
              <a:rPr lang="en">
                <a:solidFill>
                  <a:srgbClr val="666666"/>
                </a:solidFill>
              </a:rPr>
              <a:t>Once all evidence has been uploaded, LEAs will notify CDE that the evidence upload is complete by filling out </a:t>
            </a:r>
            <a:r>
              <a:rPr lang="en" u="sng">
                <a:solidFill>
                  <a:srgbClr val="666666"/>
                </a:solidFill>
                <a:hlinkClick r:id="rId3">
                  <a:extLst>
                    <a:ext uri="{A12FA001-AC4F-418D-AE19-62706E023703}">
                      <ahyp:hlinkClr xmlns:ahyp="http://schemas.microsoft.com/office/drawing/2018/hyperlinkcolor" val="tx"/>
                    </a:ext>
                  </a:extLst>
                </a:hlinkClick>
              </a:rPr>
              <a:t>this form</a:t>
            </a:r>
            <a:r>
              <a:rPr lang="en">
                <a:solidFill>
                  <a:srgbClr val="666666"/>
                </a:solidFill>
              </a:rPr>
              <a:t>:</a:t>
            </a:r>
            <a:endParaRPr>
              <a:solidFill>
                <a:srgbClr val="666666"/>
              </a:solidFill>
            </a:endParaRPr>
          </a:p>
        </p:txBody>
      </p:sp>
      <p:pic>
        <p:nvPicPr>
          <p:cNvPr id="233" name="Google Shape;233;p3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559482" y="2414201"/>
            <a:ext cx="8810036" cy="3563335"/>
          </a:xfrm>
          <a:prstGeom prst="rect">
            <a:avLst/>
          </a:prstGeom>
          <a:noFill/>
          <a:ln>
            <a:noFill/>
          </a:ln>
        </p:spPr>
      </p:pic>
      <p:sp>
        <p:nvSpPr>
          <p:cNvPr id="234" name="Google Shape;234;p37"/>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rmAutofit/>
          </a:bodyPr>
          <a:lstStyle/>
          <a:p>
            <a:fld id="{00000000-1234-1234-1234-123412341234}" type="slidenum">
              <a:rPr lang="en"/>
              <a:p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8"/>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Evidence Review</a:t>
            </a:r>
            <a:endParaRPr/>
          </a:p>
        </p:txBody>
      </p:sp>
      <p:sp>
        <p:nvSpPr>
          <p:cNvPr id="240" name="Google Shape;240;p38"/>
          <p:cNvSpPr txBox="1">
            <a:spLocks noGrp="1"/>
          </p:cNvSpPr>
          <p:nvPr>
            <p:ph type="body" idx="4294967295"/>
          </p:nvPr>
        </p:nvSpPr>
        <p:spPr>
          <a:xfrm>
            <a:off x="415600" y="1536633"/>
            <a:ext cx="11360800" cy="4555200"/>
          </a:xfrm>
          <a:prstGeom prst="rect">
            <a:avLst/>
          </a:prstGeom>
        </p:spPr>
        <p:txBody>
          <a:bodyPr spcFirstLastPara="1" wrap="square" lIns="121900" tIns="121900" rIns="121900" bIns="121900" anchor="t" anchorCtr="0">
            <a:normAutofit/>
          </a:bodyPr>
          <a:lstStyle/>
          <a:p>
            <a:pPr marL="609585" indent="-457189">
              <a:spcBef>
                <a:spcPts val="0"/>
              </a:spcBef>
              <a:buSzPts val="1800"/>
              <a:buChar char="●"/>
            </a:pPr>
            <a:r>
              <a:rPr lang="en"/>
              <a:t>Once CDE is notified that </a:t>
            </a:r>
            <a:r>
              <a:rPr lang="en" b="1"/>
              <a:t>all</a:t>
            </a:r>
            <a:r>
              <a:rPr lang="en"/>
              <a:t> the evidence has been uploaded, CDE will take time to review the evidence for compliance. </a:t>
            </a:r>
            <a:endParaRPr/>
          </a:p>
          <a:p>
            <a:pPr marL="609585" indent="-457189">
              <a:spcBef>
                <a:spcPts val="0"/>
              </a:spcBef>
              <a:buSzPts val="1800"/>
              <a:buChar char="●"/>
            </a:pPr>
            <a:r>
              <a:rPr lang="en"/>
              <a:t>If a piece of evidence doesn’t meet the indicator, CDE will reach out to the LEA for additional evidence and/or clarification.</a:t>
            </a:r>
            <a:endParaRPr/>
          </a:p>
          <a:p>
            <a:pPr marL="1219170" lvl="1" indent="-423323">
              <a:spcBef>
                <a:spcPts val="0"/>
              </a:spcBef>
              <a:buSzPts val="1400"/>
              <a:buChar char="○"/>
            </a:pPr>
            <a:r>
              <a:rPr lang="en"/>
              <a:t>The back and forth process will happen for a few weeks.</a:t>
            </a:r>
            <a:endParaRPr/>
          </a:p>
          <a:p>
            <a:pPr marL="1219170" lvl="1" indent="-423323">
              <a:spcBef>
                <a:spcPts val="0"/>
              </a:spcBef>
              <a:buSzPts val="1400"/>
              <a:buChar char="○"/>
            </a:pPr>
            <a:r>
              <a:rPr lang="en"/>
              <a:t>The LEA will have multiple opportunities to demonstrate compliance (iterative process to make sure that we have a full understanding of the LEA’s processes for and implementation of program requirements).</a:t>
            </a:r>
            <a:endParaRPr/>
          </a:p>
          <a:p>
            <a:pPr marL="609585" indent="0">
              <a:spcBef>
                <a:spcPts val="1600"/>
              </a:spcBef>
              <a:spcAft>
                <a:spcPts val="1600"/>
              </a:spcAft>
              <a:buNone/>
            </a:pPr>
            <a:endParaRPr/>
          </a:p>
        </p:txBody>
      </p:sp>
      <p:sp>
        <p:nvSpPr>
          <p:cNvPr id="241" name="Google Shape;241;p38"/>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rmAutofit/>
          </a:bodyPr>
          <a:lstStyle/>
          <a:p>
            <a:fld id="{00000000-1234-1234-1234-123412341234}" type="slidenum">
              <a:rPr lang="en"/>
              <a:pPr/>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9"/>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Preliminary Findings Report</a:t>
            </a:r>
            <a:endParaRPr/>
          </a:p>
        </p:txBody>
      </p:sp>
      <p:sp>
        <p:nvSpPr>
          <p:cNvPr id="247" name="Google Shape;247;p39"/>
          <p:cNvSpPr txBox="1">
            <a:spLocks noGrp="1"/>
          </p:cNvSpPr>
          <p:nvPr>
            <p:ph type="body" idx="1"/>
          </p:nvPr>
        </p:nvSpPr>
        <p:spPr>
          <a:xfrm>
            <a:off x="165000" y="1565233"/>
            <a:ext cx="3846800" cy="4547600"/>
          </a:xfrm>
          <a:prstGeom prst="rect">
            <a:avLst/>
          </a:prstGeom>
        </p:spPr>
        <p:txBody>
          <a:bodyPr spcFirstLastPara="1" wrap="square" lIns="0" tIns="0" rIns="0" bIns="0" anchor="t" anchorCtr="0">
            <a:normAutofit fontScale="77500" lnSpcReduction="20000"/>
          </a:bodyPr>
          <a:lstStyle/>
          <a:p>
            <a:pPr indent="-421985">
              <a:buClr>
                <a:schemeClr val="accent3"/>
              </a:buClr>
              <a:buSzPct val="100000"/>
            </a:pPr>
            <a:r>
              <a:rPr lang="en" sz="2952">
                <a:solidFill>
                  <a:schemeClr val="accent3"/>
                </a:solidFill>
              </a:rPr>
              <a:t>CDE will then develop a Preliminary Findings Report. </a:t>
            </a:r>
            <a:endParaRPr sz="2952">
              <a:solidFill>
                <a:schemeClr val="accent3"/>
              </a:solidFill>
            </a:endParaRPr>
          </a:p>
          <a:p>
            <a:pPr lvl="1" indent="-400819">
              <a:buClr>
                <a:schemeClr val="accent3"/>
              </a:buClr>
              <a:buSzPct val="100000"/>
            </a:pPr>
            <a:r>
              <a:rPr lang="en" sz="2419">
                <a:solidFill>
                  <a:schemeClr val="accent3"/>
                </a:solidFill>
              </a:rPr>
              <a:t>This report will contain what demonstrated compliance and what has room for improvement.</a:t>
            </a:r>
            <a:endParaRPr sz="2419">
              <a:solidFill>
                <a:schemeClr val="accent3"/>
              </a:solidFill>
            </a:endParaRPr>
          </a:p>
          <a:p>
            <a:pPr lvl="1" indent="-400819">
              <a:buClr>
                <a:schemeClr val="accent3"/>
              </a:buClr>
              <a:buSzPct val="100000"/>
            </a:pPr>
            <a:r>
              <a:rPr lang="en" sz="2419">
                <a:solidFill>
                  <a:schemeClr val="accent3"/>
                </a:solidFill>
              </a:rPr>
              <a:t>LEA will have time to review and provide feedback on the letter (another built in iteration to all the LEA to ensure that CDE has a full understanding before finalizing report and developing next steps).</a:t>
            </a:r>
            <a:endParaRPr sz="2419">
              <a:solidFill>
                <a:schemeClr val="accent3"/>
              </a:solidFill>
            </a:endParaRPr>
          </a:p>
          <a:p>
            <a:pPr indent="-416695">
              <a:buClr>
                <a:schemeClr val="accent3"/>
              </a:buClr>
              <a:buSzPct val="100000"/>
            </a:pPr>
            <a:r>
              <a:rPr lang="en" sz="2819">
                <a:solidFill>
                  <a:schemeClr val="accent3"/>
                </a:solidFill>
              </a:rPr>
              <a:t>Reports are not shared on CDE website; all sharing is at the LEA’s discretion.</a:t>
            </a:r>
            <a:endParaRPr sz="2819">
              <a:solidFill>
                <a:schemeClr val="accent3"/>
              </a:solidFill>
            </a:endParaRPr>
          </a:p>
          <a:p>
            <a:pPr indent="0">
              <a:spcBef>
                <a:spcPts val="1600"/>
              </a:spcBef>
              <a:spcAft>
                <a:spcPts val="1600"/>
              </a:spcAft>
              <a:buNone/>
            </a:pPr>
            <a:endParaRPr/>
          </a:p>
        </p:txBody>
      </p:sp>
      <p:pic>
        <p:nvPicPr>
          <p:cNvPr id="248" name="Google Shape;248;p39" descr="Preliminary findings report."/>
          <p:cNvPicPr preferRelativeResize="0"/>
          <p:nvPr/>
        </p:nvPicPr>
        <p:blipFill>
          <a:blip r:embed="rId3">
            <a:alphaModFix/>
          </a:blip>
          <a:stretch>
            <a:fillRect/>
          </a:stretch>
        </p:blipFill>
        <p:spPr>
          <a:xfrm>
            <a:off x="4124733" y="1286477"/>
            <a:ext cx="7967568" cy="1416321"/>
          </a:xfrm>
          <a:prstGeom prst="rect">
            <a:avLst/>
          </a:prstGeom>
          <a:noFill/>
          <a:ln>
            <a:noFill/>
          </a:ln>
        </p:spPr>
      </p:pic>
      <p:pic>
        <p:nvPicPr>
          <p:cNvPr id="249" name="Google Shape;249;p39" descr="Preliminary findings report."/>
          <p:cNvPicPr preferRelativeResize="0"/>
          <p:nvPr/>
        </p:nvPicPr>
        <p:blipFill>
          <a:blip r:embed="rId4">
            <a:alphaModFix/>
          </a:blip>
          <a:stretch>
            <a:fillRect/>
          </a:stretch>
        </p:blipFill>
        <p:spPr>
          <a:xfrm>
            <a:off x="4647234" y="2970067"/>
            <a:ext cx="7192833" cy="303713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0"/>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Action Plan</a:t>
            </a:r>
            <a:endParaRPr/>
          </a:p>
        </p:txBody>
      </p:sp>
      <p:sp>
        <p:nvSpPr>
          <p:cNvPr id="255" name="Google Shape;255;p40"/>
          <p:cNvSpPr txBox="1">
            <a:spLocks noGrp="1"/>
          </p:cNvSpPr>
          <p:nvPr>
            <p:ph type="body" idx="1"/>
          </p:nvPr>
        </p:nvSpPr>
        <p:spPr>
          <a:xfrm>
            <a:off x="547733" y="1301200"/>
            <a:ext cx="11360800" cy="4255600"/>
          </a:xfrm>
          <a:prstGeom prst="rect">
            <a:avLst/>
          </a:prstGeom>
        </p:spPr>
        <p:txBody>
          <a:bodyPr spcFirstLastPara="1" wrap="square" lIns="0" tIns="0" rIns="0" bIns="0" anchor="t" anchorCtr="0">
            <a:normAutofit/>
          </a:bodyPr>
          <a:lstStyle/>
          <a:p>
            <a:pPr indent="-457189">
              <a:buClr>
                <a:schemeClr val="accent3"/>
              </a:buClr>
              <a:buSzPts val="1800"/>
            </a:pPr>
            <a:r>
              <a:rPr lang="en">
                <a:solidFill>
                  <a:schemeClr val="accent3"/>
                </a:solidFill>
              </a:rPr>
              <a:t>Once CDE sends over the Preliminary Findings Report, the LEA will need to work on an Action Plan.</a:t>
            </a:r>
            <a:endParaRPr>
              <a:solidFill>
                <a:schemeClr val="accent3"/>
              </a:solidFill>
            </a:endParaRPr>
          </a:p>
          <a:p>
            <a:pPr lvl="1" indent="-423323">
              <a:buClr>
                <a:schemeClr val="accent3"/>
              </a:buClr>
              <a:buSzPts val="1400"/>
            </a:pPr>
            <a:r>
              <a:rPr lang="en" sz="1867">
                <a:solidFill>
                  <a:schemeClr val="accent3"/>
                </a:solidFill>
              </a:rPr>
              <a:t>The Action Plan will outline how the LEA will address any findings or next steps.</a:t>
            </a:r>
            <a:endParaRPr sz="1867">
              <a:solidFill>
                <a:schemeClr val="accent3"/>
              </a:solidFill>
            </a:endParaRPr>
          </a:p>
          <a:p>
            <a:pPr lvl="1" indent="-423323">
              <a:buClr>
                <a:schemeClr val="accent3"/>
              </a:buClr>
              <a:buSzPts val="1400"/>
            </a:pPr>
            <a:r>
              <a:rPr lang="en" sz="1867">
                <a:solidFill>
                  <a:schemeClr val="accent3"/>
                </a:solidFill>
              </a:rPr>
              <a:t>CDE can play as little or as big of a role as the LEA would like in the development of the plan.</a:t>
            </a:r>
            <a:endParaRPr sz="1867">
              <a:solidFill>
                <a:schemeClr val="accent3"/>
              </a:solidFill>
            </a:endParaRPr>
          </a:p>
          <a:p>
            <a:pPr indent="-457189">
              <a:buClr>
                <a:schemeClr val="accent3"/>
              </a:buClr>
              <a:buSzPts val="1800"/>
            </a:pPr>
            <a:r>
              <a:rPr lang="en" sz="2267">
                <a:solidFill>
                  <a:schemeClr val="accent3"/>
                </a:solidFill>
              </a:rPr>
              <a:t>Action Plans are also not shared on CDE website; all sharing is at the LEA’s discretion.</a:t>
            </a:r>
            <a:endParaRPr sz="1867">
              <a:solidFill>
                <a:schemeClr val="accent3"/>
              </a:solidFill>
            </a:endParaRPr>
          </a:p>
        </p:txBody>
      </p:sp>
      <p:pic>
        <p:nvPicPr>
          <p:cNvPr id="256" name="Google Shape;256;p40" descr="Action plan."/>
          <p:cNvPicPr preferRelativeResize="0"/>
          <p:nvPr/>
        </p:nvPicPr>
        <p:blipFill>
          <a:blip r:embed="rId3">
            <a:alphaModFix/>
          </a:blip>
          <a:stretch>
            <a:fillRect/>
          </a:stretch>
        </p:blipFill>
        <p:spPr>
          <a:xfrm>
            <a:off x="1451800" y="3252801"/>
            <a:ext cx="9407565" cy="26847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1"/>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Training </a:t>
            </a:r>
            <a:endParaRPr/>
          </a:p>
        </p:txBody>
      </p:sp>
      <p:sp>
        <p:nvSpPr>
          <p:cNvPr id="262" name="Google Shape;262;p41"/>
          <p:cNvSpPr txBox="1">
            <a:spLocks noGrp="1"/>
          </p:cNvSpPr>
          <p:nvPr>
            <p:ph type="body" idx="4294967295"/>
          </p:nvPr>
        </p:nvSpPr>
        <p:spPr>
          <a:xfrm>
            <a:off x="415600" y="1536633"/>
            <a:ext cx="11360800" cy="4555200"/>
          </a:xfrm>
          <a:prstGeom prst="rect">
            <a:avLst/>
          </a:prstGeom>
        </p:spPr>
        <p:txBody>
          <a:bodyPr spcFirstLastPara="1" wrap="square" lIns="121900" tIns="121900" rIns="121900" bIns="121900" anchor="t" anchorCtr="0">
            <a:normAutofit/>
          </a:bodyPr>
          <a:lstStyle/>
          <a:p>
            <a:pPr marL="609585" indent="-474121">
              <a:spcBef>
                <a:spcPts val="0"/>
              </a:spcBef>
              <a:buSzPts val="2000"/>
              <a:buChar char="●"/>
            </a:pPr>
            <a:r>
              <a:rPr lang="en" sz="2667"/>
              <a:t>CDE will host a Kick-Off Meeting next year for LEAs on the schedule for monitoring.</a:t>
            </a:r>
            <a:endParaRPr sz="2667"/>
          </a:p>
          <a:p>
            <a:pPr marL="1219170" lvl="1" indent="-440256">
              <a:spcBef>
                <a:spcPts val="0"/>
              </a:spcBef>
              <a:buSzPts val="1600"/>
              <a:buChar char="○"/>
            </a:pPr>
            <a:r>
              <a:rPr lang="en" sz="2133"/>
              <a:t>This meeting will go over the monitoring process, important dates, and any updates to monitoring.</a:t>
            </a:r>
            <a:endParaRPr sz="2133"/>
          </a:p>
          <a:p>
            <a:pPr marL="609585" indent="-474121">
              <a:spcBef>
                <a:spcPts val="0"/>
              </a:spcBef>
              <a:buSzPts val="2000"/>
              <a:buChar char="●"/>
            </a:pPr>
            <a:r>
              <a:rPr lang="en" sz="2667"/>
              <a:t>Trainings are currently being held around the monitoring indicators. </a:t>
            </a:r>
            <a:endParaRPr sz="2667"/>
          </a:p>
          <a:p>
            <a:pPr marL="1219170" lvl="1" indent="-440256">
              <a:spcBef>
                <a:spcPts val="0"/>
              </a:spcBef>
              <a:buSzPts val="1600"/>
              <a:buChar char="○"/>
            </a:pPr>
            <a:r>
              <a:rPr lang="en" sz="2133"/>
              <a:t>They are being recorded and they will be posted on our website in the next couple of weeks.</a:t>
            </a:r>
            <a:endParaRPr sz="2133"/>
          </a:p>
          <a:p>
            <a:pPr marL="1219170" lvl="1" indent="-440256">
              <a:spcBef>
                <a:spcPts val="0"/>
              </a:spcBef>
              <a:buSzPts val="1600"/>
              <a:buChar char="○"/>
            </a:pPr>
            <a:r>
              <a:rPr lang="en" sz="2133"/>
              <a:t>These will be helpful to familiarize yourself with the indicators.</a:t>
            </a:r>
            <a:endParaRPr sz="2133"/>
          </a:p>
          <a:p>
            <a:pPr marL="1219170" lvl="1" indent="-440256">
              <a:spcBef>
                <a:spcPts val="0"/>
              </a:spcBef>
              <a:buSzPts val="1600"/>
              <a:buChar char="○"/>
            </a:pPr>
            <a:r>
              <a:rPr lang="en" sz="2133"/>
              <a:t>There will be separate videos for each indicator.</a:t>
            </a:r>
            <a:endParaRPr sz="2133"/>
          </a:p>
          <a:p>
            <a:pPr marL="609585" indent="0">
              <a:spcBef>
                <a:spcPts val="1600"/>
              </a:spcBef>
              <a:buNone/>
            </a:pPr>
            <a:endParaRPr sz="2133"/>
          </a:p>
          <a:p>
            <a:pPr marL="609585" indent="0">
              <a:spcBef>
                <a:spcPts val="1600"/>
              </a:spcBef>
              <a:spcAft>
                <a:spcPts val="1600"/>
              </a:spcAft>
              <a:buNone/>
            </a:pPr>
            <a:endParaRPr/>
          </a:p>
        </p:txBody>
      </p:sp>
      <p:sp>
        <p:nvSpPr>
          <p:cNvPr id="263" name="Google Shape;263;p41"/>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rmAutofit/>
          </a:bodyPr>
          <a:lstStyle/>
          <a:p>
            <a:fld id="{00000000-1234-1234-1234-123412341234}" type="slidenum">
              <a:rPr lang="en"/>
              <a:pPr/>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2"/>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Jeremiah, Director Grants Administration, Denver Public Schools - District Monitoring Process</a:t>
            </a:r>
            <a:endParaRPr/>
          </a:p>
        </p:txBody>
      </p:sp>
      <p:sp>
        <p:nvSpPr>
          <p:cNvPr id="269" name="Google Shape;269;p42"/>
          <p:cNvSpPr txBox="1">
            <a:spLocks noGrp="1"/>
          </p:cNvSpPr>
          <p:nvPr>
            <p:ph type="body" idx="1"/>
          </p:nvPr>
        </p:nvSpPr>
        <p:spPr>
          <a:xfrm>
            <a:off x="609600" y="1523999"/>
            <a:ext cx="11360800" cy="4531743"/>
          </a:xfrm>
          <a:prstGeom prst="rect">
            <a:avLst/>
          </a:prstGeom>
        </p:spPr>
        <p:txBody>
          <a:bodyPr spcFirstLastPara="1" wrap="square" lIns="0" tIns="0" rIns="0" bIns="0" anchor="t" anchorCtr="0">
            <a:normAutofit fontScale="70000" lnSpcReduction="20000"/>
          </a:bodyPr>
          <a:lstStyle/>
          <a:p>
            <a:pPr marL="0" indent="0">
              <a:spcAft>
                <a:spcPts val="1600"/>
              </a:spcAft>
              <a:buNone/>
            </a:pPr>
            <a:r>
              <a:rPr lang="en-US" sz="1800" dirty="0"/>
              <a:t>ESSA and ESSER strategies for your consideration</a:t>
            </a:r>
          </a:p>
          <a:p>
            <a:pPr marL="285750" indent="-285750">
              <a:spcAft>
                <a:spcPts val="1600"/>
              </a:spcAft>
            </a:pPr>
            <a:r>
              <a:rPr lang="en-US" sz="1800" dirty="0"/>
              <a:t>Begin identifying contacts (especially for program indicators) and ensure processes are clearly documented</a:t>
            </a:r>
          </a:p>
          <a:p>
            <a:pPr marL="285750" indent="-285750">
              <a:spcAft>
                <a:spcPts val="1600"/>
              </a:spcAft>
            </a:pPr>
            <a:r>
              <a:rPr lang="en-US" sz="1800" dirty="0"/>
              <a:t>How can you leverage the work you have done or are currently doing from your annual A-133 audits, such as:</a:t>
            </a:r>
          </a:p>
          <a:p>
            <a:pPr marL="895335" lvl="1" indent="-285750">
              <a:spcAft>
                <a:spcPts val="1600"/>
              </a:spcAft>
            </a:pPr>
            <a:r>
              <a:rPr lang="en-US" sz="1800" dirty="0"/>
              <a:t>Internal Controls – how to ensure multiple people review a cost being reimbursed by the feds</a:t>
            </a:r>
          </a:p>
          <a:p>
            <a:pPr marL="895335" lvl="1" indent="-285750">
              <a:spcAft>
                <a:spcPts val="1600"/>
              </a:spcAft>
            </a:pPr>
            <a:r>
              <a:rPr lang="en-US" sz="1800" dirty="0"/>
              <a:t>Time and Effort Certification</a:t>
            </a:r>
          </a:p>
          <a:p>
            <a:pPr marL="895335" lvl="1" indent="-285750">
              <a:spcAft>
                <a:spcPts val="1600"/>
              </a:spcAft>
            </a:pPr>
            <a:r>
              <a:rPr lang="en-US" sz="1800" dirty="0"/>
              <a:t>Procurement</a:t>
            </a:r>
          </a:p>
          <a:p>
            <a:pPr marL="895335" lvl="1" indent="-285750">
              <a:spcAft>
                <a:spcPts val="1600"/>
              </a:spcAft>
            </a:pPr>
            <a:r>
              <a:rPr lang="en-US" sz="1800" dirty="0"/>
              <a:t>Financial Management – process for ensuring eligibility of a cost</a:t>
            </a:r>
          </a:p>
          <a:p>
            <a:pPr marL="895335" lvl="1" indent="-285750">
              <a:spcAft>
                <a:spcPts val="1600"/>
              </a:spcAft>
            </a:pPr>
            <a:r>
              <a:rPr lang="en-US" sz="1800" dirty="0"/>
              <a:t>General Ledger of costs</a:t>
            </a:r>
          </a:p>
          <a:p>
            <a:pPr marL="285750" indent="-285750">
              <a:spcAft>
                <a:spcPts val="1600"/>
              </a:spcAft>
            </a:pPr>
            <a:r>
              <a:rPr lang="en-US" sz="1800" dirty="0"/>
              <a:t>Team attends CDE Office Hours and saves all notes/presentations for future use</a:t>
            </a:r>
            <a:endParaRPr lang="en-US" sz="466" dirty="0"/>
          </a:p>
          <a:p>
            <a:pPr marL="285750" indent="-285750">
              <a:spcAft>
                <a:spcPts val="1600"/>
              </a:spcAft>
            </a:pPr>
            <a:r>
              <a:rPr lang="en-US" sz="1800" dirty="0"/>
              <a:t>Proactive engagement with CDE to vet big ideas, processes and proposals, such as:</a:t>
            </a:r>
          </a:p>
          <a:p>
            <a:pPr marL="895335" lvl="1" indent="-285750">
              <a:spcAft>
                <a:spcPts val="1600"/>
              </a:spcAft>
            </a:pPr>
            <a:r>
              <a:rPr lang="en-US" sz="1800" dirty="0"/>
              <a:t>Charter Schools requirements, forms, allocation methodology, responsibility</a:t>
            </a:r>
          </a:p>
          <a:p>
            <a:pPr marL="895335" lvl="1" indent="-285750">
              <a:spcAft>
                <a:spcPts val="1600"/>
              </a:spcAft>
            </a:pPr>
            <a:r>
              <a:rPr lang="en-US" sz="1800" dirty="0"/>
              <a:t>Meet prior to submitting applications to review overall strategy and larger key initiatives</a:t>
            </a:r>
          </a:p>
          <a:p>
            <a:pPr marL="895335" lvl="1" indent="-285750">
              <a:spcAft>
                <a:spcPts val="1600"/>
              </a:spcAft>
            </a:pPr>
            <a:r>
              <a:rPr lang="en-US" sz="1800" dirty="0"/>
              <a:t>Discuss and document eligibility of costs when unsure</a:t>
            </a:r>
          </a:p>
          <a:p>
            <a:pPr marL="285750" indent="-285750">
              <a:spcAft>
                <a:spcPts val="1600"/>
              </a:spcAft>
            </a:pPr>
            <a:endParaRPr sz="2467"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2"/>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Jeremiah, Director Grants Administration, Denver Public Schools - District Monitoring Process</a:t>
            </a:r>
            <a:endParaRPr/>
          </a:p>
        </p:txBody>
      </p:sp>
      <p:sp>
        <p:nvSpPr>
          <p:cNvPr id="269" name="Google Shape;269;p42"/>
          <p:cNvSpPr txBox="1">
            <a:spLocks noGrp="1"/>
          </p:cNvSpPr>
          <p:nvPr>
            <p:ph type="body" idx="1"/>
          </p:nvPr>
        </p:nvSpPr>
        <p:spPr>
          <a:xfrm>
            <a:off x="609600" y="1524000"/>
            <a:ext cx="11360800" cy="4255600"/>
          </a:xfrm>
          <a:prstGeom prst="rect">
            <a:avLst/>
          </a:prstGeom>
        </p:spPr>
        <p:txBody>
          <a:bodyPr spcFirstLastPara="1" wrap="square" lIns="0" tIns="0" rIns="0" bIns="0" anchor="t" anchorCtr="0">
            <a:normAutofit fontScale="92500" lnSpcReduction="20000"/>
          </a:bodyPr>
          <a:lstStyle/>
          <a:p>
            <a:pPr marL="0" indent="0">
              <a:spcAft>
                <a:spcPts val="1600"/>
              </a:spcAft>
              <a:buNone/>
            </a:pPr>
            <a:r>
              <a:rPr lang="en-US" sz="1800" dirty="0"/>
              <a:t>ESSA and ESSER strategies for your consideration (continued)</a:t>
            </a:r>
          </a:p>
          <a:p>
            <a:pPr marL="285750" indent="-285750">
              <a:spcAft>
                <a:spcPts val="1600"/>
              </a:spcAft>
            </a:pPr>
            <a:r>
              <a:rPr lang="en-US" sz="1800" dirty="0"/>
              <a:t>When necessary work with your external auditor to discuss new proposed processes that impact federal funds </a:t>
            </a:r>
          </a:p>
          <a:p>
            <a:pPr marL="285750" indent="-285750">
              <a:spcAft>
                <a:spcPts val="1600"/>
              </a:spcAft>
            </a:pPr>
            <a:r>
              <a:rPr lang="en-US" sz="1800" dirty="0"/>
              <a:t>Fiscal Management</a:t>
            </a:r>
          </a:p>
          <a:p>
            <a:pPr marL="895335" lvl="1" indent="-285750">
              <a:spcAft>
                <a:spcPts val="1600"/>
              </a:spcAft>
            </a:pPr>
            <a:r>
              <a:rPr lang="en-US" sz="1800" dirty="0"/>
              <a:t>Routinely scheduled meetings to review the spending with grant managers and/or your manager</a:t>
            </a:r>
          </a:p>
          <a:p>
            <a:pPr marL="1504919" lvl="2" indent="-285750">
              <a:spcAft>
                <a:spcPts val="1600"/>
              </a:spcAft>
            </a:pPr>
            <a:r>
              <a:rPr lang="en-US" sz="1800" dirty="0"/>
              <a:t>Is this on your calendar?</a:t>
            </a:r>
          </a:p>
          <a:p>
            <a:pPr marL="1504919" lvl="2" indent="-285750">
              <a:spcAft>
                <a:spcPts val="1600"/>
              </a:spcAft>
            </a:pPr>
            <a:r>
              <a:rPr lang="en-US" sz="1800" dirty="0"/>
              <a:t>Reports/Reconciliation used</a:t>
            </a:r>
          </a:p>
          <a:p>
            <a:pPr marL="895335" lvl="1" indent="-285750">
              <a:spcAft>
                <a:spcPts val="1600"/>
              </a:spcAft>
            </a:pPr>
            <a:r>
              <a:rPr lang="en-US" sz="1800" dirty="0"/>
              <a:t>Do you have the appropriate level of document retention requirements for your analysts and departments</a:t>
            </a:r>
          </a:p>
          <a:p>
            <a:pPr marL="1504919" lvl="2" indent="-285750">
              <a:spcAft>
                <a:spcPts val="1600"/>
              </a:spcAft>
            </a:pPr>
            <a:r>
              <a:rPr lang="en-US" sz="1800" dirty="0"/>
              <a:t>Extra pay, stipends</a:t>
            </a:r>
          </a:p>
          <a:p>
            <a:pPr marL="1504919" lvl="2" indent="-285750">
              <a:spcAft>
                <a:spcPts val="1600"/>
              </a:spcAft>
            </a:pPr>
            <a:r>
              <a:rPr lang="en-US" sz="1800" dirty="0"/>
              <a:t>Equipment, capital expenditures</a:t>
            </a:r>
          </a:p>
          <a:p>
            <a:pPr marL="1504919" lvl="2" indent="-285750">
              <a:spcAft>
                <a:spcPts val="1600"/>
              </a:spcAft>
            </a:pPr>
            <a:r>
              <a:rPr lang="en-US" sz="1800" dirty="0"/>
              <a:t>Contracts</a:t>
            </a:r>
          </a:p>
          <a:p>
            <a:pPr marL="1504919" lvl="2" indent="-285750">
              <a:spcAft>
                <a:spcPts val="1600"/>
              </a:spcAft>
            </a:pPr>
            <a:r>
              <a:rPr lang="en-US" sz="1800" dirty="0"/>
              <a:t>Etc.</a:t>
            </a:r>
          </a:p>
          <a:p>
            <a:pPr marL="895335" lvl="1" indent="-285750">
              <a:spcAft>
                <a:spcPts val="1600"/>
              </a:spcAft>
            </a:pPr>
            <a:endParaRPr lang="en-US" sz="1800" dirty="0"/>
          </a:p>
          <a:p>
            <a:pPr marL="285750" indent="-285750">
              <a:spcAft>
                <a:spcPts val="1600"/>
              </a:spcAft>
            </a:pPr>
            <a:endParaRPr sz="1800" dirty="0"/>
          </a:p>
        </p:txBody>
      </p:sp>
    </p:spTree>
    <p:extLst>
      <p:ext uri="{BB962C8B-B14F-4D97-AF65-F5344CB8AC3E}">
        <p14:creationId xmlns:p14="http://schemas.microsoft.com/office/powerpoint/2010/main" val="1216577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ESSER Office Hours</a:t>
            </a:r>
            <a:endParaRPr/>
          </a:p>
        </p:txBody>
      </p:sp>
      <p:sp>
        <p:nvSpPr>
          <p:cNvPr id="96" name="Google Shape;96;p13"/>
          <p:cNvSpPr txBox="1">
            <a:spLocks noGrp="1"/>
          </p:cNvSpPr>
          <p:nvPr>
            <p:ph type="body" idx="1"/>
          </p:nvPr>
        </p:nvSpPr>
        <p:spPr>
          <a:xfrm>
            <a:off x="838200" y="1463040"/>
            <a:ext cx="10515600" cy="4640674"/>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0"/>
              </a:spcBef>
              <a:spcAft>
                <a:spcPts val="0"/>
              </a:spcAft>
              <a:buSzPts val="2400"/>
              <a:buNone/>
            </a:pPr>
            <a:r>
              <a:rPr lang="en-US" sz="2400" b="1" u="sng" dirty="0"/>
              <a:t>Topics</a:t>
            </a:r>
            <a:endParaRPr dirty="0"/>
          </a:p>
          <a:p>
            <a:pPr marL="342900" lvl="0" indent="-285750" algn="l" rtl="0">
              <a:lnSpc>
                <a:spcPct val="90000"/>
              </a:lnSpc>
              <a:spcBef>
                <a:spcPts val="750"/>
              </a:spcBef>
              <a:spcAft>
                <a:spcPts val="0"/>
              </a:spcAft>
              <a:buClr>
                <a:schemeClr val="dk1"/>
              </a:buClr>
              <a:buSzPts val="2400"/>
              <a:buChar char="•"/>
            </a:pPr>
            <a:r>
              <a:rPr lang="en-US" sz="2400" dirty="0"/>
              <a:t>ESSER and ESEA Program Monitoring – How to Prep ~ Program Office ESSER Team</a:t>
            </a:r>
          </a:p>
          <a:p>
            <a:pPr marL="228600" lvl="0" indent="-101600" algn="l" rtl="0">
              <a:lnSpc>
                <a:spcPct val="90000"/>
              </a:lnSpc>
              <a:spcBef>
                <a:spcPts val="375"/>
              </a:spcBef>
              <a:spcAft>
                <a:spcPts val="0"/>
              </a:spcAft>
              <a:buSzPts val="2000"/>
              <a:buNone/>
            </a:pPr>
            <a:endParaRPr sz="2400" dirty="0"/>
          </a:p>
        </p:txBody>
      </p:sp>
      <p:sp>
        <p:nvSpPr>
          <p:cNvPr id="97" name="Google Shape;97;p13"/>
          <p:cNvSpPr txBox="1">
            <a:spLocks noGrp="1"/>
          </p:cNvSpPr>
          <p:nvPr>
            <p:ph type="sldNum" idx="12"/>
          </p:nvPr>
        </p:nvSpPr>
        <p:spPr>
          <a:xfrm>
            <a:off x="297428" y="6427021"/>
            <a:ext cx="2743200" cy="365125"/>
          </a:xfrm>
          <a:prstGeom prst="rect">
            <a:avLst/>
          </a:prstGeom>
          <a:noFill/>
          <a:ln>
            <a:noFill/>
          </a:ln>
        </p:spPr>
        <p:txBody>
          <a:bodyPr spcFirstLastPara="1" wrap="square" lIns="68550" tIns="34275" rIns="68550" bIns="34275" anchor="t" anchorCtr="0">
            <a:noAutofit/>
          </a:bodyPr>
          <a:lstStyle/>
          <a:p>
            <a:pPr marL="0" lvl="0" indent="0" algn="l"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2"/>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Jeremiah, Director Grants Administration, Denver Public Schools - District Monitoring Process</a:t>
            </a:r>
            <a:endParaRPr/>
          </a:p>
        </p:txBody>
      </p:sp>
      <p:sp>
        <p:nvSpPr>
          <p:cNvPr id="269" name="Google Shape;269;p42"/>
          <p:cNvSpPr txBox="1">
            <a:spLocks noGrp="1"/>
          </p:cNvSpPr>
          <p:nvPr>
            <p:ph type="body" idx="1"/>
          </p:nvPr>
        </p:nvSpPr>
        <p:spPr>
          <a:xfrm>
            <a:off x="615351" y="1489494"/>
            <a:ext cx="11360800" cy="4255600"/>
          </a:xfrm>
          <a:prstGeom prst="rect">
            <a:avLst/>
          </a:prstGeom>
        </p:spPr>
        <p:txBody>
          <a:bodyPr spcFirstLastPara="1" wrap="square" lIns="0" tIns="0" rIns="0" bIns="0" anchor="t" anchorCtr="0">
            <a:normAutofit/>
          </a:bodyPr>
          <a:lstStyle/>
          <a:p>
            <a:pPr marL="0" indent="0">
              <a:spcAft>
                <a:spcPts val="1600"/>
              </a:spcAft>
              <a:buNone/>
            </a:pPr>
            <a:r>
              <a:rPr lang="en-US" sz="1400" dirty="0"/>
              <a:t>Unique ESSER I, II, III Requirements:</a:t>
            </a:r>
          </a:p>
          <a:p>
            <a:pPr marL="457200" indent="-457200">
              <a:spcAft>
                <a:spcPts val="1600"/>
              </a:spcAft>
            </a:pPr>
            <a:r>
              <a:rPr lang="en-US" sz="1400" b="1" dirty="0"/>
              <a:t>Stakeholder Engagement  </a:t>
            </a:r>
            <a:r>
              <a:rPr lang="en-US" sz="1400" dirty="0"/>
              <a:t>- </a:t>
            </a:r>
          </a:p>
          <a:p>
            <a:pPr marL="1066785" lvl="1" indent="-457200">
              <a:spcAft>
                <a:spcPts val="1600"/>
              </a:spcAft>
            </a:pPr>
            <a:r>
              <a:rPr lang="en-US" sz="1400" dirty="0"/>
              <a:t>Developed a log to track events, modalities, and populations</a:t>
            </a:r>
          </a:p>
          <a:p>
            <a:pPr marL="1066785" lvl="1" indent="-457200">
              <a:spcAft>
                <a:spcPts val="1600"/>
              </a:spcAft>
            </a:pPr>
            <a:endParaRPr lang="en-US" sz="1400" dirty="0"/>
          </a:p>
          <a:p>
            <a:pPr marL="1066785" lvl="1" indent="-457200">
              <a:spcAft>
                <a:spcPts val="1600"/>
              </a:spcAft>
            </a:pPr>
            <a:endParaRPr lang="en-US" sz="1400" dirty="0"/>
          </a:p>
          <a:p>
            <a:pPr marL="457200" indent="-457200">
              <a:spcAft>
                <a:spcPts val="1600"/>
              </a:spcAft>
            </a:pPr>
            <a:r>
              <a:rPr lang="en-US" sz="1400" dirty="0"/>
              <a:t>Transparent and authentic engagement with the community and Board of Education</a:t>
            </a:r>
          </a:p>
          <a:p>
            <a:pPr marL="1066785" lvl="1" indent="-457200">
              <a:spcAft>
                <a:spcPts val="1600"/>
              </a:spcAft>
            </a:pPr>
            <a:r>
              <a:rPr lang="en-US" sz="1400" dirty="0"/>
              <a:t>Proposed and Adopted Budget Approval</a:t>
            </a:r>
          </a:p>
          <a:p>
            <a:pPr marL="1066785" lvl="1" indent="-457200">
              <a:spcAft>
                <a:spcPts val="1600"/>
              </a:spcAft>
            </a:pPr>
            <a:r>
              <a:rPr lang="en-US" sz="1400" dirty="0"/>
              <a:t>Website for fiscal reporting to the community</a:t>
            </a:r>
          </a:p>
          <a:p>
            <a:pPr marL="1066785" lvl="1" indent="-457200">
              <a:spcAft>
                <a:spcPts val="1600"/>
              </a:spcAft>
            </a:pPr>
            <a:r>
              <a:rPr lang="en-US" sz="1400" dirty="0"/>
              <a:t>Still  under construction</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3"/>
          <a:srcRect t="18737"/>
          <a:stretch/>
        </p:blipFill>
        <p:spPr>
          <a:xfrm>
            <a:off x="353152" y="2484407"/>
            <a:ext cx="11222696" cy="822336"/>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302411" y="3713706"/>
            <a:ext cx="4553946" cy="2302957"/>
          </a:xfrm>
          <a:prstGeom prst="rect">
            <a:avLst/>
          </a:prstGeom>
          <a:ln>
            <a:solidFill>
              <a:schemeClr val="bg1">
                <a:lumMod val="75000"/>
              </a:schemeClr>
            </a:solidFill>
          </a:ln>
        </p:spPr>
      </p:pic>
    </p:spTree>
    <p:extLst>
      <p:ext uri="{BB962C8B-B14F-4D97-AF65-F5344CB8AC3E}">
        <p14:creationId xmlns:p14="http://schemas.microsoft.com/office/powerpoint/2010/main" val="2527353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2"/>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a:t>Jeremiah, Director Grants Administration, Denver Public Schools - District Monitoring Process</a:t>
            </a:r>
            <a:endParaRPr/>
          </a:p>
        </p:txBody>
      </p:sp>
      <p:sp>
        <p:nvSpPr>
          <p:cNvPr id="269" name="Google Shape;269;p42"/>
          <p:cNvSpPr txBox="1">
            <a:spLocks noGrp="1"/>
          </p:cNvSpPr>
          <p:nvPr>
            <p:ph type="body" idx="1"/>
          </p:nvPr>
        </p:nvSpPr>
        <p:spPr>
          <a:xfrm>
            <a:off x="615351" y="1489494"/>
            <a:ext cx="11360800" cy="4255600"/>
          </a:xfrm>
          <a:prstGeom prst="rect">
            <a:avLst/>
          </a:prstGeom>
        </p:spPr>
        <p:txBody>
          <a:bodyPr spcFirstLastPara="1" wrap="square" lIns="0" tIns="0" rIns="0" bIns="0" anchor="t" anchorCtr="0">
            <a:normAutofit/>
          </a:bodyPr>
          <a:lstStyle/>
          <a:p>
            <a:pPr marL="0" indent="0">
              <a:spcAft>
                <a:spcPts val="1600"/>
              </a:spcAft>
              <a:buNone/>
            </a:pPr>
            <a:r>
              <a:rPr lang="en-US" sz="1800" dirty="0"/>
              <a:t>Unique ESSER I, II, III Requirements (Continued)</a:t>
            </a:r>
          </a:p>
          <a:p>
            <a:pPr marL="457200" indent="-457200">
              <a:spcAft>
                <a:spcPts val="1600"/>
              </a:spcAft>
            </a:pPr>
            <a:r>
              <a:rPr lang="en-US" sz="1800" b="1" dirty="0"/>
              <a:t>Program Evaluation and Reporting</a:t>
            </a:r>
          </a:p>
          <a:p>
            <a:pPr marL="1066785" lvl="1" indent="-457200">
              <a:spcAft>
                <a:spcPts val="1600"/>
              </a:spcAft>
            </a:pPr>
            <a:r>
              <a:rPr lang="en-US" sz="1800" dirty="0"/>
              <a:t>Created a job aid to outline a Grant Managers responsibilities and accountability</a:t>
            </a:r>
          </a:p>
          <a:p>
            <a:pPr marL="1066785" lvl="1" indent="-457200">
              <a:spcAft>
                <a:spcPts val="1600"/>
              </a:spcAft>
            </a:pPr>
            <a:r>
              <a:rPr lang="en-US" sz="1800" dirty="0"/>
              <a:t>When working with departments we ask them to be aware that the public will be asking for how these funds were used to help students learn.  So as we fund initiatives we discuss how will it be measured and how will the activity and/or outcomes be tracked.  </a:t>
            </a:r>
          </a:p>
          <a:p>
            <a:pPr marL="1066785" lvl="1" indent="-457200">
              <a:spcAft>
                <a:spcPts val="1600"/>
              </a:spcAft>
            </a:pPr>
            <a:r>
              <a:rPr lang="en-US" sz="1800" dirty="0"/>
              <a:t>We are working closely with our department that is an expert in reporting, outcomes, student data, assessments to be lead on many of the outcome based requirements and reporting.</a:t>
            </a:r>
          </a:p>
          <a:p>
            <a:pPr marL="1066785" lvl="1" indent="-457200">
              <a:spcAft>
                <a:spcPts val="1600"/>
              </a:spcAft>
            </a:pPr>
            <a:r>
              <a:rPr lang="en-US" sz="1800" dirty="0"/>
              <a:t>Ongoing conversations to ensure adjustments are occurring when necessary to get the best outcomes and best fiscal stewardship</a:t>
            </a:r>
          </a:p>
        </p:txBody>
      </p:sp>
    </p:spTree>
    <p:extLst>
      <p:ext uri="{BB962C8B-B14F-4D97-AF65-F5344CB8AC3E}">
        <p14:creationId xmlns:p14="http://schemas.microsoft.com/office/powerpoint/2010/main" val="350186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3"/>
          <p:cNvSpPr txBox="1">
            <a:spLocks noGrp="1"/>
          </p:cNvSpPr>
          <p:nvPr>
            <p:ph type="ctrTitle" idx="2"/>
          </p:nvPr>
        </p:nvSpPr>
        <p:spPr>
          <a:xfrm>
            <a:off x="415600" y="1249833"/>
            <a:ext cx="11360800" cy="2436400"/>
          </a:xfrm>
          <a:prstGeom prst="rect">
            <a:avLst/>
          </a:prstGeom>
        </p:spPr>
        <p:txBody>
          <a:bodyPr spcFirstLastPara="1" wrap="square" lIns="121900" tIns="121900" rIns="121900" bIns="121900" anchor="b" anchorCtr="0">
            <a:normAutofit/>
          </a:bodyPr>
          <a:lstStyle/>
          <a:p>
            <a:r>
              <a:rPr lang="en"/>
              <a:t>Questions?</a:t>
            </a:r>
            <a:endParaRPr/>
          </a:p>
        </p:txBody>
      </p:sp>
      <p:pic>
        <p:nvPicPr>
          <p:cNvPr id="276" name="Google Shape;276;p4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204333" y="574868"/>
            <a:ext cx="2311400" cy="250603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1"/>
          <p:cNvSpPr txBox="1">
            <a:spLocks noGrp="1"/>
          </p:cNvSpPr>
          <p:nvPr>
            <p:ph type="ctrTitle"/>
          </p:nvPr>
        </p:nvSpPr>
        <p:spPr>
          <a:xfrm>
            <a:off x="914400" y="2595716"/>
            <a:ext cx="10363200" cy="2337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Updates and Reminders</a:t>
            </a:r>
            <a:endParaRPr/>
          </a:p>
        </p:txBody>
      </p:sp>
      <p:sp>
        <p:nvSpPr>
          <p:cNvPr id="308" name="Google Shape;308;p31"/>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3"/>
          <p:cNvSpPr txBox="1">
            <a:spLocks noGrp="1"/>
          </p:cNvSpPr>
          <p:nvPr>
            <p:ph type="title"/>
          </p:nvPr>
        </p:nvSpPr>
        <p:spPr>
          <a:xfrm>
            <a:off x="326926" y="254514"/>
            <a:ext cx="8109300" cy="756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2400"/>
              <a:buNone/>
            </a:pPr>
            <a:r>
              <a:rPr lang="en-US"/>
              <a:t>Reminders</a:t>
            </a:r>
            <a:endParaRPr/>
          </a:p>
        </p:txBody>
      </p:sp>
      <p:sp>
        <p:nvSpPr>
          <p:cNvPr id="323" name="Google Shape;323;p33"/>
          <p:cNvSpPr txBox="1">
            <a:spLocks noGrp="1"/>
          </p:cNvSpPr>
          <p:nvPr>
            <p:ph type="body" idx="1"/>
          </p:nvPr>
        </p:nvSpPr>
        <p:spPr>
          <a:xfrm>
            <a:off x="838200" y="1463040"/>
            <a:ext cx="10515600" cy="4640700"/>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750"/>
              </a:spcBef>
              <a:spcAft>
                <a:spcPts val="0"/>
              </a:spcAft>
              <a:buSzPts val="2400"/>
              <a:buNone/>
            </a:pPr>
            <a:r>
              <a:rPr lang="en-US" sz="2000" dirty="0">
                <a:solidFill>
                  <a:schemeClr val="tx1"/>
                </a:solidFill>
              </a:rPr>
              <a:t>ESSER III Additional Requirements: </a:t>
            </a:r>
          </a:p>
          <a:p>
            <a:pPr marL="342900" indent="-342900"/>
            <a:r>
              <a:rPr lang="en-US" sz="2000" dirty="0">
                <a:solidFill>
                  <a:schemeClr val="tx1"/>
                </a:solidFill>
              </a:rPr>
              <a:t>LEA Plans must be posted on the LEA website</a:t>
            </a:r>
          </a:p>
          <a:p>
            <a:pPr marL="342900" indent="-342900"/>
            <a:r>
              <a:rPr lang="en-US" sz="2000" dirty="0">
                <a:solidFill>
                  <a:schemeClr val="tx1"/>
                </a:solidFill>
              </a:rPr>
              <a:t>Built with </a:t>
            </a:r>
            <a:r>
              <a:rPr lang="en-US" sz="2000">
                <a:solidFill>
                  <a:schemeClr val="tx1"/>
                </a:solidFill>
              </a:rPr>
              <a:t>stakeholder input</a:t>
            </a:r>
            <a:endParaRPr sz="2000" dirty="0">
              <a:solidFill>
                <a:schemeClr val="tx1"/>
              </a:solidFill>
            </a:endParaRPr>
          </a:p>
        </p:txBody>
      </p:sp>
      <p:sp>
        <p:nvSpPr>
          <p:cNvPr id="324" name="Google Shape;324;p33"/>
          <p:cNvSpPr txBox="1">
            <a:spLocks noGrp="1"/>
          </p:cNvSpPr>
          <p:nvPr>
            <p:ph type="sldNum" idx="12"/>
          </p:nvPr>
        </p:nvSpPr>
        <p:spPr>
          <a:xfrm>
            <a:off x="297428" y="6427021"/>
            <a:ext cx="27432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4"/>
          <p:cNvSpPr txBox="1">
            <a:spLocks noGrp="1"/>
          </p:cNvSpPr>
          <p:nvPr>
            <p:ph type="title"/>
          </p:nvPr>
        </p:nvSpPr>
        <p:spPr>
          <a:xfrm>
            <a:off x="326926" y="254514"/>
            <a:ext cx="8109153" cy="756418"/>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r>
              <a:rPr lang="en-US"/>
              <a:t>Reminder and Upcoming Topics! </a:t>
            </a:r>
            <a:endParaRPr/>
          </a:p>
        </p:txBody>
      </p:sp>
      <p:sp>
        <p:nvSpPr>
          <p:cNvPr id="330" name="Google Shape;330;p34"/>
          <p:cNvSpPr txBox="1">
            <a:spLocks noGrp="1"/>
          </p:cNvSpPr>
          <p:nvPr>
            <p:ph type="body" idx="1"/>
          </p:nvPr>
        </p:nvSpPr>
        <p:spPr>
          <a:xfrm>
            <a:off x="838200" y="1463040"/>
            <a:ext cx="10515600" cy="4640674"/>
          </a:xfrm>
          <a:prstGeom prst="rect">
            <a:avLst/>
          </a:prstGeom>
          <a:noFill/>
          <a:ln>
            <a:noFill/>
          </a:ln>
        </p:spPr>
        <p:txBody>
          <a:bodyPr spcFirstLastPara="1" wrap="square" lIns="0" tIns="0" rIns="0" bIns="45700" anchor="t" anchorCtr="0">
            <a:noAutofit/>
          </a:bodyPr>
          <a:lstStyle/>
          <a:p>
            <a:pPr marL="342900" lvl="0" indent="-285750" algn="l" rtl="0">
              <a:lnSpc>
                <a:spcPct val="90000"/>
              </a:lnSpc>
              <a:spcBef>
                <a:spcPts val="750"/>
              </a:spcBef>
              <a:spcAft>
                <a:spcPts val="0"/>
              </a:spcAft>
              <a:buClr>
                <a:schemeClr val="dk1"/>
              </a:buClr>
              <a:buSzPts val="2400"/>
              <a:buChar char="•"/>
            </a:pPr>
            <a:r>
              <a:rPr lang="en-US" dirty="0"/>
              <a:t>10/14/21 ~ ESSER Fiscal Monitoring – How to Prep ~ Grants Fiscal Unit ESSER Team </a:t>
            </a:r>
            <a:endParaRPr dirty="0"/>
          </a:p>
          <a:p>
            <a:pPr marL="342900" lvl="0" indent="-133350" algn="l" rtl="0">
              <a:lnSpc>
                <a:spcPct val="90000"/>
              </a:lnSpc>
              <a:spcBef>
                <a:spcPts val="750"/>
              </a:spcBef>
              <a:spcAft>
                <a:spcPts val="0"/>
              </a:spcAft>
              <a:buClr>
                <a:schemeClr val="dk1"/>
              </a:buClr>
              <a:buSzPts val="2400"/>
              <a:buNone/>
            </a:pPr>
            <a:endParaRPr dirty="0"/>
          </a:p>
          <a:p>
            <a:pPr marL="57150" lvl="0" indent="0" algn="l" rtl="0">
              <a:lnSpc>
                <a:spcPct val="90000"/>
              </a:lnSpc>
              <a:spcBef>
                <a:spcPts val="750"/>
              </a:spcBef>
              <a:spcAft>
                <a:spcPts val="0"/>
              </a:spcAft>
              <a:buSzPts val="2400"/>
              <a:buNone/>
            </a:pPr>
            <a:endParaRPr dirty="0"/>
          </a:p>
        </p:txBody>
      </p:sp>
      <p:sp>
        <p:nvSpPr>
          <p:cNvPr id="331" name="Google Shape;331;p34"/>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35</a:t>
            </a:fld>
            <a:endParaRPr/>
          </a:p>
        </p:txBody>
      </p:sp>
      <p:pic>
        <p:nvPicPr>
          <p:cNvPr id="332" name="Google Shape;332;p34" descr="Text, whiteboard&#10;&#10;Description automatically generated"/>
          <p:cNvPicPr preferRelativeResize="0"/>
          <p:nvPr/>
        </p:nvPicPr>
        <p:blipFill rotWithShape="1">
          <a:blip r:embed="rId3">
            <a:alphaModFix/>
          </a:blip>
          <a:srcRect/>
          <a:stretch/>
        </p:blipFill>
        <p:spPr>
          <a:xfrm>
            <a:off x="4348649" y="3783377"/>
            <a:ext cx="3494702" cy="23298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5"/>
          <p:cNvSpPr txBox="1">
            <a:spLocks noGrp="1"/>
          </p:cNvSpPr>
          <p:nvPr>
            <p:ph type="ctrTitle"/>
          </p:nvPr>
        </p:nvSpPr>
        <p:spPr>
          <a:xfrm>
            <a:off x="914400" y="2595716"/>
            <a:ext cx="10363200" cy="233762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4000"/>
              <a:buNone/>
            </a:pPr>
            <a:r>
              <a:rPr lang="en-US" sz="3200"/>
              <a:t>Questions?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6"/>
          <p:cNvSpPr txBox="1">
            <a:spLocks noGrp="1"/>
          </p:cNvSpPr>
          <p:nvPr>
            <p:ph type="ctrTitle"/>
          </p:nvPr>
        </p:nvSpPr>
        <p:spPr>
          <a:xfrm>
            <a:off x="914400" y="1900989"/>
            <a:ext cx="10363200" cy="303234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4000"/>
              <a:buFont typeface="Arial"/>
              <a:buNone/>
            </a:pPr>
            <a:r>
              <a:rPr lang="en-US"/>
              <a:t>Thank you! </a:t>
            </a:r>
            <a:br>
              <a:rPr lang="en-US"/>
            </a:br>
            <a:br>
              <a:rPr lang="en-US"/>
            </a:br>
            <a:r>
              <a:rPr lang="en-US"/>
              <a:t>Enjoy the Breakout Room Conversation! </a:t>
            </a:r>
            <a:br>
              <a:rPr lang="en-US"/>
            </a:br>
            <a:br>
              <a:rPr lang="en-US"/>
            </a:br>
            <a:r>
              <a:rPr lang="en-US"/>
              <a:t>We’ll See You Next Week!</a:t>
            </a:r>
            <a:endParaRPr/>
          </a:p>
        </p:txBody>
      </p:sp>
      <p:sp>
        <p:nvSpPr>
          <p:cNvPr id="343" name="Google Shape;343;p36"/>
          <p:cNvSpPr txBox="1">
            <a:spLocks noGrp="1"/>
          </p:cNvSpPr>
          <p:nvPr>
            <p:ph type="sldNum" idx="12"/>
          </p:nvPr>
        </p:nvSpPr>
        <p:spPr>
          <a:xfrm>
            <a:off x="297428" y="6427021"/>
            <a:ext cx="27432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7"/>
          <p:cNvSpPr txBox="1">
            <a:spLocks noGrp="1"/>
          </p:cNvSpPr>
          <p:nvPr>
            <p:ph type="title"/>
          </p:nvPr>
        </p:nvSpPr>
        <p:spPr>
          <a:xfrm>
            <a:off x="4268481" y="1004889"/>
            <a:ext cx="3951789" cy="66865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400"/>
              <a:buFont typeface="Arial"/>
              <a:buNone/>
            </a:pPr>
            <a:br>
              <a:rPr lang="en-US" dirty="0"/>
            </a:br>
            <a:r>
              <a:rPr lang="en-US" dirty="0"/>
              <a:t>CDE Team!</a:t>
            </a:r>
            <a:endParaRPr dirty="0"/>
          </a:p>
        </p:txBody>
      </p:sp>
      <p:sp>
        <p:nvSpPr>
          <p:cNvPr id="349" name="Google Shape;349;p37">
            <a:extLst>
              <a:ext uri="{C183D7F6-B498-43B3-948B-1728B52AA6E4}">
                <adec:decorative xmlns:adec="http://schemas.microsoft.com/office/drawing/2017/decorative" val="1"/>
              </a:ext>
            </a:extLst>
          </p:cNvPr>
          <p:cNvSpPr/>
          <p:nvPr/>
        </p:nvSpPr>
        <p:spPr>
          <a:xfrm>
            <a:off x="0" y="1204913"/>
            <a:ext cx="2550549" cy="1426528"/>
          </a:xfrm>
          <a:custGeom>
            <a:avLst/>
            <a:gdLst/>
            <a:ahLst/>
            <a:cxnLst/>
            <a:rect l="l" t="t" r="r" b="b"/>
            <a:pathLst>
              <a:path w="1764099" h="1558212" extrusionOk="0">
                <a:moveTo>
                  <a:pt x="0" y="0"/>
                </a:moveTo>
                <a:lnTo>
                  <a:pt x="1764099" y="0"/>
                </a:lnTo>
                <a:lnTo>
                  <a:pt x="1042087" y="1558212"/>
                </a:lnTo>
                <a:lnTo>
                  <a:pt x="0" y="1558212"/>
                </a:lnTo>
                <a:close/>
              </a:path>
            </a:pathLst>
          </a:custGeom>
          <a:solidFill>
            <a:schemeClr val="accent4"/>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0" name="Google Shape;350;p37" descr=" CDE team introductions and contact information."/>
          <p:cNvSpPr/>
          <p:nvPr/>
        </p:nvSpPr>
        <p:spPr>
          <a:xfrm>
            <a:off x="286993" y="1206182"/>
            <a:ext cx="11618015" cy="5560378"/>
          </a:xfrm>
          <a:custGeom>
            <a:avLst/>
            <a:gdLst/>
            <a:ahLst/>
            <a:cxnLst/>
            <a:rect l="l" t="t" r="r" b="b"/>
            <a:pathLst>
              <a:path w="12191999" h="5166360" extrusionOk="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019"/>
            </a:srgbClr>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Calibri"/>
              <a:ea typeface="Calibri"/>
              <a:cs typeface="Calibri"/>
              <a:sym typeface="Calibri"/>
            </a:endParaRPr>
          </a:p>
        </p:txBody>
      </p:sp>
      <p:sp>
        <p:nvSpPr>
          <p:cNvPr id="351" name="Google Shape;351;p37">
            <a:extLst>
              <a:ext uri="{C183D7F6-B498-43B3-948B-1728B52AA6E4}">
                <adec:decorative xmlns:adec="http://schemas.microsoft.com/office/drawing/2017/decorative" val="1"/>
              </a:ext>
            </a:extLst>
          </p:cNvPr>
          <p:cNvSpPr/>
          <p:nvPr/>
        </p:nvSpPr>
        <p:spPr>
          <a:xfrm>
            <a:off x="286993" y="1809969"/>
            <a:ext cx="1849120" cy="3238062"/>
          </a:xfrm>
          <a:custGeom>
            <a:avLst/>
            <a:gdLst/>
            <a:ahLst/>
            <a:cxnLst/>
            <a:rect l="l" t="t" r="r" b="b"/>
            <a:pathLst>
              <a:path w="971654" h="2096979" extrusionOk="0">
                <a:moveTo>
                  <a:pt x="0" y="0"/>
                </a:moveTo>
                <a:lnTo>
                  <a:pt x="971654" y="0"/>
                </a:lnTo>
                <a:lnTo>
                  <a:pt x="0" y="2096979"/>
                </a:lnTo>
                <a:close/>
              </a:path>
            </a:pathLst>
          </a:custGeom>
          <a:solidFill>
            <a:srgbClr val="404040"/>
          </a:soli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352" name="Google Shape;352;p37"/>
          <p:cNvSpPr txBox="1">
            <a:spLocks noGrp="1"/>
          </p:cNvSpPr>
          <p:nvPr>
            <p:ph type="body" idx="1"/>
          </p:nvPr>
        </p:nvSpPr>
        <p:spPr>
          <a:xfrm>
            <a:off x="2255519" y="1339216"/>
            <a:ext cx="4814183" cy="4880927"/>
          </a:xfrm>
          <a:prstGeom prst="rect">
            <a:avLst/>
          </a:prstGeom>
          <a:noFill/>
          <a:ln>
            <a:noFill/>
          </a:ln>
        </p:spPr>
        <p:txBody>
          <a:bodyPr spcFirstLastPara="1" wrap="square" lIns="0" tIns="0" rIns="0" bIns="25700" anchor="t" anchorCtr="0">
            <a:noAutofit/>
          </a:bodyPr>
          <a:lstStyle/>
          <a:p>
            <a:pPr marL="0" lvl="0" indent="0" algn="ctr" rtl="0">
              <a:lnSpc>
                <a:spcPct val="90000"/>
              </a:lnSpc>
              <a:spcBef>
                <a:spcPts val="750"/>
              </a:spcBef>
              <a:spcAft>
                <a:spcPts val="0"/>
              </a:spcAft>
              <a:buSzPts val="1500"/>
              <a:buNone/>
            </a:pPr>
            <a:r>
              <a:rPr lang="en-US" sz="1600" b="1" u="sng"/>
              <a:t>ESSER/ESEA Program Partners</a:t>
            </a:r>
            <a:endParaRPr sz="3200"/>
          </a:p>
          <a:p>
            <a:pPr marL="128588" lvl="0" indent="-128588" algn="l" rtl="0">
              <a:lnSpc>
                <a:spcPct val="90000"/>
              </a:lnSpc>
              <a:spcBef>
                <a:spcPts val="750"/>
              </a:spcBef>
              <a:spcAft>
                <a:spcPts val="0"/>
              </a:spcAft>
              <a:buSzPts val="1500"/>
              <a:buChar char="•"/>
            </a:pPr>
            <a:r>
              <a:rPr lang="en-US" sz="1600"/>
              <a:t>Nazie Mohajeri-Nelson, Director of ESEA Office (</a:t>
            </a:r>
            <a:r>
              <a:rPr lang="en-US" sz="1600" u="sng">
                <a:solidFill>
                  <a:schemeClr val="hlink"/>
                </a:solidFill>
                <a:hlinkClick r:id="rId3"/>
              </a:rPr>
              <a:t>mohajeri-nelson_n@cde.state.co.us</a:t>
            </a:r>
            <a:r>
              <a:rPr lang="en-US" sz="1600"/>
              <a:t>) </a:t>
            </a:r>
            <a:endParaRPr/>
          </a:p>
          <a:p>
            <a:pPr marL="128588" lvl="0" indent="-128588" algn="l" rtl="0">
              <a:lnSpc>
                <a:spcPct val="90000"/>
              </a:lnSpc>
              <a:spcBef>
                <a:spcPts val="750"/>
              </a:spcBef>
              <a:spcAft>
                <a:spcPts val="0"/>
              </a:spcAft>
              <a:buSzPts val="1500"/>
              <a:buChar char="•"/>
            </a:pPr>
            <a:r>
              <a:rPr lang="en-US" sz="1600"/>
              <a:t>DeLilah Collins, Assistant Director of ESEA Office (</a:t>
            </a:r>
            <a:r>
              <a:rPr lang="en-US" sz="1600" u="sng">
                <a:solidFill>
                  <a:schemeClr val="hlink"/>
                </a:solidFill>
                <a:hlinkClick r:id="rId4"/>
              </a:rPr>
              <a:t>collins_d@cde.state.co.us</a:t>
            </a:r>
            <a:r>
              <a:rPr lang="en-US" sz="1600"/>
              <a:t>) </a:t>
            </a:r>
            <a:endParaRPr/>
          </a:p>
          <a:p>
            <a:pPr marL="128588" lvl="0" indent="-128588" algn="l" rtl="0">
              <a:lnSpc>
                <a:spcPct val="90000"/>
              </a:lnSpc>
              <a:spcBef>
                <a:spcPts val="750"/>
              </a:spcBef>
              <a:spcAft>
                <a:spcPts val="0"/>
              </a:spcAft>
              <a:buSzPts val="1500"/>
              <a:buChar char="•"/>
            </a:pPr>
            <a:r>
              <a:rPr lang="en-US" sz="1600" u="sng">
                <a:solidFill>
                  <a:schemeClr val="hlink"/>
                </a:solidFill>
                <a:hlinkClick r:id="rId5"/>
              </a:rPr>
              <a:t>ESEA Regional Contacts </a:t>
            </a:r>
            <a:r>
              <a:rPr lang="en-US" sz="1600"/>
              <a:t>assigned by district</a:t>
            </a:r>
            <a:endParaRPr/>
          </a:p>
          <a:p>
            <a:pPr marL="471488" lvl="1" indent="-128587" algn="l" rtl="0">
              <a:lnSpc>
                <a:spcPct val="90000"/>
              </a:lnSpc>
              <a:spcBef>
                <a:spcPts val="375"/>
              </a:spcBef>
              <a:spcAft>
                <a:spcPts val="0"/>
              </a:spcAft>
              <a:buSzPts val="1500"/>
              <a:buChar char="•"/>
            </a:pPr>
            <a:r>
              <a:rPr lang="en-US" sz="1300"/>
              <a:t>Title I: Laura Meushaw, Kathryn Wisner, Niko Kaloudis</a:t>
            </a:r>
            <a:endParaRPr sz="1000"/>
          </a:p>
          <a:p>
            <a:pPr marL="471488" lvl="1" indent="-128587" algn="l" rtl="0">
              <a:lnSpc>
                <a:spcPct val="90000"/>
              </a:lnSpc>
              <a:spcBef>
                <a:spcPts val="375"/>
              </a:spcBef>
              <a:spcAft>
                <a:spcPts val="0"/>
              </a:spcAft>
              <a:buSzPts val="1500"/>
              <a:buChar char="•"/>
            </a:pPr>
            <a:r>
              <a:rPr lang="en-US" sz="1300"/>
              <a:t>Title II: Jeremy Meredith, Niko Kaloudis</a:t>
            </a:r>
            <a:endParaRPr sz="1000"/>
          </a:p>
          <a:p>
            <a:pPr marL="471488" lvl="1" indent="-128587" algn="l" rtl="0">
              <a:lnSpc>
                <a:spcPct val="90000"/>
              </a:lnSpc>
              <a:spcBef>
                <a:spcPts val="375"/>
              </a:spcBef>
              <a:spcAft>
                <a:spcPts val="0"/>
              </a:spcAft>
              <a:buSzPts val="1500"/>
              <a:buChar char="•"/>
            </a:pPr>
            <a:r>
              <a:rPr lang="en-US" sz="1300"/>
              <a:t>Title III: Lorenzo Moreno, Kathryn Wisner</a:t>
            </a:r>
            <a:endParaRPr/>
          </a:p>
          <a:p>
            <a:pPr marL="471488" lvl="1" indent="-128587" algn="l" rtl="0">
              <a:lnSpc>
                <a:spcPct val="90000"/>
              </a:lnSpc>
              <a:spcBef>
                <a:spcPts val="375"/>
              </a:spcBef>
              <a:spcAft>
                <a:spcPts val="0"/>
              </a:spcAft>
              <a:buSzPts val="1500"/>
              <a:buChar char="•"/>
            </a:pPr>
            <a:r>
              <a:rPr lang="en-US" sz="1300"/>
              <a:t>Title IV: Tammy Giessinger, Michelle Prael</a:t>
            </a:r>
            <a:endParaRPr/>
          </a:p>
          <a:p>
            <a:pPr marL="471488" lvl="1" indent="-128587" algn="l" rtl="0">
              <a:lnSpc>
                <a:spcPct val="90000"/>
              </a:lnSpc>
              <a:spcBef>
                <a:spcPts val="375"/>
              </a:spcBef>
              <a:spcAft>
                <a:spcPts val="0"/>
              </a:spcAft>
              <a:buSzPts val="1500"/>
              <a:buChar char="•"/>
            </a:pPr>
            <a:r>
              <a:rPr lang="en-US" sz="1300"/>
              <a:t>Title V: Kristen Collins</a:t>
            </a:r>
            <a:endParaRPr/>
          </a:p>
          <a:p>
            <a:pPr marL="128588" lvl="0" indent="-128588" algn="l" rtl="0">
              <a:lnSpc>
                <a:spcPct val="90000"/>
              </a:lnSpc>
              <a:spcBef>
                <a:spcPts val="750"/>
              </a:spcBef>
              <a:spcAft>
                <a:spcPts val="0"/>
              </a:spcAft>
              <a:buSzPts val="1500"/>
              <a:buChar char="•"/>
            </a:pPr>
            <a:r>
              <a:rPr lang="en-US" sz="1600"/>
              <a:t>ESSER Team</a:t>
            </a:r>
            <a:endParaRPr/>
          </a:p>
          <a:p>
            <a:pPr marL="471488" lvl="1" indent="-128587" algn="l" rtl="0">
              <a:lnSpc>
                <a:spcPct val="90000"/>
              </a:lnSpc>
              <a:spcBef>
                <a:spcPts val="375"/>
              </a:spcBef>
              <a:spcAft>
                <a:spcPts val="0"/>
              </a:spcAft>
              <a:buSzPts val="1500"/>
              <a:buChar char="•"/>
            </a:pPr>
            <a:r>
              <a:rPr lang="en-US" sz="1200"/>
              <a:t>Kristin Crumley, ESSER Monitoring Specialist (</a:t>
            </a:r>
            <a:r>
              <a:rPr lang="en-US" sz="1200" u="sng">
                <a:solidFill>
                  <a:schemeClr val="hlink"/>
                </a:solidFill>
                <a:hlinkClick r:id="rId6"/>
              </a:rPr>
              <a:t>Crumley_k@cde.state.co.us</a:t>
            </a:r>
            <a:r>
              <a:rPr lang="en-US" sz="1200"/>
              <a:t>) </a:t>
            </a:r>
            <a:endParaRPr/>
          </a:p>
          <a:p>
            <a:pPr marL="471488" lvl="1" indent="-128587" algn="l" rtl="0">
              <a:lnSpc>
                <a:spcPct val="90000"/>
              </a:lnSpc>
              <a:spcBef>
                <a:spcPts val="375"/>
              </a:spcBef>
              <a:spcAft>
                <a:spcPts val="0"/>
              </a:spcAft>
              <a:buSzPts val="1500"/>
              <a:buChar char="•"/>
            </a:pPr>
            <a:r>
              <a:rPr lang="en-US" sz="1200"/>
              <a:t>Jonathan Schelke, ESSER Monitoring Specialist (</a:t>
            </a:r>
            <a:r>
              <a:rPr lang="en-US" sz="1200" u="sng">
                <a:solidFill>
                  <a:schemeClr val="hlink"/>
                </a:solidFill>
                <a:hlinkClick r:id="rId7"/>
              </a:rPr>
              <a:t>schelke_j@cde.state.co.us</a:t>
            </a:r>
            <a:r>
              <a:rPr lang="en-US" sz="1200"/>
              <a:t>) </a:t>
            </a:r>
            <a:endParaRPr/>
          </a:p>
          <a:p>
            <a:pPr marL="471488" lvl="1" indent="-128587" algn="l" rtl="0">
              <a:lnSpc>
                <a:spcPct val="90000"/>
              </a:lnSpc>
              <a:spcBef>
                <a:spcPts val="375"/>
              </a:spcBef>
              <a:spcAft>
                <a:spcPts val="0"/>
              </a:spcAft>
              <a:buSzPts val="1500"/>
              <a:buChar char="•"/>
            </a:pPr>
            <a:r>
              <a:rPr lang="en-US" sz="1200"/>
              <a:t>Shannon Wilson, ESSER/ESEA Grants Administration Coordinator (</a:t>
            </a:r>
            <a:r>
              <a:rPr lang="en-US" sz="1200" u="sng">
                <a:solidFill>
                  <a:schemeClr val="hlink"/>
                </a:solidFill>
                <a:hlinkClick r:id="rId8"/>
              </a:rPr>
              <a:t>Wilson_s@cde.state.co.us</a:t>
            </a:r>
            <a:r>
              <a:rPr lang="en-US" sz="1200"/>
              <a:t>) </a:t>
            </a:r>
            <a:endParaRPr/>
          </a:p>
          <a:p>
            <a:pPr marL="471488" lvl="1" indent="-128587" algn="l" rtl="0">
              <a:lnSpc>
                <a:spcPct val="90000"/>
              </a:lnSpc>
              <a:spcBef>
                <a:spcPts val="375"/>
              </a:spcBef>
              <a:spcAft>
                <a:spcPts val="0"/>
              </a:spcAft>
              <a:buSzPts val="1500"/>
              <a:buChar char="•"/>
            </a:pPr>
            <a:r>
              <a:rPr lang="en-US" sz="1200"/>
              <a:t>Mackenzie Owens, ESSER Reporting Specialist (</a:t>
            </a:r>
            <a:r>
              <a:rPr lang="en-US" sz="1200" u="sng">
                <a:solidFill>
                  <a:schemeClr val="hlink"/>
                </a:solidFill>
                <a:hlinkClick r:id="rId9"/>
              </a:rPr>
              <a:t>owens_m@cde.state.co.us</a:t>
            </a:r>
            <a:r>
              <a:rPr lang="en-US" sz="1200"/>
              <a:t>) </a:t>
            </a:r>
            <a:endParaRPr/>
          </a:p>
          <a:p>
            <a:pPr marL="128588" lvl="0" indent="-128588" algn="l" rtl="0">
              <a:lnSpc>
                <a:spcPct val="90000"/>
              </a:lnSpc>
              <a:spcBef>
                <a:spcPts val="750"/>
              </a:spcBef>
              <a:spcAft>
                <a:spcPts val="0"/>
              </a:spcAft>
              <a:buSzPts val="1500"/>
              <a:buChar char="•"/>
            </a:pPr>
            <a:r>
              <a:rPr lang="en-US" sz="1500"/>
              <a:t>Data, Accountability, Reporting, and Evaluation</a:t>
            </a:r>
            <a:endParaRPr/>
          </a:p>
          <a:p>
            <a:pPr marL="471488" lvl="1" indent="-128587" algn="l" rtl="0">
              <a:lnSpc>
                <a:spcPct val="90000"/>
              </a:lnSpc>
              <a:spcBef>
                <a:spcPts val="375"/>
              </a:spcBef>
              <a:spcAft>
                <a:spcPts val="0"/>
              </a:spcAft>
              <a:buSzPts val="1500"/>
              <a:buChar char="•"/>
            </a:pPr>
            <a:r>
              <a:rPr lang="en-US" sz="1200"/>
              <a:t>Tina Negley, Alan Shimmin, Mary Shen, and Mackenzie Owens</a:t>
            </a:r>
            <a:endParaRPr/>
          </a:p>
          <a:p>
            <a:pPr marL="471488" lvl="1" indent="-33336" algn="l" rtl="0">
              <a:lnSpc>
                <a:spcPct val="90000"/>
              </a:lnSpc>
              <a:spcBef>
                <a:spcPts val="375"/>
              </a:spcBef>
              <a:spcAft>
                <a:spcPts val="0"/>
              </a:spcAft>
              <a:buSzPts val="1500"/>
              <a:buNone/>
            </a:pPr>
            <a:endParaRPr sz="1300"/>
          </a:p>
          <a:p>
            <a:pPr marL="0" lvl="0" indent="0" algn="l" rtl="0">
              <a:lnSpc>
                <a:spcPct val="90000"/>
              </a:lnSpc>
              <a:spcBef>
                <a:spcPts val="0"/>
              </a:spcBef>
              <a:spcAft>
                <a:spcPts val="0"/>
              </a:spcAft>
              <a:buSzPts val="1500"/>
              <a:buNone/>
            </a:pPr>
            <a:endParaRPr sz="1200"/>
          </a:p>
        </p:txBody>
      </p:sp>
      <p:sp>
        <p:nvSpPr>
          <p:cNvPr id="353" name="Google Shape;353;p37"/>
          <p:cNvSpPr txBox="1"/>
          <p:nvPr/>
        </p:nvSpPr>
        <p:spPr>
          <a:xfrm>
            <a:off x="1769194" y="254514"/>
            <a:ext cx="6081865" cy="75641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lt1"/>
              </a:buClr>
              <a:buSzPts val="2400"/>
              <a:buFont typeface="Arial"/>
              <a:buNone/>
            </a:pPr>
            <a:r>
              <a:rPr lang="en-US" sz="2400" b="0" i="0" u="none" strike="noStrike" cap="none">
                <a:solidFill>
                  <a:schemeClr val="dk1"/>
                </a:solidFill>
                <a:latin typeface="Arial"/>
                <a:ea typeface="Arial"/>
                <a:cs typeface="Arial"/>
                <a:sym typeface="Arial"/>
              </a:rPr>
              <a:t>CDE Contacts!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2400"/>
              <a:buFont typeface="Arial"/>
              <a:buNone/>
            </a:pPr>
            <a:r>
              <a:rPr lang="en-US" sz="2000" b="0" i="0" u="none" strike="noStrike" cap="none">
                <a:solidFill>
                  <a:schemeClr val="dk1"/>
                </a:solidFill>
                <a:latin typeface="Arial"/>
                <a:ea typeface="Arial"/>
                <a:cs typeface="Arial"/>
                <a:sym typeface="Arial"/>
              </a:rPr>
              <a:t>Emails: LastName_FirstInital@cde.state.co.us</a:t>
            </a:r>
            <a:endParaRPr sz="1400" b="0" i="0" u="none" strike="noStrike" cap="none">
              <a:solidFill>
                <a:srgbClr val="000000"/>
              </a:solidFill>
              <a:latin typeface="Arial"/>
              <a:ea typeface="Arial"/>
              <a:cs typeface="Arial"/>
              <a:sym typeface="Arial"/>
            </a:endParaRPr>
          </a:p>
        </p:txBody>
      </p:sp>
      <p:sp>
        <p:nvSpPr>
          <p:cNvPr id="354" name="Google Shape;354;p37"/>
          <p:cNvSpPr txBox="1"/>
          <p:nvPr/>
        </p:nvSpPr>
        <p:spPr>
          <a:xfrm>
            <a:off x="7484139" y="1430777"/>
            <a:ext cx="3972560" cy="4880927"/>
          </a:xfrm>
          <a:prstGeom prst="rect">
            <a:avLst/>
          </a:prstGeom>
          <a:noFill/>
          <a:ln>
            <a:noFill/>
          </a:ln>
        </p:spPr>
        <p:txBody>
          <a:bodyPr spcFirstLastPara="1" wrap="square" lIns="0" tIns="0" rIns="0" bIns="25700" anchor="t" anchorCtr="0">
            <a:noAutofit/>
          </a:bodyPr>
          <a:lstStyle/>
          <a:p>
            <a:pPr marL="0" marR="0" lvl="0" indent="0" algn="ctr" rtl="0">
              <a:lnSpc>
                <a:spcPct val="90000"/>
              </a:lnSpc>
              <a:spcBef>
                <a:spcPts val="0"/>
              </a:spcBef>
              <a:spcAft>
                <a:spcPts val="0"/>
              </a:spcAft>
              <a:buClr>
                <a:schemeClr val="dk1"/>
              </a:buClr>
              <a:buSzPts val="1500"/>
              <a:buFont typeface="Arial"/>
              <a:buNone/>
            </a:pPr>
            <a:r>
              <a:rPr lang="en-US" sz="1600" b="1" i="0" u="sng" strike="noStrike" cap="none">
                <a:solidFill>
                  <a:schemeClr val="dk1"/>
                </a:solidFill>
                <a:latin typeface="Calibri"/>
                <a:ea typeface="Calibri"/>
                <a:cs typeface="Calibri"/>
                <a:sym typeface="Calibri"/>
              </a:rPr>
              <a:t>Fiscal Partners</a:t>
            </a:r>
            <a:endParaRPr sz="2800" b="0" i="0" u="none" strike="noStrike" cap="none">
              <a:solidFill>
                <a:schemeClr val="dk1"/>
              </a:solidFill>
              <a:latin typeface="Calibri"/>
              <a:ea typeface="Calibri"/>
              <a:cs typeface="Calibri"/>
              <a:sym typeface="Calibri"/>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Okes, Chief Operating Officer (</a:t>
            </a:r>
            <a:r>
              <a:rPr lang="en-US" sz="1600" b="0" i="0" u="sng" strike="noStrike" cap="none">
                <a:solidFill>
                  <a:schemeClr val="hlink"/>
                </a:solidFill>
                <a:latin typeface="Calibri"/>
                <a:ea typeface="Calibri"/>
                <a:cs typeface="Calibri"/>
                <a:sym typeface="Calibri"/>
                <a:hlinkClick r:id="rId10"/>
              </a:rPr>
              <a:t>okes_j@cde.state.co.us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Kate Bartlett, Executive Director of School District Operations (</a:t>
            </a:r>
            <a:r>
              <a:rPr lang="en-US" sz="1600" b="0" i="0" u="sng" strike="noStrike" cap="none">
                <a:solidFill>
                  <a:schemeClr val="hlink"/>
                </a:solidFill>
                <a:latin typeface="Calibri"/>
                <a:ea typeface="Calibri"/>
                <a:cs typeface="Calibri"/>
                <a:sym typeface="Calibri"/>
                <a:hlinkClick r:id="rId11"/>
              </a:rPr>
              <a:t>Bartlett_k@cde.state.co.us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Jennifer Austin, Director of Grants Fiscal Management (</a:t>
            </a:r>
            <a:r>
              <a:rPr lang="en-US" sz="1600" b="0" i="0" u="sng" strike="noStrike" cap="none">
                <a:solidFill>
                  <a:schemeClr val="hlink"/>
                </a:solidFill>
                <a:latin typeface="Calibri"/>
                <a:ea typeface="Calibri"/>
                <a:cs typeface="Calibri"/>
                <a:sym typeface="Calibri"/>
                <a:hlinkClick r:id="rId12"/>
              </a:rPr>
              <a:t>Austin_j@cde.state.co.us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Robert Hawkins, Grants Fiscal Analyst (</a:t>
            </a:r>
            <a:r>
              <a:rPr lang="en-US" sz="1600" b="0" i="0" u="sng" strike="noStrike" cap="none">
                <a:solidFill>
                  <a:schemeClr val="hlink"/>
                </a:solidFill>
                <a:latin typeface="Calibri"/>
                <a:ea typeface="Calibri"/>
                <a:cs typeface="Calibri"/>
                <a:sym typeface="Calibri"/>
                <a:hlinkClick r:id="rId13"/>
              </a:rPr>
              <a:t>Hawkins_s@cde.state.co.us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Steven Kaleda, Grants Fiscal Analyst (</a:t>
            </a:r>
            <a:r>
              <a:rPr lang="en-US" sz="1600" b="0" i="0" u="sng" strike="noStrike" cap="none">
                <a:solidFill>
                  <a:schemeClr val="hlink"/>
                </a:solidFill>
                <a:latin typeface="Calibri"/>
                <a:ea typeface="Calibri"/>
                <a:cs typeface="Calibri"/>
                <a:sym typeface="Calibri"/>
                <a:hlinkClick r:id="rId14"/>
              </a:rPr>
              <a:t>Kaleda_s@cde.state.co.us</a:t>
            </a:r>
            <a:r>
              <a:rPr lang="en-US" sz="16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128588" marR="0" lvl="0" indent="-128588" algn="l" rtl="0">
              <a:lnSpc>
                <a:spcPct val="90000"/>
              </a:lnSpc>
              <a:spcBef>
                <a:spcPts val="750"/>
              </a:spcBef>
              <a:spcAft>
                <a:spcPts val="0"/>
              </a:spcAft>
              <a:buClr>
                <a:schemeClr val="dk1"/>
              </a:buClr>
              <a:buSzPts val="1500"/>
              <a:buFont typeface="Arial"/>
              <a:buChar char="•"/>
            </a:pPr>
            <a:r>
              <a:rPr lang="en-US" sz="1600" b="0" i="0" u="none" strike="noStrike" cap="none">
                <a:solidFill>
                  <a:schemeClr val="dk1"/>
                </a:solidFill>
                <a:latin typeface="Calibri"/>
                <a:ea typeface="Calibri"/>
                <a:cs typeface="Calibri"/>
                <a:sym typeface="Calibri"/>
              </a:rPr>
              <a:t>ESSER Team</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Bill Parsley, ESSER Fiscal Monitoring Supervisor (</a:t>
            </a:r>
            <a:r>
              <a:rPr lang="en-US" sz="1200" b="0" i="0" u="sng" strike="noStrike" cap="none">
                <a:solidFill>
                  <a:schemeClr val="hlink"/>
                </a:solidFill>
                <a:latin typeface="Calibri"/>
                <a:ea typeface="Calibri"/>
                <a:cs typeface="Calibri"/>
                <a:sym typeface="Calibri"/>
                <a:hlinkClick r:id="rId15"/>
              </a:rPr>
              <a:t>parsley_w@cde.state.co.us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Hilery Morris, ESSER Fiscal Monitoring (</a:t>
            </a:r>
            <a:r>
              <a:rPr lang="en-US" sz="1200" b="0" i="0" u="sng" strike="noStrike" cap="none">
                <a:solidFill>
                  <a:schemeClr val="hlink"/>
                </a:solidFill>
                <a:latin typeface="Calibri"/>
                <a:ea typeface="Calibri"/>
                <a:cs typeface="Calibri"/>
                <a:sym typeface="Calibri"/>
                <a:hlinkClick r:id="rId16"/>
              </a:rPr>
              <a:t>morris_h@cde.state.co.us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471488" marR="0" lvl="1" indent="-128587" algn="l" rtl="0">
              <a:lnSpc>
                <a:spcPct val="90000"/>
              </a:lnSpc>
              <a:spcBef>
                <a:spcPts val="375"/>
              </a:spcBef>
              <a:spcAft>
                <a:spcPts val="0"/>
              </a:spcAft>
              <a:buClr>
                <a:schemeClr val="dk1"/>
              </a:buClr>
              <a:buSzPts val="1500"/>
              <a:buFont typeface="Arial"/>
              <a:buChar char="•"/>
            </a:pPr>
            <a:r>
              <a:rPr lang="en-US" sz="1200" b="0" i="0" u="none" strike="noStrike" cap="none">
                <a:solidFill>
                  <a:schemeClr val="dk1"/>
                </a:solidFill>
                <a:latin typeface="Calibri"/>
                <a:ea typeface="Calibri"/>
                <a:cs typeface="Calibri"/>
                <a:sym typeface="Calibri"/>
              </a:rPr>
              <a:t>Sharon Mackey, ESSER Fiscal Monitoring (</a:t>
            </a:r>
            <a:r>
              <a:rPr lang="en-US" sz="1200" b="0" i="0" u="sng" strike="noStrike" cap="none">
                <a:solidFill>
                  <a:schemeClr val="hlink"/>
                </a:solidFill>
                <a:latin typeface="Calibri"/>
                <a:ea typeface="Calibri"/>
                <a:cs typeface="Calibri"/>
                <a:sym typeface="Calibri"/>
                <a:hlinkClick r:id="rId17"/>
              </a:rPr>
              <a:t>mackey_s@cde.state.co.us</a:t>
            </a:r>
            <a:r>
              <a:rPr lang="en-US" sz="12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ctrTitle" idx="2"/>
          </p:nvPr>
        </p:nvSpPr>
        <p:spPr>
          <a:xfrm>
            <a:off x="415600" y="858700"/>
            <a:ext cx="11360800" cy="2436400"/>
          </a:xfrm>
          <a:prstGeom prst="rect">
            <a:avLst/>
          </a:prstGeom>
        </p:spPr>
        <p:txBody>
          <a:bodyPr spcFirstLastPara="1" wrap="square" lIns="121900" tIns="121900" rIns="121900" bIns="121900" anchor="b" anchorCtr="0">
            <a:normAutofit fontScale="90000"/>
          </a:bodyPr>
          <a:lstStyle/>
          <a:p>
            <a:r>
              <a:rPr lang="en"/>
              <a:t>What are the first 3 words that come to mind when you hear “monitoring”? </a:t>
            </a:r>
            <a:endParaRPr/>
          </a:p>
        </p:txBody>
      </p:sp>
      <p:sp>
        <p:nvSpPr>
          <p:cNvPr id="128" name="Google Shape;128;p23"/>
          <p:cNvSpPr txBox="1">
            <a:spLocks noGrp="1"/>
          </p:cNvSpPr>
          <p:nvPr>
            <p:ph type="ctrTitle" idx="2"/>
          </p:nvPr>
        </p:nvSpPr>
        <p:spPr>
          <a:xfrm>
            <a:off x="415600" y="3876533"/>
            <a:ext cx="11360800" cy="1110000"/>
          </a:xfrm>
          <a:prstGeom prst="rect">
            <a:avLst/>
          </a:prstGeom>
        </p:spPr>
        <p:txBody>
          <a:bodyPr spcFirstLastPara="1" wrap="square" lIns="121900" tIns="121900" rIns="121900" bIns="121900" anchor="b" anchorCtr="0">
            <a:normAutofit/>
          </a:bodyPr>
          <a:lstStyle/>
          <a:p>
            <a:r>
              <a:rPr lang="en"/>
              <a:t>Put your answer in the chat</a:t>
            </a:r>
            <a:endParaRPr/>
          </a:p>
        </p:txBody>
      </p:sp>
    </p:spTree>
    <p:extLst>
      <p:ext uri="{BB962C8B-B14F-4D97-AF65-F5344CB8AC3E}">
        <p14:creationId xmlns:p14="http://schemas.microsoft.com/office/powerpoint/2010/main" val="3261095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284100" y="304800"/>
            <a:ext cx="11360800" cy="763600"/>
          </a:xfrm>
          <a:prstGeom prst="rect">
            <a:avLst/>
          </a:prstGeom>
        </p:spPr>
        <p:txBody>
          <a:bodyPr spcFirstLastPara="1" wrap="square" lIns="0" tIns="0" rIns="0" bIns="0" anchor="t" anchorCtr="0">
            <a:noAutofit/>
          </a:bodyPr>
          <a:lstStyle/>
          <a:p>
            <a:r>
              <a:rPr lang="en" dirty="0"/>
              <a:t>Agenda</a:t>
            </a:r>
            <a:endParaRPr dirty="0"/>
          </a:p>
        </p:txBody>
      </p:sp>
      <p:sp>
        <p:nvSpPr>
          <p:cNvPr id="134" name="Google Shape;134;p24"/>
          <p:cNvSpPr txBox="1">
            <a:spLocks noGrp="1"/>
          </p:cNvSpPr>
          <p:nvPr>
            <p:ph type="body" idx="4294967295"/>
          </p:nvPr>
        </p:nvSpPr>
        <p:spPr>
          <a:xfrm>
            <a:off x="415600" y="1536633"/>
            <a:ext cx="11360800" cy="4555200"/>
          </a:xfrm>
          <a:prstGeom prst="rect">
            <a:avLst/>
          </a:prstGeom>
        </p:spPr>
        <p:txBody>
          <a:bodyPr spcFirstLastPara="1" wrap="square" lIns="121900" tIns="121900" rIns="121900" bIns="121900" anchor="t" anchorCtr="0">
            <a:normAutofit/>
          </a:bodyPr>
          <a:lstStyle/>
          <a:p>
            <a:pPr marL="609585" indent="-457189">
              <a:spcBef>
                <a:spcPts val="0"/>
              </a:spcBef>
              <a:buSzPts val="1800"/>
              <a:buChar char="●"/>
            </a:pPr>
            <a:r>
              <a:rPr lang="en" dirty="0"/>
              <a:t>Monitoring Overview</a:t>
            </a:r>
          </a:p>
          <a:p>
            <a:pPr marL="609585" indent="-457189">
              <a:spcBef>
                <a:spcPts val="0"/>
              </a:spcBef>
              <a:buSzPts val="1800"/>
              <a:buChar char="●"/>
            </a:pPr>
            <a:r>
              <a:rPr lang="en" dirty="0"/>
              <a:t>ESEA vs ESSER Monitoring</a:t>
            </a:r>
            <a:endParaRPr dirty="0"/>
          </a:p>
          <a:p>
            <a:pPr marL="609585" indent="-457189">
              <a:spcBef>
                <a:spcPts val="0"/>
              </a:spcBef>
              <a:buSzPts val="1800"/>
              <a:buChar char="●"/>
            </a:pPr>
            <a:r>
              <a:rPr lang="en" dirty="0"/>
              <a:t>Monitoring Timeline</a:t>
            </a:r>
            <a:endParaRPr dirty="0"/>
          </a:p>
          <a:p>
            <a:pPr marL="609585" indent="-457189">
              <a:spcBef>
                <a:spcPts val="0"/>
              </a:spcBef>
              <a:buSzPts val="1800"/>
              <a:buChar char="●"/>
            </a:pPr>
            <a:r>
              <a:rPr lang="en" dirty="0"/>
              <a:t>Monitoring Process</a:t>
            </a:r>
            <a:endParaRPr dirty="0"/>
          </a:p>
          <a:p>
            <a:pPr marL="609585" indent="-457189">
              <a:spcBef>
                <a:spcPts val="0"/>
              </a:spcBef>
              <a:buSzPts val="1800"/>
              <a:buChar char="●"/>
            </a:pPr>
            <a:r>
              <a:rPr lang="en" dirty="0"/>
              <a:t>Training</a:t>
            </a:r>
            <a:endParaRPr dirty="0"/>
          </a:p>
          <a:p>
            <a:pPr marL="0" indent="0">
              <a:spcBef>
                <a:spcPts val="1600"/>
              </a:spcBef>
              <a:buNone/>
            </a:pPr>
            <a:endParaRPr dirty="0"/>
          </a:p>
          <a:p>
            <a:pPr marL="0" indent="0">
              <a:spcBef>
                <a:spcPts val="1600"/>
              </a:spcBef>
              <a:spcAft>
                <a:spcPts val="1600"/>
              </a:spcAft>
              <a:buNone/>
            </a:pPr>
            <a:endParaRPr dirty="0"/>
          </a:p>
        </p:txBody>
      </p:sp>
      <p:sp>
        <p:nvSpPr>
          <p:cNvPr id="135" name="Google Shape;135;p24"/>
          <p:cNvSpPr txBox="1">
            <a:spLocks noGrp="1"/>
          </p:cNvSpPr>
          <p:nvPr>
            <p:ph type="sldNum" idx="12"/>
          </p:nvPr>
        </p:nvSpPr>
        <p:spPr>
          <a:xfrm>
            <a:off x="152400" y="6310000"/>
            <a:ext cx="462800" cy="375200"/>
          </a:xfrm>
          <a:prstGeom prst="rect">
            <a:avLst/>
          </a:prstGeom>
        </p:spPr>
        <p:txBody>
          <a:bodyPr spcFirstLastPara="1" wrap="square" lIns="0" tIns="0" rIns="0" bIns="0" anchor="ctr" anchorCtr="0">
            <a:normAutofit/>
          </a:bodyPr>
          <a:lstStyle/>
          <a:p>
            <a:fld id="{00000000-1234-1234-1234-123412341234}" type="slidenum">
              <a:rPr lang="en"/>
              <a:pPr/>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8995CE-3C01-49F2-BF05-2CBD42CA992C}"/>
              </a:ext>
            </a:extLst>
          </p:cNvPr>
          <p:cNvSpPr>
            <a:spLocks noGrp="1"/>
          </p:cNvSpPr>
          <p:nvPr>
            <p:ph type="ctrTitle"/>
          </p:nvPr>
        </p:nvSpPr>
        <p:spPr/>
        <p:txBody>
          <a:bodyPr/>
          <a:lstStyle/>
          <a:p>
            <a:r>
              <a:rPr lang="en-US" dirty="0"/>
              <a:t>Monitoring Overview</a:t>
            </a:r>
          </a:p>
        </p:txBody>
      </p:sp>
      <p:sp>
        <p:nvSpPr>
          <p:cNvPr id="4" name="Slide Number Placeholder 3">
            <a:extLst>
              <a:ext uri="{FF2B5EF4-FFF2-40B4-BE49-F238E27FC236}">
                <a16:creationId xmlns:a16="http://schemas.microsoft.com/office/drawing/2014/main" id="{91B5B04E-5167-46FE-B625-5E3ED48FA3B9}"/>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1996759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922D6-A231-4AF0-BA35-0339046DD4AB}"/>
              </a:ext>
            </a:extLst>
          </p:cNvPr>
          <p:cNvSpPr>
            <a:spLocks noGrp="1"/>
          </p:cNvSpPr>
          <p:nvPr>
            <p:ph type="title"/>
          </p:nvPr>
        </p:nvSpPr>
        <p:spPr/>
        <p:txBody>
          <a:bodyPr/>
          <a:lstStyle/>
          <a:p>
            <a:r>
              <a:rPr lang="en-US" dirty="0"/>
              <a:t>Purpose of Monitoring</a:t>
            </a:r>
          </a:p>
        </p:txBody>
      </p:sp>
      <p:sp>
        <p:nvSpPr>
          <p:cNvPr id="3" name="Text Placeholder 2">
            <a:extLst>
              <a:ext uri="{FF2B5EF4-FFF2-40B4-BE49-F238E27FC236}">
                <a16:creationId xmlns:a16="http://schemas.microsoft.com/office/drawing/2014/main" id="{A0262425-7C1F-42F4-9A05-C604CF8435EF}"/>
              </a:ext>
            </a:extLst>
          </p:cNvPr>
          <p:cNvSpPr>
            <a:spLocks noGrp="1"/>
          </p:cNvSpPr>
          <p:nvPr>
            <p:ph type="body" idx="1"/>
          </p:nvPr>
        </p:nvSpPr>
        <p:spPr/>
        <p:txBody>
          <a:bodyPr/>
          <a:lstStyle/>
          <a:p>
            <a:r>
              <a:rPr lang="en-US" dirty="0"/>
              <a:t>To ensure that federal funds are used appropriately to implement program intent</a:t>
            </a:r>
          </a:p>
        </p:txBody>
      </p:sp>
      <p:sp>
        <p:nvSpPr>
          <p:cNvPr id="4" name="Slide Number Placeholder 3">
            <a:extLst>
              <a:ext uri="{FF2B5EF4-FFF2-40B4-BE49-F238E27FC236}">
                <a16:creationId xmlns:a16="http://schemas.microsoft.com/office/drawing/2014/main" id="{67BB0256-44E6-440A-BDC1-2E68937706CA}"/>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7</a:t>
            </a:fld>
            <a:endParaRPr lang="en-US"/>
          </a:p>
        </p:txBody>
      </p:sp>
      <p:sp>
        <p:nvSpPr>
          <p:cNvPr id="5" name="Oval 4">
            <a:extLst>
              <a:ext uri="{FF2B5EF4-FFF2-40B4-BE49-F238E27FC236}">
                <a16:creationId xmlns:a16="http://schemas.microsoft.com/office/drawing/2014/main" id="{6EA27504-1515-4348-B5B6-5192C064B40A}"/>
              </a:ext>
            </a:extLst>
          </p:cNvPr>
          <p:cNvSpPr/>
          <p:nvPr/>
        </p:nvSpPr>
        <p:spPr>
          <a:xfrm>
            <a:off x="1034408" y="2611297"/>
            <a:ext cx="5372677" cy="163540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u="sng" dirty="0"/>
              <a:t>ESEA Program Intent</a:t>
            </a:r>
            <a:r>
              <a:rPr lang="en-US" sz="1600" dirty="0"/>
              <a:t>: All students, particularly underserved students, have equitable access to a high-quality education </a:t>
            </a:r>
          </a:p>
        </p:txBody>
      </p:sp>
      <p:sp>
        <p:nvSpPr>
          <p:cNvPr id="6" name="Oval 5">
            <a:extLst>
              <a:ext uri="{FF2B5EF4-FFF2-40B4-BE49-F238E27FC236}">
                <a16:creationId xmlns:a16="http://schemas.microsoft.com/office/drawing/2014/main" id="{73EC02AC-9734-4007-95F1-5BF856500925}"/>
              </a:ext>
            </a:extLst>
          </p:cNvPr>
          <p:cNvSpPr/>
          <p:nvPr/>
        </p:nvSpPr>
        <p:spPr>
          <a:xfrm>
            <a:off x="5497998" y="3783377"/>
            <a:ext cx="5372677" cy="163540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u="sng" dirty="0"/>
              <a:t>ESSER Program Intent</a:t>
            </a:r>
            <a:r>
              <a:rPr lang="en-US" sz="1600" dirty="0"/>
              <a:t>: To respond to, prepare for, or prevent the spread of COVID-19 and address the impact on education</a:t>
            </a:r>
          </a:p>
        </p:txBody>
      </p:sp>
    </p:spTree>
    <p:extLst>
      <p:ext uri="{BB962C8B-B14F-4D97-AF65-F5344CB8AC3E}">
        <p14:creationId xmlns:p14="http://schemas.microsoft.com/office/powerpoint/2010/main" val="177064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CE557C-59BC-47EF-9497-9A34998CDC41}"/>
              </a:ext>
            </a:extLst>
          </p:cNvPr>
          <p:cNvSpPr>
            <a:spLocks noGrp="1"/>
          </p:cNvSpPr>
          <p:nvPr>
            <p:ph type="title"/>
          </p:nvPr>
        </p:nvSpPr>
        <p:spPr/>
        <p:txBody>
          <a:bodyPr/>
          <a:lstStyle/>
          <a:p>
            <a:r>
              <a:rPr lang="en-US" dirty="0"/>
              <a:t>Monitoring Participants and Pathways </a:t>
            </a:r>
          </a:p>
        </p:txBody>
      </p:sp>
      <p:sp>
        <p:nvSpPr>
          <p:cNvPr id="3" name="Slide Number Placeholder 2">
            <a:extLst>
              <a:ext uri="{FF2B5EF4-FFF2-40B4-BE49-F238E27FC236}">
                <a16:creationId xmlns:a16="http://schemas.microsoft.com/office/drawing/2014/main" id="{1F85F689-CC06-4437-9A43-360F828AE7C9}"/>
              </a:ext>
            </a:extLst>
          </p:cNvPr>
          <p:cNvSpPr>
            <a:spLocks noGrp="1"/>
          </p:cNvSpPr>
          <p:nvPr>
            <p:ph type="sldNum" sz="quarter" idx="12"/>
          </p:nvPr>
        </p:nvSpPr>
        <p:spPr/>
        <p:txBody>
          <a:bodyPr/>
          <a:lstStyle/>
          <a:p>
            <a:fld id="{C479D5F6-EDCB-402A-AC08-4943A1820E8F}" type="slidenum">
              <a:rPr lang="en-US" smtClean="0"/>
              <a:pPr/>
              <a:t>8</a:t>
            </a:fld>
            <a:endParaRPr lang="en-US" dirty="0"/>
          </a:p>
        </p:txBody>
      </p:sp>
      <p:graphicFrame>
        <p:nvGraphicFramePr>
          <p:cNvPr id="6" name="Diagram 5" descr="Monitoring participants and pathways: U.S. Department of Education and Colorado Department of Education.">
            <a:extLst>
              <a:ext uri="{FF2B5EF4-FFF2-40B4-BE49-F238E27FC236}">
                <a16:creationId xmlns:a16="http://schemas.microsoft.com/office/drawing/2014/main" id="{06E63D4A-30CA-41D2-961F-F1F769C0671C}"/>
              </a:ext>
            </a:extLst>
          </p:cNvPr>
          <p:cNvGraphicFramePr/>
          <p:nvPr>
            <p:extLst>
              <p:ext uri="{D42A27DB-BD31-4B8C-83A1-F6EECF244321}">
                <p14:modId xmlns:p14="http://schemas.microsoft.com/office/powerpoint/2010/main" val="1695935419"/>
              </p:ext>
            </p:extLst>
          </p:nvPr>
        </p:nvGraphicFramePr>
        <p:xfrm>
          <a:off x="-53626" y="1555422"/>
          <a:ext cx="10718276" cy="4554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Rounded Corners 9">
            <a:extLst>
              <a:ext uri="{FF2B5EF4-FFF2-40B4-BE49-F238E27FC236}">
                <a16:creationId xmlns:a16="http://schemas.microsoft.com/office/drawing/2014/main" id="{CC6B3FEE-1B5C-4582-AED1-906AC63245AA}"/>
              </a:ext>
            </a:extLst>
          </p:cNvPr>
          <p:cNvSpPr/>
          <p:nvPr/>
        </p:nvSpPr>
        <p:spPr>
          <a:xfrm>
            <a:off x="10171522" y="1819373"/>
            <a:ext cx="1781666" cy="374715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a:t>Schools, including charter &amp; nonpublic schools, might be selected to participate in monitoring and/or audits and may have to submit evidence or documentation to demonstrate school level compliance</a:t>
            </a:r>
          </a:p>
        </p:txBody>
      </p:sp>
    </p:spTree>
    <p:extLst>
      <p:ext uri="{BB962C8B-B14F-4D97-AF65-F5344CB8AC3E}">
        <p14:creationId xmlns:p14="http://schemas.microsoft.com/office/powerpoint/2010/main" val="3327428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4F40-673B-4334-BCCF-C6539E8EBC59}"/>
              </a:ext>
            </a:extLst>
          </p:cNvPr>
          <p:cNvSpPr>
            <a:spLocks noGrp="1"/>
          </p:cNvSpPr>
          <p:nvPr>
            <p:ph type="title"/>
          </p:nvPr>
        </p:nvSpPr>
        <p:spPr/>
        <p:txBody>
          <a:bodyPr/>
          <a:lstStyle/>
          <a:p>
            <a:r>
              <a:rPr lang="en-US" dirty="0"/>
              <a:t>CDE’s Monitoring </a:t>
            </a:r>
          </a:p>
        </p:txBody>
      </p:sp>
      <p:graphicFrame>
        <p:nvGraphicFramePr>
          <p:cNvPr id="6" name="Content Placeholder 2" descr="CDE's monitoring - Who, why, and how.">
            <a:extLst>
              <a:ext uri="{FF2B5EF4-FFF2-40B4-BE49-F238E27FC236}">
                <a16:creationId xmlns:a16="http://schemas.microsoft.com/office/drawing/2014/main" id="{CBA7EEAD-0913-47C4-90BF-2BD48B7717CE}"/>
              </a:ext>
            </a:extLst>
          </p:cNvPr>
          <p:cNvGraphicFramePr>
            <a:graphicFrameLocks noGrp="1"/>
          </p:cNvGraphicFramePr>
          <p:nvPr>
            <p:ph idx="1"/>
            <p:extLst>
              <p:ext uri="{D42A27DB-BD31-4B8C-83A1-F6EECF244321}">
                <p14:modId xmlns:p14="http://schemas.microsoft.com/office/powerpoint/2010/main" val="370973548"/>
              </p:ext>
            </p:extLst>
          </p:nvPr>
        </p:nvGraphicFramePr>
        <p:xfrm>
          <a:off x="838200" y="154330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028DFA7-EA72-4E72-8953-826B1B7E8C5F}"/>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4195784800"/>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2871</Words>
  <Application>Microsoft Office PowerPoint</Application>
  <PresentationFormat>Widescreen</PresentationFormat>
  <Paragraphs>285</Paragraphs>
  <Slides>38</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Courier New</vt:lpstr>
      <vt:lpstr>Proxima Nova</vt:lpstr>
      <vt:lpstr>Rockwell</vt:lpstr>
      <vt:lpstr>Wingdings</vt:lpstr>
      <vt:lpstr>Office Theme</vt:lpstr>
      <vt:lpstr>CDE Office Hours</vt:lpstr>
      <vt:lpstr> CDE Team!</vt:lpstr>
      <vt:lpstr>ESSER Office Hours</vt:lpstr>
      <vt:lpstr>What are the first 3 words that come to mind when you hear “monitoring”? </vt:lpstr>
      <vt:lpstr>Agenda</vt:lpstr>
      <vt:lpstr>Monitoring Overview</vt:lpstr>
      <vt:lpstr>Purpose of Monitoring</vt:lpstr>
      <vt:lpstr>Monitoring Participants and Pathways </vt:lpstr>
      <vt:lpstr>CDE’s Monitoring </vt:lpstr>
      <vt:lpstr>ESSER vs. ESEA Monitoring</vt:lpstr>
      <vt:lpstr>Monitoring Updates &amp; Guidance</vt:lpstr>
      <vt:lpstr>ESEA vs ESSER Monitoring  </vt:lpstr>
      <vt:lpstr>During which school year will your LEA be monitored for ESEA? For ESSER? </vt:lpstr>
      <vt:lpstr>Key Differences between ESSER &amp; ESEA Monitoring</vt:lpstr>
      <vt:lpstr>Monitoring Timeline</vt:lpstr>
      <vt:lpstr>Notification</vt:lpstr>
      <vt:lpstr>Notification: Identified Indicators</vt:lpstr>
      <vt:lpstr>Statutory Indicator</vt:lpstr>
      <vt:lpstr>Evidence Submission</vt:lpstr>
      <vt:lpstr>Evidence Submission: Access to Syncplicity</vt:lpstr>
      <vt:lpstr>Evidence Submission: Syncplicity Folders</vt:lpstr>
      <vt:lpstr>Evidence Submission: Uploading Evidence</vt:lpstr>
      <vt:lpstr>Evidence Submission: Notify CDE</vt:lpstr>
      <vt:lpstr>Evidence Review</vt:lpstr>
      <vt:lpstr>Preliminary Findings Report</vt:lpstr>
      <vt:lpstr>Action Plan</vt:lpstr>
      <vt:lpstr>Training </vt:lpstr>
      <vt:lpstr>Jeremiah, Director Grants Administration, Denver Public Schools - District Monitoring Process</vt:lpstr>
      <vt:lpstr>Jeremiah, Director Grants Administration, Denver Public Schools - District Monitoring Process</vt:lpstr>
      <vt:lpstr>Jeremiah, Director Grants Administration, Denver Public Schools - District Monitoring Process</vt:lpstr>
      <vt:lpstr>Jeremiah, Director Grants Administration, Denver Public Schools - District Monitoring Process</vt:lpstr>
      <vt:lpstr>Questions?</vt:lpstr>
      <vt:lpstr>Updates and Reminders</vt:lpstr>
      <vt:lpstr>Reminders</vt:lpstr>
      <vt:lpstr>Reminder and Upcoming Topics! </vt:lpstr>
      <vt:lpstr>Questions?</vt:lpstr>
      <vt:lpstr>Thank you!   Enjoy the Breakout Room Conversation!   We’ll See You Next Week!</vt:lpstr>
      <vt:lpstr> CDE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Mohajeri-Nelson, Nazanin</dc:creator>
  <cp:lastModifiedBy>Owen, Emily</cp:lastModifiedBy>
  <cp:revision>14</cp:revision>
  <dcterms:modified xsi:type="dcterms:W3CDTF">2021-10-11T19:26:19Z</dcterms:modified>
</cp:coreProperties>
</file>