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7"/>
  </p:notesMasterIdLst>
  <p:sldIdLst>
    <p:sldId id="276" r:id="rId2"/>
    <p:sldId id="257" r:id="rId3"/>
    <p:sldId id="271" r:id="rId4"/>
    <p:sldId id="283" r:id="rId5"/>
    <p:sldId id="264" r:id="rId6"/>
    <p:sldId id="265" r:id="rId7"/>
    <p:sldId id="290" r:id="rId8"/>
    <p:sldId id="301" r:id="rId9"/>
    <p:sldId id="286" r:id="rId10"/>
    <p:sldId id="302" r:id="rId11"/>
    <p:sldId id="289" r:id="rId12"/>
    <p:sldId id="291" r:id="rId13"/>
    <p:sldId id="292" r:id="rId14"/>
    <p:sldId id="303" r:id="rId15"/>
    <p:sldId id="304" r:id="rId16"/>
    <p:sldId id="293" r:id="rId17"/>
    <p:sldId id="295" r:id="rId18"/>
    <p:sldId id="296" r:id="rId19"/>
    <p:sldId id="297" r:id="rId20"/>
    <p:sldId id="298" r:id="rId21"/>
    <p:sldId id="300" r:id="rId22"/>
    <p:sldId id="299" r:id="rId23"/>
    <p:sldId id="305" r:id="rId24"/>
    <p:sldId id="274" r:id="rId25"/>
    <p:sldId id="27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zanin Mohajeri-Nelson" initials="" lastIdx="2" clrIdx="0"/>
  <p:cmAuthor id="2" name="Kristin Crumley" initials="" lastIdx="2" clrIdx="1"/>
  <p:cmAuthor id="3" name="Tammy Giessinger"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5" autoAdjust="0"/>
    <p:restoredTop sz="86449" autoAdjust="0"/>
  </p:normalViewPr>
  <p:slideViewPr>
    <p:cSldViewPr snapToGrid="0">
      <p:cViewPr varScale="1">
        <p:scale>
          <a:sx n="62" d="100"/>
          <a:sy n="62" d="100"/>
        </p:scale>
        <p:origin x="86" y="34"/>
      </p:cViewPr>
      <p:guideLst/>
    </p:cSldViewPr>
  </p:slideViewPr>
  <p:outlineViewPr>
    <p:cViewPr>
      <p:scale>
        <a:sx n="33" d="100"/>
        <a:sy n="33" d="100"/>
      </p:scale>
      <p:origin x="0" y="-448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9a418578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9a418578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e9a4185781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e9a418578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e9a4185781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e9a418578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9871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e816102cb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e816102cb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e816102cb1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e816102cb1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these examples are from same district.</a:t>
            </a:r>
          </a:p>
        </p:txBody>
      </p:sp>
      <p:sp>
        <p:nvSpPr>
          <p:cNvPr id="4" name="Slide Number Placeholder 3"/>
          <p:cNvSpPr>
            <a:spLocks noGrp="1"/>
          </p:cNvSpPr>
          <p:nvPr>
            <p:ph type="sldNum" sz="quarter" idx="5"/>
          </p:nvPr>
        </p:nvSpPr>
        <p:spPr/>
        <p:txBody>
          <a:bodyPr/>
          <a:lstStyle/>
          <a:p>
            <a:fld id="{D8C3E97E-4890-4915-A7C2-F3D207C521C5}" type="slidenum">
              <a:rPr lang="en-US" smtClean="0"/>
              <a:t>13</a:t>
            </a:fld>
            <a:endParaRPr lang="en-US"/>
          </a:p>
        </p:txBody>
      </p:sp>
    </p:spTree>
    <p:extLst>
      <p:ext uri="{BB962C8B-B14F-4D97-AF65-F5344CB8AC3E}">
        <p14:creationId xmlns:p14="http://schemas.microsoft.com/office/powerpoint/2010/main" val="3424094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these examples are from same district.</a:t>
            </a:r>
          </a:p>
        </p:txBody>
      </p:sp>
      <p:sp>
        <p:nvSpPr>
          <p:cNvPr id="4" name="Slide Number Placeholder 3"/>
          <p:cNvSpPr>
            <a:spLocks noGrp="1"/>
          </p:cNvSpPr>
          <p:nvPr>
            <p:ph type="sldNum" sz="quarter" idx="5"/>
          </p:nvPr>
        </p:nvSpPr>
        <p:spPr/>
        <p:txBody>
          <a:bodyPr/>
          <a:lstStyle/>
          <a:p>
            <a:fld id="{D8C3E97E-4890-4915-A7C2-F3D207C521C5}" type="slidenum">
              <a:rPr lang="en-US" smtClean="0"/>
              <a:t>14</a:t>
            </a:fld>
            <a:endParaRPr lang="en-US"/>
          </a:p>
        </p:txBody>
      </p:sp>
    </p:spTree>
    <p:extLst>
      <p:ext uri="{BB962C8B-B14F-4D97-AF65-F5344CB8AC3E}">
        <p14:creationId xmlns:p14="http://schemas.microsoft.com/office/powerpoint/2010/main" val="438156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these examples are from same district.</a:t>
            </a:r>
          </a:p>
        </p:txBody>
      </p:sp>
      <p:sp>
        <p:nvSpPr>
          <p:cNvPr id="4" name="Slide Number Placeholder 3"/>
          <p:cNvSpPr>
            <a:spLocks noGrp="1"/>
          </p:cNvSpPr>
          <p:nvPr>
            <p:ph type="sldNum" sz="quarter" idx="5"/>
          </p:nvPr>
        </p:nvSpPr>
        <p:spPr/>
        <p:txBody>
          <a:bodyPr/>
          <a:lstStyle/>
          <a:p>
            <a:fld id="{D8C3E97E-4890-4915-A7C2-F3D207C521C5}" type="slidenum">
              <a:rPr lang="en-US" smtClean="0"/>
              <a:t>15</a:t>
            </a:fld>
            <a:endParaRPr lang="en-US"/>
          </a:p>
        </p:txBody>
      </p:sp>
    </p:spTree>
    <p:extLst>
      <p:ext uri="{BB962C8B-B14F-4D97-AF65-F5344CB8AC3E}">
        <p14:creationId xmlns:p14="http://schemas.microsoft.com/office/powerpoint/2010/main" val="16582909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4675238"/>
            <a:ext cx="12192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11" name="Straight Connector 10"/>
          <p:cNvCxnSpPr/>
          <p:nvPr userDrawn="1"/>
        </p:nvCxnSpPr>
        <p:spPr>
          <a:xfrm>
            <a:off x="914401" y="2752344"/>
            <a:ext cx="10402529" cy="20352"/>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3" name="Title 1"/>
          <p:cNvSpPr>
            <a:spLocks noGrp="1"/>
          </p:cNvSpPr>
          <p:nvPr>
            <p:ph type="ctrTitle"/>
          </p:nvPr>
        </p:nvSpPr>
        <p:spPr>
          <a:xfrm>
            <a:off x="-1" y="2595716"/>
            <a:ext cx="12192627" cy="2337620"/>
          </a:xfrm>
        </p:spPr>
        <p:txBody>
          <a:bodyPr anchor="t"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389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11/3/2021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89" r:id="rId11"/>
    <p:sldLayoutId id="214748366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hyperlink" Target="https://www.cde.state.co.us/fedprograms/monitoringwebinars" TargetMode="External"/><Relationship Id="rId2" Type="http://schemas.openxmlformats.org/officeDocument/2006/relationships/hyperlink" Target="https://www.cde.state.co.us/fedprograms/monit/index" TargetMode="External"/><Relationship Id="rId1" Type="http://schemas.openxmlformats.org/officeDocument/2006/relationships/slideLayout" Target="../slideLayouts/slideLayout11.xml"/><Relationship Id="rId5" Type="http://schemas.openxmlformats.org/officeDocument/2006/relationships/hyperlink" Target="https://www.cde.state.co.us/fedprograms/2020essaprogramrequirements" TargetMode="External"/><Relationship Id="rId4" Type="http://schemas.openxmlformats.org/officeDocument/2006/relationships/hyperlink" Target="https://www.cde.state.co.us/caresact/essermonitorschedul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cde.state.co.us/fedprograms/universalreview" TargetMode="External"/><Relationship Id="rId2" Type="http://schemas.openxmlformats.org/officeDocument/2006/relationships/hyperlink" Target="http://www.cde.state.co.us/fedprograms/regionalcontactspage" TargetMode="External"/><Relationship Id="rId1" Type="http://schemas.openxmlformats.org/officeDocument/2006/relationships/slideLayout" Target="../slideLayouts/slideLayout12.xml"/><Relationship Id="rId4" Type="http://schemas.openxmlformats.org/officeDocument/2006/relationships/hyperlink" Target="https://www.cde.state.co.us/caresact/essermonito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s://www2.ed.gov/fund/grant/apply/appforms/gepa427.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15600" y="1987200"/>
            <a:ext cx="11360800" cy="2883600"/>
          </a:xfrm>
          <a:prstGeom prst="rect">
            <a:avLst/>
          </a:prstGeom>
        </p:spPr>
        <p:txBody>
          <a:bodyPr spcFirstLastPara="1" vert="horz" wrap="square" lIns="121900" tIns="121900" rIns="121900" bIns="121900" rtlCol="0" anchor="b" anchorCtr="0">
            <a:normAutofit/>
          </a:bodyPr>
          <a:lstStyle/>
          <a:p>
            <a:pPr>
              <a:spcBef>
                <a:spcPts val="0"/>
              </a:spcBef>
            </a:pPr>
            <a:r>
              <a:rPr lang="en" dirty="0"/>
              <a:t>Program Requirement for the </a:t>
            </a:r>
            <a:endParaRPr dirty="0"/>
          </a:p>
          <a:p>
            <a:pPr>
              <a:spcBef>
                <a:spcPts val="0"/>
              </a:spcBef>
            </a:pPr>
            <a:r>
              <a:rPr lang="en" dirty="0"/>
              <a:t>Implementation of Funds - GEPA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22A1-F3AE-4DA2-B406-C09ECCB0A88C}"/>
              </a:ext>
            </a:extLst>
          </p:cNvPr>
          <p:cNvSpPr>
            <a:spLocks noGrp="1"/>
          </p:cNvSpPr>
          <p:nvPr>
            <p:ph type="title"/>
          </p:nvPr>
        </p:nvSpPr>
        <p:spPr/>
        <p:txBody>
          <a:bodyPr/>
          <a:lstStyle/>
          <a:p>
            <a:r>
              <a:rPr lang="en" dirty="0"/>
              <a:t>Demonstration of Compliance </a:t>
            </a:r>
            <a:endParaRPr lang="en-US" dirty="0"/>
          </a:p>
        </p:txBody>
      </p:sp>
      <p:sp>
        <p:nvSpPr>
          <p:cNvPr id="3" name="Content Placeholder 2">
            <a:extLst>
              <a:ext uri="{FF2B5EF4-FFF2-40B4-BE49-F238E27FC236}">
                <a16:creationId xmlns:a16="http://schemas.microsoft.com/office/drawing/2014/main" id="{8A9A7C4F-E33F-4DF7-86BF-BC0C5CDBA7A5}"/>
              </a:ext>
            </a:extLst>
          </p:cNvPr>
          <p:cNvSpPr>
            <a:spLocks noGrp="1"/>
          </p:cNvSpPr>
          <p:nvPr>
            <p:ph idx="1"/>
          </p:nvPr>
        </p:nvSpPr>
        <p:spPr/>
        <p:txBody>
          <a:bodyPr/>
          <a:lstStyle/>
          <a:p>
            <a:r>
              <a:rPr lang="en-US" sz="2400" kern="1200" dirty="0">
                <a:solidFill>
                  <a:schemeClr val="tx1"/>
                </a:solidFill>
                <a:effectLst/>
                <a:latin typeface="+mn-lt"/>
                <a:ea typeface="+mn-ea"/>
                <a:cs typeface="+mn-cs"/>
              </a:rPr>
              <a:t>GEPA statement identifying potential barriers or challenges in accessing federally-funded programs and </a:t>
            </a:r>
            <a:r>
              <a:rPr lang="en-US" dirty="0"/>
              <a:t>the </a:t>
            </a:r>
            <a:r>
              <a:rPr lang="en-US" sz="2400" kern="1200" dirty="0">
                <a:solidFill>
                  <a:schemeClr val="tx1"/>
                </a:solidFill>
                <a:effectLst/>
                <a:latin typeface="+mn-lt"/>
                <a:ea typeface="+mn-ea"/>
                <a:cs typeface="+mn-cs"/>
              </a:rPr>
              <a:t>steps that an LEA/applicant is taking to ensure equity of access and participation in grant programs</a:t>
            </a:r>
          </a:p>
          <a:p>
            <a:r>
              <a:rPr lang="en-US" dirty="0"/>
              <a:t>Evidence or narratives provided must explain how the GEPA statement was implemented.</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DFB9074D-AB36-43ED-878D-8E6551766D4F}"/>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4143346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3"/>
          <p:cNvSpPr txBox="1">
            <a:spLocks noGrp="1"/>
          </p:cNvSpPr>
          <p:nvPr>
            <p:ph type="ctrTitle"/>
          </p:nvPr>
        </p:nvSpPr>
        <p:spPr>
          <a:xfrm>
            <a:off x="0" y="1091380"/>
            <a:ext cx="12192627" cy="2337620"/>
          </a:xfrm>
          <a:prstGeom prst="rect">
            <a:avLst/>
          </a:prstGeom>
        </p:spPr>
        <p:txBody>
          <a:bodyPr spcFirstLastPara="1" vert="horz" wrap="square" lIns="121900" tIns="121900" rIns="121900" bIns="121900" rtlCol="0" anchor="b" anchorCtr="0">
            <a:normAutofit/>
          </a:bodyPr>
          <a:lstStyle/>
          <a:p>
            <a:pPr>
              <a:spcBef>
                <a:spcPts val="0"/>
              </a:spcBef>
            </a:pPr>
            <a:r>
              <a:rPr lang="en" dirty="0"/>
              <a:t>Examples of Evidence</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grpSp>
        <p:nvGrpSpPr>
          <p:cNvPr id="26" name="Group 25" descr="Chart outlining the review process of GEPA selection(s) in applications of programs being monitored.">
            <a:extLst>
              <a:ext uri="{FF2B5EF4-FFF2-40B4-BE49-F238E27FC236}">
                <a16:creationId xmlns:a16="http://schemas.microsoft.com/office/drawing/2014/main" id="{2D6EF9A4-0CC8-4632-8378-E382137DFCCD}"/>
              </a:ext>
            </a:extLst>
          </p:cNvPr>
          <p:cNvGrpSpPr/>
          <p:nvPr/>
        </p:nvGrpSpPr>
        <p:grpSpPr>
          <a:xfrm>
            <a:off x="1214930" y="1436914"/>
            <a:ext cx="9785321" cy="4738184"/>
            <a:chOff x="137640" y="225500"/>
            <a:chExt cx="8365315" cy="3868872"/>
          </a:xfrm>
        </p:grpSpPr>
        <p:sp>
          <p:nvSpPr>
            <p:cNvPr id="27" name="Google Shape;89;p19">
              <a:extLst>
                <a:ext uri="{FF2B5EF4-FFF2-40B4-BE49-F238E27FC236}">
                  <a16:creationId xmlns:a16="http://schemas.microsoft.com/office/drawing/2014/main" id="{55A38D84-AF5B-4031-B635-6DE5BD19D15F}"/>
                </a:ext>
              </a:extLst>
            </p:cNvPr>
            <p:cNvSpPr/>
            <p:nvPr/>
          </p:nvSpPr>
          <p:spPr>
            <a:xfrm>
              <a:off x="2298293" y="742538"/>
              <a:ext cx="1538100" cy="4425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Using ESSER Funds to support GEPA?</a:t>
              </a:r>
              <a:endParaRPr>
                <a:solidFill>
                  <a:srgbClr val="FFFFFF"/>
                </a:solidFill>
              </a:endParaRPr>
            </a:p>
          </p:txBody>
        </p:sp>
        <p:grpSp>
          <p:nvGrpSpPr>
            <p:cNvPr id="28" name="Google Shape;90;p19">
              <a:extLst>
                <a:ext uri="{FF2B5EF4-FFF2-40B4-BE49-F238E27FC236}">
                  <a16:creationId xmlns:a16="http://schemas.microsoft.com/office/drawing/2014/main" id="{A9894104-1EA6-4BBA-BEA1-2C4C5C572F00}"/>
                </a:ext>
              </a:extLst>
            </p:cNvPr>
            <p:cNvGrpSpPr/>
            <p:nvPr/>
          </p:nvGrpSpPr>
          <p:grpSpPr>
            <a:xfrm>
              <a:off x="3728203" y="1666649"/>
              <a:ext cx="1538103" cy="1501649"/>
              <a:chOff x="1610322" y="1716776"/>
              <a:chExt cx="1538103" cy="1501649"/>
            </a:xfrm>
          </p:grpSpPr>
          <p:sp>
            <p:nvSpPr>
              <p:cNvPr id="45" name="Google Shape;91;p19">
                <a:extLst>
                  <a:ext uri="{FF2B5EF4-FFF2-40B4-BE49-F238E27FC236}">
                    <a16:creationId xmlns:a16="http://schemas.microsoft.com/office/drawing/2014/main" id="{C4D2B1D9-FDF2-4AD3-9784-5621571DC8A7}"/>
                  </a:ext>
                </a:extLst>
              </p:cNvPr>
              <p:cNvSpPr/>
              <p:nvPr/>
            </p:nvSpPr>
            <p:spPr>
              <a:xfrm>
                <a:off x="1610322" y="1716776"/>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Yes</a:t>
                </a:r>
                <a:endParaRPr>
                  <a:solidFill>
                    <a:srgbClr val="FFFFFF"/>
                  </a:solidFill>
                </a:endParaRPr>
              </a:p>
            </p:txBody>
          </p:sp>
          <p:sp>
            <p:nvSpPr>
              <p:cNvPr id="46" name="Google Shape;92;p19">
                <a:extLst>
                  <a:ext uri="{FF2B5EF4-FFF2-40B4-BE49-F238E27FC236}">
                    <a16:creationId xmlns:a16="http://schemas.microsoft.com/office/drawing/2014/main" id="{54F17D07-1643-4F2A-953E-D7C7D4996CBC}"/>
                  </a:ext>
                </a:extLst>
              </p:cNvPr>
              <p:cNvSpPr/>
              <p:nvPr/>
            </p:nvSpPr>
            <p:spPr>
              <a:xfrm>
                <a:off x="1610325" y="2166625"/>
                <a:ext cx="1538100" cy="1051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Provide evidence to show how steps are being implemented in addition to expenditure detail</a:t>
                </a:r>
                <a:endParaRPr>
                  <a:solidFill>
                    <a:schemeClr val="dk1"/>
                  </a:solidFill>
                </a:endParaRPr>
              </a:p>
            </p:txBody>
          </p:sp>
        </p:grpSp>
        <p:cxnSp>
          <p:nvCxnSpPr>
            <p:cNvPr id="29" name="Google Shape;93;p19">
              <a:extLst>
                <a:ext uri="{FF2B5EF4-FFF2-40B4-BE49-F238E27FC236}">
                  <a16:creationId xmlns:a16="http://schemas.microsoft.com/office/drawing/2014/main" id="{822D9725-677B-4336-9CD7-485A7B95323D}"/>
                </a:ext>
              </a:extLst>
            </p:cNvPr>
            <p:cNvCxnSpPr>
              <a:cxnSpLocks/>
              <a:endCxn id="34" idx="0"/>
            </p:cNvCxnSpPr>
            <p:nvPr/>
          </p:nvCxnSpPr>
          <p:spPr>
            <a:xfrm rot="10800000" flipV="1">
              <a:off x="1675741" y="1422174"/>
              <a:ext cx="1391603" cy="334902"/>
            </a:xfrm>
            <a:prstGeom prst="bentConnector2">
              <a:avLst/>
            </a:prstGeom>
            <a:noFill/>
            <a:ln w="9525" cap="flat" cmpd="sng">
              <a:solidFill>
                <a:srgbClr val="C2C2C2"/>
              </a:solidFill>
              <a:prstDash val="solid"/>
              <a:round/>
              <a:headEnd type="none" w="sm" len="sm"/>
              <a:tailEnd type="none" w="sm" len="sm"/>
            </a:ln>
          </p:spPr>
        </p:cxnSp>
        <p:cxnSp>
          <p:nvCxnSpPr>
            <p:cNvPr id="30" name="Google Shape;94;p19">
              <a:extLst>
                <a:ext uri="{FF2B5EF4-FFF2-40B4-BE49-F238E27FC236}">
                  <a16:creationId xmlns:a16="http://schemas.microsoft.com/office/drawing/2014/main" id="{9D64811B-139E-4445-90A8-F0F824E2DE75}"/>
                </a:ext>
              </a:extLst>
            </p:cNvPr>
            <p:cNvCxnSpPr>
              <a:cxnSpLocks/>
              <a:stCxn id="45" idx="3"/>
              <a:endCxn id="44" idx="2"/>
            </p:cNvCxnSpPr>
            <p:nvPr/>
          </p:nvCxnSpPr>
          <p:spPr>
            <a:xfrm flipV="1">
              <a:off x="5266303" y="1185038"/>
              <a:ext cx="1330435" cy="702861"/>
            </a:xfrm>
            <a:prstGeom prst="bentConnector2">
              <a:avLst/>
            </a:prstGeom>
            <a:noFill/>
            <a:ln w="9525" cap="flat" cmpd="sng">
              <a:solidFill>
                <a:srgbClr val="C2C2C2"/>
              </a:solidFill>
              <a:prstDash val="solid"/>
              <a:round/>
              <a:headEnd type="none" w="sm" len="sm"/>
              <a:tailEnd type="none" w="sm" len="sm"/>
            </a:ln>
          </p:spPr>
        </p:cxnSp>
        <p:cxnSp>
          <p:nvCxnSpPr>
            <p:cNvPr id="31" name="Google Shape;95;p19">
              <a:extLst>
                <a:ext uri="{FF2B5EF4-FFF2-40B4-BE49-F238E27FC236}">
                  <a16:creationId xmlns:a16="http://schemas.microsoft.com/office/drawing/2014/main" id="{1CBE29B2-AD73-44CF-938D-2FF108618085}"/>
                </a:ext>
              </a:extLst>
            </p:cNvPr>
            <p:cNvCxnSpPr>
              <a:stCxn id="45" idx="2"/>
              <a:endCxn id="46" idx="0"/>
            </p:cNvCxnSpPr>
            <p:nvPr/>
          </p:nvCxnSpPr>
          <p:spPr>
            <a:xfrm rot="16200000" flipH="1">
              <a:off x="4493580" y="2112821"/>
              <a:ext cx="7349" cy="3"/>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32" name="Google Shape;96;p19">
              <a:extLst>
                <a:ext uri="{FF2B5EF4-FFF2-40B4-BE49-F238E27FC236}">
                  <a16:creationId xmlns:a16="http://schemas.microsoft.com/office/drawing/2014/main" id="{A0D0AFAA-0784-4831-9028-928E9CD6BBE1}"/>
                </a:ext>
              </a:extLst>
            </p:cNvPr>
            <p:cNvCxnSpPr>
              <a:cxnSpLocks/>
              <a:stCxn id="44" idx="2"/>
              <a:endCxn id="41" idx="0"/>
            </p:cNvCxnSpPr>
            <p:nvPr/>
          </p:nvCxnSpPr>
          <p:spPr>
            <a:xfrm rot="16200000" flipH="1">
              <a:off x="6914608" y="867168"/>
              <a:ext cx="481611" cy="111735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33" name="Google Shape;97;p19">
              <a:extLst>
                <a:ext uri="{FF2B5EF4-FFF2-40B4-BE49-F238E27FC236}">
                  <a16:creationId xmlns:a16="http://schemas.microsoft.com/office/drawing/2014/main" id="{BF068BDC-6E96-4679-BF8C-92B577C1F95F}"/>
                </a:ext>
              </a:extLst>
            </p:cNvPr>
            <p:cNvCxnSpPr>
              <a:stCxn id="35" idx="0"/>
              <a:endCxn id="34" idx="2"/>
            </p:cNvCxnSpPr>
            <p:nvPr/>
          </p:nvCxnSpPr>
          <p:spPr>
            <a:xfrm rot="5400000" flipH="1" flipV="1">
              <a:off x="1069966" y="2036300"/>
              <a:ext cx="442498" cy="769050"/>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34" name="Google Shape;99;p19">
              <a:extLst>
                <a:ext uri="{FF2B5EF4-FFF2-40B4-BE49-F238E27FC236}">
                  <a16:creationId xmlns:a16="http://schemas.microsoft.com/office/drawing/2014/main" id="{0ADC8BED-3A09-466F-96A6-9E5BFDFCF014}"/>
                </a:ext>
              </a:extLst>
            </p:cNvPr>
            <p:cNvSpPr/>
            <p:nvPr/>
          </p:nvSpPr>
          <p:spPr>
            <a:xfrm>
              <a:off x="906690" y="1757076"/>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35" name="Google Shape;98;p19">
              <a:extLst>
                <a:ext uri="{FF2B5EF4-FFF2-40B4-BE49-F238E27FC236}">
                  <a16:creationId xmlns:a16="http://schemas.microsoft.com/office/drawing/2014/main" id="{EFBE7274-4CBF-4926-90CD-D209698AFC3E}"/>
                </a:ext>
              </a:extLst>
            </p:cNvPr>
            <p:cNvSpPr/>
            <p:nvPr/>
          </p:nvSpPr>
          <p:spPr>
            <a:xfrm>
              <a:off x="137640"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ConsApp GEPA Used</a:t>
              </a:r>
              <a:endParaRPr dirty="0">
                <a:solidFill>
                  <a:srgbClr val="FFFFFF"/>
                </a:solidFill>
              </a:endParaRPr>
            </a:p>
          </p:txBody>
        </p:sp>
        <p:sp>
          <p:nvSpPr>
            <p:cNvPr id="36" name="Google Shape;100;p19">
              <a:extLst>
                <a:ext uri="{FF2B5EF4-FFF2-40B4-BE49-F238E27FC236}">
                  <a16:creationId xmlns:a16="http://schemas.microsoft.com/office/drawing/2014/main" id="{0020D298-8B4B-402C-82A3-556E8EBD5BB5}"/>
                </a:ext>
              </a:extLst>
            </p:cNvPr>
            <p:cNvSpPr/>
            <p:nvPr/>
          </p:nvSpPr>
          <p:spPr>
            <a:xfrm>
              <a:off x="1850772"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New/Updated GEPA in ESSER</a:t>
              </a:r>
              <a:endParaRPr dirty="0">
                <a:solidFill>
                  <a:srgbClr val="FFFFFF"/>
                </a:solidFill>
              </a:endParaRPr>
            </a:p>
          </p:txBody>
        </p:sp>
        <p:sp>
          <p:nvSpPr>
            <p:cNvPr id="37" name="Google Shape;101;p19">
              <a:extLst>
                <a:ext uri="{FF2B5EF4-FFF2-40B4-BE49-F238E27FC236}">
                  <a16:creationId xmlns:a16="http://schemas.microsoft.com/office/drawing/2014/main" id="{761308F0-DA9D-48CC-87FC-0DB585B678CC}"/>
                </a:ext>
              </a:extLst>
            </p:cNvPr>
            <p:cNvSpPr/>
            <p:nvPr/>
          </p:nvSpPr>
          <p:spPr>
            <a:xfrm>
              <a:off x="137640"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GEPA will be reviewed in ESEA monitoring</a:t>
              </a:r>
              <a:endParaRPr>
                <a:solidFill>
                  <a:schemeClr val="dk1"/>
                </a:solidFill>
              </a:endParaRPr>
            </a:p>
          </p:txBody>
        </p:sp>
        <p:sp>
          <p:nvSpPr>
            <p:cNvPr id="38" name="Google Shape;102;p19">
              <a:extLst>
                <a:ext uri="{FF2B5EF4-FFF2-40B4-BE49-F238E27FC236}">
                  <a16:creationId xmlns:a16="http://schemas.microsoft.com/office/drawing/2014/main" id="{8AC81E97-93BC-409C-AA3B-2BD1D776C184}"/>
                </a:ext>
              </a:extLst>
            </p:cNvPr>
            <p:cNvSpPr/>
            <p:nvPr/>
          </p:nvSpPr>
          <p:spPr>
            <a:xfrm>
              <a:off x="6964855" y="2085860"/>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sp>
          <p:nvSpPr>
            <p:cNvPr id="39" name="Google Shape;103;p19">
              <a:extLst>
                <a:ext uri="{FF2B5EF4-FFF2-40B4-BE49-F238E27FC236}">
                  <a16:creationId xmlns:a16="http://schemas.microsoft.com/office/drawing/2014/main" id="{84EC01D3-9911-4D5D-A878-8AB60866A796}"/>
                </a:ext>
              </a:extLst>
            </p:cNvPr>
            <p:cNvSpPr/>
            <p:nvPr/>
          </p:nvSpPr>
          <p:spPr>
            <a:xfrm>
              <a:off x="1610325" y="225500"/>
              <a:ext cx="5923800" cy="442500"/>
            </a:xfrm>
            <a:prstGeom prst="roundRect">
              <a:avLst>
                <a:gd name="adj" fmla="val 50000"/>
              </a:avLst>
            </a:prstGeom>
            <a:solidFill>
              <a:schemeClr val="accent1">
                <a:lumMod val="20000"/>
                <a:lumOff val="8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Review GEPA Selection(s) in Applications of Programs being Monitored</a:t>
              </a:r>
              <a:endParaRPr dirty="0"/>
            </a:p>
          </p:txBody>
        </p:sp>
        <p:cxnSp>
          <p:nvCxnSpPr>
            <p:cNvPr id="40" name="Google Shape;105;p19">
              <a:extLst>
                <a:ext uri="{FF2B5EF4-FFF2-40B4-BE49-F238E27FC236}">
                  <a16:creationId xmlns:a16="http://schemas.microsoft.com/office/drawing/2014/main" id="{0C713481-A148-43F4-9917-53ACDC7230B3}"/>
                </a:ext>
              </a:extLst>
            </p:cNvPr>
            <p:cNvCxnSpPr>
              <a:cxnSpLocks/>
              <a:stCxn id="45" idx="1"/>
              <a:endCxn id="27" idx="2"/>
            </p:cNvCxnSpPr>
            <p:nvPr/>
          </p:nvCxnSpPr>
          <p:spPr>
            <a:xfrm rot="10800000">
              <a:off x="3067343" y="1185039"/>
              <a:ext cx="660860" cy="702861"/>
            </a:xfrm>
            <a:prstGeom prst="bentConnector2">
              <a:avLst/>
            </a:prstGeom>
            <a:noFill/>
            <a:ln w="9525" cap="flat" cmpd="sng">
              <a:solidFill>
                <a:srgbClr val="C2C2C2"/>
              </a:solidFill>
              <a:prstDash val="solid"/>
              <a:round/>
              <a:headEnd type="none" w="sm" len="sm"/>
              <a:tailEnd type="none" w="sm" len="sm"/>
            </a:ln>
          </p:spPr>
        </p:cxnSp>
        <p:sp>
          <p:nvSpPr>
            <p:cNvPr id="41" name="Google Shape;106;p19">
              <a:extLst>
                <a:ext uri="{FF2B5EF4-FFF2-40B4-BE49-F238E27FC236}">
                  <a16:creationId xmlns:a16="http://schemas.microsoft.com/office/drawing/2014/main" id="{8283DC4E-4476-4B60-B6D3-461BC9E6EC84}"/>
                </a:ext>
              </a:extLst>
            </p:cNvPr>
            <p:cNvSpPr/>
            <p:nvPr/>
          </p:nvSpPr>
          <p:spPr>
            <a:xfrm>
              <a:off x="6945038" y="1666649"/>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42" name="Google Shape;107;p19">
              <a:extLst>
                <a:ext uri="{FF2B5EF4-FFF2-40B4-BE49-F238E27FC236}">
                  <a16:creationId xmlns:a16="http://schemas.microsoft.com/office/drawing/2014/main" id="{56D599A9-17C0-4E74-96B7-37D00BDDF916}"/>
                </a:ext>
              </a:extLst>
            </p:cNvPr>
            <p:cNvSpPr/>
            <p:nvPr/>
          </p:nvSpPr>
          <p:spPr>
            <a:xfrm>
              <a:off x="1850772"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cxnSp>
          <p:nvCxnSpPr>
            <p:cNvPr id="43" name="Google Shape;108;p19">
              <a:extLst>
                <a:ext uri="{FF2B5EF4-FFF2-40B4-BE49-F238E27FC236}">
                  <a16:creationId xmlns:a16="http://schemas.microsoft.com/office/drawing/2014/main" id="{88376E53-0A49-4F64-A79F-4E12FBCC1C2F}"/>
                </a:ext>
              </a:extLst>
            </p:cNvPr>
            <p:cNvCxnSpPr>
              <a:stCxn id="34" idx="2"/>
              <a:endCxn id="36" idx="0"/>
            </p:cNvCxnSpPr>
            <p:nvPr/>
          </p:nvCxnSpPr>
          <p:spPr>
            <a:xfrm rot="16200000" flipH="1">
              <a:off x="1926532" y="1948784"/>
              <a:ext cx="442498" cy="944082"/>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44" name="Google Shape;89;p19">
              <a:extLst>
                <a:ext uri="{FF2B5EF4-FFF2-40B4-BE49-F238E27FC236}">
                  <a16:creationId xmlns:a16="http://schemas.microsoft.com/office/drawing/2014/main" id="{2CED258F-9367-4AB4-9908-CAEA8EAF882E}"/>
                </a:ext>
              </a:extLst>
            </p:cNvPr>
            <p:cNvSpPr/>
            <p:nvPr/>
          </p:nvSpPr>
          <p:spPr>
            <a:xfrm>
              <a:off x="5827688" y="742538"/>
              <a:ext cx="1538100" cy="4425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Using ESEA Funds to support GEPA?</a:t>
              </a:r>
              <a:endParaRPr dirty="0">
                <a:solidFill>
                  <a:srgbClr val="FFFFFF"/>
                </a:solidFill>
              </a:endParaRPr>
            </a:p>
          </p:txBody>
        </p:sp>
      </p:grpSp>
      <p:sp>
        <p:nvSpPr>
          <p:cNvPr id="2" name="Title 1">
            <a:extLst>
              <a:ext uri="{FF2B5EF4-FFF2-40B4-BE49-F238E27FC236}">
                <a16:creationId xmlns:a16="http://schemas.microsoft.com/office/drawing/2014/main" id="{75EA5499-99F8-4DBF-BD50-03585A357B60}"/>
              </a:ext>
            </a:extLst>
          </p:cNvPr>
          <p:cNvSpPr>
            <a:spLocks noGrp="1"/>
          </p:cNvSpPr>
          <p:nvPr>
            <p:ph type="title"/>
          </p:nvPr>
        </p:nvSpPr>
        <p:spPr>
          <a:xfrm>
            <a:off x="443565" y="-898524"/>
            <a:ext cx="8065168" cy="898524"/>
          </a:xfrm>
        </p:spPr>
        <p:txBody>
          <a:bodyPr vert="horz" lIns="0" tIns="0" rIns="0" bIns="0" rtlCol="0" anchor="b" anchorCtr="0">
            <a:normAutofit/>
          </a:bodyPr>
          <a:lstStyle/>
          <a:p>
            <a:r>
              <a:rPr lang="en-US" dirty="0"/>
              <a:t>Review GEPA Selection(s) in Applications</a:t>
            </a:r>
          </a:p>
        </p:txBody>
      </p:sp>
    </p:spTree>
    <p:extLst>
      <p:ext uri="{BB962C8B-B14F-4D97-AF65-F5344CB8AC3E}">
        <p14:creationId xmlns:p14="http://schemas.microsoft.com/office/powerpoint/2010/main" val="4187144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
        <p:nvSpPr>
          <p:cNvPr id="5" name="Title 4"/>
          <p:cNvSpPr>
            <a:spLocks noGrp="1"/>
          </p:cNvSpPr>
          <p:nvPr>
            <p:ph type="title"/>
          </p:nvPr>
        </p:nvSpPr>
        <p:spPr/>
        <p:txBody>
          <a:bodyPr/>
          <a:lstStyle/>
          <a:p>
            <a:r>
              <a:rPr lang="en-US" dirty="0"/>
              <a:t>ESSER GEPA Statement Example (I, II, III)</a:t>
            </a:r>
          </a:p>
        </p:txBody>
      </p:sp>
      <p:sp>
        <p:nvSpPr>
          <p:cNvPr id="6" name="Google Shape;114;p20">
            <a:extLst>
              <a:ext uri="{FF2B5EF4-FFF2-40B4-BE49-F238E27FC236}">
                <a16:creationId xmlns:a16="http://schemas.microsoft.com/office/drawing/2014/main" id="{F46F3A3D-5795-4E33-9A58-F46F49CFA241}"/>
              </a:ext>
            </a:extLst>
          </p:cNvPr>
          <p:cNvSpPr txBox="1">
            <a:spLocks/>
          </p:cNvSpPr>
          <p:nvPr/>
        </p:nvSpPr>
        <p:spPr>
          <a:xfrm>
            <a:off x="74645" y="1175656"/>
            <a:ext cx="12036489" cy="5545819"/>
          </a:xfrm>
          <a:prstGeom prst="rect">
            <a:avLst/>
          </a:prstGeom>
        </p:spPr>
        <p:txBody>
          <a:bodyPr spcFirstLastPara="1" vert="horz" wrap="square" lIns="91425" tIns="91425" rIns="91425" bIns="91425"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2200" dirty="0"/>
              <a:t>ESSER I: </a:t>
            </a:r>
          </a:p>
          <a:p>
            <a:pPr marL="457200" indent="-265271">
              <a:spcBef>
                <a:spcPts val="1200"/>
              </a:spcBef>
              <a:buClr>
                <a:srgbClr val="333333"/>
              </a:buClr>
              <a:buSzPct val="100000"/>
              <a:buFont typeface="Arial" panose="020B0604020202020204" pitchFamily="34" charset="0"/>
              <a:buChar char="✓"/>
            </a:pPr>
            <a:r>
              <a:rPr lang="en-US" sz="2000" dirty="0">
                <a:solidFill>
                  <a:srgbClr val="333333"/>
                </a:solidFill>
              </a:rPr>
              <a:t> </a:t>
            </a:r>
            <a:r>
              <a:rPr lang="en-US" sz="2000" b="1" dirty="0">
                <a:solidFill>
                  <a:srgbClr val="333333"/>
                </a:solidFill>
              </a:rPr>
              <a:t>The GEPA statement provided through the 2019-2020 Consolidated Application has been updated to include steps the LEA will take to permit students, teachers, and other program beneficiaries to overcome barriers that impede equal access to, or participation in, programs funded with federal funds and should reflect the information listed below:</a:t>
            </a:r>
          </a:p>
          <a:p>
            <a:pPr marL="0" marR="393700" indent="0">
              <a:spcBef>
                <a:spcPts val="800"/>
              </a:spcBef>
              <a:buClr>
                <a:schemeClr val="dk1"/>
              </a:buClr>
              <a:buSzPct val="104761"/>
              <a:buFont typeface="Arial"/>
              <a:buNone/>
            </a:pPr>
            <a:r>
              <a:rPr lang="en-US" sz="2000" dirty="0">
                <a:solidFill>
                  <a:srgbClr val="333333"/>
                </a:solidFill>
              </a:rPr>
              <a:t>Barrier Description: The Example School District has identified a lack of access to technology devices and services as well as a lack of cultural competency in instruction, specifically in regard to the social, emotional, and academic success of its free &amp; reduced learners, as a root cause of low student achievement. The LEA will provide one to one devices for all students K-12 as well as professional development opportunities for teachers to address online instruction and culturally responsive instructional practices. How will LEA mitigate barriers? Example will assistant families in obtaining access and acquiring funding for internet access to support remote learning and technology needs. Consistent progress monitoring will determine instructional direction. Current practices include awareness of the home culture including personal hygiene, scholarships for students in need and additional support in time and mental health counseling. Academic strategies include CITW Strategies and Kagan Strategies. Funds to support these activities: State Local funds</a:t>
            </a:r>
          </a:p>
        </p:txBody>
      </p:sp>
    </p:spTree>
    <p:extLst>
      <p:ext uri="{BB962C8B-B14F-4D97-AF65-F5344CB8AC3E}">
        <p14:creationId xmlns:p14="http://schemas.microsoft.com/office/powerpoint/2010/main" val="323918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14</a:t>
            </a:fld>
            <a:endParaRPr lang="en-US" dirty="0"/>
          </a:p>
        </p:txBody>
      </p:sp>
      <p:sp>
        <p:nvSpPr>
          <p:cNvPr id="5" name="Title 4"/>
          <p:cNvSpPr>
            <a:spLocks noGrp="1"/>
          </p:cNvSpPr>
          <p:nvPr>
            <p:ph type="title"/>
          </p:nvPr>
        </p:nvSpPr>
        <p:spPr/>
        <p:txBody>
          <a:bodyPr/>
          <a:lstStyle/>
          <a:p>
            <a:r>
              <a:rPr lang="en-US" dirty="0"/>
              <a:t>ESSER GEPA Statement Example (I, II, III)</a:t>
            </a:r>
          </a:p>
        </p:txBody>
      </p:sp>
      <p:sp>
        <p:nvSpPr>
          <p:cNvPr id="6" name="Google Shape;114;p20">
            <a:extLst>
              <a:ext uri="{FF2B5EF4-FFF2-40B4-BE49-F238E27FC236}">
                <a16:creationId xmlns:a16="http://schemas.microsoft.com/office/drawing/2014/main" id="{F46F3A3D-5795-4E33-9A58-F46F49CFA241}"/>
              </a:ext>
            </a:extLst>
          </p:cNvPr>
          <p:cNvSpPr txBox="1">
            <a:spLocks/>
          </p:cNvSpPr>
          <p:nvPr/>
        </p:nvSpPr>
        <p:spPr>
          <a:xfrm>
            <a:off x="74645" y="1175656"/>
            <a:ext cx="12036489" cy="5545819"/>
          </a:xfrm>
          <a:prstGeom prst="rect">
            <a:avLst/>
          </a:prstGeom>
        </p:spPr>
        <p:txBody>
          <a:bodyPr spcFirstLastPara="1" vert="horz" wrap="square" lIns="91425" tIns="91425" rIns="91425" bIns="91425" rtlCol="0" anchor="t" anchorCtr="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800"/>
              </a:spcBef>
              <a:buFont typeface="Arial" panose="020B0604020202020204" pitchFamily="34" charset="0"/>
              <a:buNone/>
            </a:pPr>
            <a:r>
              <a:rPr lang="en-US" sz="2200" dirty="0"/>
              <a:t>ESSER II:</a:t>
            </a:r>
          </a:p>
          <a:p>
            <a:pPr marL="457200" indent="-265271">
              <a:spcBef>
                <a:spcPts val="1200"/>
              </a:spcBef>
              <a:buClr>
                <a:srgbClr val="333333"/>
              </a:buClr>
              <a:buSzPct val="100000"/>
              <a:buFont typeface="Arial" panose="020B0604020202020204" pitchFamily="34" charset="0"/>
              <a:buChar char="✓"/>
            </a:pPr>
            <a:r>
              <a:rPr lang="en-US" sz="1800" dirty="0">
                <a:solidFill>
                  <a:srgbClr val="333333"/>
                </a:solidFill>
                <a:highlight>
                  <a:schemeClr val="lt1"/>
                </a:highlight>
              </a:rPr>
              <a:t> </a:t>
            </a:r>
            <a:r>
              <a:rPr lang="en-US" sz="1800" b="1" dirty="0">
                <a:solidFill>
                  <a:srgbClr val="333333"/>
                </a:solidFill>
                <a:highlight>
                  <a:schemeClr val="lt1"/>
                </a:highlight>
              </a:rPr>
              <a:t>The GEPA statement provided through the 2019-2020 or 2020-2021 Consolidated Application has been updated to include steps the LEA will take to permit students, teachers, and other program beneficiaries to overcome barriers that impede equal access to, or participation in, programs funded with these federal funds and should reflect the information listed below:</a:t>
            </a:r>
            <a:endParaRPr lang="en-US" sz="1800" dirty="0">
              <a:solidFill>
                <a:srgbClr val="333333"/>
              </a:solidFill>
              <a:highlight>
                <a:schemeClr val="lt1"/>
              </a:highlight>
            </a:endParaRPr>
          </a:p>
          <a:p>
            <a:pPr marL="0" indent="0">
              <a:spcBef>
                <a:spcPts val="1200"/>
              </a:spcBef>
              <a:buFont typeface="Arial" panose="020B0604020202020204" pitchFamily="34" charset="0"/>
              <a:buNone/>
            </a:pPr>
            <a:r>
              <a:rPr lang="en-US" sz="1800" dirty="0">
                <a:solidFill>
                  <a:srgbClr val="333333"/>
                </a:solidFill>
                <a:highlight>
                  <a:schemeClr val="lt1"/>
                </a:highlight>
              </a:rPr>
              <a:t>Barrier Description: The Example School District has identified a lack of access to instruction, training, and services related to mental health support as well as the social, emotional, and academic success of its free &amp; reduced learners, as a root cause of low student achievement. The LEA will provide training for staff and designate personnel to support students who need access to tiered interventions for mental health as well as social emotional learning. All K-12 students as well as staff will receive specific instruction and professional development opportunities to address the impact of the COVID-19 pandemic on academics as well as other cultural issues impacting students today. The District will also work to ensure proper social distancing and a safe and healthy learning environment. How will LEA mitigate barriers? To ensure equal access, Example will provide personnel directly or support students in accessing the support needed for mental and social emotional health. Technology will be provided for virtual meetings as approved. The facility and transportation will be updated to provide the safest environment possible for physical health and emotional well being. MTSS and interventions will be implemented for students who have demonstrated a learning loss due to the COVID-19 pandemic. Example will assist families in obtaining access and acquiring funding for internet access to support remote learning and technology needs. Consistent progress monitoring will determine instructional direction. Current practices include awareness of the home culture including personal hygiene, scholarships for students in need and additional support and mental health counseling. Academic strategies include CITW Strategies and Kagan Strategies. Funds to support these activities: State Local funds</a:t>
            </a:r>
            <a:endParaRPr lang="en-US" sz="1800" dirty="0">
              <a:highlight>
                <a:schemeClr val="lt1"/>
              </a:highlight>
            </a:endParaRPr>
          </a:p>
        </p:txBody>
      </p:sp>
    </p:spTree>
    <p:extLst>
      <p:ext uri="{BB962C8B-B14F-4D97-AF65-F5344CB8AC3E}">
        <p14:creationId xmlns:p14="http://schemas.microsoft.com/office/powerpoint/2010/main" val="4171440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15</a:t>
            </a:fld>
            <a:endParaRPr lang="en-US" dirty="0"/>
          </a:p>
        </p:txBody>
      </p:sp>
      <p:sp>
        <p:nvSpPr>
          <p:cNvPr id="5" name="Title 4"/>
          <p:cNvSpPr>
            <a:spLocks noGrp="1"/>
          </p:cNvSpPr>
          <p:nvPr>
            <p:ph type="title"/>
          </p:nvPr>
        </p:nvSpPr>
        <p:spPr/>
        <p:txBody>
          <a:bodyPr/>
          <a:lstStyle/>
          <a:p>
            <a:r>
              <a:rPr lang="en-US" dirty="0"/>
              <a:t>ESSER GEPA Statement Example (I, II, III)</a:t>
            </a:r>
          </a:p>
        </p:txBody>
      </p:sp>
      <p:sp>
        <p:nvSpPr>
          <p:cNvPr id="6" name="Google Shape;114;p20">
            <a:extLst>
              <a:ext uri="{FF2B5EF4-FFF2-40B4-BE49-F238E27FC236}">
                <a16:creationId xmlns:a16="http://schemas.microsoft.com/office/drawing/2014/main" id="{F46F3A3D-5795-4E33-9A58-F46F49CFA241}"/>
              </a:ext>
            </a:extLst>
          </p:cNvPr>
          <p:cNvSpPr txBox="1">
            <a:spLocks/>
          </p:cNvSpPr>
          <p:nvPr/>
        </p:nvSpPr>
        <p:spPr>
          <a:xfrm>
            <a:off x="74645" y="1175656"/>
            <a:ext cx="12036489" cy="5545819"/>
          </a:xfrm>
          <a:prstGeom prst="rect">
            <a:avLst/>
          </a:prstGeom>
        </p:spPr>
        <p:txBody>
          <a:bodyPr spcFirstLastPara="1" vert="horz" wrap="square" lIns="91425" tIns="91425" rIns="91425" bIns="91425"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buFont typeface="Arial" panose="020B0604020202020204" pitchFamily="34" charset="0"/>
              <a:buNone/>
            </a:pPr>
            <a:r>
              <a:rPr lang="en-US" sz="2200" dirty="0"/>
              <a:t>ESSER III:</a:t>
            </a:r>
          </a:p>
          <a:p>
            <a:pPr marL="457200" indent="-265271">
              <a:spcBef>
                <a:spcPts val="1200"/>
              </a:spcBef>
              <a:buClr>
                <a:srgbClr val="333333"/>
              </a:buClr>
              <a:buSzPct val="100000"/>
              <a:buFont typeface="Arial" panose="020B0604020202020204" pitchFamily="34" charset="0"/>
              <a:buChar char="✓"/>
            </a:pPr>
            <a:r>
              <a:rPr lang="en-US" sz="1800" dirty="0">
                <a:solidFill>
                  <a:srgbClr val="333333"/>
                </a:solidFill>
              </a:rPr>
              <a:t> </a:t>
            </a:r>
            <a:r>
              <a:rPr lang="en-US" sz="1800" b="1" dirty="0">
                <a:solidFill>
                  <a:srgbClr val="333333"/>
                </a:solidFill>
              </a:rPr>
              <a:t>The following describes the steps the LEA will take to permit students, teachers, and other program beneficiaries to overcome barriers that impede equal access to, or participation in, programs funded with ARP ESSER III Funds. </a:t>
            </a:r>
          </a:p>
          <a:p>
            <a:pPr marL="191929" indent="0">
              <a:spcBef>
                <a:spcPts val="1200"/>
              </a:spcBef>
              <a:buClr>
                <a:srgbClr val="333333"/>
              </a:buClr>
              <a:buSzPct val="100000"/>
              <a:buNone/>
            </a:pPr>
            <a:r>
              <a:rPr lang="en-US" sz="1800" dirty="0">
                <a:solidFill>
                  <a:srgbClr val="333333"/>
                </a:solidFill>
              </a:rPr>
              <a:t>Barrier Description: The Example School District has identified a lack of access to instruction, training, and services related to mental health support as well as the social, emotional, and academic success of its free &amp; reduced learners, as a root cause of low student achievement. The LEA will provide training for staff and designate personnel to support students who need access to tiered interventions for mental health as well as social emotional learning. All K-12 students as well as staff will receive specific instruction and professional development opportunities to address the impact of the COVID-19 pandemic on academics as well as other cultural issues impacting students today. The District will also work to ensure proper social distancing and a safe and healthy learning environment. How will LEA mitigate barriers? To ensure equal access, Example will provide personnel directly or support students in accessing the support needed for mental and social emotional health. Technology will be provided for virtual meetings as approved. The facility and transportation will be updated to provide the safest environment possible for physical health and emotional well being. MTSS and interventions will be implemented for students who have demonstrated a learning loss due to the COVID-19 pandemic. Example will assist families in obtaining access and acquiring funding for internet access to support remote learning and technology needs. Consistent progress monitoring will determine instructional direction. Current practices include awareness of the home culture including personal hygiene, scholarships for students in need and additional support and mental health counseling. Academic strategies include CITW Strategies and Kagan Strategies.</a:t>
            </a:r>
            <a:endParaRPr lang="en-US" sz="1800" dirty="0"/>
          </a:p>
        </p:txBody>
      </p:sp>
    </p:spTree>
    <p:extLst>
      <p:ext uri="{BB962C8B-B14F-4D97-AF65-F5344CB8AC3E}">
        <p14:creationId xmlns:p14="http://schemas.microsoft.com/office/powerpoint/2010/main" val="62303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16</a:t>
            </a:fld>
            <a:endParaRPr lang="en-US" dirty="0"/>
          </a:p>
        </p:txBody>
      </p:sp>
      <p:grpSp>
        <p:nvGrpSpPr>
          <p:cNvPr id="6" name="Group 5" descr="Chart outlining the review process of GEPA selection(s) in applications of programs being monitored.">
            <a:extLst>
              <a:ext uri="{FF2B5EF4-FFF2-40B4-BE49-F238E27FC236}">
                <a16:creationId xmlns:a16="http://schemas.microsoft.com/office/drawing/2014/main" id="{2AC92259-E5D2-428D-852C-9BFE4AA8BEBC}"/>
              </a:ext>
            </a:extLst>
          </p:cNvPr>
          <p:cNvGrpSpPr/>
          <p:nvPr/>
        </p:nvGrpSpPr>
        <p:grpSpPr>
          <a:xfrm>
            <a:off x="1214930" y="1436914"/>
            <a:ext cx="9785321" cy="4738184"/>
            <a:chOff x="137640" y="225500"/>
            <a:chExt cx="8365315" cy="3868872"/>
          </a:xfrm>
        </p:grpSpPr>
        <p:sp>
          <p:nvSpPr>
            <p:cNvPr id="7" name="Google Shape;89;p19">
              <a:extLst>
                <a:ext uri="{FF2B5EF4-FFF2-40B4-BE49-F238E27FC236}">
                  <a16:creationId xmlns:a16="http://schemas.microsoft.com/office/drawing/2014/main" id="{F16EAD85-DE3C-41CA-9994-B565C80A7850}"/>
                </a:ext>
              </a:extLst>
            </p:cNvPr>
            <p:cNvSpPr/>
            <p:nvPr/>
          </p:nvSpPr>
          <p:spPr>
            <a:xfrm>
              <a:off x="2298293" y="742538"/>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Using ESSER Funds to support GEPA?</a:t>
              </a:r>
              <a:endParaRPr dirty="0"/>
            </a:p>
          </p:txBody>
        </p:sp>
        <p:grpSp>
          <p:nvGrpSpPr>
            <p:cNvPr id="8" name="Google Shape;90;p19">
              <a:extLst>
                <a:ext uri="{FF2B5EF4-FFF2-40B4-BE49-F238E27FC236}">
                  <a16:creationId xmlns:a16="http://schemas.microsoft.com/office/drawing/2014/main" id="{CC4CF387-0EF2-496E-9469-2EBCA90DE4DD}"/>
                </a:ext>
              </a:extLst>
            </p:cNvPr>
            <p:cNvGrpSpPr/>
            <p:nvPr/>
          </p:nvGrpSpPr>
          <p:grpSpPr>
            <a:xfrm>
              <a:off x="3728203" y="1666649"/>
              <a:ext cx="1538103" cy="1501649"/>
              <a:chOff x="1610322" y="1716776"/>
              <a:chExt cx="1538103" cy="1501649"/>
            </a:xfrm>
          </p:grpSpPr>
          <p:sp>
            <p:nvSpPr>
              <p:cNvPr id="25" name="Google Shape;91;p19">
                <a:extLst>
                  <a:ext uri="{FF2B5EF4-FFF2-40B4-BE49-F238E27FC236}">
                    <a16:creationId xmlns:a16="http://schemas.microsoft.com/office/drawing/2014/main" id="{ED60A6F5-CC6B-426A-8326-72F73DB73F13}"/>
                  </a:ext>
                </a:extLst>
              </p:cNvPr>
              <p:cNvSpPr/>
              <p:nvPr/>
            </p:nvSpPr>
            <p:spPr>
              <a:xfrm>
                <a:off x="1610322" y="1716776"/>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Yes</a:t>
                </a:r>
                <a:endParaRPr dirty="0"/>
              </a:p>
            </p:txBody>
          </p:sp>
          <p:sp>
            <p:nvSpPr>
              <p:cNvPr id="26" name="Google Shape;92;p19">
                <a:extLst>
                  <a:ext uri="{FF2B5EF4-FFF2-40B4-BE49-F238E27FC236}">
                    <a16:creationId xmlns:a16="http://schemas.microsoft.com/office/drawing/2014/main" id="{96DC23FD-E81D-4DCB-9345-58FECDDF3AD1}"/>
                  </a:ext>
                </a:extLst>
              </p:cNvPr>
              <p:cNvSpPr/>
              <p:nvPr/>
            </p:nvSpPr>
            <p:spPr>
              <a:xfrm>
                <a:off x="1610325" y="2166625"/>
                <a:ext cx="1538100" cy="10518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Provide evidence to show how steps are being implemented in addition to expenditure detail</a:t>
                </a:r>
                <a:endParaRPr dirty="0">
                  <a:solidFill>
                    <a:schemeClr val="dk1"/>
                  </a:solidFill>
                </a:endParaRPr>
              </a:p>
            </p:txBody>
          </p:sp>
        </p:grpSp>
        <p:cxnSp>
          <p:nvCxnSpPr>
            <p:cNvPr id="9" name="Google Shape;93;p19">
              <a:extLst>
                <a:ext uri="{FF2B5EF4-FFF2-40B4-BE49-F238E27FC236}">
                  <a16:creationId xmlns:a16="http://schemas.microsoft.com/office/drawing/2014/main" id="{D54C40F3-B6AF-4B35-8873-FFFACAE341E1}"/>
                </a:ext>
              </a:extLst>
            </p:cNvPr>
            <p:cNvCxnSpPr>
              <a:cxnSpLocks/>
              <a:endCxn id="14" idx="0"/>
            </p:cNvCxnSpPr>
            <p:nvPr/>
          </p:nvCxnSpPr>
          <p:spPr>
            <a:xfrm rot="10800000" flipV="1">
              <a:off x="1675741" y="1422174"/>
              <a:ext cx="1391603" cy="334902"/>
            </a:xfrm>
            <a:prstGeom prst="bentConnector2">
              <a:avLst/>
            </a:prstGeom>
            <a:noFill/>
            <a:ln w="9525" cap="flat" cmpd="sng">
              <a:solidFill>
                <a:srgbClr val="C2C2C2"/>
              </a:solidFill>
              <a:prstDash val="solid"/>
              <a:round/>
              <a:headEnd type="none" w="sm" len="sm"/>
              <a:tailEnd type="none" w="sm" len="sm"/>
            </a:ln>
          </p:spPr>
        </p:cxnSp>
        <p:cxnSp>
          <p:nvCxnSpPr>
            <p:cNvPr id="10" name="Google Shape;94;p19">
              <a:extLst>
                <a:ext uri="{FF2B5EF4-FFF2-40B4-BE49-F238E27FC236}">
                  <a16:creationId xmlns:a16="http://schemas.microsoft.com/office/drawing/2014/main" id="{E3672C1D-A50A-489C-93D6-98EEB9D1AFDC}"/>
                </a:ext>
              </a:extLst>
            </p:cNvPr>
            <p:cNvCxnSpPr>
              <a:cxnSpLocks/>
              <a:stCxn id="25" idx="3"/>
              <a:endCxn id="24" idx="2"/>
            </p:cNvCxnSpPr>
            <p:nvPr/>
          </p:nvCxnSpPr>
          <p:spPr>
            <a:xfrm flipV="1">
              <a:off x="5266303" y="1185038"/>
              <a:ext cx="1330435" cy="702861"/>
            </a:xfrm>
            <a:prstGeom prst="bentConnector2">
              <a:avLst/>
            </a:prstGeom>
            <a:noFill/>
            <a:ln w="9525" cap="flat" cmpd="sng">
              <a:solidFill>
                <a:srgbClr val="C2C2C2"/>
              </a:solidFill>
              <a:prstDash val="solid"/>
              <a:round/>
              <a:headEnd type="none" w="sm" len="sm"/>
              <a:tailEnd type="none" w="sm" len="sm"/>
            </a:ln>
          </p:spPr>
        </p:cxnSp>
        <p:cxnSp>
          <p:nvCxnSpPr>
            <p:cNvPr id="11" name="Google Shape;95;p19">
              <a:extLst>
                <a:ext uri="{FF2B5EF4-FFF2-40B4-BE49-F238E27FC236}">
                  <a16:creationId xmlns:a16="http://schemas.microsoft.com/office/drawing/2014/main" id="{0267D295-9C51-4223-BED2-3CDE87E61FA5}"/>
                </a:ext>
              </a:extLst>
            </p:cNvPr>
            <p:cNvCxnSpPr>
              <a:stCxn id="25" idx="2"/>
              <a:endCxn id="26" idx="0"/>
            </p:cNvCxnSpPr>
            <p:nvPr/>
          </p:nvCxnSpPr>
          <p:spPr>
            <a:xfrm rot="16200000" flipH="1">
              <a:off x="4493580" y="2112821"/>
              <a:ext cx="7349" cy="3"/>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2" name="Google Shape;96;p19">
              <a:extLst>
                <a:ext uri="{FF2B5EF4-FFF2-40B4-BE49-F238E27FC236}">
                  <a16:creationId xmlns:a16="http://schemas.microsoft.com/office/drawing/2014/main" id="{D8C3C81B-DE52-4267-BD14-CBA4AA8B24D1}"/>
                </a:ext>
              </a:extLst>
            </p:cNvPr>
            <p:cNvCxnSpPr>
              <a:cxnSpLocks/>
              <a:stCxn id="24" idx="2"/>
              <a:endCxn id="21" idx="0"/>
            </p:cNvCxnSpPr>
            <p:nvPr/>
          </p:nvCxnSpPr>
          <p:spPr>
            <a:xfrm rot="16200000" flipH="1">
              <a:off x="6914608" y="867168"/>
              <a:ext cx="481611" cy="111735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 name="Google Shape;97;p19">
              <a:extLst>
                <a:ext uri="{FF2B5EF4-FFF2-40B4-BE49-F238E27FC236}">
                  <a16:creationId xmlns:a16="http://schemas.microsoft.com/office/drawing/2014/main" id="{B2E59C14-F11E-4F7B-8A2D-82CA14841AB6}"/>
                </a:ext>
              </a:extLst>
            </p:cNvPr>
            <p:cNvCxnSpPr>
              <a:stCxn id="15" idx="0"/>
              <a:endCxn id="14" idx="2"/>
            </p:cNvCxnSpPr>
            <p:nvPr/>
          </p:nvCxnSpPr>
          <p:spPr>
            <a:xfrm rot="5400000" flipH="1" flipV="1">
              <a:off x="1069966" y="2036300"/>
              <a:ext cx="442498" cy="769050"/>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14" name="Google Shape;99;p19">
              <a:extLst>
                <a:ext uri="{FF2B5EF4-FFF2-40B4-BE49-F238E27FC236}">
                  <a16:creationId xmlns:a16="http://schemas.microsoft.com/office/drawing/2014/main" id="{3CE492B4-70ED-40E1-ADE0-23BB55901195}"/>
                </a:ext>
              </a:extLst>
            </p:cNvPr>
            <p:cNvSpPr/>
            <p:nvPr/>
          </p:nvSpPr>
          <p:spPr>
            <a:xfrm>
              <a:off x="906690" y="1757076"/>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15" name="Google Shape;98;p19">
              <a:extLst>
                <a:ext uri="{FF2B5EF4-FFF2-40B4-BE49-F238E27FC236}">
                  <a16:creationId xmlns:a16="http://schemas.microsoft.com/office/drawing/2014/main" id="{E8DF2DAB-43E2-4A5D-8B5C-82311CDBDDED}"/>
                </a:ext>
              </a:extLst>
            </p:cNvPr>
            <p:cNvSpPr/>
            <p:nvPr/>
          </p:nvSpPr>
          <p:spPr>
            <a:xfrm>
              <a:off x="137640"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ConsApp GEPA Used</a:t>
              </a:r>
              <a:endParaRPr dirty="0">
                <a:solidFill>
                  <a:srgbClr val="FFFFFF"/>
                </a:solidFill>
              </a:endParaRPr>
            </a:p>
          </p:txBody>
        </p:sp>
        <p:sp>
          <p:nvSpPr>
            <p:cNvPr id="16" name="Google Shape;100;p19">
              <a:extLst>
                <a:ext uri="{FF2B5EF4-FFF2-40B4-BE49-F238E27FC236}">
                  <a16:creationId xmlns:a16="http://schemas.microsoft.com/office/drawing/2014/main" id="{6953499E-DD7E-4F1F-B063-79353EEA640A}"/>
                </a:ext>
              </a:extLst>
            </p:cNvPr>
            <p:cNvSpPr/>
            <p:nvPr/>
          </p:nvSpPr>
          <p:spPr>
            <a:xfrm>
              <a:off x="1850772"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New/Updated GEPA in ESSER</a:t>
              </a:r>
              <a:endParaRPr>
                <a:solidFill>
                  <a:srgbClr val="FFFFFF"/>
                </a:solidFill>
              </a:endParaRPr>
            </a:p>
          </p:txBody>
        </p:sp>
        <p:sp>
          <p:nvSpPr>
            <p:cNvPr id="17" name="Google Shape;101;p19">
              <a:extLst>
                <a:ext uri="{FF2B5EF4-FFF2-40B4-BE49-F238E27FC236}">
                  <a16:creationId xmlns:a16="http://schemas.microsoft.com/office/drawing/2014/main" id="{0AE07F47-946D-4DA1-BCCA-1490B139C22C}"/>
                </a:ext>
              </a:extLst>
            </p:cNvPr>
            <p:cNvSpPr/>
            <p:nvPr/>
          </p:nvSpPr>
          <p:spPr>
            <a:xfrm>
              <a:off x="137640"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GEPA will be reviewed in ESEA monitoring</a:t>
              </a:r>
              <a:endParaRPr>
                <a:solidFill>
                  <a:schemeClr val="dk1"/>
                </a:solidFill>
              </a:endParaRPr>
            </a:p>
          </p:txBody>
        </p:sp>
        <p:sp>
          <p:nvSpPr>
            <p:cNvPr id="18" name="Google Shape;102;p19">
              <a:extLst>
                <a:ext uri="{FF2B5EF4-FFF2-40B4-BE49-F238E27FC236}">
                  <a16:creationId xmlns:a16="http://schemas.microsoft.com/office/drawing/2014/main" id="{FCF9E36E-C0EA-4F1A-B601-8A3662D6CF38}"/>
                </a:ext>
              </a:extLst>
            </p:cNvPr>
            <p:cNvSpPr/>
            <p:nvPr/>
          </p:nvSpPr>
          <p:spPr>
            <a:xfrm>
              <a:off x="6964855" y="2085860"/>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sp>
          <p:nvSpPr>
            <p:cNvPr id="19" name="Google Shape;103;p19">
              <a:extLst>
                <a:ext uri="{FF2B5EF4-FFF2-40B4-BE49-F238E27FC236}">
                  <a16:creationId xmlns:a16="http://schemas.microsoft.com/office/drawing/2014/main" id="{F62C6812-C83F-43DA-BA7C-51EF654B16ED}"/>
                </a:ext>
              </a:extLst>
            </p:cNvPr>
            <p:cNvSpPr/>
            <p:nvPr/>
          </p:nvSpPr>
          <p:spPr>
            <a:xfrm>
              <a:off x="1610325" y="225500"/>
              <a:ext cx="5923800" cy="442500"/>
            </a:xfrm>
            <a:prstGeom prst="roundRect">
              <a:avLst>
                <a:gd name="adj" fmla="val 50000"/>
              </a:avLst>
            </a:prstGeom>
            <a:solidFill>
              <a:schemeClr val="accent1">
                <a:lumMod val="20000"/>
                <a:lumOff val="8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Review GEPA Selection(s) in Applications of Programs being Monitored</a:t>
              </a:r>
              <a:endParaRPr dirty="0"/>
            </a:p>
          </p:txBody>
        </p:sp>
        <p:cxnSp>
          <p:nvCxnSpPr>
            <p:cNvPr id="20" name="Google Shape;105;p19">
              <a:extLst>
                <a:ext uri="{FF2B5EF4-FFF2-40B4-BE49-F238E27FC236}">
                  <a16:creationId xmlns:a16="http://schemas.microsoft.com/office/drawing/2014/main" id="{F39BA3EA-6D38-4E4C-AC7D-5E5C19E6FD4E}"/>
                </a:ext>
              </a:extLst>
            </p:cNvPr>
            <p:cNvCxnSpPr>
              <a:cxnSpLocks/>
              <a:stCxn id="25" idx="1"/>
              <a:endCxn id="7" idx="2"/>
            </p:cNvCxnSpPr>
            <p:nvPr/>
          </p:nvCxnSpPr>
          <p:spPr>
            <a:xfrm rot="10800000">
              <a:off x="3067343" y="1185039"/>
              <a:ext cx="660860" cy="702861"/>
            </a:xfrm>
            <a:prstGeom prst="bentConnector2">
              <a:avLst/>
            </a:prstGeom>
            <a:noFill/>
            <a:ln w="9525" cap="flat" cmpd="sng">
              <a:solidFill>
                <a:srgbClr val="C2C2C2"/>
              </a:solidFill>
              <a:prstDash val="solid"/>
              <a:round/>
              <a:headEnd type="none" w="sm" len="sm"/>
              <a:tailEnd type="none" w="sm" len="sm"/>
            </a:ln>
          </p:spPr>
        </p:cxnSp>
        <p:sp>
          <p:nvSpPr>
            <p:cNvPr id="21" name="Google Shape;106;p19">
              <a:extLst>
                <a:ext uri="{FF2B5EF4-FFF2-40B4-BE49-F238E27FC236}">
                  <a16:creationId xmlns:a16="http://schemas.microsoft.com/office/drawing/2014/main" id="{E97329D2-0B49-46BB-AD13-E260805A6EC2}"/>
                </a:ext>
              </a:extLst>
            </p:cNvPr>
            <p:cNvSpPr/>
            <p:nvPr/>
          </p:nvSpPr>
          <p:spPr>
            <a:xfrm>
              <a:off x="6945038" y="1666649"/>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22" name="Google Shape;107;p19">
              <a:extLst>
                <a:ext uri="{FF2B5EF4-FFF2-40B4-BE49-F238E27FC236}">
                  <a16:creationId xmlns:a16="http://schemas.microsoft.com/office/drawing/2014/main" id="{07F98773-6B41-4D79-B3B3-A527AD7B2A3F}"/>
                </a:ext>
              </a:extLst>
            </p:cNvPr>
            <p:cNvSpPr/>
            <p:nvPr/>
          </p:nvSpPr>
          <p:spPr>
            <a:xfrm>
              <a:off x="1850772"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cxnSp>
          <p:nvCxnSpPr>
            <p:cNvPr id="23" name="Google Shape;108;p19">
              <a:extLst>
                <a:ext uri="{FF2B5EF4-FFF2-40B4-BE49-F238E27FC236}">
                  <a16:creationId xmlns:a16="http://schemas.microsoft.com/office/drawing/2014/main" id="{431598C5-1C1B-42C5-9C46-5945BCAB762F}"/>
                </a:ext>
              </a:extLst>
            </p:cNvPr>
            <p:cNvCxnSpPr>
              <a:stCxn id="14" idx="2"/>
              <a:endCxn id="16" idx="0"/>
            </p:cNvCxnSpPr>
            <p:nvPr/>
          </p:nvCxnSpPr>
          <p:spPr>
            <a:xfrm rot="16200000" flipH="1">
              <a:off x="1926532" y="1948784"/>
              <a:ext cx="442498" cy="944082"/>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24" name="Google Shape;89;p19">
              <a:extLst>
                <a:ext uri="{FF2B5EF4-FFF2-40B4-BE49-F238E27FC236}">
                  <a16:creationId xmlns:a16="http://schemas.microsoft.com/office/drawing/2014/main" id="{EF9A8533-AEB8-4A52-A743-BC3286724FB8}"/>
                </a:ext>
              </a:extLst>
            </p:cNvPr>
            <p:cNvSpPr/>
            <p:nvPr/>
          </p:nvSpPr>
          <p:spPr>
            <a:xfrm>
              <a:off x="5827688" y="742538"/>
              <a:ext cx="1538100" cy="4425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Using ESEA Funds to support GEPA?</a:t>
              </a:r>
              <a:endParaRPr dirty="0">
                <a:solidFill>
                  <a:srgbClr val="FFFFFF"/>
                </a:solidFill>
              </a:endParaRPr>
            </a:p>
          </p:txBody>
        </p:sp>
      </p:grpSp>
      <p:sp>
        <p:nvSpPr>
          <p:cNvPr id="2" name="Title 1">
            <a:extLst>
              <a:ext uri="{FF2B5EF4-FFF2-40B4-BE49-F238E27FC236}">
                <a16:creationId xmlns:a16="http://schemas.microsoft.com/office/drawing/2014/main" id="{879905EF-AE35-4956-90B8-B181F6BDEB8A}"/>
              </a:ext>
            </a:extLst>
          </p:cNvPr>
          <p:cNvSpPr>
            <a:spLocks noGrp="1"/>
          </p:cNvSpPr>
          <p:nvPr>
            <p:ph type="title"/>
          </p:nvPr>
        </p:nvSpPr>
        <p:spPr>
          <a:xfrm>
            <a:off x="443565" y="-898524"/>
            <a:ext cx="8065168" cy="898524"/>
          </a:xfrm>
        </p:spPr>
        <p:txBody>
          <a:bodyPr vert="horz" lIns="0" tIns="0" rIns="0" bIns="0" rtlCol="0" anchor="b" anchorCtr="0">
            <a:normAutofit/>
          </a:bodyPr>
          <a:lstStyle/>
          <a:p>
            <a:r>
              <a:rPr lang="en-US" dirty="0"/>
              <a:t>Review GEPA Selection(s) in Applications</a:t>
            </a:r>
          </a:p>
        </p:txBody>
      </p:sp>
    </p:spTree>
    <p:extLst>
      <p:ext uri="{BB962C8B-B14F-4D97-AF65-F5344CB8AC3E}">
        <p14:creationId xmlns:p14="http://schemas.microsoft.com/office/powerpoint/2010/main" val="333334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17</a:t>
            </a:fld>
            <a:endParaRPr lang="en-US" dirty="0"/>
          </a:p>
        </p:txBody>
      </p:sp>
      <p:sp>
        <p:nvSpPr>
          <p:cNvPr id="5" name="Title 4"/>
          <p:cNvSpPr>
            <a:spLocks noGrp="1"/>
          </p:cNvSpPr>
          <p:nvPr>
            <p:ph type="title"/>
          </p:nvPr>
        </p:nvSpPr>
        <p:spPr>
          <a:xfrm>
            <a:off x="443565" y="205176"/>
            <a:ext cx="9209482" cy="898524"/>
          </a:xfrm>
        </p:spPr>
        <p:txBody>
          <a:bodyPr/>
          <a:lstStyle/>
          <a:p>
            <a:r>
              <a:rPr lang="en" dirty="0"/>
              <a:t>ESSER GEPA Statements: Selecting 19-20 or 20-21 Cons. App.</a:t>
            </a:r>
            <a:endParaRPr lang="en-US" dirty="0"/>
          </a:p>
        </p:txBody>
      </p:sp>
      <p:pic>
        <p:nvPicPr>
          <p:cNvPr id="17" name="Picture 16" descr="Screenshot of ESSER GEPA statement examples.">
            <a:extLst>
              <a:ext uri="{FF2B5EF4-FFF2-40B4-BE49-F238E27FC236}">
                <a16:creationId xmlns:a16="http://schemas.microsoft.com/office/drawing/2014/main" id="{4EBB9969-6C29-44EC-93B8-DBF3AC289F36}"/>
              </a:ext>
            </a:extLst>
          </p:cNvPr>
          <p:cNvPicPr>
            <a:picLocks noChangeAspect="1"/>
          </p:cNvPicPr>
          <p:nvPr/>
        </p:nvPicPr>
        <p:blipFill>
          <a:blip r:embed="rId2"/>
          <a:stretch>
            <a:fillRect/>
          </a:stretch>
        </p:blipFill>
        <p:spPr>
          <a:xfrm>
            <a:off x="161097" y="1219837"/>
            <a:ext cx="11869806" cy="5020376"/>
          </a:xfrm>
          <a:prstGeom prst="rect">
            <a:avLst/>
          </a:prstGeom>
        </p:spPr>
      </p:pic>
    </p:spTree>
    <p:extLst>
      <p:ext uri="{BB962C8B-B14F-4D97-AF65-F5344CB8AC3E}">
        <p14:creationId xmlns:p14="http://schemas.microsoft.com/office/powerpoint/2010/main" val="1382476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18</a:t>
            </a:fld>
            <a:endParaRPr lang="en-US" dirty="0"/>
          </a:p>
        </p:txBody>
      </p:sp>
      <p:grpSp>
        <p:nvGrpSpPr>
          <p:cNvPr id="6" name="Group 5" descr="Chart outlining the review process of GEPA selection(s) in applications of programs being monitored.">
            <a:extLst>
              <a:ext uri="{FF2B5EF4-FFF2-40B4-BE49-F238E27FC236}">
                <a16:creationId xmlns:a16="http://schemas.microsoft.com/office/drawing/2014/main" id="{3426081E-46E4-45BE-AE15-A535FBC2DBFF}"/>
              </a:ext>
            </a:extLst>
          </p:cNvPr>
          <p:cNvGrpSpPr/>
          <p:nvPr/>
        </p:nvGrpSpPr>
        <p:grpSpPr>
          <a:xfrm>
            <a:off x="1214930" y="1436914"/>
            <a:ext cx="9785321" cy="4738184"/>
            <a:chOff x="137640" y="225500"/>
            <a:chExt cx="8365315" cy="3868872"/>
          </a:xfrm>
        </p:grpSpPr>
        <p:sp>
          <p:nvSpPr>
            <p:cNvPr id="7" name="Google Shape;89;p19">
              <a:extLst>
                <a:ext uri="{FF2B5EF4-FFF2-40B4-BE49-F238E27FC236}">
                  <a16:creationId xmlns:a16="http://schemas.microsoft.com/office/drawing/2014/main" id="{2FB7D41F-2B8F-4237-90E3-2837BEBF199D}"/>
                </a:ext>
              </a:extLst>
            </p:cNvPr>
            <p:cNvSpPr/>
            <p:nvPr/>
          </p:nvSpPr>
          <p:spPr>
            <a:xfrm>
              <a:off x="2298293" y="742538"/>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Using ESSER Funds to support GEPA?</a:t>
              </a:r>
              <a:endParaRPr dirty="0"/>
            </a:p>
          </p:txBody>
        </p:sp>
        <p:grpSp>
          <p:nvGrpSpPr>
            <p:cNvPr id="8" name="Google Shape;90;p19">
              <a:extLst>
                <a:ext uri="{FF2B5EF4-FFF2-40B4-BE49-F238E27FC236}">
                  <a16:creationId xmlns:a16="http://schemas.microsoft.com/office/drawing/2014/main" id="{23F21BA8-CFB9-480C-90B1-34F6E02E1F1B}"/>
                </a:ext>
              </a:extLst>
            </p:cNvPr>
            <p:cNvGrpSpPr/>
            <p:nvPr/>
          </p:nvGrpSpPr>
          <p:grpSpPr>
            <a:xfrm>
              <a:off x="3728203" y="1666649"/>
              <a:ext cx="1538103" cy="1501649"/>
              <a:chOff x="1610322" y="1716776"/>
              <a:chExt cx="1538103" cy="1501649"/>
            </a:xfrm>
          </p:grpSpPr>
          <p:sp>
            <p:nvSpPr>
              <p:cNvPr id="25" name="Google Shape;91;p19">
                <a:extLst>
                  <a:ext uri="{FF2B5EF4-FFF2-40B4-BE49-F238E27FC236}">
                    <a16:creationId xmlns:a16="http://schemas.microsoft.com/office/drawing/2014/main" id="{4F7FDED7-F1BA-4B01-AF4D-6F9B47890775}"/>
                  </a:ext>
                </a:extLst>
              </p:cNvPr>
              <p:cNvSpPr/>
              <p:nvPr/>
            </p:nvSpPr>
            <p:spPr>
              <a:xfrm>
                <a:off x="1610322" y="1716776"/>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Yes</a:t>
                </a:r>
                <a:endParaRPr>
                  <a:solidFill>
                    <a:srgbClr val="FFFFFF"/>
                  </a:solidFill>
                </a:endParaRPr>
              </a:p>
            </p:txBody>
          </p:sp>
          <p:sp>
            <p:nvSpPr>
              <p:cNvPr id="26" name="Google Shape;92;p19">
                <a:extLst>
                  <a:ext uri="{FF2B5EF4-FFF2-40B4-BE49-F238E27FC236}">
                    <a16:creationId xmlns:a16="http://schemas.microsoft.com/office/drawing/2014/main" id="{AEBEB23C-22BB-473F-9DDE-9CB6662A2CC3}"/>
                  </a:ext>
                </a:extLst>
              </p:cNvPr>
              <p:cNvSpPr/>
              <p:nvPr/>
            </p:nvSpPr>
            <p:spPr>
              <a:xfrm>
                <a:off x="1610325" y="2166625"/>
                <a:ext cx="1538100" cy="1051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Provide evidence to show how steps are being implemented in addition to expenditure detail</a:t>
                </a:r>
                <a:endParaRPr dirty="0">
                  <a:solidFill>
                    <a:schemeClr val="dk1"/>
                  </a:solidFill>
                </a:endParaRPr>
              </a:p>
            </p:txBody>
          </p:sp>
        </p:grpSp>
        <p:cxnSp>
          <p:nvCxnSpPr>
            <p:cNvPr id="9" name="Google Shape;93;p19">
              <a:extLst>
                <a:ext uri="{FF2B5EF4-FFF2-40B4-BE49-F238E27FC236}">
                  <a16:creationId xmlns:a16="http://schemas.microsoft.com/office/drawing/2014/main" id="{E2290D04-0B90-44C1-BC9F-BBA24001FDBB}"/>
                </a:ext>
              </a:extLst>
            </p:cNvPr>
            <p:cNvCxnSpPr>
              <a:cxnSpLocks/>
              <a:endCxn id="14" idx="0"/>
            </p:cNvCxnSpPr>
            <p:nvPr/>
          </p:nvCxnSpPr>
          <p:spPr>
            <a:xfrm rot="10800000" flipV="1">
              <a:off x="1675741" y="1422174"/>
              <a:ext cx="1391603" cy="334902"/>
            </a:xfrm>
            <a:prstGeom prst="bentConnector2">
              <a:avLst/>
            </a:prstGeom>
            <a:noFill/>
            <a:ln w="9525" cap="flat" cmpd="sng">
              <a:solidFill>
                <a:srgbClr val="C2C2C2"/>
              </a:solidFill>
              <a:prstDash val="solid"/>
              <a:round/>
              <a:headEnd type="none" w="sm" len="sm"/>
              <a:tailEnd type="none" w="sm" len="sm"/>
            </a:ln>
          </p:spPr>
        </p:cxnSp>
        <p:cxnSp>
          <p:nvCxnSpPr>
            <p:cNvPr id="10" name="Google Shape;94;p19">
              <a:extLst>
                <a:ext uri="{FF2B5EF4-FFF2-40B4-BE49-F238E27FC236}">
                  <a16:creationId xmlns:a16="http://schemas.microsoft.com/office/drawing/2014/main" id="{1E046A15-07B1-435A-A439-DE14EB243F9B}"/>
                </a:ext>
              </a:extLst>
            </p:cNvPr>
            <p:cNvCxnSpPr>
              <a:cxnSpLocks/>
              <a:stCxn id="25" idx="3"/>
              <a:endCxn id="24" idx="2"/>
            </p:cNvCxnSpPr>
            <p:nvPr/>
          </p:nvCxnSpPr>
          <p:spPr>
            <a:xfrm flipV="1">
              <a:off x="5266303" y="1185038"/>
              <a:ext cx="1330435" cy="702861"/>
            </a:xfrm>
            <a:prstGeom prst="bentConnector2">
              <a:avLst/>
            </a:prstGeom>
            <a:noFill/>
            <a:ln w="9525" cap="flat" cmpd="sng">
              <a:solidFill>
                <a:srgbClr val="C2C2C2"/>
              </a:solidFill>
              <a:prstDash val="solid"/>
              <a:round/>
              <a:headEnd type="none" w="sm" len="sm"/>
              <a:tailEnd type="none" w="sm" len="sm"/>
            </a:ln>
          </p:spPr>
        </p:cxnSp>
        <p:cxnSp>
          <p:nvCxnSpPr>
            <p:cNvPr id="11" name="Google Shape;95;p19">
              <a:extLst>
                <a:ext uri="{FF2B5EF4-FFF2-40B4-BE49-F238E27FC236}">
                  <a16:creationId xmlns:a16="http://schemas.microsoft.com/office/drawing/2014/main" id="{C9FF9E14-A5F5-4A18-9252-E3BFBA990F14}"/>
                </a:ext>
              </a:extLst>
            </p:cNvPr>
            <p:cNvCxnSpPr>
              <a:stCxn id="25" idx="2"/>
              <a:endCxn id="26" idx="0"/>
            </p:cNvCxnSpPr>
            <p:nvPr/>
          </p:nvCxnSpPr>
          <p:spPr>
            <a:xfrm rot="16200000" flipH="1">
              <a:off x="4493580" y="2112821"/>
              <a:ext cx="7349" cy="3"/>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2" name="Google Shape;96;p19">
              <a:extLst>
                <a:ext uri="{FF2B5EF4-FFF2-40B4-BE49-F238E27FC236}">
                  <a16:creationId xmlns:a16="http://schemas.microsoft.com/office/drawing/2014/main" id="{1AF855EE-1902-416A-AB9F-71DD8BD43AC2}"/>
                </a:ext>
              </a:extLst>
            </p:cNvPr>
            <p:cNvCxnSpPr>
              <a:cxnSpLocks/>
              <a:stCxn id="24" idx="2"/>
              <a:endCxn id="21" idx="0"/>
            </p:cNvCxnSpPr>
            <p:nvPr/>
          </p:nvCxnSpPr>
          <p:spPr>
            <a:xfrm rot="16200000" flipH="1">
              <a:off x="6914608" y="867168"/>
              <a:ext cx="481611" cy="111735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 name="Google Shape;97;p19">
              <a:extLst>
                <a:ext uri="{FF2B5EF4-FFF2-40B4-BE49-F238E27FC236}">
                  <a16:creationId xmlns:a16="http://schemas.microsoft.com/office/drawing/2014/main" id="{5A39AB7E-4148-40B9-843A-8E776AE6A4FD}"/>
                </a:ext>
              </a:extLst>
            </p:cNvPr>
            <p:cNvCxnSpPr>
              <a:stCxn id="15" idx="0"/>
              <a:endCxn id="14" idx="2"/>
            </p:cNvCxnSpPr>
            <p:nvPr/>
          </p:nvCxnSpPr>
          <p:spPr>
            <a:xfrm rot="5400000" flipH="1" flipV="1">
              <a:off x="1069966" y="2036300"/>
              <a:ext cx="442498" cy="769050"/>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14" name="Google Shape;99;p19">
              <a:extLst>
                <a:ext uri="{FF2B5EF4-FFF2-40B4-BE49-F238E27FC236}">
                  <a16:creationId xmlns:a16="http://schemas.microsoft.com/office/drawing/2014/main" id="{CB53A8F5-5B05-46F5-BD80-B0EE8C26D4F3}"/>
                </a:ext>
              </a:extLst>
            </p:cNvPr>
            <p:cNvSpPr/>
            <p:nvPr/>
          </p:nvSpPr>
          <p:spPr>
            <a:xfrm>
              <a:off x="906690" y="1757076"/>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No</a:t>
              </a:r>
              <a:endParaRPr dirty="0"/>
            </a:p>
          </p:txBody>
        </p:sp>
        <p:sp>
          <p:nvSpPr>
            <p:cNvPr id="15" name="Google Shape;98;p19">
              <a:extLst>
                <a:ext uri="{FF2B5EF4-FFF2-40B4-BE49-F238E27FC236}">
                  <a16:creationId xmlns:a16="http://schemas.microsoft.com/office/drawing/2014/main" id="{2A347350-7534-4F37-8281-DC938F3138A5}"/>
                </a:ext>
              </a:extLst>
            </p:cNvPr>
            <p:cNvSpPr/>
            <p:nvPr/>
          </p:nvSpPr>
          <p:spPr>
            <a:xfrm>
              <a:off x="137640" y="2642074"/>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ConsApp GEPA Used</a:t>
              </a:r>
              <a:endParaRPr dirty="0"/>
            </a:p>
          </p:txBody>
        </p:sp>
        <p:sp>
          <p:nvSpPr>
            <p:cNvPr id="16" name="Google Shape;100;p19">
              <a:extLst>
                <a:ext uri="{FF2B5EF4-FFF2-40B4-BE49-F238E27FC236}">
                  <a16:creationId xmlns:a16="http://schemas.microsoft.com/office/drawing/2014/main" id="{9A39806D-587E-4746-84C8-DDB971D36F4A}"/>
                </a:ext>
              </a:extLst>
            </p:cNvPr>
            <p:cNvSpPr/>
            <p:nvPr/>
          </p:nvSpPr>
          <p:spPr>
            <a:xfrm>
              <a:off x="1850772"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New/Updated GEPA in ESSER</a:t>
              </a:r>
              <a:endParaRPr>
                <a:solidFill>
                  <a:srgbClr val="FFFFFF"/>
                </a:solidFill>
              </a:endParaRPr>
            </a:p>
          </p:txBody>
        </p:sp>
        <p:sp>
          <p:nvSpPr>
            <p:cNvPr id="17" name="Google Shape;101;p19">
              <a:extLst>
                <a:ext uri="{FF2B5EF4-FFF2-40B4-BE49-F238E27FC236}">
                  <a16:creationId xmlns:a16="http://schemas.microsoft.com/office/drawing/2014/main" id="{FD1F6D64-4BD1-4CE2-9C9F-054CE3BB0ABB}"/>
                </a:ext>
              </a:extLst>
            </p:cNvPr>
            <p:cNvSpPr/>
            <p:nvPr/>
          </p:nvSpPr>
          <p:spPr>
            <a:xfrm>
              <a:off x="137640" y="3084572"/>
              <a:ext cx="1538100" cy="10098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GEPA will be reviewed in ESEA monitoring</a:t>
              </a:r>
              <a:endParaRPr>
                <a:solidFill>
                  <a:schemeClr val="dk1"/>
                </a:solidFill>
              </a:endParaRPr>
            </a:p>
          </p:txBody>
        </p:sp>
        <p:sp>
          <p:nvSpPr>
            <p:cNvPr id="18" name="Google Shape;102;p19">
              <a:extLst>
                <a:ext uri="{FF2B5EF4-FFF2-40B4-BE49-F238E27FC236}">
                  <a16:creationId xmlns:a16="http://schemas.microsoft.com/office/drawing/2014/main" id="{7E9F497C-48E1-4D0F-A9B6-F2B3721DA719}"/>
                </a:ext>
              </a:extLst>
            </p:cNvPr>
            <p:cNvSpPr/>
            <p:nvPr/>
          </p:nvSpPr>
          <p:spPr>
            <a:xfrm>
              <a:off x="6964855" y="2085860"/>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sp>
          <p:nvSpPr>
            <p:cNvPr id="19" name="Google Shape;103;p19">
              <a:extLst>
                <a:ext uri="{FF2B5EF4-FFF2-40B4-BE49-F238E27FC236}">
                  <a16:creationId xmlns:a16="http://schemas.microsoft.com/office/drawing/2014/main" id="{6E75E683-1AAA-4195-B54C-25F64F1BA266}"/>
                </a:ext>
              </a:extLst>
            </p:cNvPr>
            <p:cNvSpPr/>
            <p:nvPr/>
          </p:nvSpPr>
          <p:spPr>
            <a:xfrm>
              <a:off x="1610325" y="225500"/>
              <a:ext cx="5923800" cy="442500"/>
            </a:xfrm>
            <a:prstGeom prst="roundRect">
              <a:avLst>
                <a:gd name="adj" fmla="val 50000"/>
              </a:avLst>
            </a:prstGeom>
            <a:solidFill>
              <a:schemeClr val="accent1">
                <a:lumMod val="20000"/>
                <a:lumOff val="8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Review GEPA Selection(s) in Applications of Programs being Monitored</a:t>
              </a:r>
              <a:endParaRPr dirty="0"/>
            </a:p>
          </p:txBody>
        </p:sp>
        <p:cxnSp>
          <p:nvCxnSpPr>
            <p:cNvPr id="20" name="Google Shape;105;p19">
              <a:extLst>
                <a:ext uri="{FF2B5EF4-FFF2-40B4-BE49-F238E27FC236}">
                  <a16:creationId xmlns:a16="http://schemas.microsoft.com/office/drawing/2014/main" id="{4C264853-2DCF-4935-9FC9-BD37110ACBBC}"/>
                </a:ext>
              </a:extLst>
            </p:cNvPr>
            <p:cNvCxnSpPr>
              <a:cxnSpLocks/>
              <a:stCxn id="25" idx="1"/>
              <a:endCxn id="7" idx="2"/>
            </p:cNvCxnSpPr>
            <p:nvPr/>
          </p:nvCxnSpPr>
          <p:spPr>
            <a:xfrm rot="10800000">
              <a:off x="3067343" y="1185039"/>
              <a:ext cx="660860" cy="702861"/>
            </a:xfrm>
            <a:prstGeom prst="bentConnector2">
              <a:avLst/>
            </a:prstGeom>
            <a:noFill/>
            <a:ln w="9525" cap="flat" cmpd="sng">
              <a:solidFill>
                <a:srgbClr val="C2C2C2"/>
              </a:solidFill>
              <a:prstDash val="solid"/>
              <a:round/>
              <a:headEnd type="none" w="sm" len="sm"/>
              <a:tailEnd type="none" w="sm" len="sm"/>
            </a:ln>
          </p:spPr>
        </p:cxnSp>
        <p:sp>
          <p:nvSpPr>
            <p:cNvPr id="21" name="Google Shape;106;p19">
              <a:extLst>
                <a:ext uri="{FF2B5EF4-FFF2-40B4-BE49-F238E27FC236}">
                  <a16:creationId xmlns:a16="http://schemas.microsoft.com/office/drawing/2014/main" id="{976ABFEA-ABE7-4B80-9950-C8141FBCF66C}"/>
                </a:ext>
              </a:extLst>
            </p:cNvPr>
            <p:cNvSpPr/>
            <p:nvPr/>
          </p:nvSpPr>
          <p:spPr>
            <a:xfrm>
              <a:off x="6945038" y="1666649"/>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22" name="Google Shape;107;p19">
              <a:extLst>
                <a:ext uri="{FF2B5EF4-FFF2-40B4-BE49-F238E27FC236}">
                  <a16:creationId xmlns:a16="http://schemas.microsoft.com/office/drawing/2014/main" id="{D4E109BF-C13E-47EC-B5C3-2B4C130F1F98}"/>
                </a:ext>
              </a:extLst>
            </p:cNvPr>
            <p:cNvSpPr/>
            <p:nvPr/>
          </p:nvSpPr>
          <p:spPr>
            <a:xfrm>
              <a:off x="1850772"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cxnSp>
          <p:nvCxnSpPr>
            <p:cNvPr id="23" name="Google Shape;108;p19">
              <a:extLst>
                <a:ext uri="{FF2B5EF4-FFF2-40B4-BE49-F238E27FC236}">
                  <a16:creationId xmlns:a16="http://schemas.microsoft.com/office/drawing/2014/main" id="{88BC80AD-3F0A-4B0C-B58F-E871C9BF2E16}"/>
                </a:ext>
              </a:extLst>
            </p:cNvPr>
            <p:cNvCxnSpPr>
              <a:stCxn id="14" idx="2"/>
              <a:endCxn id="16" idx="0"/>
            </p:cNvCxnSpPr>
            <p:nvPr/>
          </p:nvCxnSpPr>
          <p:spPr>
            <a:xfrm rot="16200000" flipH="1">
              <a:off x="1926532" y="1948784"/>
              <a:ext cx="442498" cy="944082"/>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24" name="Google Shape;89;p19">
              <a:extLst>
                <a:ext uri="{FF2B5EF4-FFF2-40B4-BE49-F238E27FC236}">
                  <a16:creationId xmlns:a16="http://schemas.microsoft.com/office/drawing/2014/main" id="{1A6C2A7A-716F-41B5-AD87-B140E3760C25}"/>
                </a:ext>
              </a:extLst>
            </p:cNvPr>
            <p:cNvSpPr/>
            <p:nvPr/>
          </p:nvSpPr>
          <p:spPr>
            <a:xfrm>
              <a:off x="5827688" y="742538"/>
              <a:ext cx="1538100" cy="4425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Using ESEA Funds to support GEPA?</a:t>
              </a:r>
              <a:endParaRPr dirty="0">
                <a:solidFill>
                  <a:srgbClr val="FFFFFF"/>
                </a:solidFill>
              </a:endParaRPr>
            </a:p>
          </p:txBody>
        </p:sp>
      </p:grpSp>
      <p:sp>
        <p:nvSpPr>
          <p:cNvPr id="2" name="Title 1">
            <a:extLst>
              <a:ext uri="{FF2B5EF4-FFF2-40B4-BE49-F238E27FC236}">
                <a16:creationId xmlns:a16="http://schemas.microsoft.com/office/drawing/2014/main" id="{E9D58B5A-5B2C-4BE4-A151-B07FAFBA3410}"/>
              </a:ext>
            </a:extLst>
          </p:cNvPr>
          <p:cNvSpPr>
            <a:spLocks noGrp="1"/>
          </p:cNvSpPr>
          <p:nvPr>
            <p:ph type="title"/>
          </p:nvPr>
        </p:nvSpPr>
        <p:spPr>
          <a:xfrm>
            <a:off x="443565" y="-898524"/>
            <a:ext cx="8065168" cy="898524"/>
          </a:xfrm>
        </p:spPr>
        <p:txBody>
          <a:bodyPr vert="horz" lIns="0" tIns="0" rIns="0" bIns="0" rtlCol="0" anchor="b" anchorCtr="0">
            <a:normAutofit/>
          </a:bodyPr>
          <a:lstStyle/>
          <a:p>
            <a:r>
              <a:rPr lang="en-US" dirty="0"/>
              <a:t>Review GEPA Selection(s) in Applications</a:t>
            </a:r>
          </a:p>
        </p:txBody>
      </p:sp>
    </p:spTree>
    <p:extLst>
      <p:ext uri="{BB962C8B-B14F-4D97-AF65-F5344CB8AC3E}">
        <p14:creationId xmlns:p14="http://schemas.microsoft.com/office/powerpoint/2010/main" val="3145436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19</a:t>
            </a:fld>
            <a:endParaRPr lang="en-US" dirty="0"/>
          </a:p>
        </p:txBody>
      </p:sp>
      <p:sp>
        <p:nvSpPr>
          <p:cNvPr id="5" name="Title 4"/>
          <p:cNvSpPr>
            <a:spLocks noGrp="1"/>
          </p:cNvSpPr>
          <p:nvPr>
            <p:ph type="title"/>
          </p:nvPr>
        </p:nvSpPr>
        <p:spPr/>
        <p:txBody>
          <a:bodyPr/>
          <a:lstStyle/>
          <a:p>
            <a:r>
              <a:rPr lang="en-US" dirty="0"/>
              <a:t>ESEA GEPA Statement: Example 1</a:t>
            </a:r>
          </a:p>
        </p:txBody>
      </p:sp>
      <p:pic>
        <p:nvPicPr>
          <p:cNvPr id="6" name="Google Shape;145;p25" descr="ESEA GEPA statement example.">
            <a:extLst>
              <a:ext uri="{FF2B5EF4-FFF2-40B4-BE49-F238E27FC236}">
                <a16:creationId xmlns:a16="http://schemas.microsoft.com/office/drawing/2014/main" id="{98659948-C0A1-4492-8629-16548C30A564}"/>
              </a:ext>
            </a:extLst>
          </p:cNvPr>
          <p:cNvPicPr preferRelativeResize="0"/>
          <p:nvPr/>
        </p:nvPicPr>
        <p:blipFill>
          <a:blip r:embed="rId2">
            <a:alphaModFix/>
          </a:blip>
          <a:stretch>
            <a:fillRect/>
          </a:stretch>
        </p:blipFill>
        <p:spPr>
          <a:xfrm>
            <a:off x="1723910" y="1492819"/>
            <a:ext cx="8744180" cy="4693848"/>
          </a:xfrm>
          <a:prstGeom prst="rect">
            <a:avLst/>
          </a:prstGeom>
          <a:noFill/>
          <a:ln>
            <a:noFill/>
          </a:ln>
        </p:spPr>
      </p:pic>
    </p:spTree>
    <p:extLst>
      <p:ext uri="{BB962C8B-B14F-4D97-AF65-F5344CB8AC3E}">
        <p14:creationId xmlns:p14="http://schemas.microsoft.com/office/powerpoint/2010/main" val="223598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vert="horz" wrap="square" lIns="121900" tIns="121900" rIns="121900" bIns="121900" rtlCol="0" anchor="b" anchorCtr="0">
            <a:normAutofit/>
          </a:bodyPr>
          <a:lstStyle/>
          <a:p>
            <a:pPr>
              <a:spcBef>
                <a:spcPts val="0"/>
              </a:spcBef>
            </a:pPr>
            <a:r>
              <a:rPr lang="en" dirty="0"/>
              <a:t>Training Overview</a:t>
            </a:r>
            <a:endParaRPr dirty="0"/>
          </a:p>
        </p:txBody>
      </p:sp>
      <p:sp>
        <p:nvSpPr>
          <p:cNvPr id="61" name="Google Shape;61;p14"/>
          <p:cNvSpPr txBox="1">
            <a:spLocks noGrp="1"/>
          </p:cNvSpPr>
          <p:nvPr>
            <p:ph idx="1"/>
          </p:nvPr>
        </p:nvSpPr>
        <p:spPr>
          <a:prstGeom prst="rect">
            <a:avLst/>
          </a:prstGeom>
        </p:spPr>
        <p:txBody>
          <a:bodyPr spcFirstLastPara="1" vert="horz" wrap="square" lIns="121900" tIns="121900" rIns="121900" bIns="121900" rtlCol="0" anchor="t" anchorCtr="0">
            <a:normAutofit/>
          </a:bodyPr>
          <a:lstStyle/>
          <a:p>
            <a:pPr marL="609585" indent="-524074" algn="l">
              <a:spcBef>
                <a:spcPts val="0"/>
              </a:spcBef>
              <a:buSzPct val="100000"/>
              <a:buAutoNum type="arabicPeriod"/>
            </a:pPr>
            <a:r>
              <a:rPr lang="en" dirty="0"/>
              <a:t>Overview of GEPA Statement</a:t>
            </a:r>
            <a:endParaRPr dirty="0"/>
          </a:p>
          <a:p>
            <a:pPr marL="609585" indent="-524074" algn="l">
              <a:spcBef>
                <a:spcPts val="0"/>
              </a:spcBef>
              <a:buSzPct val="100000"/>
              <a:buAutoNum type="arabicPeriod"/>
            </a:pPr>
            <a:r>
              <a:rPr lang="en" dirty="0"/>
              <a:t>Federal Statute</a:t>
            </a:r>
            <a:endParaRPr dirty="0"/>
          </a:p>
          <a:p>
            <a:pPr marL="609585" indent="-524074" algn="l">
              <a:spcBef>
                <a:spcPts val="0"/>
              </a:spcBef>
              <a:buSzPct val="100000"/>
              <a:buAutoNum type="arabicPeriod"/>
            </a:pPr>
            <a:r>
              <a:rPr lang="en" dirty="0"/>
              <a:t>Demonstration of Compliance</a:t>
            </a:r>
            <a:endParaRPr dirty="0"/>
          </a:p>
          <a:p>
            <a:pPr marL="609585" indent="-524074" algn="l">
              <a:spcBef>
                <a:spcPts val="0"/>
              </a:spcBef>
              <a:buSzPct val="100000"/>
              <a:buAutoNum type="arabicPeriod"/>
            </a:pPr>
            <a:r>
              <a:rPr lang="en" dirty="0"/>
              <a:t>Examples of Evidence</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20</a:t>
            </a:fld>
            <a:endParaRPr lang="en-US" dirty="0"/>
          </a:p>
        </p:txBody>
      </p:sp>
      <p:grpSp>
        <p:nvGrpSpPr>
          <p:cNvPr id="6" name="Group 5" descr="Chart outlining the process for reviewing GEPA selections(s) in applications of programs being monitored.">
            <a:extLst>
              <a:ext uri="{FF2B5EF4-FFF2-40B4-BE49-F238E27FC236}">
                <a16:creationId xmlns:a16="http://schemas.microsoft.com/office/drawing/2014/main" id="{31877E5D-4009-49A3-B234-C468B21A8B2D}"/>
              </a:ext>
            </a:extLst>
          </p:cNvPr>
          <p:cNvGrpSpPr/>
          <p:nvPr/>
        </p:nvGrpSpPr>
        <p:grpSpPr>
          <a:xfrm>
            <a:off x="1214930" y="1436914"/>
            <a:ext cx="9785321" cy="4738184"/>
            <a:chOff x="137640" y="225500"/>
            <a:chExt cx="8365315" cy="3868872"/>
          </a:xfrm>
        </p:grpSpPr>
        <p:sp>
          <p:nvSpPr>
            <p:cNvPr id="7" name="Google Shape;89;p19">
              <a:extLst>
                <a:ext uri="{FF2B5EF4-FFF2-40B4-BE49-F238E27FC236}">
                  <a16:creationId xmlns:a16="http://schemas.microsoft.com/office/drawing/2014/main" id="{4AE7104F-4CC7-4BED-B54E-082A8AB65A08}"/>
                </a:ext>
              </a:extLst>
            </p:cNvPr>
            <p:cNvSpPr/>
            <p:nvPr/>
          </p:nvSpPr>
          <p:spPr>
            <a:xfrm>
              <a:off x="2298293" y="742538"/>
              <a:ext cx="1538100" cy="4425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Using ESSER Funds to support GEPA?</a:t>
              </a:r>
              <a:endParaRPr>
                <a:solidFill>
                  <a:srgbClr val="FFFFFF"/>
                </a:solidFill>
              </a:endParaRPr>
            </a:p>
          </p:txBody>
        </p:sp>
        <p:grpSp>
          <p:nvGrpSpPr>
            <p:cNvPr id="8" name="Google Shape;90;p19">
              <a:extLst>
                <a:ext uri="{FF2B5EF4-FFF2-40B4-BE49-F238E27FC236}">
                  <a16:creationId xmlns:a16="http://schemas.microsoft.com/office/drawing/2014/main" id="{914A3F91-534D-4953-A61D-CE16EE92397A}"/>
                </a:ext>
              </a:extLst>
            </p:cNvPr>
            <p:cNvGrpSpPr/>
            <p:nvPr/>
          </p:nvGrpSpPr>
          <p:grpSpPr>
            <a:xfrm>
              <a:off x="3728203" y="1666649"/>
              <a:ext cx="1538103" cy="1501649"/>
              <a:chOff x="1610322" y="1716776"/>
              <a:chExt cx="1538103" cy="1501649"/>
            </a:xfrm>
          </p:grpSpPr>
          <p:sp>
            <p:nvSpPr>
              <p:cNvPr id="25" name="Google Shape;91;p19">
                <a:extLst>
                  <a:ext uri="{FF2B5EF4-FFF2-40B4-BE49-F238E27FC236}">
                    <a16:creationId xmlns:a16="http://schemas.microsoft.com/office/drawing/2014/main" id="{7B885AA8-F333-4FC3-98F2-390E8F664616}"/>
                  </a:ext>
                </a:extLst>
              </p:cNvPr>
              <p:cNvSpPr/>
              <p:nvPr/>
            </p:nvSpPr>
            <p:spPr>
              <a:xfrm>
                <a:off x="1610322" y="1716776"/>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Yes</a:t>
                </a:r>
                <a:endParaRPr dirty="0"/>
              </a:p>
            </p:txBody>
          </p:sp>
          <p:sp>
            <p:nvSpPr>
              <p:cNvPr id="26" name="Google Shape;92;p19">
                <a:extLst>
                  <a:ext uri="{FF2B5EF4-FFF2-40B4-BE49-F238E27FC236}">
                    <a16:creationId xmlns:a16="http://schemas.microsoft.com/office/drawing/2014/main" id="{6A9A4BC5-1221-4E74-A769-7104F73A4A23}"/>
                  </a:ext>
                </a:extLst>
              </p:cNvPr>
              <p:cNvSpPr/>
              <p:nvPr/>
            </p:nvSpPr>
            <p:spPr>
              <a:xfrm>
                <a:off x="1610325" y="2166625"/>
                <a:ext cx="1538100" cy="10518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Provide evidence to show how steps are being implemented in addition to expenditure detail</a:t>
                </a:r>
                <a:endParaRPr>
                  <a:solidFill>
                    <a:schemeClr val="dk1"/>
                  </a:solidFill>
                </a:endParaRPr>
              </a:p>
            </p:txBody>
          </p:sp>
        </p:grpSp>
        <p:cxnSp>
          <p:nvCxnSpPr>
            <p:cNvPr id="9" name="Google Shape;93;p19">
              <a:extLst>
                <a:ext uri="{FF2B5EF4-FFF2-40B4-BE49-F238E27FC236}">
                  <a16:creationId xmlns:a16="http://schemas.microsoft.com/office/drawing/2014/main" id="{9D00F0E6-FA07-44EC-84D2-D96C9846EDEA}"/>
                </a:ext>
              </a:extLst>
            </p:cNvPr>
            <p:cNvCxnSpPr>
              <a:cxnSpLocks/>
              <a:endCxn id="14" idx="0"/>
            </p:cNvCxnSpPr>
            <p:nvPr/>
          </p:nvCxnSpPr>
          <p:spPr>
            <a:xfrm rot="10800000" flipV="1">
              <a:off x="1675741" y="1422174"/>
              <a:ext cx="1391603" cy="334902"/>
            </a:xfrm>
            <a:prstGeom prst="bentConnector2">
              <a:avLst/>
            </a:prstGeom>
            <a:noFill/>
            <a:ln w="9525" cap="flat" cmpd="sng">
              <a:solidFill>
                <a:srgbClr val="C2C2C2"/>
              </a:solidFill>
              <a:prstDash val="solid"/>
              <a:round/>
              <a:headEnd type="none" w="sm" len="sm"/>
              <a:tailEnd type="none" w="sm" len="sm"/>
            </a:ln>
          </p:spPr>
        </p:cxnSp>
        <p:cxnSp>
          <p:nvCxnSpPr>
            <p:cNvPr id="10" name="Google Shape;94;p19">
              <a:extLst>
                <a:ext uri="{FF2B5EF4-FFF2-40B4-BE49-F238E27FC236}">
                  <a16:creationId xmlns:a16="http://schemas.microsoft.com/office/drawing/2014/main" id="{F78C9B9F-7BFD-40CB-B002-09BA5E57EB0D}"/>
                </a:ext>
              </a:extLst>
            </p:cNvPr>
            <p:cNvCxnSpPr>
              <a:cxnSpLocks/>
              <a:stCxn id="25" idx="3"/>
              <a:endCxn id="24" idx="2"/>
            </p:cNvCxnSpPr>
            <p:nvPr/>
          </p:nvCxnSpPr>
          <p:spPr>
            <a:xfrm flipV="1">
              <a:off x="5266303" y="1185038"/>
              <a:ext cx="1330435" cy="702861"/>
            </a:xfrm>
            <a:prstGeom prst="bentConnector2">
              <a:avLst/>
            </a:prstGeom>
            <a:noFill/>
            <a:ln w="9525" cap="flat" cmpd="sng">
              <a:solidFill>
                <a:srgbClr val="C2C2C2"/>
              </a:solidFill>
              <a:prstDash val="solid"/>
              <a:round/>
              <a:headEnd type="none" w="sm" len="sm"/>
              <a:tailEnd type="none" w="sm" len="sm"/>
            </a:ln>
          </p:spPr>
        </p:cxnSp>
        <p:cxnSp>
          <p:nvCxnSpPr>
            <p:cNvPr id="11" name="Google Shape;95;p19">
              <a:extLst>
                <a:ext uri="{FF2B5EF4-FFF2-40B4-BE49-F238E27FC236}">
                  <a16:creationId xmlns:a16="http://schemas.microsoft.com/office/drawing/2014/main" id="{95201F12-024D-47DF-8900-599E11145CDD}"/>
                </a:ext>
              </a:extLst>
            </p:cNvPr>
            <p:cNvCxnSpPr>
              <a:stCxn id="25" idx="2"/>
              <a:endCxn id="26" idx="0"/>
            </p:cNvCxnSpPr>
            <p:nvPr/>
          </p:nvCxnSpPr>
          <p:spPr>
            <a:xfrm rot="16200000" flipH="1">
              <a:off x="4493580" y="2112821"/>
              <a:ext cx="7349" cy="3"/>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2" name="Google Shape;96;p19">
              <a:extLst>
                <a:ext uri="{FF2B5EF4-FFF2-40B4-BE49-F238E27FC236}">
                  <a16:creationId xmlns:a16="http://schemas.microsoft.com/office/drawing/2014/main" id="{6919D100-40E1-4061-B852-C830BFA7F5C7}"/>
                </a:ext>
              </a:extLst>
            </p:cNvPr>
            <p:cNvCxnSpPr>
              <a:cxnSpLocks/>
              <a:stCxn id="24" idx="2"/>
              <a:endCxn id="21" idx="0"/>
            </p:cNvCxnSpPr>
            <p:nvPr/>
          </p:nvCxnSpPr>
          <p:spPr>
            <a:xfrm rot="16200000" flipH="1">
              <a:off x="6914608" y="867168"/>
              <a:ext cx="481611" cy="111735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 name="Google Shape;97;p19">
              <a:extLst>
                <a:ext uri="{FF2B5EF4-FFF2-40B4-BE49-F238E27FC236}">
                  <a16:creationId xmlns:a16="http://schemas.microsoft.com/office/drawing/2014/main" id="{4BE676C4-6CA1-436C-A187-3D356E0FA36E}"/>
                </a:ext>
              </a:extLst>
            </p:cNvPr>
            <p:cNvCxnSpPr>
              <a:stCxn id="15" idx="0"/>
              <a:endCxn id="14" idx="2"/>
            </p:cNvCxnSpPr>
            <p:nvPr/>
          </p:nvCxnSpPr>
          <p:spPr>
            <a:xfrm rot="5400000" flipH="1" flipV="1">
              <a:off x="1069966" y="2036300"/>
              <a:ext cx="442498" cy="769050"/>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14" name="Google Shape;99;p19">
              <a:extLst>
                <a:ext uri="{FF2B5EF4-FFF2-40B4-BE49-F238E27FC236}">
                  <a16:creationId xmlns:a16="http://schemas.microsoft.com/office/drawing/2014/main" id="{B36FAF9A-16BE-463F-8EF3-8FB7CBBE2B62}"/>
                </a:ext>
              </a:extLst>
            </p:cNvPr>
            <p:cNvSpPr/>
            <p:nvPr/>
          </p:nvSpPr>
          <p:spPr>
            <a:xfrm>
              <a:off x="906690" y="1757076"/>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15" name="Google Shape;98;p19">
              <a:extLst>
                <a:ext uri="{FF2B5EF4-FFF2-40B4-BE49-F238E27FC236}">
                  <a16:creationId xmlns:a16="http://schemas.microsoft.com/office/drawing/2014/main" id="{F1E3EB26-142B-4447-B134-03CF92F9AA48}"/>
                </a:ext>
              </a:extLst>
            </p:cNvPr>
            <p:cNvSpPr/>
            <p:nvPr/>
          </p:nvSpPr>
          <p:spPr>
            <a:xfrm>
              <a:off x="137640"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ConsApp GEPA Used</a:t>
              </a:r>
              <a:endParaRPr dirty="0">
                <a:solidFill>
                  <a:srgbClr val="FFFFFF"/>
                </a:solidFill>
              </a:endParaRPr>
            </a:p>
          </p:txBody>
        </p:sp>
        <p:sp>
          <p:nvSpPr>
            <p:cNvPr id="16" name="Google Shape;100;p19">
              <a:extLst>
                <a:ext uri="{FF2B5EF4-FFF2-40B4-BE49-F238E27FC236}">
                  <a16:creationId xmlns:a16="http://schemas.microsoft.com/office/drawing/2014/main" id="{BD78319A-B846-46A1-AD62-BE24DC4B5A0C}"/>
                </a:ext>
              </a:extLst>
            </p:cNvPr>
            <p:cNvSpPr/>
            <p:nvPr/>
          </p:nvSpPr>
          <p:spPr>
            <a:xfrm>
              <a:off x="1850772"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New/Updated GEPA in ESSER</a:t>
              </a:r>
              <a:endParaRPr dirty="0">
                <a:solidFill>
                  <a:srgbClr val="FFFFFF"/>
                </a:solidFill>
              </a:endParaRPr>
            </a:p>
          </p:txBody>
        </p:sp>
        <p:sp>
          <p:nvSpPr>
            <p:cNvPr id="17" name="Google Shape;101;p19">
              <a:extLst>
                <a:ext uri="{FF2B5EF4-FFF2-40B4-BE49-F238E27FC236}">
                  <a16:creationId xmlns:a16="http://schemas.microsoft.com/office/drawing/2014/main" id="{DBACED05-3A9F-41E7-A4DC-9401CB648E74}"/>
                </a:ext>
              </a:extLst>
            </p:cNvPr>
            <p:cNvSpPr/>
            <p:nvPr/>
          </p:nvSpPr>
          <p:spPr>
            <a:xfrm>
              <a:off x="137640"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GEPA will be reviewed in ESEA monitoring</a:t>
              </a:r>
              <a:endParaRPr>
                <a:solidFill>
                  <a:schemeClr val="dk1"/>
                </a:solidFill>
              </a:endParaRPr>
            </a:p>
          </p:txBody>
        </p:sp>
        <p:sp>
          <p:nvSpPr>
            <p:cNvPr id="18" name="Google Shape;102;p19">
              <a:extLst>
                <a:ext uri="{FF2B5EF4-FFF2-40B4-BE49-F238E27FC236}">
                  <a16:creationId xmlns:a16="http://schemas.microsoft.com/office/drawing/2014/main" id="{ADDB1BF4-0AF3-4170-9313-4A4DD2F4D87A}"/>
                </a:ext>
              </a:extLst>
            </p:cNvPr>
            <p:cNvSpPr/>
            <p:nvPr/>
          </p:nvSpPr>
          <p:spPr>
            <a:xfrm>
              <a:off x="6964855" y="2085860"/>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sp>
          <p:nvSpPr>
            <p:cNvPr id="19" name="Google Shape;103;p19">
              <a:extLst>
                <a:ext uri="{FF2B5EF4-FFF2-40B4-BE49-F238E27FC236}">
                  <a16:creationId xmlns:a16="http://schemas.microsoft.com/office/drawing/2014/main" id="{C270D758-D6F1-44B5-8078-CE034A0736F0}"/>
                </a:ext>
              </a:extLst>
            </p:cNvPr>
            <p:cNvSpPr/>
            <p:nvPr/>
          </p:nvSpPr>
          <p:spPr>
            <a:xfrm>
              <a:off x="1610325" y="225500"/>
              <a:ext cx="5923800" cy="442500"/>
            </a:xfrm>
            <a:prstGeom prst="roundRect">
              <a:avLst>
                <a:gd name="adj" fmla="val 50000"/>
              </a:avLst>
            </a:prstGeom>
            <a:solidFill>
              <a:schemeClr val="accent1">
                <a:lumMod val="20000"/>
                <a:lumOff val="8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Review GEPA Selection(s) in Applications of Programs being Monitored</a:t>
              </a:r>
              <a:endParaRPr dirty="0"/>
            </a:p>
          </p:txBody>
        </p:sp>
        <p:cxnSp>
          <p:nvCxnSpPr>
            <p:cNvPr id="20" name="Google Shape;105;p19">
              <a:extLst>
                <a:ext uri="{FF2B5EF4-FFF2-40B4-BE49-F238E27FC236}">
                  <a16:creationId xmlns:a16="http://schemas.microsoft.com/office/drawing/2014/main" id="{A9E4826E-1FFB-4BD4-9837-D3A5AFF45245}"/>
                </a:ext>
              </a:extLst>
            </p:cNvPr>
            <p:cNvCxnSpPr>
              <a:cxnSpLocks/>
              <a:stCxn id="25" idx="1"/>
              <a:endCxn id="7" idx="2"/>
            </p:cNvCxnSpPr>
            <p:nvPr/>
          </p:nvCxnSpPr>
          <p:spPr>
            <a:xfrm rot="10800000">
              <a:off x="3067343" y="1185039"/>
              <a:ext cx="660860" cy="702861"/>
            </a:xfrm>
            <a:prstGeom prst="bentConnector2">
              <a:avLst/>
            </a:prstGeom>
            <a:noFill/>
            <a:ln w="9525" cap="flat" cmpd="sng">
              <a:solidFill>
                <a:srgbClr val="C2C2C2"/>
              </a:solidFill>
              <a:prstDash val="solid"/>
              <a:round/>
              <a:headEnd type="none" w="sm" len="sm"/>
              <a:tailEnd type="none" w="sm" len="sm"/>
            </a:ln>
          </p:spPr>
        </p:cxnSp>
        <p:sp>
          <p:nvSpPr>
            <p:cNvPr id="21" name="Google Shape;106;p19">
              <a:extLst>
                <a:ext uri="{FF2B5EF4-FFF2-40B4-BE49-F238E27FC236}">
                  <a16:creationId xmlns:a16="http://schemas.microsoft.com/office/drawing/2014/main" id="{EF45E292-BF7F-42DA-8FB1-632A424C771B}"/>
                </a:ext>
              </a:extLst>
            </p:cNvPr>
            <p:cNvSpPr/>
            <p:nvPr/>
          </p:nvSpPr>
          <p:spPr>
            <a:xfrm>
              <a:off x="6945038" y="1666649"/>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22" name="Google Shape;107;p19">
              <a:extLst>
                <a:ext uri="{FF2B5EF4-FFF2-40B4-BE49-F238E27FC236}">
                  <a16:creationId xmlns:a16="http://schemas.microsoft.com/office/drawing/2014/main" id="{07EB2BA6-00CD-4179-AA83-1D5BB512AD02}"/>
                </a:ext>
              </a:extLst>
            </p:cNvPr>
            <p:cNvSpPr/>
            <p:nvPr/>
          </p:nvSpPr>
          <p:spPr>
            <a:xfrm>
              <a:off x="1850772"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cxnSp>
          <p:nvCxnSpPr>
            <p:cNvPr id="23" name="Google Shape;108;p19">
              <a:extLst>
                <a:ext uri="{FF2B5EF4-FFF2-40B4-BE49-F238E27FC236}">
                  <a16:creationId xmlns:a16="http://schemas.microsoft.com/office/drawing/2014/main" id="{208CEB4A-55B3-49AD-9071-EA96B87D909C}"/>
                </a:ext>
              </a:extLst>
            </p:cNvPr>
            <p:cNvCxnSpPr>
              <a:stCxn id="14" idx="2"/>
              <a:endCxn id="16" idx="0"/>
            </p:cNvCxnSpPr>
            <p:nvPr/>
          </p:nvCxnSpPr>
          <p:spPr>
            <a:xfrm rot="16200000" flipH="1">
              <a:off x="1926532" y="1948784"/>
              <a:ext cx="442498" cy="944082"/>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24" name="Google Shape;89;p19">
              <a:extLst>
                <a:ext uri="{FF2B5EF4-FFF2-40B4-BE49-F238E27FC236}">
                  <a16:creationId xmlns:a16="http://schemas.microsoft.com/office/drawing/2014/main" id="{BE239F90-6819-447C-A129-3DB704540DD9}"/>
                </a:ext>
              </a:extLst>
            </p:cNvPr>
            <p:cNvSpPr/>
            <p:nvPr/>
          </p:nvSpPr>
          <p:spPr>
            <a:xfrm>
              <a:off x="5827688" y="742538"/>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Using ESEA Funds to support GEPA?</a:t>
              </a:r>
              <a:endParaRPr dirty="0"/>
            </a:p>
          </p:txBody>
        </p:sp>
      </p:grpSp>
      <p:sp>
        <p:nvSpPr>
          <p:cNvPr id="2" name="Title 1">
            <a:extLst>
              <a:ext uri="{FF2B5EF4-FFF2-40B4-BE49-F238E27FC236}">
                <a16:creationId xmlns:a16="http://schemas.microsoft.com/office/drawing/2014/main" id="{9692E811-A5BE-43AE-AD02-671F087F2088}"/>
              </a:ext>
            </a:extLst>
          </p:cNvPr>
          <p:cNvSpPr>
            <a:spLocks noGrp="1"/>
          </p:cNvSpPr>
          <p:nvPr>
            <p:ph type="title"/>
          </p:nvPr>
        </p:nvSpPr>
        <p:spPr>
          <a:xfrm>
            <a:off x="443565" y="-898524"/>
            <a:ext cx="8065168" cy="898524"/>
          </a:xfrm>
        </p:spPr>
        <p:txBody>
          <a:bodyPr vert="horz" lIns="0" tIns="0" rIns="0" bIns="0" rtlCol="0" anchor="b" anchorCtr="0">
            <a:normAutofit/>
          </a:bodyPr>
          <a:lstStyle/>
          <a:p>
            <a:r>
              <a:rPr lang="en-US" dirty="0"/>
              <a:t>Review GEPA Selection(s) in Applications</a:t>
            </a:r>
          </a:p>
        </p:txBody>
      </p:sp>
    </p:spTree>
    <p:extLst>
      <p:ext uri="{BB962C8B-B14F-4D97-AF65-F5344CB8AC3E}">
        <p14:creationId xmlns:p14="http://schemas.microsoft.com/office/powerpoint/2010/main" val="3775621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21</a:t>
            </a:fld>
            <a:endParaRPr lang="en-US" dirty="0"/>
          </a:p>
        </p:txBody>
      </p:sp>
      <p:sp>
        <p:nvSpPr>
          <p:cNvPr id="5" name="Title 4"/>
          <p:cNvSpPr>
            <a:spLocks noGrp="1"/>
          </p:cNvSpPr>
          <p:nvPr>
            <p:ph type="title"/>
          </p:nvPr>
        </p:nvSpPr>
        <p:spPr/>
        <p:txBody>
          <a:bodyPr/>
          <a:lstStyle/>
          <a:p>
            <a:r>
              <a:rPr lang="en-US" dirty="0"/>
              <a:t>ESEA GEPA Statement: Example 2</a:t>
            </a:r>
          </a:p>
        </p:txBody>
      </p:sp>
      <p:pic>
        <p:nvPicPr>
          <p:cNvPr id="6" name="Google Shape;144;p25" descr="ESEA GEPA statement example.">
            <a:extLst>
              <a:ext uri="{FF2B5EF4-FFF2-40B4-BE49-F238E27FC236}">
                <a16:creationId xmlns:a16="http://schemas.microsoft.com/office/drawing/2014/main" id="{6542CF74-DE81-4DF9-8992-9254E98D18D8}"/>
              </a:ext>
            </a:extLst>
          </p:cNvPr>
          <p:cNvPicPr preferRelativeResize="0"/>
          <p:nvPr/>
        </p:nvPicPr>
        <p:blipFill>
          <a:blip r:embed="rId2">
            <a:alphaModFix/>
          </a:blip>
          <a:stretch>
            <a:fillRect/>
          </a:stretch>
        </p:blipFill>
        <p:spPr>
          <a:xfrm>
            <a:off x="1086462" y="1279256"/>
            <a:ext cx="10019075" cy="4901537"/>
          </a:xfrm>
          <a:prstGeom prst="rect">
            <a:avLst/>
          </a:prstGeom>
          <a:noFill/>
          <a:ln>
            <a:noFill/>
          </a:ln>
        </p:spPr>
      </p:pic>
    </p:spTree>
    <p:extLst>
      <p:ext uri="{BB962C8B-B14F-4D97-AF65-F5344CB8AC3E}">
        <p14:creationId xmlns:p14="http://schemas.microsoft.com/office/powerpoint/2010/main" val="943809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22</a:t>
            </a:fld>
            <a:endParaRPr lang="en-US" dirty="0"/>
          </a:p>
        </p:txBody>
      </p:sp>
      <p:grpSp>
        <p:nvGrpSpPr>
          <p:cNvPr id="6" name="Group 5" descr="Chart outlining the process for reviewing GEPA selections(s) in applications of programs being monitored.">
            <a:extLst>
              <a:ext uri="{FF2B5EF4-FFF2-40B4-BE49-F238E27FC236}">
                <a16:creationId xmlns:a16="http://schemas.microsoft.com/office/drawing/2014/main" id="{3B0DB023-09BB-46E6-9952-E703C40559AE}"/>
              </a:ext>
            </a:extLst>
          </p:cNvPr>
          <p:cNvGrpSpPr/>
          <p:nvPr/>
        </p:nvGrpSpPr>
        <p:grpSpPr>
          <a:xfrm>
            <a:off x="1214930" y="1436914"/>
            <a:ext cx="9785321" cy="4738184"/>
            <a:chOff x="137640" y="225500"/>
            <a:chExt cx="8365315" cy="3868872"/>
          </a:xfrm>
        </p:grpSpPr>
        <p:sp>
          <p:nvSpPr>
            <p:cNvPr id="7" name="Google Shape;89;p19">
              <a:extLst>
                <a:ext uri="{FF2B5EF4-FFF2-40B4-BE49-F238E27FC236}">
                  <a16:creationId xmlns:a16="http://schemas.microsoft.com/office/drawing/2014/main" id="{E4333F56-D5B9-4230-8557-ECB07D84B9F3}"/>
                </a:ext>
              </a:extLst>
            </p:cNvPr>
            <p:cNvSpPr/>
            <p:nvPr/>
          </p:nvSpPr>
          <p:spPr>
            <a:xfrm>
              <a:off x="2298293" y="742538"/>
              <a:ext cx="1538100" cy="4425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Using ESSER Funds to support GEPA?</a:t>
              </a:r>
              <a:endParaRPr>
                <a:solidFill>
                  <a:srgbClr val="FFFFFF"/>
                </a:solidFill>
              </a:endParaRPr>
            </a:p>
          </p:txBody>
        </p:sp>
        <p:grpSp>
          <p:nvGrpSpPr>
            <p:cNvPr id="8" name="Google Shape;90;p19">
              <a:extLst>
                <a:ext uri="{FF2B5EF4-FFF2-40B4-BE49-F238E27FC236}">
                  <a16:creationId xmlns:a16="http://schemas.microsoft.com/office/drawing/2014/main" id="{BD7922DF-5FEC-43EE-926B-063B84B9B4AF}"/>
                </a:ext>
              </a:extLst>
            </p:cNvPr>
            <p:cNvGrpSpPr/>
            <p:nvPr/>
          </p:nvGrpSpPr>
          <p:grpSpPr>
            <a:xfrm>
              <a:off x="3728203" y="1666649"/>
              <a:ext cx="1538103" cy="1501649"/>
              <a:chOff x="1610322" y="1716776"/>
              <a:chExt cx="1538103" cy="1501649"/>
            </a:xfrm>
          </p:grpSpPr>
          <p:sp>
            <p:nvSpPr>
              <p:cNvPr id="25" name="Google Shape;91;p19">
                <a:extLst>
                  <a:ext uri="{FF2B5EF4-FFF2-40B4-BE49-F238E27FC236}">
                    <a16:creationId xmlns:a16="http://schemas.microsoft.com/office/drawing/2014/main" id="{76D89F39-694D-42BF-8AB4-6C85D254E378}"/>
                  </a:ext>
                </a:extLst>
              </p:cNvPr>
              <p:cNvSpPr/>
              <p:nvPr/>
            </p:nvSpPr>
            <p:spPr>
              <a:xfrm>
                <a:off x="1610322" y="1716776"/>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Yes</a:t>
                </a:r>
                <a:endParaRPr>
                  <a:solidFill>
                    <a:srgbClr val="FFFFFF"/>
                  </a:solidFill>
                </a:endParaRPr>
              </a:p>
            </p:txBody>
          </p:sp>
          <p:sp>
            <p:nvSpPr>
              <p:cNvPr id="26" name="Google Shape;92;p19">
                <a:extLst>
                  <a:ext uri="{FF2B5EF4-FFF2-40B4-BE49-F238E27FC236}">
                    <a16:creationId xmlns:a16="http://schemas.microsoft.com/office/drawing/2014/main" id="{E758A646-BE82-456F-BC4D-DDEF471AD198}"/>
                  </a:ext>
                </a:extLst>
              </p:cNvPr>
              <p:cNvSpPr/>
              <p:nvPr/>
            </p:nvSpPr>
            <p:spPr>
              <a:xfrm>
                <a:off x="1610325" y="2166625"/>
                <a:ext cx="1538100" cy="1051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Provide evidence to show how steps are being implemented in addition to expenditure detail</a:t>
                </a:r>
                <a:endParaRPr>
                  <a:solidFill>
                    <a:schemeClr val="dk1"/>
                  </a:solidFill>
                </a:endParaRPr>
              </a:p>
            </p:txBody>
          </p:sp>
        </p:grpSp>
        <p:cxnSp>
          <p:nvCxnSpPr>
            <p:cNvPr id="9" name="Google Shape;93;p19">
              <a:extLst>
                <a:ext uri="{FF2B5EF4-FFF2-40B4-BE49-F238E27FC236}">
                  <a16:creationId xmlns:a16="http://schemas.microsoft.com/office/drawing/2014/main" id="{3FD40C57-6900-479D-988A-B6D969880A38}"/>
                </a:ext>
              </a:extLst>
            </p:cNvPr>
            <p:cNvCxnSpPr>
              <a:cxnSpLocks/>
              <a:endCxn id="14" idx="0"/>
            </p:cNvCxnSpPr>
            <p:nvPr/>
          </p:nvCxnSpPr>
          <p:spPr>
            <a:xfrm rot="10800000" flipV="1">
              <a:off x="1675741" y="1422174"/>
              <a:ext cx="1391603" cy="334902"/>
            </a:xfrm>
            <a:prstGeom prst="bentConnector2">
              <a:avLst/>
            </a:prstGeom>
            <a:noFill/>
            <a:ln w="9525" cap="flat" cmpd="sng">
              <a:solidFill>
                <a:srgbClr val="C2C2C2"/>
              </a:solidFill>
              <a:prstDash val="solid"/>
              <a:round/>
              <a:headEnd type="none" w="sm" len="sm"/>
              <a:tailEnd type="none" w="sm" len="sm"/>
            </a:ln>
          </p:spPr>
        </p:cxnSp>
        <p:cxnSp>
          <p:nvCxnSpPr>
            <p:cNvPr id="10" name="Google Shape;94;p19">
              <a:extLst>
                <a:ext uri="{FF2B5EF4-FFF2-40B4-BE49-F238E27FC236}">
                  <a16:creationId xmlns:a16="http://schemas.microsoft.com/office/drawing/2014/main" id="{0306920F-0548-4E0B-B400-D47F110C1AF6}"/>
                </a:ext>
              </a:extLst>
            </p:cNvPr>
            <p:cNvCxnSpPr>
              <a:cxnSpLocks/>
              <a:stCxn id="25" idx="3"/>
              <a:endCxn id="24" idx="2"/>
            </p:cNvCxnSpPr>
            <p:nvPr/>
          </p:nvCxnSpPr>
          <p:spPr>
            <a:xfrm flipV="1">
              <a:off x="5266303" y="1185038"/>
              <a:ext cx="1330435" cy="702861"/>
            </a:xfrm>
            <a:prstGeom prst="bentConnector2">
              <a:avLst/>
            </a:prstGeom>
            <a:noFill/>
            <a:ln w="9525" cap="flat" cmpd="sng">
              <a:solidFill>
                <a:srgbClr val="C2C2C2"/>
              </a:solidFill>
              <a:prstDash val="solid"/>
              <a:round/>
              <a:headEnd type="none" w="sm" len="sm"/>
              <a:tailEnd type="none" w="sm" len="sm"/>
            </a:ln>
          </p:spPr>
        </p:cxnSp>
        <p:cxnSp>
          <p:nvCxnSpPr>
            <p:cNvPr id="11" name="Google Shape;95;p19">
              <a:extLst>
                <a:ext uri="{FF2B5EF4-FFF2-40B4-BE49-F238E27FC236}">
                  <a16:creationId xmlns:a16="http://schemas.microsoft.com/office/drawing/2014/main" id="{7C6A03A8-BE86-42AE-BA05-664141BA9D91}"/>
                </a:ext>
              </a:extLst>
            </p:cNvPr>
            <p:cNvCxnSpPr>
              <a:stCxn id="25" idx="2"/>
              <a:endCxn id="26" idx="0"/>
            </p:cNvCxnSpPr>
            <p:nvPr/>
          </p:nvCxnSpPr>
          <p:spPr>
            <a:xfrm rot="16200000" flipH="1">
              <a:off x="4493580" y="2112821"/>
              <a:ext cx="7349" cy="3"/>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2" name="Google Shape;96;p19">
              <a:extLst>
                <a:ext uri="{FF2B5EF4-FFF2-40B4-BE49-F238E27FC236}">
                  <a16:creationId xmlns:a16="http://schemas.microsoft.com/office/drawing/2014/main" id="{86F1EA15-BE9C-4B98-85A3-DECC42149EAC}"/>
                </a:ext>
              </a:extLst>
            </p:cNvPr>
            <p:cNvCxnSpPr>
              <a:cxnSpLocks/>
              <a:stCxn id="24" idx="2"/>
              <a:endCxn id="21" idx="0"/>
            </p:cNvCxnSpPr>
            <p:nvPr/>
          </p:nvCxnSpPr>
          <p:spPr>
            <a:xfrm rot="16200000" flipH="1">
              <a:off x="6914608" y="867168"/>
              <a:ext cx="481611" cy="111735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 name="Google Shape;97;p19">
              <a:extLst>
                <a:ext uri="{FF2B5EF4-FFF2-40B4-BE49-F238E27FC236}">
                  <a16:creationId xmlns:a16="http://schemas.microsoft.com/office/drawing/2014/main" id="{A5DAAD07-3EF5-41FB-8047-A634856F4F8F}"/>
                </a:ext>
              </a:extLst>
            </p:cNvPr>
            <p:cNvCxnSpPr>
              <a:stCxn id="15" idx="0"/>
              <a:endCxn id="14" idx="2"/>
            </p:cNvCxnSpPr>
            <p:nvPr/>
          </p:nvCxnSpPr>
          <p:spPr>
            <a:xfrm rot="5400000" flipH="1" flipV="1">
              <a:off x="1069966" y="2036300"/>
              <a:ext cx="442498" cy="769050"/>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14" name="Google Shape;99;p19">
              <a:extLst>
                <a:ext uri="{FF2B5EF4-FFF2-40B4-BE49-F238E27FC236}">
                  <a16:creationId xmlns:a16="http://schemas.microsoft.com/office/drawing/2014/main" id="{50E7A53C-3A08-4F35-BFA1-A89E65E6E015}"/>
                </a:ext>
              </a:extLst>
            </p:cNvPr>
            <p:cNvSpPr/>
            <p:nvPr/>
          </p:nvSpPr>
          <p:spPr>
            <a:xfrm>
              <a:off x="906690" y="1757076"/>
              <a:ext cx="1538100" cy="4425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No</a:t>
              </a:r>
              <a:endParaRPr>
                <a:solidFill>
                  <a:srgbClr val="FFFFFF"/>
                </a:solidFill>
              </a:endParaRPr>
            </a:p>
          </p:txBody>
        </p:sp>
        <p:sp>
          <p:nvSpPr>
            <p:cNvPr id="15" name="Google Shape;98;p19">
              <a:extLst>
                <a:ext uri="{FF2B5EF4-FFF2-40B4-BE49-F238E27FC236}">
                  <a16:creationId xmlns:a16="http://schemas.microsoft.com/office/drawing/2014/main" id="{1DE7FAED-5C68-4094-9A09-340D5089FC45}"/>
                </a:ext>
              </a:extLst>
            </p:cNvPr>
            <p:cNvSpPr/>
            <p:nvPr/>
          </p:nvSpPr>
          <p:spPr>
            <a:xfrm>
              <a:off x="137640"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ConsApp GEPA Used</a:t>
              </a:r>
              <a:endParaRPr dirty="0">
                <a:solidFill>
                  <a:srgbClr val="FFFFFF"/>
                </a:solidFill>
              </a:endParaRPr>
            </a:p>
          </p:txBody>
        </p:sp>
        <p:sp>
          <p:nvSpPr>
            <p:cNvPr id="16" name="Google Shape;100;p19">
              <a:extLst>
                <a:ext uri="{FF2B5EF4-FFF2-40B4-BE49-F238E27FC236}">
                  <a16:creationId xmlns:a16="http://schemas.microsoft.com/office/drawing/2014/main" id="{89CEF56F-14B8-4E5B-B66D-46AC068B1C56}"/>
                </a:ext>
              </a:extLst>
            </p:cNvPr>
            <p:cNvSpPr/>
            <p:nvPr/>
          </p:nvSpPr>
          <p:spPr>
            <a:xfrm>
              <a:off x="1850772" y="2642074"/>
              <a:ext cx="1538100" cy="4425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New/Updated GEPA in ESSER</a:t>
              </a:r>
              <a:endParaRPr dirty="0">
                <a:solidFill>
                  <a:srgbClr val="FFFFFF"/>
                </a:solidFill>
              </a:endParaRPr>
            </a:p>
          </p:txBody>
        </p:sp>
        <p:sp>
          <p:nvSpPr>
            <p:cNvPr id="17" name="Google Shape;101;p19">
              <a:extLst>
                <a:ext uri="{FF2B5EF4-FFF2-40B4-BE49-F238E27FC236}">
                  <a16:creationId xmlns:a16="http://schemas.microsoft.com/office/drawing/2014/main" id="{12AD938F-6000-4D37-8635-036004DC65BB}"/>
                </a:ext>
              </a:extLst>
            </p:cNvPr>
            <p:cNvSpPr/>
            <p:nvPr/>
          </p:nvSpPr>
          <p:spPr>
            <a:xfrm>
              <a:off x="137640"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GEPA will be reviewed in ESEA monitoring</a:t>
              </a:r>
              <a:endParaRPr>
                <a:solidFill>
                  <a:schemeClr val="dk1"/>
                </a:solidFill>
              </a:endParaRPr>
            </a:p>
          </p:txBody>
        </p:sp>
        <p:sp>
          <p:nvSpPr>
            <p:cNvPr id="18" name="Google Shape;102;p19">
              <a:extLst>
                <a:ext uri="{FF2B5EF4-FFF2-40B4-BE49-F238E27FC236}">
                  <a16:creationId xmlns:a16="http://schemas.microsoft.com/office/drawing/2014/main" id="{03B966B5-8DAA-4A2A-867E-8F9791350B9B}"/>
                </a:ext>
              </a:extLst>
            </p:cNvPr>
            <p:cNvSpPr/>
            <p:nvPr/>
          </p:nvSpPr>
          <p:spPr>
            <a:xfrm>
              <a:off x="6964855" y="2085860"/>
              <a:ext cx="1538100" cy="10098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sp>
          <p:nvSpPr>
            <p:cNvPr id="19" name="Google Shape;103;p19">
              <a:extLst>
                <a:ext uri="{FF2B5EF4-FFF2-40B4-BE49-F238E27FC236}">
                  <a16:creationId xmlns:a16="http://schemas.microsoft.com/office/drawing/2014/main" id="{18DA26C4-D263-417B-A7AA-D5D6DFB36486}"/>
                </a:ext>
              </a:extLst>
            </p:cNvPr>
            <p:cNvSpPr/>
            <p:nvPr/>
          </p:nvSpPr>
          <p:spPr>
            <a:xfrm>
              <a:off x="1610325" y="225500"/>
              <a:ext cx="5923800" cy="442500"/>
            </a:xfrm>
            <a:prstGeom prst="roundRect">
              <a:avLst>
                <a:gd name="adj" fmla="val 50000"/>
              </a:avLst>
            </a:prstGeom>
            <a:solidFill>
              <a:schemeClr val="accent1">
                <a:lumMod val="20000"/>
                <a:lumOff val="8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Review GEPA Selection(s) in Applications of Programs being Monitored</a:t>
              </a:r>
              <a:endParaRPr dirty="0"/>
            </a:p>
          </p:txBody>
        </p:sp>
        <p:cxnSp>
          <p:nvCxnSpPr>
            <p:cNvPr id="20" name="Google Shape;105;p19">
              <a:extLst>
                <a:ext uri="{FF2B5EF4-FFF2-40B4-BE49-F238E27FC236}">
                  <a16:creationId xmlns:a16="http://schemas.microsoft.com/office/drawing/2014/main" id="{7E27733B-A0D8-47C1-A83B-9C8EA5213C7D}"/>
                </a:ext>
              </a:extLst>
            </p:cNvPr>
            <p:cNvCxnSpPr>
              <a:cxnSpLocks/>
              <a:stCxn id="25" idx="1"/>
              <a:endCxn id="7" idx="2"/>
            </p:cNvCxnSpPr>
            <p:nvPr/>
          </p:nvCxnSpPr>
          <p:spPr>
            <a:xfrm rot="10800000">
              <a:off x="3067343" y="1185039"/>
              <a:ext cx="660860" cy="702861"/>
            </a:xfrm>
            <a:prstGeom prst="bentConnector2">
              <a:avLst/>
            </a:prstGeom>
            <a:noFill/>
            <a:ln w="9525" cap="flat" cmpd="sng">
              <a:solidFill>
                <a:srgbClr val="C2C2C2"/>
              </a:solidFill>
              <a:prstDash val="solid"/>
              <a:round/>
              <a:headEnd type="none" w="sm" len="sm"/>
              <a:tailEnd type="none" w="sm" len="sm"/>
            </a:ln>
          </p:spPr>
        </p:cxnSp>
        <p:sp>
          <p:nvSpPr>
            <p:cNvPr id="21" name="Google Shape;106;p19">
              <a:extLst>
                <a:ext uri="{FF2B5EF4-FFF2-40B4-BE49-F238E27FC236}">
                  <a16:creationId xmlns:a16="http://schemas.microsoft.com/office/drawing/2014/main" id="{1130714A-CEB5-43F7-9D30-B0DB1B16CE8F}"/>
                </a:ext>
              </a:extLst>
            </p:cNvPr>
            <p:cNvSpPr/>
            <p:nvPr/>
          </p:nvSpPr>
          <p:spPr>
            <a:xfrm>
              <a:off x="6945038" y="1666649"/>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No</a:t>
              </a:r>
              <a:endParaRPr dirty="0"/>
            </a:p>
          </p:txBody>
        </p:sp>
        <p:sp>
          <p:nvSpPr>
            <p:cNvPr id="22" name="Google Shape;107;p19">
              <a:extLst>
                <a:ext uri="{FF2B5EF4-FFF2-40B4-BE49-F238E27FC236}">
                  <a16:creationId xmlns:a16="http://schemas.microsoft.com/office/drawing/2014/main" id="{37C53F27-B695-4DFB-8CE4-7FD675CEC29E}"/>
                </a:ext>
              </a:extLst>
            </p:cNvPr>
            <p:cNvSpPr/>
            <p:nvPr/>
          </p:nvSpPr>
          <p:spPr>
            <a:xfrm>
              <a:off x="1850772" y="3084572"/>
              <a:ext cx="1538100" cy="10098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Provide evidence to show how steps are being implemented</a:t>
              </a:r>
              <a:endParaRPr dirty="0">
                <a:solidFill>
                  <a:schemeClr val="dk1"/>
                </a:solidFill>
              </a:endParaRPr>
            </a:p>
          </p:txBody>
        </p:sp>
        <p:cxnSp>
          <p:nvCxnSpPr>
            <p:cNvPr id="23" name="Google Shape;108;p19">
              <a:extLst>
                <a:ext uri="{FF2B5EF4-FFF2-40B4-BE49-F238E27FC236}">
                  <a16:creationId xmlns:a16="http://schemas.microsoft.com/office/drawing/2014/main" id="{189B6A6D-8E53-40B9-8938-766ABDABDA2D}"/>
                </a:ext>
              </a:extLst>
            </p:cNvPr>
            <p:cNvCxnSpPr>
              <a:stCxn id="14" idx="2"/>
              <a:endCxn id="16" idx="0"/>
            </p:cNvCxnSpPr>
            <p:nvPr/>
          </p:nvCxnSpPr>
          <p:spPr>
            <a:xfrm rot="16200000" flipH="1">
              <a:off x="1926532" y="1948784"/>
              <a:ext cx="442498" cy="944082"/>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24" name="Google Shape;89;p19">
              <a:extLst>
                <a:ext uri="{FF2B5EF4-FFF2-40B4-BE49-F238E27FC236}">
                  <a16:creationId xmlns:a16="http://schemas.microsoft.com/office/drawing/2014/main" id="{152F22FA-128E-409F-A276-5F0C122FE4AA}"/>
                </a:ext>
              </a:extLst>
            </p:cNvPr>
            <p:cNvSpPr/>
            <p:nvPr/>
          </p:nvSpPr>
          <p:spPr>
            <a:xfrm>
              <a:off x="5827688" y="742538"/>
              <a:ext cx="1538100" cy="442500"/>
            </a:xfrm>
            <a:prstGeom prst="roundRect">
              <a:avLst>
                <a:gd name="adj" fmla="val 50000"/>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Using ESEA Funds to support GEPA?</a:t>
              </a:r>
              <a:endParaRPr dirty="0"/>
            </a:p>
          </p:txBody>
        </p:sp>
      </p:grpSp>
      <p:sp>
        <p:nvSpPr>
          <p:cNvPr id="2" name="Title 1">
            <a:extLst>
              <a:ext uri="{FF2B5EF4-FFF2-40B4-BE49-F238E27FC236}">
                <a16:creationId xmlns:a16="http://schemas.microsoft.com/office/drawing/2014/main" id="{C9BA7C2D-A64A-4026-8310-AE351B5802E1}"/>
              </a:ext>
            </a:extLst>
          </p:cNvPr>
          <p:cNvSpPr>
            <a:spLocks noGrp="1"/>
          </p:cNvSpPr>
          <p:nvPr>
            <p:ph type="title"/>
          </p:nvPr>
        </p:nvSpPr>
        <p:spPr>
          <a:xfrm>
            <a:off x="443565" y="-898524"/>
            <a:ext cx="8065168" cy="898524"/>
          </a:xfrm>
        </p:spPr>
        <p:txBody>
          <a:bodyPr vert="horz" lIns="0" tIns="0" rIns="0" bIns="0" rtlCol="0" anchor="b" anchorCtr="0">
            <a:normAutofit/>
          </a:bodyPr>
          <a:lstStyle/>
          <a:p>
            <a:r>
              <a:rPr lang="en-US" dirty="0"/>
              <a:t>Review GEPA Selection(s) in Applications</a:t>
            </a:r>
          </a:p>
        </p:txBody>
      </p:sp>
    </p:spTree>
    <p:extLst>
      <p:ext uri="{BB962C8B-B14F-4D97-AF65-F5344CB8AC3E}">
        <p14:creationId xmlns:p14="http://schemas.microsoft.com/office/powerpoint/2010/main" val="2613754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23</a:t>
            </a:fld>
            <a:endParaRPr lang="en-US" dirty="0"/>
          </a:p>
        </p:txBody>
      </p:sp>
      <p:sp>
        <p:nvSpPr>
          <p:cNvPr id="5" name="Title 4"/>
          <p:cNvSpPr>
            <a:spLocks noGrp="1"/>
          </p:cNvSpPr>
          <p:nvPr>
            <p:ph type="title"/>
          </p:nvPr>
        </p:nvSpPr>
        <p:spPr/>
        <p:txBody>
          <a:bodyPr/>
          <a:lstStyle/>
          <a:p>
            <a:r>
              <a:rPr lang="en-US" dirty="0"/>
              <a:t>ESEA GEPA Statement: Example 1</a:t>
            </a:r>
          </a:p>
        </p:txBody>
      </p:sp>
      <p:pic>
        <p:nvPicPr>
          <p:cNvPr id="6" name="Google Shape;145;p25" descr="ESEA GEPA statement example.">
            <a:extLst>
              <a:ext uri="{FF2B5EF4-FFF2-40B4-BE49-F238E27FC236}">
                <a16:creationId xmlns:a16="http://schemas.microsoft.com/office/drawing/2014/main" id="{98659948-C0A1-4492-8629-16548C30A564}"/>
              </a:ext>
            </a:extLst>
          </p:cNvPr>
          <p:cNvPicPr preferRelativeResize="0"/>
          <p:nvPr/>
        </p:nvPicPr>
        <p:blipFill>
          <a:blip r:embed="rId2">
            <a:alphaModFix/>
          </a:blip>
          <a:stretch>
            <a:fillRect/>
          </a:stretch>
        </p:blipFill>
        <p:spPr>
          <a:xfrm>
            <a:off x="443565" y="1492819"/>
            <a:ext cx="8744180" cy="4693848"/>
          </a:xfrm>
          <a:prstGeom prst="rect">
            <a:avLst/>
          </a:prstGeom>
          <a:noFill/>
          <a:ln>
            <a:noFill/>
          </a:ln>
        </p:spPr>
      </p:pic>
      <p:sp>
        <p:nvSpPr>
          <p:cNvPr id="2" name="Rectangle: Rounded Corners 1">
            <a:extLst>
              <a:ext uri="{FF2B5EF4-FFF2-40B4-BE49-F238E27FC236}">
                <a16:creationId xmlns:a16="http://schemas.microsoft.com/office/drawing/2014/main" id="{C57F9870-C404-4295-89F7-01231F8D1DFD}"/>
              </a:ext>
            </a:extLst>
          </p:cNvPr>
          <p:cNvSpPr/>
          <p:nvPr/>
        </p:nvSpPr>
        <p:spPr>
          <a:xfrm>
            <a:off x="9341963" y="1492819"/>
            <a:ext cx="2498103" cy="442721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dirty="0"/>
              <a:t>Examples of Evidence: </a:t>
            </a:r>
          </a:p>
          <a:p>
            <a:r>
              <a:rPr lang="en-US" sz="1400" dirty="0"/>
              <a:t>-Job descriptions for TOSA</a:t>
            </a:r>
          </a:p>
          <a:p>
            <a:r>
              <a:rPr lang="en-US" sz="1400" dirty="0"/>
              <a:t>-Job description for staff assistant</a:t>
            </a:r>
          </a:p>
          <a:p>
            <a:r>
              <a:rPr lang="en-US" sz="1400" dirty="0"/>
              <a:t>-Samples of PLC work products, notes, agendas, or other documentation that shows what work was done to overcome barriers</a:t>
            </a:r>
          </a:p>
          <a:p>
            <a:r>
              <a:rPr lang="en-US" sz="1400" dirty="0"/>
              <a:t>-Samples of documentation showing work done with AEC</a:t>
            </a:r>
          </a:p>
          <a:p>
            <a:r>
              <a:rPr lang="en-US" sz="1400" dirty="0"/>
              <a:t>-Documentation of trainings implemented for behavior management </a:t>
            </a:r>
          </a:p>
          <a:p>
            <a:r>
              <a:rPr lang="en-US" sz="1400" dirty="0"/>
              <a:t>-Copy of revised policies</a:t>
            </a:r>
          </a:p>
        </p:txBody>
      </p:sp>
    </p:spTree>
    <p:extLst>
      <p:ext uri="{BB962C8B-B14F-4D97-AF65-F5344CB8AC3E}">
        <p14:creationId xmlns:p14="http://schemas.microsoft.com/office/powerpoint/2010/main" val="1233624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479D5F6-EDCB-402A-AC08-4943A1820E8F}" type="slidenum">
              <a:rPr lang="en-US" smtClean="0"/>
              <a:pPr/>
              <a:t>24</a:t>
            </a:fld>
            <a:endParaRPr lang="en-US" dirty="0"/>
          </a:p>
        </p:txBody>
      </p:sp>
      <p:sp>
        <p:nvSpPr>
          <p:cNvPr id="4" name="Google Shape;212;p36">
            <a:extLst>
              <a:ext uri="{FF2B5EF4-FFF2-40B4-BE49-F238E27FC236}">
                <a16:creationId xmlns:a16="http://schemas.microsoft.com/office/drawing/2014/main" id="{8C0744F9-4207-4594-957C-D3E43A5455A2}"/>
              </a:ext>
            </a:extLst>
          </p:cNvPr>
          <p:cNvSpPr txBox="1">
            <a:spLocks/>
          </p:cNvSpPr>
          <p:nvPr/>
        </p:nvSpPr>
        <p:spPr>
          <a:xfrm>
            <a:off x="311700" y="445025"/>
            <a:ext cx="8520600" cy="572700"/>
          </a:xfrm>
          <a:prstGeom prst="rect">
            <a:avLst/>
          </a:prstGeom>
        </p:spPr>
        <p:txBody>
          <a:bodyPr spcFirstLastPara="1" vert="horz" wrap="square" lIns="91425" tIns="91425" rIns="91425" bIns="91425" rtlCol="0" anchor="t" anchorCtr="0">
            <a:normAutofit fontScale="90000" lnSpcReduction="20000"/>
          </a:bodyPr>
          <a:lstStyle>
            <a:lvl1pPr algn="ctr" defTabSz="914400" rtl="0" eaLnBrk="1" latinLnBrk="0" hangingPunct="1">
              <a:lnSpc>
                <a:spcPct val="90000"/>
              </a:lnSpc>
              <a:spcBef>
                <a:spcPct val="0"/>
              </a:spcBef>
              <a:buNone/>
              <a:defRPr sz="4000" kern="1200">
                <a:solidFill>
                  <a:schemeClr val="tx1"/>
                </a:solidFill>
                <a:latin typeface="Museo Slab 500" panose="02000000000000000000" pitchFamily="50" charset="0"/>
                <a:ea typeface="+mj-ea"/>
                <a:cs typeface="+mj-cs"/>
              </a:defRPr>
            </a:lvl1pPr>
          </a:lstStyle>
          <a:p>
            <a:pPr algn="l">
              <a:spcBef>
                <a:spcPts val="0"/>
              </a:spcBef>
            </a:pPr>
            <a:r>
              <a:rPr lang="en-US"/>
              <a:t>Monitoring Resources	</a:t>
            </a:r>
            <a:endParaRPr lang="en-US" dirty="0"/>
          </a:p>
        </p:txBody>
      </p:sp>
      <p:sp>
        <p:nvSpPr>
          <p:cNvPr id="5" name="Google Shape;213;p36">
            <a:extLst>
              <a:ext uri="{FF2B5EF4-FFF2-40B4-BE49-F238E27FC236}">
                <a16:creationId xmlns:a16="http://schemas.microsoft.com/office/drawing/2014/main" id="{C4D14638-A40B-449E-AA13-96AD79E4A5BC}"/>
              </a:ext>
            </a:extLst>
          </p:cNvPr>
          <p:cNvSpPr txBox="1">
            <a:spLocks/>
          </p:cNvSpPr>
          <p:nvPr/>
        </p:nvSpPr>
        <p:spPr>
          <a:xfrm>
            <a:off x="311700" y="1152474"/>
            <a:ext cx="7078914" cy="4286791"/>
          </a:xfrm>
          <a:prstGeom prst="rect">
            <a:avLst/>
          </a:prstGeom>
        </p:spPr>
        <p:txBody>
          <a:bodyPr spcFirstLastPara="1" wrap="square" lIns="91425" tIns="91425" rIns="91425" bIns="91425"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anose="020B0604020202020204" pitchFamily="34" charset="0"/>
              <a:buNone/>
            </a:pPr>
            <a:r>
              <a:rPr lang="en-US" u="sng" dirty="0">
                <a:solidFill>
                  <a:schemeClr val="hlink"/>
                </a:solidFill>
                <a:hlinkClick r:id="rId2"/>
              </a:rPr>
              <a:t>Federal Programs Monitoring Webpage</a:t>
            </a:r>
            <a:endParaRPr lang="en-US" dirty="0"/>
          </a:p>
          <a:p>
            <a:pPr marL="0" indent="0">
              <a:lnSpc>
                <a:spcPct val="150000"/>
              </a:lnSpc>
              <a:spcBef>
                <a:spcPts val="1200"/>
              </a:spcBef>
              <a:buFont typeface="Arial" panose="020B0604020202020204" pitchFamily="34" charset="0"/>
              <a:buNone/>
            </a:pPr>
            <a:r>
              <a:rPr lang="en-US" u="sng" dirty="0">
                <a:solidFill>
                  <a:schemeClr val="hlink"/>
                </a:solidFill>
                <a:hlinkClick r:id="rId3"/>
              </a:rPr>
              <a:t>Trainings Page</a:t>
            </a:r>
            <a:endParaRPr lang="en-US" dirty="0"/>
          </a:p>
          <a:p>
            <a:pPr marL="0" indent="0">
              <a:lnSpc>
                <a:spcPct val="150000"/>
              </a:lnSpc>
              <a:spcBef>
                <a:spcPts val="1200"/>
              </a:spcBef>
              <a:buFont typeface="Arial" panose="020B0604020202020204" pitchFamily="34" charset="0"/>
              <a:buNone/>
            </a:pPr>
            <a:r>
              <a:rPr lang="en-US" u="sng" dirty="0">
                <a:solidFill>
                  <a:schemeClr val="hlink"/>
                </a:solidFill>
                <a:hlinkClick r:id="rId4"/>
              </a:rPr>
              <a:t>Monitoring Schedule</a:t>
            </a:r>
            <a:endParaRPr lang="en-US" dirty="0"/>
          </a:p>
          <a:p>
            <a:pPr marL="0" indent="0">
              <a:lnSpc>
                <a:spcPct val="150000"/>
              </a:lnSpc>
              <a:spcBef>
                <a:spcPts val="1200"/>
              </a:spcBef>
              <a:spcAft>
                <a:spcPts val="1200"/>
              </a:spcAft>
              <a:buFont typeface="Arial" panose="020B0604020202020204" pitchFamily="34" charset="0"/>
              <a:buNone/>
            </a:pPr>
            <a:r>
              <a:rPr lang="en-US" u="sng" dirty="0">
                <a:solidFill>
                  <a:schemeClr val="hlink"/>
                </a:solidFill>
                <a:hlinkClick r:id="rId5"/>
              </a:rPr>
              <a:t>Programs Requirement Document</a:t>
            </a:r>
            <a:r>
              <a:rPr lang="en-US" dirty="0"/>
              <a:t> </a:t>
            </a:r>
          </a:p>
        </p:txBody>
      </p:sp>
      <p:sp>
        <p:nvSpPr>
          <p:cNvPr id="2" name="Title 1">
            <a:extLst>
              <a:ext uri="{FF2B5EF4-FFF2-40B4-BE49-F238E27FC236}">
                <a16:creationId xmlns:a16="http://schemas.microsoft.com/office/drawing/2014/main" id="{F95D5200-DFB0-42EB-BEB7-8A3D0EB101F6}"/>
              </a:ext>
            </a:extLst>
          </p:cNvPr>
          <p:cNvSpPr>
            <a:spLocks noGrp="1"/>
          </p:cNvSpPr>
          <p:nvPr>
            <p:ph type="ctrTitle"/>
          </p:nvPr>
        </p:nvSpPr>
        <p:spPr>
          <a:xfrm>
            <a:off x="-1" y="6858000"/>
            <a:ext cx="12192627" cy="2337620"/>
          </a:xfrm>
        </p:spPr>
        <p:txBody>
          <a:bodyPr vert="horz" lIns="91440" tIns="45720" rIns="91440" bIns="45720" rtlCol="0" anchor="t" anchorCtr="0">
            <a:normAutofit/>
          </a:bodyPr>
          <a:lstStyle/>
          <a:p>
            <a:r>
              <a:rPr lang="en-US" dirty="0"/>
              <a:t>Monitoring Resources</a:t>
            </a:r>
          </a:p>
        </p:txBody>
      </p:sp>
    </p:spTree>
    <p:extLst>
      <p:ext uri="{BB962C8B-B14F-4D97-AF65-F5344CB8AC3E}">
        <p14:creationId xmlns:p14="http://schemas.microsoft.com/office/powerpoint/2010/main" val="2748458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479D5F6-EDCB-402A-AC08-4943A1820E8F}" type="slidenum">
              <a:rPr lang="en-US" smtClean="0"/>
              <a:pPr/>
              <a:t>25</a:t>
            </a:fld>
            <a:endParaRPr lang="en-US" dirty="0"/>
          </a:p>
        </p:txBody>
      </p:sp>
      <p:sp>
        <p:nvSpPr>
          <p:cNvPr id="4" name="Google Shape;218;p37">
            <a:extLst>
              <a:ext uri="{FF2B5EF4-FFF2-40B4-BE49-F238E27FC236}">
                <a16:creationId xmlns:a16="http://schemas.microsoft.com/office/drawing/2014/main" id="{A3FCD9B9-5E4F-4590-93B4-03815D60EBD5}"/>
              </a:ext>
            </a:extLst>
          </p:cNvPr>
          <p:cNvSpPr txBox="1">
            <a:spLocks/>
          </p:cNvSpPr>
          <p:nvPr/>
        </p:nvSpPr>
        <p:spPr>
          <a:xfrm>
            <a:off x="311700" y="445025"/>
            <a:ext cx="8520600" cy="572700"/>
          </a:xfrm>
          <a:prstGeom prst="rect">
            <a:avLst/>
          </a:prstGeom>
        </p:spPr>
        <p:txBody>
          <a:bodyPr spcFirstLastPara="1" vert="horz" wrap="square" lIns="91425" tIns="91425" rIns="91425" bIns="91425" rtlCol="0" anchor="t" anchorCtr="0">
            <a:normAutofit fontScale="90000" lnSpcReduction="20000"/>
          </a:bodyPr>
          <a:lstStyle>
            <a:lvl1pPr algn="ctr" defTabSz="914400" rtl="0" eaLnBrk="1" latinLnBrk="0" hangingPunct="1">
              <a:lnSpc>
                <a:spcPct val="90000"/>
              </a:lnSpc>
              <a:spcBef>
                <a:spcPct val="0"/>
              </a:spcBef>
              <a:buNone/>
              <a:defRPr sz="4000" kern="1200">
                <a:solidFill>
                  <a:schemeClr val="tx1"/>
                </a:solidFill>
                <a:latin typeface="Museo Slab 500" panose="02000000000000000000" pitchFamily="50" charset="0"/>
                <a:ea typeface="+mj-ea"/>
                <a:cs typeface="+mj-cs"/>
              </a:defRPr>
            </a:lvl1pPr>
          </a:lstStyle>
          <a:p>
            <a:pPr algn="l">
              <a:spcBef>
                <a:spcPts val="0"/>
              </a:spcBef>
            </a:pPr>
            <a:r>
              <a:rPr lang="en-US"/>
              <a:t>If you have any questions, contact:</a:t>
            </a:r>
          </a:p>
        </p:txBody>
      </p:sp>
      <p:sp>
        <p:nvSpPr>
          <p:cNvPr id="5" name="Google Shape;219;p37">
            <a:extLst>
              <a:ext uri="{FF2B5EF4-FFF2-40B4-BE49-F238E27FC236}">
                <a16:creationId xmlns:a16="http://schemas.microsoft.com/office/drawing/2014/main" id="{542AC378-C5A8-4BB7-8A34-AA7A692BE2AE}"/>
              </a:ext>
            </a:extLst>
          </p:cNvPr>
          <p:cNvSpPr txBox="1">
            <a:spLocks/>
          </p:cNvSpPr>
          <p:nvPr/>
        </p:nvSpPr>
        <p:spPr>
          <a:xfrm>
            <a:off x="311700" y="1152475"/>
            <a:ext cx="8520600" cy="3416400"/>
          </a:xfrm>
          <a:prstGeom prst="rect">
            <a:avLst/>
          </a:prstGeom>
        </p:spPr>
        <p:txBody>
          <a:bodyPr spcFirstLastPara="1" wrap="square" lIns="91425" tIns="91425" rIns="91425" bIns="91425"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342900">
              <a:lnSpc>
                <a:spcPct val="150000"/>
              </a:lnSpc>
              <a:spcBef>
                <a:spcPts val="0"/>
              </a:spcBef>
              <a:buSzPts val="1800"/>
              <a:buFont typeface="Arial" panose="020B0604020202020204" pitchFamily="34" charset="0"/>
              <a:buChar char="●"/>
            </a:pPr>
            <a:r>
              <a:rPr lang="en-US" u="sng" dirty="0">
                <a:solidFill>
                  <a:schemeClr val="hlink"/>
                </a:solidFill>
                <a:hlinkClick r:id="rId2"/>
              </a:rPr>
              <a:t>Your regional contact</a:t>
            </a:r>
            <a:endParaRPr lang="en-US" dirty="0"/>
          </a:p>
          <a:p>
            <a:pPr marL="457200" indent="-342900">
              <a:lnSpc>
                <a:spcPct val="150000"/>
              </a:lnSpc>
              <a:spcBef>
                <a:spcPts val="0"/>
              </a:spcBef>
              <a:buSzPts val="1800"/>
              <a:buFont typeface="Arial" panose="020B0604020202020204" pitchFamily="34" charset="0"/>
              <a:buChar char="●"/>
            </a:pPr>
            <a:r>
              <a:rPr lang="en-US" u="sng" dirty="0">
                <a:solidFill>
                  <a:schemeClr val="hlink"/>
                </a:solidFill>
                <a:hlinkClick r:id="rId3"/>
              </a:rPr>
              <a:t>ESEA monitoring leads</a:t>
            </a:r>
            <a:endParaRPr lang="en-US" dirty="0"/>
          </a:p>
          <a:p>
            <a:pPr marL="457200" indent="-342900">
              <a:lnSpc>
                <a:spcPct val="150000"/>
              </a:lnSpc>
              <a:spcBef>
                <a:spcPts val="0"/>
              </a:spcBef>
              <a:buSzPts val="1800"/>
              <a:buFont typeface="Arial" panose="020B0604020202020204" pitchFamily="34" charset="0"/>
              <a:buChar char="●"/>
            </a:pPr>
            <a:r>
              <a:rPr lang="en-US" u="sng" dirty="0">
                <a:solidFill>
                  <a:schemeClr val="hlink"/>
                </a:solidFill>
                <a:hlinkClick r:id="rId4"/>
              </a:rPr>
              <a:t>ESSER monitoring leads</a:t>
            </a:r>
            <a:endParaRPr lang="en-US" dirty="0"/>
          </a:p>
          <a:p>
            <a:pPr marL="0" indent="0">
              <a:lnSpc>
                <a:spcPct val="150000"/>
              </a:lnSpc>
              <a:spcBef>
                <a:spcPts val="1200"/>
              </a:spcBef>
              <a:spcAft>
                <a:spcPts val="1200"/>
              </a:spcAft>
              <a:buFont typeface="Arial" panose="020B0604020202020204" pitchFamily="34" charset="0"/>
              <a:buNone/>
            </a:pPr>
            <a:endParaRPr lang="en-US" dirty="0"/>
          </a:p>
        </p:txBody>
      </p:sp>
      <p:sp>
        <p:nvSpPr>
          <p:cNvPr id="2" name="Title 1">
            <a:extLst>
              <a:ext uri="{FF2B5EF4-FFF2-40B4-BE49-F238E27FC236}">
                <a16:creationId xmlns:a16="http://schemas.microsoft.com/office/drawing/2014/main" id="{85E0CE8B-4F7C-4622-A714-F938254CF794}"/>
              </a:ext>
            </a:extLst>
          </p:cNvPr>
          <p:cNvSpPr>
            <a:spLocks noGrp="1"/>
          </p:cNvSpPr>
          <p:nvPr>
            <p:ph type="ctrTitle"/>
          </p:nvPr>
        </p:nvSpPr>
        <p:spPr>
          <a:xfrm>
            <a:off x="0" y="6858000"/>
            <a:ext cx="12192000" cy="2337620"/>
          </a:xfrm>
        </p:spPr>
        <p:txBody>
          <a:bodyPr vert="horz" lIns="91440" tIns="45720" rIns="91440" bIns="45720" rtlCol="0" anchor="t" anchorCtr="0">
            <a:normAutofit/>
          </a:bodyPr>
          <a:lstStyle/>
          <a:p>
            <a:r>
              <a:rPr lang="en-US"/>
              <a:t>Contacts</a:t>
            </a:r>
            <a:endParaRPr lang="en-US" dirty="0"/>
          </a:p>
        </p:txBody>
      </p:sp>
    </p:spTree>
    <p:extLst>
      <p:ext uri="{BB962C8B-B14F-4D97-AF65-F5344CB8AC3E}">
        <p14:creationId xmlns:p14="http://schemas.microsoft.com/office/powerpoint/2010/main" val="67503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graphicFrame>
        <p:nvGraphicFramePr>
          <p:cNvPr id="6" name="Table 5">
            <a:extLst>
              <a:ext uri="{FF2B5EF4-FFF2-40B4-BE49-F238E27FC236}">
                <a16:creationId xmlns:a16="http://schemas.microsoft.com/office/drawing/2014/main" id="{007695B1-7CCA-4C94-8817-2DB901893EE4}"/>
              </a:ext>
            </a:extLst>
          </p:cNvPr>
          <p:cNvGraphicFramePr>
            <a:graphicFrameLocks noGrp="1"/>
          </p:cNvGraphicFramePr>
          <p:nvPr>
            <p:extLst>
              <p:ext uri="{D42A27DB-BD31-4B8C-83A1-F6EECF244321}">
                <p14:modId xmlns:p14="http://schemas.microsoft.com/office/powerpoint/2010/main" val="1299991944"/>
              </p:ext>
            </p:extLst>
          </p:nvPr>
        </p:nvGraphicFramePr>
        <p:xfrm>
          <a:off x="909221" y="618260"/>
          <a:ext cx="10161233" cy="5596109"/>
        </p:xfrm>
        <a:graphic>
          <a:graphicData uri="http://schemas.openxmlformats.org/drawingml/2006/table">
            <a:tbl>
              <a:tblPr firstRow="1">
                <a:noFill/>
              </a:tblPr>
              <a:tblGrid>
                <a:gridCol w="4303290">
                  <a:extLst>
                    <a:ext uri="{9D8B030D-6E8A-4147-A177-3AD203B41FA5}">
                      <a16:colId xmlns:a16="http://schemas.microsoft.com/office/drawing/2014/main" val="1073503141"/>
                    </a:ext>
                  </a:extLst>
                </a:gridCol>
                <a:gridCol w="5857943">
                  <a:extLst>
                    <a:ext uri="{9D8B030D-6E8A-4147-A177-3AD203B41FA5}">
                      <a16:colId xmlns:a16="http://schemas.microsoft.com/office/drawing/2014/main" val="2793088792"/>
                    </a:ext>
                  </a:extLst>
                </a:gridCol>
              </a:tblGrid>
              <a:tr h="587178">
                <a:tc>
                  <a:txBody>
                    <a:bodyPr/>
                    <a:lstStyle/>
                    <a:p>
                      <a:pPr marL="0" lvl="0" indent="0" algn="ctr" rtl="0">
                        <a:lnSpc>
                          <a:spcPct val="115000"/>
                        </a:lnSpc>
                        <a:spcBef>
                          <a:spcPts val="1400"/>
                        </a:spcBef>
                        <a:spcAft>
                          <a:spcPts val="400"/>
                        </a:spcAft>
                        <a:buNone/>
                      </a:pPr>
                      <a:r>
                        <a:rPr lang="en"/>
                        <a:t>ID 9.9 Implementation of Funds - GEPA</a:t>
                      </a:r>
                      <a:endParaRPr/>
                    </a:p>
                  </a:txBody>
                  <a:tcPr marL="68575" marR="68575" marT="91425" marB="91425">
                    <a:lnT w="12625" cap="flat" cmpd="sng">
                      <a:solidFill>
                        <a:srgbClr val="9CC2E5"/>
                      </a:solidFill>
                      <a:prstDash val="solid"/>
                      <a:round/>
                      <a:headEnd type="none" w="sm" len="sm"/>
                      <a:tailEnd type="none" w="sm" len="sm"/>
                    </a:lnT>
                    <a:lnB w="12625" cap="flat" cmpd="sng">
                      <a:solidFill>
                        <a:srgbClr val="9CC2E5"/>
                      </a:solidFill>
                      <a:prstDash val="solid"/>
                      <a:round/>
                      <a:headEnd type="none" w="sm" len="sm"/>
                      <a:tailEnd type="none" w="sm" len="sm"/>
                    </a:lnB>
                    <a:solidFill>
                      <a:srgbClr val="9CC2E5"/>
                    </a:solidFill>
                  </a:tcPr>
                </a:tc>
                <a:tc>
                  <a:txBody>
                    <a:bodyPr/>
                    <a:lstStyle/>
                    <a:p>
                      <a:pPr marL="0" lvl="0" indent="0" algn="ctr" rtl="0">
                        <a:lnSpc>
                          <a:spcPct val="115000"/>
                        </a:lnSpc>
                        <a:spcBef>
                          <a:spcPts val="1200"/>
                        </a:spcBef>
                        <a:spcAft>
                          <a:spcPts val="0"/>
                        </a:spcAft>
                        <a:buNone/>
                      </a:pPr>
                      <a:r>
                        <a:rPr lang="en"/>
                        <a:t>§ 1112(c)(3)</a:t>
                      </a:r>
                      <a:endParaRPr/>
                    </a:p>
                  </a:txBody>
                  <a:tcPr marL="68575" marR="68575" marT="91425" marB="91425">
                    <a:lnT w="12625" cap="flat" cmpd="sng">
                      <a:solidFill>
                        <a:srgbClr val="9CC2E5"/>
                      </a:solidFill>
                      <a:prstDash val="solid"/>
                      <a:round/>
                      <a:headEnd type="none" w="sm" len="sm"/>
                      <a:tailEnd type="none" w="sm" len="sm"/>
                    </a:lnT>
                    <a:lnB w="12625" cap="flat" cmpd="sng">
                      <a:solidFill>
                        <a:srgbClr val="9CC2E5"/>
                      </a:solidFill>
                      <a:prstDash val="solid"/>
                      <a:round/>
                      <a:headEnd type="none" w="sm" len="sm"/>
                      <a:tailEnd type="none" w="sm" len="sm"/>
                    </a:lnB>
                    <a:solidFill>
                      <a:srgbClr val="9CC2E5"/>
                    </a:solidFill>
                  </a:tcPr>
                </a:tc>
                <a:extLst>
                  <a:ext uri="{0D108BD9-81ED-4DB2-BD59-A6C34878D82A}">
                    <a16:rowId xmlns:a16="http://schemas.microsoft.com/office/drawing/2014/main" val="2864159895"/>
                  </a:ext>
                </a:extLst>
              </a:tr>
              <a:tr h="5008931">
                <a:tc>
                  <a:txBody>
                    <a:bodyPr/>
                    <a:lstStyle/>
                    <a:p>
                      <a:pPr marL="0" lvl="0" indent="0" algn="l" rtl="0">
                        <a:lnSpc>
                          <a:spcPct val="115000"/>
                        </a:lnSpc>
                        <a:spcBef>
                          <a:spcPts val="0"/>
                        </a:spcBef>
                        <a:spcAft>
                          <a:spcPts val="0"/>
                        </a:spcAft>
                        <a:buNone/>
                      </a:pPr>
                      <a:r>
                        <a:rPr lang="en" sz="1200" b="1" dirty="0">
                          <a:latin typeface="Calibri"/>
                          <a:ea typeface="Calibri"/>
                          <a:cs typeface="Calibri"/>
                          <a:sym typeface="Calibri"/>
                        </a:rPr>
                        <a:t>Statutory Indicator</a:t>
                      </a:r>
                      <a:endParaRPr sz="1200" b="1" dirty="0">
                        <a:latin typeface="Calibri"/>
                        <a:ea typeface="Calibri"/>
                        <a:cs typeface="Calibri"/>
                        <a:sym typeface="Calibri"/>
                      </a:endParaRPr>
                    </a:p>
                    <a:p>
                      <a:pPr marL="0" lvl="0" indent="0" algn="l" rtl="0">
                        <a:lnSpc>
                          <a:spcPct val="115000"/>
                        </a:lnSpc>
                        <a:spcBef>
                          <a:spcPts val="0"/>
                        </a:spcBef>
                        <a:spcAft>
                          <a:spcPts val="0"/>
                        </a:spcAft>
                        <a:buNone/>
                      </a:pPr>
                      <a:r>
                        <a:rPr lang="en" sz="1200" i="1" dirty="0">
                          <a:latin typeface="Calibri"/>
                          <a:ea typeface="Calibri"/>
                          <a:cs typeface="Calibri"/>
                          <a:sym typeface="Calibri"/>
                        </a:rPr>
                        <a:t>The LEA will meet the requirements of section 442 and section 427 of the General Education Provisions Act (GEPA, 20 U.S.C. 1232(e) &amp; 1228(a)).</a:t>
                      </a:r>
                      <a:endParaRPr sz="1200" i="1" dirty="0">
                        <a:latin typeface="Calibri"/>
                        <a:ea typeface="Calibri"/>
                        <a:cs typeface="Calibri"/>
                        <a:sym typeface="Calibri"/>
                      </a:endParaRPr>
                    </a:p>
                    <a:p>
                      <a:pPr marL="0" lvl="0" indent="0" algn="l" rtl="0">
                        <a:lnSpc>
                          <a:spcPct val="115000"/>
                        </a:lnSpc>
                        <a:spcBef>
                          <a:spcPts val="1200"/>
                        </a:spcBef>
                        <a:spcAft>
                          <a:spcPts val="0"/>
                        </a:spcAft>
                        <a:buNone/>
                      </a:pPr>
                      <a:r>
                        <a:rPr lang="en" sz="1100" i="1" dirty="0"/>
                        <a:t> </a:t>
                      </a:r>
                      <a:endParaRPr sz="1100" i="1" dirty="0"/>
                    </a:p>
                    <a:p>
                      <a:pPr marL="0" lvl="0" indent="0" algn="l" rtl="0">
                        <a:lnSpc>
                          <a:spcPct val="115000"/>
                        </a:lnSpc>
                        <a:spcBef>
                          <a:spcPts val="1200"/>
                        </a:spcBef>
                        <a:spcAft>
                          <a:spcPts val="0"/>
                        </a:spcAft>
                        <a:buNone/>
                      </a:pPr>
                      <a:r>
                        <a:rPr lang="en" sz="1100" b="1" i="1" dirty="0"/>
                        <a:t> </a:t>
                      </a:r>
                      <a:endParaRPr sz="1100" b="1" i="1" dirty="0"/>
                    </a:p>
                  </a:txBody>
                  <a:tcPr marL="68575" marR="68575" marT="91425" marB="91425">
                    <a:lnT w="12625" cap="flat" cmpd="sng">
                      <a:solidFill>
                        <a:srgbClr val="9CC2E5"/>
                      </a:solidFill>
                      <a:prstDash val="solid"/>
                      <a:round/>
                      <a:headEnd type="none" w="sm" len="sm"/>
                      <a:tailEnd type="none" w="sm" len="sm"/>
                    </a:lnT>
                    <a:solidFill>
                      <a:srgbClr val="DEEAF6"/>
                    </a:solidFill>
                  </a:tcPr>
                </a:tc>
                <a:tc>
                  <a:txBody>
                    <a:bodyPr/>
                    <a:lstStyle/>
                    <a:p>
                      <a:pPr marL="0" lvl="0" indent="0" algn="l" rtl="0">
                        <a:lnSpc>
                          <a:spcPct val="115000"/>
                        </a:lnSpc>
                        <a:spcBef>
                          <a:spcPts val="0"/>
                        </a:spcBef>
                        <a:spcAft>
                          <a:spcPts val="0"/>
                        </a:spcAft>
                        <a:buNone/>
                      </a:pPr>
                      <a:r>
                        <a:rPr lang="en" sz="1200" b="1" dirty="0">
                          <a:solidFill>
                            <a:srgbClr val="404040"/>
                          </a:solidFill>
                          <a:latin typeface="Calibri"/>
                          <a:ea typeface="Calibri"/>
                          <a:cs typeface="Calibri"/>
                          <a:sym typeface="Calibri"/>
                        </a:rPr>
                        <a:t>Demonstration of Compliance</a:t>
                      </a:r>
                      <a:endParaRPr sz="1200" b="1" dirty="0">
                        <a:solidFill>
                          <a:srgbClr val="404040"/>
                        </a:solidFill>
                        <a:latin typeface="Calibri"/>
                        <a:ea typeface="Calibri"/>
                        <a:cs typeface="Calibri"/>
                        <a:sym typeface="Calibri"/>
                      </a:endParaRPr>
                    </a:p>
                    <a:p>
                      <a:pPr marL="457200" marR="0" lvl="0" indent="-292100" algn="l" defTabSz="914400" rtl="0" eaLnBrk="1" fontAlgn="auto" latinLnBrk="0" hangingPunct="1">
                        <a:lnSpc>
                          <a:spcPct val="115000"/>
                        </a:lnSpc>
                        <a:spcBef>
                          <a:spcPts val="0"/>
                        </a:spcBef>
                        <a:spcAft>
                          <a:spcPts val="0"/>
                        </a:spcAft>
                        <a:buClrTx/>
                        <a:buSzPts val="1000"/>
                        <a:buFont typeface="Calibri"/>
                        <a:buChar char="❏"/>
                        <a:tabLst/>
                        <a:defRPr/>
                      </a:pPr>
                      <a:r>
                        <a:rPr lang="en" sz="1200" dirty="0">
                          <a:latin typeface="Calibri"/>
                          <a:ea typeface="Calibri"/>
                          <a:cs typeface="Calibri"/>
                          <a:sym typeface="Calibri"/>
                        </a:rPr>
                        <a:t>Documentation that the district is implementing the steps outlined in the GEPA statement to ensure equitable access to, and participation in, its federally-assisted programs for students, teachers, and other program beneficiaries with special needs and that each program has been administered in accordance with applicable statutes and regulations. </a:t>
                      </a:r>
                    </a:p>
                    <a:p>
                      <a:pPr marL="457200" marR="0" lvl="0" indent="-292100" algn="l" defTabSz="914400" rtl="0" eaLnBrk="1" fontAlgn="auto" latinLnBrk="0" hangingPunct="1">
                        <a:lnSpc>
                          <a:spcPct val="115000"/>
                        </a:lnSpc>
                        <a:spcBef>
                          <a:spcPts val="0"/>
                        </a:spcBef>
                        <a:spcAft>
                          <a:spcPts val="0"/>
                        </a:spcAft>
                        <a:buClrTx/>
                        <a:buSzPts val="1000"/>
                        <a:buFont typeface="Calibri"/>
                        <a:buChar char="❏"/>
                        <a:tabLst/>
                        <a:defRPr/>
                      </a:pPr>
                      <a:r>
                        <a:rPr lang="en-US" sz="1200" dirty="0">
                          <a:latin typeface="+mn-lt"/>
                          <a:ea typeface="Calibri"/>
                          <a:cs typeface="Calibri"/>
                          <a:sym typeface="Calibri"/>
                        </a:rPr>
                        <a:t>GEPA statement(s) outlining the steps the LEA will take to overcome any barriers to ensure that teachers and students have equitable access to programs and opportunities provided with federal grant funds.</a:t>
                      </a:r>
                    </a:p>
                    <a:p>
                      <a:pPr marL="457200" lvl="0" indent="-292100" algn="l" rtl="0">
                        <a:lnSpc>
                          <a:spcPct val="115000"/>
                        </a:lnSpc>
                        <a:spcBef>
                          <a:spcPts val="0"/>
                        </a:spcBef>
                        <a:spcAft>
                          <a:spcPts val="0"/>
                        </a:spcAft>
                        <a:buSzPts val="1000"/>
                        <a:buFont typeface="Calibri"/>
                        <a:buChar char="❏"/>
                      </a:pPr>
                      <a:endParaRPr sz="1200" dirty="0">
                        <a:latin typeface="Calibri"/>
                        <a:ea typeface="Calibri"/>
                        <a:cs typeface="Calibri"/>
                        <a:sym typeface="Calibri"/>
                      </a:endParaRPr>
                    </a:p>
                    <a:p>
                      <a:pPr marL="0" lvl="0" indent="0" algn="l" rtl="0">
                        <a:lnSpc>
                          <a:spcPct val="115000"/>
                        </a:lnSpc>
                        <a:spcBef>
                          <a:spcPts val="1200"/>
                        </a:spcBef>
                        <a:spcAft>
                          <a:spcPts val="0"/>
                        </a:spcAft>
                        <a:buNone/>
                      </a:pPr>
                      <a:r>
                        <a:rPr lang="en" sz="1200" dirty="0"/>
                        <a:t> </a:t>
                      </a:r>
                      <a:r>
                        <a:rPr lang="en" sz="1200" b="1" dirty="0">
                          <a:solidFill>
                            <a:srgbClr val="404040"/>
                          </a:solidFill>
                          <a:latin typeface="Calibri"/>
                          <a:ea typeface="Calibri"/>
                          <a:cs typeface="Calibri"/>
                          <a:sym typeface="Calibri"/>
                        </a:rPr>
                        <a:t>Examples of Evidence</a:t>
                      </a:r>
                      <a:endParaRPr sz="1200" b="1" dirty="0">
                        <a:solidFill>
                          <a:srgbClr val="404040"/>
                        </a:solidFill>
                        <a:latin typeface="Calibri"/>
                        <a:ea typeface="Calibri"/>
                        <a:cs typeface="Calibri"/>
                        <a:sym typeface="Calibri"/>
                      </a:endParaRPr>
                    </a:p>
                    <a:p>
                      <a:pPr marL="457200" lvl="0" indent="-292100" algn="l" rtl="0">
                        <a:lnSpc>
                          <a:spcPct val="115000"/>
                        </a:lnSpc>
                        <a:spcBef>
                          <a:spcPts val="0"/>
                        </a:spcBef>
                        <a:spcAft>
                          <a:spcPts val="0"/>
                        </a:spcAft>
                        <a:buSzPts val="1000"/>
                        <a:buFont typeface="Calibri"/>
                        <a:buChar char="●"/>
                      </a:pPr>
                      <a:r>
                        <a:rPr lang="en" sz="1200" dirty="0">
                          <a:latin typeface="Calibri"/>
                          <a:ea typeface="Calibri"/>
                          <a:cs typeface="Calibri"/>
                          <a:sym typeface="Calibri"/>
                        </a:rPr>
                        <a:t>Information from a comprehensive needs assessment process or UIP that was used to develop a GEPA response describing the steps the LEA has taken to overcome any barriers that impede equal access or participation in federally funded activities. </a:t>
                      </a:r>
                      <a:endParaRPr sz="1200" dirty="0">
                        <a:latin typeface="Calibri"/>
                        <a:ea typeface="Calibri"/>
                        <a:cs typeface="Calibri"/>
                        <a:sym typeface="Calibri"/>
                      </a:endParaRPr>
                    </a:p>
                    <a:p>
                      <a:pPr marL="457200" lvl="0" indent="-292100" algn="l" rtl="0">
                        <a:lnSpc>
                          <a:spcPct val="115000"/>
                        </a:lnSpc>
                        <a:spcBef>
                          <a:spcPts val="0"/>
                        </a:spcBef>
                        <a:spcAft>
                          <a:spcPts val="0"/>
                        </a:spcAft>
                        <a:buSzPts val="1000"/>
                        <a:buFont typeface="Calibri"/>
                        <a:buChar char="●"/>
                      </a:pPr>
                      <a:r>
                        <a:rPr lang="en" sz="1200" dirty="0">
                          <a:latin typeface="Calibri"/>
                          <a:ea typeface="Calibri"/>
                          <a:cs typeface="Calibri"/>
                          <a:sym typeface="Calibri"/>
                        </a:rPr>
                        <a:t>Narrative explaining how, when and by whom the steps are being implemented</a:t>
                      </a:r>
                      <a:endParaRPr sz="1200" dirty="0">
                        <a:latin typeface="Calibri"/>
                        <a:ea typeface="Calibri"/>
                        <a:cs typeface="Calibri"/>
                        <a:sym typeface="Calibri"/>
                      </a:endParaRPr>
                    </a:p>
                    <a:p>
                      <a:pPr marL="457200" lvl="0" indent="-292100" algn="l" rtl="0">
                        <a:lnSpc>
                          <a:spcPct val="115000"/>
                        </a:lnSpc>
                        <a:spcBef>
                          <a:spcPts val="0"/>
                        </a:spcBef>
                        <a:spcAft>
                          <a:spcPts val="0"/>
                        </a:spcAft>
                        <a:buSzPts val="1000"/>
                        <a:buFont typeface="Calibri"/>
                        <a:buChar char="●"/>
                      </a:pPr>
                      <a:r>
                        <a:rPr lang="en" sz="1200" dirty="0">
                          <a:latin typeface="Calibri"/>
                          <a:ea typeface="Calibri"/>
                          <a:cs typeface="Calibri"/>
                          <a:sym typeface="Calibri"/>
                        </a:rPr>
                        <a:t>Additional documentation could include:</a:t>
                      </a:r>
                      <a:endParaRPr sz="1200" dirty="0">
                        <a:latin typeface="Calibri"/>
                        <a:ea typeface="Calibri"/>
                        <a:cs typeface="Calibri"/>
                        <a:sym typeface="Calibri"/>
                      </a:endParaRPr>
                    </a:p>
                    <a:p>
                      <a:pPr marL="914400" lvl="1" indent="-292100" algn="l" rtl="0">
                        <a:lnSpc>
                          <a:spcPct val="115000"/>
                        </a:lnSpc>
                        <a:spcBef>
                          <a:spcPts val="0"/>
                        </a:spcBef>
                        <a:spcAft>
                          <a:spcPts val="0"/>
                        </a:spcAft>
                        <a:buSzPts val="1000"/>
                        <a:buFont typeface="Calibri"/>
                        <a:buChar char="○"/>
                      </a:pPr>
                      <a:r>
                        <a:rPr lang="en" sz="1200" dirty="0">
                          <a:latin typeface="Calibri"/>
                          <a:ea typeface="Calibri"/>
                          <a:cs typeface="Calibri"/>
                          <a:sym typeface="Calibri"/>
                        </a:rPr>
                        <a:t>An employee handbook/how to manual for implementing the steps outlined in the GEPA statement</a:t>
                      </a:r>
                      <a:endParaRPr sz="1200" dirty="0">
                        <a:latin typeface="Calibri"/>
                        <a:ea typeface="Calibri"/>
                        <a:cs typeface="Calibri"/>
                        <a:sym typeface="Calibri"/>
                      </a:endParaRPr>
                    </a:p>
                    <a:p>
                      <a:pPr marL="914400" lvl="1" indent="-292100" algn="l" rtl="0">
                        <a:lnSpc>
                          <a:spcPct val="115000"/>
                        </a:lnSpc>
                        <a:spcBef>
                          <a:spcPts val="0"/>
                        </a:spcBef>
                        <a:spcAft>
                          <a:spcPts val="0"/>
                        </a:spcAft>
                        <a:buSzPts val="1000"/>
                        <a:buFont typeface="Calibri"/>
                        <a:buChar char="○"/>
                      </a:pPr>
                      <a:r>
                        <a:rPr lang="en" sz="1200" dirty="0">
                          <a:latin typeface="Calibri"/>
                          <a:ea typeface="Calibri"/>
                          <a:cs typeface="Calibri"/>
                          <a:sym typeface="Calibri"/>
                        </a:rPr>
                        <a:t>Job description of the individual(s) responsible for implementation of the action steps outline in the GEPA statement</a:t>
                      </a:r>
                      <a:endParaRPr sz="1200" dirty="0">
                        <a:latin typeface="Calibri"/>
                        <a:ea typeface="Calibri"/>
                        <a:cs typeface="Calibri"/>
                        <a:sym typeface="Calibri"/>
                      </a:endParaRPr>
                    </a:p>
                    <a:p>
                      <a:pPr marL="914400" lvl="1" indent="-292100" algn="l" rtl="0">
                        <a:lnSpc>
                          <a:spcPct val="115000"/>
                        </a:lnSpc>
                        <a:spcBef>
                          <a:spcPts val="0"/>
                        </a:spcBef>
                        <a:spcAft>
                          <a:spcPts val="0"/>
                        </a:spcAft>
                        <a:buSzPts val="1000"/>
                        <a:buFont typeface="Calibri"/>
                        <a:buChar char="○"/>
                      </a:pPr>
                      <a:r>
                        <a:rPr lang="en" sz="1200" dirty="0">
                          <a:latin typeface="Calibri"/>
                          <a:ea typeface="Calibri"/>
                          <a:cs typeface="Calibri"/>
                          <a:sym typeface="Calibri"/>
                        </a:rPr>
                        <a:t>Meeting agenda/notes regarding the implementation of action steps outlined in the GEPA statement</a:t>
                      </a:r>
                      <a:endParaRPr sz="1200" dirty="0">
                        <a:latin typeface="Calibri"/>
                        <a:ea typeface="Calibri"/>
                        <a:cs typeface="Calibri"/>
                        <a:sym typeface="Calibri"/>
                      </a:endParaRPr>
                    </a:p>
                  </a:txBody>
                  <a:tcPr marL="68575" marR="68575" marT="91425" marB="91425">
                    <a:lnT w="12625" cap="flat" cmpd="sng">
                      <a:solidFill>
                        <a:srgbClr val="9CC2E5"/>
                      </a:solidFill>
                      <a:prstDash val="solid"/>
                      <a:round/>
                      <a:headEnd type="none" w="sm" len="sm"/>
                      <a:tailEnd type="none" w="sm" len="sm"/>
                    </a:lnT>
                  </a:tcPr>
                </a:tc>
                <a:extLst>
                  <a:ext uri="{0D108BD9-81ED-4DB2-BD59-A6C34878D82A}">
                    <a16:rowId xmlns:a16="http://schemas.microsoft.com/office/drawing/2014/main" val="2234512182"/>
                  </a:ext>
                </a:extLst>
              </a:tr>
            </a:tbl>
          </a:graphicData>
        </a:graphic>
      </p:graphicFrame>
      <p:sp>
        <p:nvSpPr>
          <p:cNvPr id="2" name="Title 1">
            <a:extLst>
              <a:ext uri="{FF2B5EF4-FFF2-40B4-BE49-F238E27FC236}">
                <a16:creationId xmlns:a16="http://schemas.microsoft.com/office/drawing/2014/main" id="{0E1283B1-48D4-4C9C-B362-05F82EE37AA5}"/>
              </a:ext>
            </a:extLst>
          </p:cNvPr>
          <p:cNvSpPr>
            <a:spLocks noGrp="1"/>
          </p:cNvSpPr>
          <p:nvPr>
            <p:ph type="title"/>
          </p:nvPr>
        </p:nvSpPr>
        <p:spPr>
          <a:xfrm>
            <a:off x="443565" y="-898524"/>
            <a:ext cx="8065168" cy="898524"/>
          </a:xfrm>
        </p:spPr>
        <p:txBody>
          <a:bodyPr vert="horz" lIns="0" tIns="0" rIns="0" bIns="0" rtlCol="0" anchor="b" anchorCtr="0">
            <a:normAutofit/>
          </a:bodyPr>
          <a:lstStyle/>
          <a:p>
            <a:r>
              <a:rPr lang="en-US" dirty="0"/>
              <a:t>ID 9.9 Implementation of Funds - GEPA</a:t>
            </a:r>
          </a:p>
        </p:txBody>
      </p:sp>
    </p:spTree>
    <p:extLst>
      <p:ext uri="{BB962C8B-B14F-4D97-AF65-F5344CB8AC3E}">
        <p14:creationId xmlns:p14="http://schemas.microsoft.com/office/powerpoint/2010/main" val="361365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ctrTitle"/>
          </p:nvPr>
        </p:nvSpPr>
        <p:spPr>
          <a:xfrm>
            <a:off x="0" y="1210261"/>
            <a:ext cx="12192627" cy="2337620"/>
          </a:xfrm>
          <a:prstGeom prst="rect">
            <a:avLst/>
          </a:prstGeom>
        </p:spPr>
        <p:txBody>
          <a:bodyPr spcFirstLastPara="1" vert="horz" wrap="square" lIns="121900" tIns="121900" rIns="121900" bIns="121900" rtlCol="0" anchor="b" anchorCtr="0">
            <a:normAutofit/>
          </a:bodyPr>
          <a:lstStyle/>
          <a:p>
            <a:pPr>
              <a:spcBef>
                <a:spcPts val="0"/>
              </a:spcBef>
            </a:pPr>
            <a:r>
              <a:rPr lang="en" dirty="0"/>
              <a:t>Overview of GEPA Statement</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t>General Education Provisions Act (GEPA) Requirement</a:t>
            </a:r>
            <a:endParaRPr lang="en-US" dirty="0"/>
          </a:p>
        </p:txBody>
      </p:sp>
      <p:sp>
        <p:nvSpPr>
          <p:cNvPr id="3" name="Content Placeholder 2"/>
          <p:cNvSpPr>
            <a:spLocks noGrp="1"/>
          </p:cNvSpPr>
          <p:nvPr>
            <p:ph idx="1"/>
          </p:nvPr>
        </p:nvSpPr>
        <p:spPr/>
        <p:txBody>
          <a:bodyPr>
            <a:normAutofit fontScale="92500" lnSpcReduction="10000"/>
          </a:bodyPr>
          <a:lstStyle/>
          <a:p>
            <a:pPr marL="0" lvl="0" indent="0" algn="l" rtl="0">
              <a:spcBef>
                <a:spcPts val="0"/>
              </a:spcBef>
              <a:spcAft>
                <a:spcPts val="0"/>
              </a:spcAft>
              <a:buNone/>
            </a:pPr>
            <a:r>
              <a:rPr lang="en-US" dirty="0"/>
              <a:t>General Education Provisions Act (GEPA)</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“Based on local circumstances, you should determine whether these or other barriers may prevent your students, teachers, etc. from such access or participation in, the Federally-funded project or activity. The description in your application of steps to be taken to overcome these barriers need not be lengthy; you may provide a clear and succinct description of how you plan to address those barriers that are applicable to your circumstances. …</a:t>
            </a:r>
          </a:p>
          <a:p>
            <a:pPr marL="0" lvl="0" indent="0" algn="l" rtl="0">
              <a:spcBef>
                <a:spcPts val="1200"/>
              </a:spcBef>
              <a:spcAft>
                <a:spcPts val="0"/>
              </a:spcAft>
              <a:buNone/>
            </a:pPr>
            <a:r>
              <a:rPr lang="en-US" dirty="0"/>
              <a:t>In designing your projects, applicants for Federal funds address equity concerns that may affect the ability of certain potential beneficiaries to fully participate in the project and to achieve to high standards. Consistent with program requirements and its approved application, an applicant may use the Federal funds awarded to it to eliminate barriers it identifies.”</a:t>
            </a:r>
          </a:p>
          <a:p>
            <a:pPr marL="0" lvl="0" indent="0" algn="l" rtl="0">
              <a:spcBef>
                <a:spcPts val="1200"/>
              </a:spcBef>
              <a:spcAft>
                <a:spcPts val="1200"/>
              </a:spcAft>
              <a:buNone/>
            </a:pPr>
            <a:r>
              <a:rPr lang="en-US" dirty="0"/>
              <a:t>	</a:t>
            </a:r>
            <a:r>
              <a:rPr lang="en-US" u="sng" dirty="0">
                <a:solidFill>
                  <a:schemeClr val="hlink"/>
                </a:solidFill>
                <a:hlinkClick r:id="rId2"/>
              </a:rPr>
              <a:t>https://www2.ed.gov/fund/grant/apply/appforms/gepa427.pdf</a:t>
            </a:r>
            <a:r>
              <a:rPr lang="en-US" dirty="0"/>
              <a:t> </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GEPA Statement?</a:t>
            </a:r>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graphicFrame>
        <p:nvGraphicFramePr>
          <p:cNvPr id="5" name="Google Shape;78;p17">
            <a:extLst>
              <a:ext uri="{FF2B5EF4-FFF2-40B4-BE49-F238E27FC236}">
                <a16:creationId xmlns:a16="http://schemas.microsoft.com/office/drawing/2014/main" id="{5523FF4F-F664-4CA6-AC26-8FFDAEF77E1A}"/>
              </a:ext>
            </a:extLst>
          </p:cNvPr>
          <p:cNvGraphicFramePr/>
          <p:nvPr>
            <p:extLst>
              <p:ext uri="{D42A27DB-BD31-4B8C-83A1-F6EECF244321}">
                <p14:modId xmlns:p14="http://schemas.microsoft.com/office/powerpoint/2010/main" val="1356763486"/>
              </p:ext>
            </p:extLst>
          </p:nvPr>
        </p:nvGraphicFramePr>
        <p:xfrm>
          <a:off x="630315" y="1233997"/>
          <a:ext cx="10129422" cy="5152785"/>
        </p:xfrm>
        <a:graphic>
          <a:graphicData uri="http://schemas.openxmlformats.org/drawingml/2006/table">
            <a:tbl>
              <a:tblPr firstRow="1">
                <a:noFill/>
              </a:tblPr>
              <a:tblGrid>
                <a:gridCol w="5064711">
                  <a:extLst>
                    <a:ext uri="{9D8B030D-6E8A-4147-A177-3AD203B41FA5}">
                      <a16:colId xmlns:a16="http://schemas.microsoft.com/office/drawing/2014/main" val="20000"/>
                    </a:ext>
                  </a:extLst>
                </a:gridCol>
                <a:gridCol w="5064711">
                  <a:extLst>
                    <a:ext uri="{9D8B030D-6E8A-4147-A177-3AD203B41FA5}">
                      <a16:colId xmlns:a16="http://schemas.microsoft.com/office/drawing/2014/main" val="20001"/>
                    </a:ext>
                  </a:extLst>
                </a:gridCol>
              </a:tblGrid>
              <a:tr h="426739">
                <a:tc>
                  <a:txBody>
                    <a:bodyPr/>
                    <a:lstStyle/>
                    <a:p>
                      <a:pPr marL="0" lvl="0" indent="0" algn="l" rtl="0">
                        <a:spcBef>
                          <a:spcPts val="0"/>
                        </a:spcBef>
                        <a:spcAft>
                          <a:spcPts val="0"/>
                        </a:spcAft>
                        <a:buClr>
                          <a:schemeClr val="dk1"/>
                        </a:buClr>
                        <a:buSzPts val="1100"/>
                        <a:buFont typeface="Arial"/>
                        <a:buNone/>
                      </a:pPr>
                      <a:r>
                        <a:rPr lang="en" sz="1800" dirty="0">
                          <a:solidFill>
                            <a:schemeClr val="tx1"/>
                          </a:solidFill>
                        </a:rPr>
                        <a:t>GEPA Statement IS:</a:t>
                      </a:r>
                      <a:endParaRPr sz="1800" dirty="0">
                        <a:solidFill>
                          <a:schemeClr val="tx1"/>
                        </a:solidFill>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800">
                          <a:solidFill>
                            <a:schemeClr val="tx1"/>
                          </a:solidFill>
                        </a:rPr>
                        <a:t>GEPA Statement is NOT:</a:t>
                      </a:r>
                      <a:endParaRPr sz="1800">
                        <a:solidFill>
                          <a:schemeClr val="tx1"/>
                        </a:solidFill>
                      </a:endParaRPr>
                    </a:p>
                  </a:txBody>
                  <a:tcPr marL="91425" marR="91425" marT="91425" marB="91425"/>
                </a:tc>
                <a:extLst>
                  <a:ext uri="{0D108BD9-81ED-4DB2-BD59-A6C34878D82A}">
                    <a16:rowId xmlns:a16="http://schemas.microsoft.com/office/drawing/2014/main" val="10000"/>
                  </a:ext>
                </a:extLst>
              </a:tr>
              <a:tr h="4695615">
                <a:tc>
                  <a:txBody>
                    <a:bodyPr/>
                    <a:lstStyle/>
                    <a:p>
                      <a:pPr marL="457200" lvl="0" indent="-317500" algn="l" rtl="0">
                        <a:lnSpc>
                          <a:spcPct val="115000"/>
                        </a:lnSpc>
                        <a:spcBef>
                          <a:spcPts val="0"/>
                        </a:spcBef>
                        <a:spcAft>
                          <a:spcPts val="0"/>
                        </a:spcAft>
                        <a:buClr>
                          <a:schemeClr val="dk2"/>
                        </a:buClr>
                        <a:buSzPts val="1400"/>
                        <a:buChar char="●"/>
                      </a:pPr>
                      <a:r>
                        <a:rPr lang="en-US" sz="1800" kern="1200" dirty="0">
                          <a:solidFill>
                            <a:schemeClr val="tx1"/>
                          </a:solidFill>
                          <a:effectLst/>
                          <a:latin typeface="+mn-lt"/>
                          <a:ea typeface="+mn-ea"/>
                          <a:cs typeface="+mn-cs"/>
                        </a:rPr>
                        <a:t>A description of potential barriers or challenges in accessing federally-funded programs</a:t>
                      </a:r>
                    </a:p>
                    <a:p>
                      <a:pPr marL="457200" lvl="0" indent="-317500" algn="l" rtl="0">
                        <a:lnSpc>
                          <a:spcPct val="115000"/>
                        </a:lnSpc>
                        <a:spcBef>
                          <a:spcPts val="0"/>
                        </a:spcBef>
                        <a:spcAft>
                          <a:spcPts val="0"/>
                        </a:spcAft>
                        <a:buClr>
                          <a:schemeClr val="dk2"/>
                        </a:buClr>
                        <a:buSzPts val="1400"/>
                        <a:buChar char="●"/>
                      </a:pPr>
                      <a:r>
                        <a:rPr lang="en-US" sz="1800" kern="1200" dirty="0">
                          <a:solidFill>
                            <a:schemeClr val="tx1"/>
                          </a:solidFill>
                          <a:effectLst/>
                          <a:latin typeface="+mn-lt"/>
                          <a:ea typeface="+mn-ea"/>
                          <a:cs typeface="+mn-cs"/>
                        </a:rPr>
                        <a:t>A summary of the steps that an LEA/applicant is taking to ensure equity of access and participation in grant programs</a:t>
                      </a:r>
                    </a:p>
                    <a:p>
                      <a:pPr marL="457200" lvl="0" indent="-317500" algn="l" rtl="0">
                        <a:lnSpc>
                          <a:spcPct val="115000"/>
                        </a:lnSpc>
                        <a:spcBef>
                          <a:spcPts val="0"/>
                        </a:spcBef>
                        <a:spcAft>
                          <a:spcPts val="0"/>
                        </a:spcAft>
                        <a:buClr>
                          <a:schemeClr val="dk2"/>
                        </a:buClr>
                        <a:buSzPts val="1400"/>
                        <a:buChar char="●"/>
                      </a:pPr>
                      <a:r>
                        <a:rPr lang="en" dirty="0">
                          <a:solidFill>
                            <a:schemeClr val="tx1"/>
                          </a:solidFill>
                        </a:rPr>
                        <a:t>Focus on historically underserved categories such as race, gender, national origin, color, disability, or age</a:t>
                      </a:r>
                      <a:endParaRPr dirty="0">
                        <a:solidFill>
                          <a:schemeClr val="tx1"/>
                        </a:solidFill>
                      </a:endParaRPr>
                    </a:p>
                    <a:p>
                      <a:pPr marL="457200" lvl="0" indent="-317500" algn="l" rtl="0">
                        <a:lnSpc>
                          <a:spcPct val="115000"/>
                        </a:lnSpc>
                        <a:spcBef>
                          <a:spcPts val="0"/>
                        </a:spcBef>
                        <a:spcAft>
                          <a:spcPts val="0"/>
                        </a:spcAft>
                        <a:buClr>
                          <a:schemeClr val="dk2"/>
                        </a:buClr>
                        <a:buSzPts val="1400"/>
                        <a:buChar char="●"/>
                      </a:pPr>
                      <a:r>
                        <a:rPr lang="en" dirty="0">
                          <a:solidFill>
                            <a:schemeClr val="tx1"/>
                          </a:solidFill>
                        </a:rPr>
                        <a:t>Something that can be updated each time a federal program application needs to be completed</a:t>
                      </a:r>
                      <a:endParaRPr dirty="0">
                        <a:solidFill>
                          <a:schemeClr val="tx1"/>
                        </a:solidFill>
                      </a:endParaRPr>
                    </a:p>
                  </a:txBody>
                  <a:tcPr marL="91425" marR="91425" marT="91425" marB="91425"/>
                </a:tc>
                <a:tc>
                  <a:txBody>
                    <a:bodyPr/>
                    <a:lstStyle/>
                    <a:p>
                      <a:pPr marL="457200" lvl="0" indent="-317500" algn="l" rtl="0">
                        <a:lnSpc>
                          <a:spcPct val="115000"/>
                        </a:lnSpc>
                        <a:spcBef>
                          <a:spcPts val="0"/>
                        </a:spcBef>
                        <a:spcAft>
                          <a:spcPts val="0"/>
                        </a:spcAft>
                        <a:buClr>
                          <a:schemeClr val="dk2"/>
                        </a:buClr>
                        <a:buSzPts val="1400"/>
                        <a:buChar char="●"/>
                      </a:pPr>
                      <a:r>
                        <a:rPr lang="en" dirty="0">
                          <a:solidFill>
                            <a:schemeClr val="tx1"/>
                          </a:solidFill>
                        </a:rPr>
                        <a:t>A request for approval of funding of specific activities</a:t>
                      </a:r>
                      <a:endParaRPr dirty="0">
                        <a:solidFill>
                          <a:schemeClr val="tx1"/>
                        </a:solidFill>
                      </a:endParaRPr>
                    </a:p>
                    <a:p>
                      <a:pPr marL="457200" lvl="0" indent="-317500" algn="l" rtl="0">
                        <a:lnSpc>
                          <a:spcPct val="115000"/>
                        </a:lnSpc>
                        <a:spcBef>
                          <a:spcPts val="0"/>
                        </a:spcBef>
                        <a:spcAft>
                          <a:spcPts val="0"/>
                        </a:spcAft>
                        <a:buClr>
                          <a:schemeClr val="dk2"/>
                        </a:buClr>
                        <a:buSzPts val="1400"/>
                        <a:buChar char="●"/>
                      </a:pPr>
                      <a:r>
                        <a:rPr lang="en" dirty="0">
                          <a:solidFill>
                            <a:schemeClr val="tx1"/>
                          </a:solidFill>
                        </a:rPr>
                        <a:t>Based solely on an LEA’s vision, mission, or equity statement</a:t>
                      </a:r>
                      <a:endParaRPr sz="1000" dirty="0">
                        <a:solidFill>
                          <a:schemeClr val="tx1"/>
                        </a:solidFill>
                      </a:endParaRPr>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980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ctrTitle"/>
          </p:nvPr>
        </p:nvSpPr>
        <p:spPr>
          <a:xfrm>
            <a:off x="-627" y="1293388"/>
            <a:ext cx="12192627" cy="2337620"/>
          </a:xfrm>
          <a:prstGeom prst="rect">
            <a:avLst/>
          </a:prstGeom>
        </p:spPr>
        <p:txBody>
          <a:bodyPr spcFirstLastPara="1" vert="horz" wrap="square" lIns="121900" tIns="121900" rIns="121900" bIns="121900" rtlCol="0" anchor="b" anchorCtr="0">
            <a:normAutofit/>
          </a:bodyPr>
          <a:lstStyle/>
          <a:p>
            <a:pPr>
              <a:spcBef>
                <a:spcPts val="0"/>
              </a:spcBef>
            </a:pPr>
            <a:r>
              <a:rPr lang="en" dirty="0"/>
              <a:t>Federal Statute</a:t>
            </a:r>
            <a:endParaRPr dirty="0"/>
          </a:p>
        </p:txBody>
      </p:sp>
    </p:spTree>
    <p:extLst>
      <p:ext uri="{BB962C8B-B14F-4D97-AF65-F5344CB8AC3E}">
        <p14:creationId xmlns:p14="http://schemas.microsoft.com/office/powerpoint/2010/main" val="260141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C0C2E-6FE7-48CA-A05A-B7D6BBEADBFB}"/>
              </a:ext>
            </a:extLst>
          </p:cNvPr>
          <p:cNvSpPr>
            <a:spLocks noGrp="1"/>
          </p:cNvSpPr>
          <p:nvPr>
            <p:ph type="title"/>
          </p:nvPr>
        </p:nvSpPr>
        <p:spPr/>
        <p:txBody>
          <a:bodyPr/>
          <a:lstStyle/>
          <a:p>
            <a:r>
              <a:rPr lang="en" dirty="0"/>
              <a:t>Statutory Requirements</a:t>
            </a:r>
            <a:endParaRPr lang="en-US" dirty="0"/>
          </a:p>
        </p:txBody>
      </p:sp>
      <p:sp>
        <p:nvSpPr>
          <p:cNvPr id="3" name="Content Placeholder 2">
            <a:extLst>
              <a:ext uri="{FF2B5EF4-FFF2-40B4-BE49-F238E27FC236}">
                <a16:creationId xmlns:a16="http://schemas.microsoft.com/office/drawing/2014/main" id="{D259D57A-158E-4F0B-8B0A-D211DA5653F8}"/>
              </a:ext>
            </a:extLst>
          </p:cNvPr>
          <p:cNvSpPr>
            <a:spLocks noGrp="1"/>
          </p:cNvSpPr>
          <p:nvPr>
            <p:ph idx="1"/>
          </p:nvPr>
        </p:nvSpPr>
        <p:spPr>
          <a:xfrm>
            <a:off x="838200" y="3205018"/>
            <a:ext cx="10541000" cy="2700800"/>
          </a:xfrm>
        </p:spPr>
        <p:txBody>
          <a:bodyPr/>
          <a:lstStyle/>
          <a:p>
            <a:pPr>
              <a:spcBef>
                <a:spcPts val="0"/>
              </a:spcBef>
            </a:pPr>
            <a:r>
              <a:rPr lang="en-US" dirty="0"/>
              <a:t>Section 442: Provision says that LEA will sign off on assurances in the application for funds. CDE already has this on file.</a:t>
            </a:r>
          </a:p>
          <a:p>
            <a:pPr>
              <a:spcBef>
                <a:spcPts val="1200"/>
              </a:spcBef>
            </a:pPr>
            <a:endParaRPr lang="en-US" dirty="0"/>
          </a:p>
          <a:p>
            <a:pPr>
              <a:spcBef>
                <a:spcPts val="1200"/>
              </a:spcBef>
            </a:pPr>
            <a:r>
              <a:rPr lang="en-US" dirty="0"/>
              <a:t>Section 427: Ensure that all students and staff have equitable access to federally funded programs. </a:t>
            </a:r>
          </a:p>
          <a:p>
            <a:endParaRPr lang="en-US" dirty="0"/>
          </a:p>
        </p:txBody>
      </p:sp>
      <p:sp>
        <p:nvSpPr>
          <p:cNvPr id="4" name="Slide Number Placeholder 3">
            <a:extLst>
              <a:ext uri="{FF2B5EF4-FFF2-40B4-BE49-F238E27FC236}">
                <a16:creationId xmlns:a16="http://schemas.microsoft.com/office/drawing/2014/main" id="{C3FF3BD1-7F0E-4F0F-AD37-EF66DE6B76F5}"/>
              </a:ext>
            </a:extLst>
          </p:cNvPr>
          <p:cNvSpPr>
            <a:spLocks noGrp="1"/>
          </p:cNvSpPr>
          <p:nvPr>
            <p:ph type="sldNum" sz="quarter" idx="12"/>
          </p:nvPr>
        </p:nvSpPr>
        <p:spPr/>
        <p:txBody>
          <a:bodyPr/>
          <a:lstStyle/>
          <a:p>
            <a:fld id="{C479D5F6-EDCB-402A-AC08-4943A1820E8F}" type="slidenum">
              <a:rPr lang="en-US" smtClean="0"/>
              <a:pPr/>
              <a:t>8</a:t>
            </a:fld>
            <a:endParaRPr lang="en-US" dirty="0"/>
          </a:p>
        </p:txBody>
      </p:sp>
      <p:pic>
        <p:nvPicPr>
          <p:cNvPr id="8" name="Picture 7" descr="Statutory indicator: The LEA will meet the requirements of section 442 and section 427 of the General Education Provisions Act (GEPA, 20 U.S.C. 1232(3) &amp; 1228(a).">
            <a:extLst>
              <a:ext uri="{FF2B5EF4-FFF2-40B4-BE49-F238E27FC236}">
                <a16:creationId xmlns:a16="http://schemas.microsoft.com/office/drawing/2014/main" id="{F10BA4CF-E437-4C8B-9A5B-7F9DA1904317}"/>
              </a:ext>
            </a:extLst>
          </p:cNvPr>
          <p:cNvPicPr>
            <a:picLocks noChangeAspect="1"/>
          </p:cNvPicPr>
          <p:nvPr/>
        </p:nvPicPr>
        <p:blipFill>
          <a:blip r:embed="rId2"/>
          <a:stretch>
            <a:fillRect/>
          </a:stretch>
        </p:blipFill>
        <p:spPr>
          <a:xfrm>
            <a:off x="3218796" y="1458361"/>
            <a:ext cx="5754408" cy="1391995"/>
          </a:xfrm>
          <a:prstGeom prst="rect">
            <a:avLst/>
          </a:prstGeom>
        </p:spPr>
      </p:pic>
    </p:spTree>
    <p:extLst>
      <p:ext uri="{BB962C8B-B14F-4D97-AF65-F5344CB8AC3E}">
        <p14:creationId xmlns:p14="http://schemas.microsoft.com/office/powerpoint/2010/main" val="2377868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0"/>
          <p:cNvSpPr txBox="1">
            <a:spLocks noGrp="1"/>
          </p:cNvSpPr>
          <p:nvPr>
            <p:ph type="ctrTitle"/>
          </p:nvPr>
        </p:nvSpPr>
        <p:spPr>
          <a:xfrm>
            <a:off x="-627" y="1219497"/>
            <a:ext cx="12192627" cy="2337620"/>
          </a:xfrm>
          <a:prstGeom prst="rect">
            <a:avLst/>
          </a:prstGeom>
        </p:spPr>
        <p:txBody>
          <a:bodyPr spcFirstLastPara="1" vert="horz" wrap="square" lIns="121900" tIns="121900" rIns="121900" bIns="121900" rtlCol="0" anchor="b" anchorCtr="0">
            <a:normAutofit/>
          </a:bodyPr>
          <a:lstStyle/>
          <a:p>
            <a:pPr>
              <a:spcBef>
                <a:spcPts val="0"/>
              </a:spcBef>
            </a:pPr>
            <a:r>
              <a:rPr lang="en" dirty="0"/>
              <a:t>Demonstration of Compliance</a:t>
            </a:r>
            <a:endParaRPr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13434</TotalTime>
  <Words>2195</Words>
  <Application>Microsoft Office PowerPoint</Application>
  <PresentationFormat>Widescreen</PresentationFormat>
  <Paragraphs>175</Paragraphs>
  <Slides>25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Museo Slab 500</vt:lpstr>
      <vt:lpstr>Roboto</vt:lpstr>
      <vt:lpstr>Office Theme</vt:lpstr>
      <vt:lpstr>Program Requirement for the  Implementation of Funds - GEPA</vt:lpstr>
      <vt:lpstr>Training Overview</vt:lpstr>
      <vt:lpstr>ID 9.9 Implementation of Funds - GEPA</vt:lpstr>
      <vt:lpstr>Overview of GEPA Statement</vt:lpstr>
      <vt:lpstr>General Education Provisions Act (GEPA) Requirement</vt:lpstr>
      <vt:lpstr>What is a GEPA Statement?</vt:lpstr>
      <vt:lpstr>Federal Statute</vt:lpstr>
      <vt:lpstr>Statutory Requirements</vt:lpstr>
      <vt:lpstr>Demonstration of Compliance</vt:lpstr>
      <vt:lpstr>Demonstration of Compliance </vt:lpstr>
      <vt:lpstr>Examples of Evidence</vt:lpstr>
      <vt:lpstr>Review GEPA Selection(s) in Applications</vt:lpstr>
      <vt:lpstr>ESSER GEPA Statement Example (I, II, III)</vt:lpstr>
      <vt:lpstr>ESSER GEPA Statement Example (I, II, III)</vt:lpstr>
      <vt:lpstr>ESSER GEPA Statement Example (I, II, III)</vt:lpstr>
      <vt:lpstr>Review GEPA Selection(s) in Applications</vt:lpstr>
      <vt:lpstr>ESSER GEPA Statements: Selecting 19-20 or 20-21 Cons. App.</vt:lpstr>
      <vt:lpstr>Review GEPA Selection(s) in Applications</vt:lpstr>
      <vt:lpstr>ESEA GEPA Statement: Example 1</vt:lpstr>
      <vt:lpstr>Review GEPA Selection(s) in Applications</vt:lpstr>
      <vt:lpstr>ESEA GEPA Statement: Example 2</vt:lpstr>
      <vt:lpstr>Review GEPA Selection(s) in Applications</vt:lpstr>
      <vt:lpstr>ESEA GEPA Statement: Example 1</vt:lpstr>
      <vt:lpstr>Monitoring Resources</vt:lpstr>
      <vt:lpstr>Contacts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Owen, Emily</cp:lastModifiedBy>
  <cp:revision>22</cp:revision>
  <dcterms:created xsi:type="dcterms:W3CDTF">2019-06-25T17:30:52Z</dcterms:created>
  <dcterms:modified xsi:type="dcterms:W3CDTF">2021-11-03T19:13:51Z</dcterms:modified>
</cp:coreProperties>
</file>