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comment2.xml" ContentType="application/vnd.openxmlformats-officedocument.presentationml.comment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2"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holas Kaloudi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62"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1-05T17:03:34.682" idx="1">
    <p:pos x="134" y="126"/>
    <p:text>get added to Office Hours 1/6, 1/13, 1/20</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2-01-05T17:25:35.069" idx="2">
    <p:pos x="2215" y="720"/>
    <p:text>@wilson_s@cde.state.co.us link feedback survey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0b93bb8cb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0b93bb8c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RUNTIME: did in 2 hours, closer to 2.5 ideally</a:t>
            </a:r>
            <a:endParaRPr/>
          </a:p>
          <a:p>
            <a:pPr marL="0" lvl="0" indent="0" algn="l" rtl="0">
              <a:spcBef>
                <a:spcPts val="0"/>
              </a:spcBef>
              <a:spcAft>
                <a:spcPts val="0"/>
              </a:spcAft>
              <a:buNone/>
            </a:pPr>
            <a:r>
              <a:rPr lang="en"/>
              <a:t>Niko leads speaking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0b93bb8cbc_1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0b93bb8cbc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0d29a752ba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0d29a752b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0b93bb8cbc_1_1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0b93bb8cbc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0b93bb8cbc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0b93bb8cbc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would be a great times to pull up your EDT data file so you can follow along as Tina explains how to read the analyses.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0b93bb8cbc_1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0b93bb8cbc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 leads these slides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d1afb100f4_1_1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d1afb100f4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0d29a752b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10d29a752b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0bd45b49df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0bd45b49d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1afb100f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d1afb100f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d1afb100f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d1afb100f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b93bb8cbc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0b93bb8cb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d1afb100f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d1afb100f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d29a752b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d29a752b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d1afb100f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d1afb100f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d1afb100f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d1afb100f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d1afb100f4_1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d1afb100f4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0d29a752b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0d29a752b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d1afb100f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d1afb100f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1afb100f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d1afb100f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0bd45b49d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0bd45b49d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 starts talking</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d29a752b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d29a752b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b93bb8cbc_1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0b93bb8cbc_1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0cab5ccc1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0cab5ccc1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 leads speaking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0bd45b49d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0bd45b49d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next two slides too before starting breakout rooms.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0d29a752ba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0d29a752b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Message into all rooms at the end of 5 minutes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0d29a752ba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0d29a752b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 sure to explain how to use jamboard.</a:t>
            </a:r>
            <a:endParaRPr/>
          </a:p>
          <a:p>
            <a:pPr marL="0" lvl="0" indent="0" algn="l" rtl="0">
              <a:spcBef>
                <a:spcPts val="0"/>
              </a:spcBef>
              <a:spcAft>
                <a:spcPts val="0"/>
              </a:spcAft>
              <a:buNone/>
            </a:pPr>
            <a:r>
              <a:rPr lang="en"/>
              <a:t>Open breakout rooms after explaining this slide.</a:t>
            </a:r>
            <a:endParaRPr/>
          </a:p>
          <a:p>
            <a:pPr marL="0" lvl="0" indent="0" algn="l" rtl="0">
              <a:spcBef>
                <a:spcPts val="0"/>
              </a:spcBef>
              <a:spcAft>
                <a:spcPts val="0"/>
              </a:spcAft>
              <a:buNone/>
            </a:pPr>
            <a:r>
              <a:rPr lang="en"/>
              <a:t>Message into all rooms a 5 minute warning.</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d29a752b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d29a752b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10d29a752b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10d29a752b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 starts presenting</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0b93bb8cbc_1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0b93bb8cbc_1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Tina leads speaking</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0b030c420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0b030c420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800">
                <a:solidFill>
                  <a:schemeClr val="dk1"/>
                </a:solidFill>
                <a:latin typeface="Calibri"/>
                <a:ea typeface="Calibri"/>
                <a:cs typeface="Calibri"/>
                <a:sym typeface="Calibri"/>
              </a:rPr>
              <a:t>Remember to review school level data even if you don’t have any district level gaps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d29a752ba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10d29a752b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d1afb100f4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d1afb100f4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0b93bb8cbc_1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0b93bb8cbc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d1afb100f4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d1afb100f4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Talk about difference in quartiles poverty vs. minority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0eca7a5f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0eca7a5f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d1afb100f4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d1afb100f4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d1afb100f4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d1afb100f4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0b030c420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0b030c420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0b93bb8cbc_1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0b93bb8cbc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 leads speaking</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0f3e49460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10f3e49460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next slide too before starting breakout rooms.</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10b93bb8cbc_1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10b93bb8cbc_1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breakout rooms after slide</a:t>
            </a:r>
            <a:endParaRPr/>
          </a:p>
          <a:p>
            <a:pPr marL="0" lvl="0" indent="0" algn="l" rtl="0">
              <a:spcBef>
                <a:spcPts val="0"/>
              </a:spcBef>
              <a:spcAft>
                <a:spcPts val="0"/>
              </a:spcAft>
              <a:buNone/>
            </a:pPr>
            <a:r>
              <a:rPr lang="en"/>
              <a:t>Give time reminder after 10 min. </a:t>
            </a:r>
            <a:endParaRPr/>
          </a:p>
          <a:p>
            <a:pPr marL="0" lvl="0" indent="0" algn="l" rtl="0">
              <a:spcBef>
                <a:spcPts val="0"/>
              </a:spcBef>
              <a:spcAft>
                <a:spcPts val="0"/>
              </a:spcAft>
              <a:buNone/>
            </a:pPr>
            <a:r>
              <a:rPr lang="en"/>
              <a:t>Ask if they need any additional time after coming back from breakouts.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0bd45b49df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10bd45b49d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10bd45b49df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10bd45b49d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0b93bb8cbc_1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0b93bb8cbc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may stumble, so we appreciate your grace with any technical issues that come up.</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0b93bb8cbc_1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0b93bb8cbc_1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bd45b49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0bd45b49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0bd45b49d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10bd45b49d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10b93bb8cbc_1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10b93bb8cbc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Useful resources for this stage in the process and if you want to start taking it a little further:</a:t>
            </a:r>
            <a:endParaRPr/>
          </a:p>
          <a:p>
            <a:pPr marL="457200" lvl="0" indent="-298450" algn="l" rtl="0">
              <a:spcBef>
                <a:spcPts val="0"/>
              </a:spcBef>
              <a:spcAft>
                <a:spcPts val="0"/>
              </a:spcAft>
              <a:buSzPts val="1100"/>
              <a:buChar char="●"/>
            </a:pPr>
            <a:r>
              <a:rPr lang="en"/>
              <a:t>Explore this for additional tools and guidance</a:t>
            </a:r>
            <a:endParaRPr/>
          </a:p>
          <a:p>
            <a:pPr marL="457200" lvl="0" indent="-298450" algn="l" rtl="0">
              <a:spcBef>
                <a:spcPts val="0"/>
              </a:spcBef>
              <a:spcAft>
                <a:spcPts val="0"/>
              </a:spcAft>
              <a:buSzPts val="1100"/>
              <a:buChar char="●"/>
            </a:pPr>
            <a:r>
              <a:rPr lang="en"/>
              <a:t>Gets into the whole EDT planning process, staring with looking at results and root causes then working to building your plan.</a:t>
            </a:r>
            <a:endParaRPr/>
          </a:p>
          <a:p>
            <a:pPr marL="457200" lvl="0" indent="-298450" algn="l" rtl="0">
              <a:spcBef>
                <a:spcPts val="0"/>
              </a:spcBef>
              <a:spcAft>
                <a:spcPts val="0"/>
              </a:spcAft>
              <a:buSzPts val="1100"/>
              <a:buChar char="●"/>
            </a:pPr>
            <a:r>
              <a:rPr lang="en"/>
              <a:t>Helps evaluate your HR or talent system by guiding you through a rubric</a:t>
            </a:r>
            <a:endParaRPr/>
          </a:p>
          <a:p>
            <a:pPr marL="457200" lvl="0" indent="-298450" algn="l" rtl="0">
              <a:spcBef>
                <a:spcPts val="0"/>
              </a:spcBef>
              <a:spcAft>
                <a:spcPts val="0"/>
              </a:spcAft>
              <a:buSzPts val="1100"/>
              <a:buChar char="●"/>
            </a:pPr>
            <a:r>
              <a:rPr lang="en"/>
              <a:t>Helps frame the EDT conversation with stakeholders (boards, DAC/SAC, staff, the public, etc)</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0d29a752ba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10d29a752ba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10b93bb8cbc_1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10b93bb8cbc_1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0b93bb8cbc_1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10b93bb8cbc_1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people for participating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0b93bb8cbc_1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0b93bb8cbc_1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b93bb8cbc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0b93bb8cbc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Niko screen shares for Jamboard demo</a:t>
            </a:r>
            <a:endParaRPr/>
          </a:p>
          <a:p>
            <a:pPr marL="0" lvl="0" indent="0" algn="l" rtl="0">
              <a:spcBef>
                <a:spcPts val="0"/>
              </a:spcBef>
              <a:spcAft>
                <a:spcPts val="0"/>
              </a:spcAft>
              <a:buNone/>
            </a:pPr>
            <a:r>
              <a:rPr lang="en"/>
              <a:t>Explain jamboard and using a sticky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0be48c6d7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0be48c6d7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we run EDT analyses during and after the COVID years, that data could be very useful and could be used in your comp needs assessments.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0b93bb8cbc_1_2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0b93bb8cbc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data may be useful in seeing the full picture of your EDT data. Historical data can help identify if a problem is persisting or lessening. Local data can ensure accuracy in reporting as well. Putting faces to the data is also beneficial.</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0" y="0"/>
            <a:ext cx="9144024" cy="5166574"/>
          </a:xfrm>
          <a:prstGeom prst="rect">
            <a:avLst/>
          </a:prstGeom>
          <a:noFill/>
          <a:ln>
            <a:noFill/>
          </a:ln>
        </p:spPr>
      </p:pic>
      <p:sp>
        <p:nvSpPr>
          <p:cNvPr id="16" name="Google Shape;16;p2"/>
          <p:cNvSpPr txBox="1">
            <a:spLocks noGrp="1"/>
          </p:cNvSpPr>
          <p:nvPr>
            <p:ph type="ctrTitle" idx="2"/>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None/>
              <a:defRPr sz="4000">
                <a:solidFill>
                  <a:schemeClr val="lt1"/>
                </a:solidFill>
                <a:latin typeface="Rockwell"/>
                <a:ea typeface="Rockwell"/>
                <a:cs typeface="Rockwell"/>
                <a:sym typeface="Rockwell"/>
              </a:defRPr>
            </a:lvl1pPr>
            <a:lvl2pPr lvl="1" algn="ctr">
              <a:spcBef>
                <a:spcPts val="0"/>
              </a:spcBef>
              <a:spcAft>
                <a:spcPts val="0"/>
              </a:spcAft>
              <a:buNone/>
              <a:defRPr sz="4000">
                <a:solidFill>
                  <a:schemeClr val="lt1"/>
                </a:solidFill>
                <a:latin typeface="Rockwell"/>
                <a:ea typeface="Rockwell"/>
                <a:cs typeface="Rockwell"/>
                <a:sym typeface="Rockwell"/>
              </a:defRPr>
            </a:lvl2pPr>
            <a:lvl3pPr lvl="2" algn="ctr">
              <a:spcBef>
                <a:spcPts val="0"/>
              </a:spcBef>
              <a:spcAft>
                <a:spcPts val="0"/>
              </a:spcAft>
              <a:buNone/>
              <a:defRPr sz="4000">
                <a:solidFill>
                  <a:schemeClr val="lt1"/>
                </a:solidFill>
                <a:latin typeface="Rockwell"/>
                <a:ea typeface="Rockwell"/>
                <a:cs typeface="Rockwell"/>
                <a:sym typeface="Rockwell"/>
              </a:defRPr>
            </a:lvl3pPr>
            <a:lvl4pPr lvl="3" algn="ctr">
              <a:spcBef>
                <a:spcPts val="0"/>
              </a:spcBef>
              <a:spcAft>
                <a:spcPts val="0"/>
              </a:spcAft>
              <a:buNone/>
              <a:defRPr sz="4000">
                <a:solidFill>
                  <a:schemeClr val="lt1"/>
                </a:solidFill>
                <a:latin typeface="Rockwell"/>
                <a:ea typeface="Rockwell"/>
                <a:cs typeface="Rockwell"/>
                <a:sym typeface="Rockwell"/>
              </a:defRPr>
            </a:lvl4pPr>
            <a:lvl5pPr lvl="4" algn="ctr">
              <a:spcBef>
                <a:spcPts val="0"/>
              </a:spcBef>
              <a:spcAft>
                <a:spcPts val="0"/>
              </a:spcAft>
              <a:buNone/>
              <a:defRPr sz="4000">
                <a:solidFill>
                  <a:schemeClr val="lt1"/>
                </a:solidFill>
                <a:latin typeface="Rockwell"/>
                <a:ea typeface="Rockwell"/>
                <a:cs typeface="Rockwell"/>
                <a:sym typeface="Rockwell"/>
              </a:defRPr>
            </a:lvl5pPr>
            <a:lvl6pPr lvl="5" algn="ctr">
              <a:spcBef>
                <a:spcPts val="0"/>
              </a:spcBef>
              <a:spcAft>
                <a:spcPts val="0"/>
              </a:spcAft>
              <a:buNone/>
              <a:defRPr sz="4000">
                <a:solidFill>
                  <a:schemeClr val="lt1"/>
                </a:solidFill>
                <a:latin typeface="Rockwell"/>
                <a:ea typeface="Rockwell"/>
                <a:cs typeface="Rockwell"/>
                <a:sym typeface="Rockwell"/>
              </a:defRPr>
            </a:lvl6pPr>
            <a:lvl7pPr lvl="6" algn="ctr">
              <a:spcBef>
                <a:spcPts val="0"/>
              </a:spcBef>
              <a:spcAft>
                <a:spcPts val="0"/>
              </a:spcAft>
              <a:buNone/>
              <a:defRPr sz="4000">
                <a:solidFill>
                  <a:schemeClr val="lt1"/>
                </a:solidFill>
                <a:latin typeface="Rockwell"/>
                <a:ea typeface="Rockwell"/>
                <a:cs typeface="Rockwell"/>
                <a:sym typeface="Rockwell"/>
              </a:defRPr>
            </a:lvl7pPr>
            <a:lvl8pPr lvl="7" algn="ctr">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7" name="Google Shape;17;p2"/>
          <p:cNvSpPr txBox="1">
            <a:spLocks noGrp="1"/>
          </p:cNvSpPr>
          <p:nvPr>
            <p:ph type="subTitle" idx="3"/>
          </p:nvPr>
        </p:nvSpPr>
        <p:spPr>
          <a:xfrm>
            <a:off x="311700" y="2834125"/>
            <a:ext cx="8520600" cy="792600"/>
          </a:xfrm>
          <a:prstGeom prst="rect">
            <a:avLst/>
          </a:prstGeom>
        </p:spPr>
        <p:txBody>
          <a:bodyPr spcFirstLastPara="1" wrap="square" lIns="0" tIns="0" rIns="0" bIns="0" anchor="t" anchorCtr="0">
            <a:normAutofit/>
          </a:bodyPr>
          <a:lstStyle>
            <a:lvl1pPr lvl="0" algn="ctr">
              <a:spcBef>
                <a:spcPts val="0"/>
              </a:spcBef>
              <a:spcAft>
                <a:spcPts val="0"/>
              </a:spcAft>
              <a:buSzPts val="2300"/>
              <a:buNone/>
              <a:defRPr sz="2300">
                <a:solidFill>
                  <a:schemeClr val="lt1"/>
                </a:solidFill>
                <a:latin typeface="Calibri"/>
                <a:ea typeface="Calibri"/>
                <a:cs typeface="Calibri"/>
                <a:sym typeface="Calibri"/>
              </a:defRPr>
            </a:lvl1pPr>
            <a:lvl2pPr lvl="1">
              <a:spcBef>
                <a:spcPts val="0"/>
              </a:spcBef>
              <a:spcAft>
                <a:spcPts val="0"/>
              </a:spcAft>
              <a:buSzPts val="1400"/>
              <a:buNone/>
              <a:defRPr>
                <a:solidFill>
                  <a:schemeClr val="lt1"/>
                </a:solidFill>
                <a:latin typeface="Calibri"/>
                <a:ea typeface="Calibri"/>
                <a:cs typeface="Calibri"/>
                <a:sym typeface="Calibri"/>
              </a:defRPr>
            </a:lvl2pPr>
            <a:lvl3pPr lvl="2">
              <a:spcBef>
                <a:spcPts val="0"/>
              </a:spcBef>
              <a:spcAft>
                <a:spcPts val="0"/>
              </a:spcAft>
              <a:buSzPts val="1400"/>
              <a:buNone/>
              <a:defRPr>
                <a:solidFill>
                  <a:schemeClr val="lt1"/>
                </a:solidFill>
                <a:latin typeface="Calibri"/>
                <a:ea typeface="Calibri"/>
                <a:cs typeface="Calibri"/>
                <a:sym typeface="Calibri"/>
              </a:defRPr>
            </a:lvl3pPr>
            <a:lvl4pPr lvl="3">
              <a:spcBef>
                <a:spcPts val="0"/>
              </a:spcBef>
              <a:spcAft>
                <a:spcPts val="0"/>
              </a:spcAft>
              <a:buSzPts val="1400"/>
              <a:buNone/>
              <a:defRPr>
                <a:solidFill>
                  <a:schemeClr val="lt1"/>
                </a:solidFill>
                <a:latin typeface="Calibri"/>
                <a:ea typeface="Calibri"/>
                <a:cs typeface="Calibri"/>
                <a:sym typeface="Calibri"/>
              </a:defRPr>
            </a:lvl4pPr>
            <a:lvl5pPr lvl="4">
              <a:spcBef>
                <a:spcPts val="0"/>
              </a:spcBef>
              <a:spcAft>
                <a:spcPts val="0"/>
              </a:spcAft>
              <a:buSzPts val="1400"/>
              <a:buNone/>
              <a:defRPr>
                <a:solidFill>
                  <a:schemeClr val="lt1"/>
                </a:solidFill>
                <a:latin typeface="Calibri"/>
                <a:ea typeface="Calibri"/>
                <a:cs typeface="Calibri"/>
                <a:sym typeface="Calibri"/>
              </a:defRPr>
            </a:lvl5pPr>
            <a:lvl6pPr lvl="5">
              <a:spcBef>
                <a:spcPts val="0"/>
              </a:spcBef>
              <a:spcAft>
                <a:spcPts val="0"/>
              </a:spcAft>
              <a:buSzPts val="1400"/>
              <a:buNone/>
              <a:defRPr>
                <a:solidFill>
                  <a:schemeClr val="lt1"/>
                </a:solidFill>
                <a:latin typeface="Calibri"/>
                <a:ea typeface="Calibri"/>
                <a:cs typeface="Calibri"/>
                <a:sym typeface="Calibri"/>
              </a:defRPr>
            </a:lvl6pPr>
            <a:lvl7pPr lvl="6">
              <a:spcBef>
                <a:spcPts val="0"/>
              </a:spcBef>
              <a:spcAft>
                <a:spcPts val="0"/>
              </a:spcAft>
              <a:buSzPts val="1400"/>
              <a:buNone/>
              <a:defRPr>
                <a:solidFill>
                  <a:schemeClr val="lt1"/>
                </a:solidFill>
                <a:latin typeface="Calibri"/>
                <a:ea typeface="Calibri"/>
                <a:cs typeface="Calibri"/>
                <a:sym typeface="Calibri"/>
              </a:defRPr>
            </a:lvl7pPr>
            <a:lvl8pPr lvl="7">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8" name="Google Shape;18;p2"/>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70"/>
        <p:cNvGrpSpPr/>
        <p:nvPr/>
      </p:nvGrpSpPr>
      <p:grpSpPr>
        <a:xfrm>
          <a:off x="0" y="0"/>
          <a:ext cx="0" cy="0"/>
          <a:chOff x="0" y="0"/>
          <a:chExt cx="0" cy="0"/>
        </a:xfrm>
      </p:grpSpPr>
      <p:pic>
        <p:nvPicPr>
          <p:cNvPr id="71" name="Google Shape;71;p11"/>
          <p:cNvPicPr preferRelativeResize="0"/>
          <p:nvPr/>
        </p:nvPicPr>
        <p:blipFill>
          <a:blip r:embed="rId2">
            <a:alphaModFix/>
          </a:blip>
          <a:stretch>
            <a:fillRect/>
          </a:stretch>
        </p:blipFill>
        <p:spPr>
          <a:xfrm>
            <a:off x="0" y="0"/>
            <a:ext cx="9144003" cy="910828"/>
          </a:xfrm>
          <a:prstGeom prst="rect">
            <a:avLst/>
          </a:prstGeom>
          <a:noFill/>
          <a:ln>
            <a:noFill/>
          </a:ln>
        </p:spPr>
      </p:pic>
      <p:sp>
        <p:nvSpPr>
          <p:cNvPr id="72" name="Google Shape;72;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3" name="Google Shape;73;p1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74" name="Google Shape;74;p1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75" name="Google Shape;75;p1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76" name="Google Shape;76;p11"/>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77"/>
        <p:cNvGrpSpPr/>
        <p:nvPr/>
      </p:nvGrpSpPr>
      <p:grpSpPr>
        <a:xfrm>
          <a:off x="0" y="0"/>
          <a:ext cx="0" cy="0"/>
          <a:chOff x="0" y="0"/>
          <a:chExt cx="0" cy="0"/>
        </a:xfrm>
      </p:grpSpPr>
      <p:pic>
        <p:nvPicPr>
          <p:cNvPr id="78" name="Google Shape;78;p12"/>
          <p:cNvPicPr preferRelativeResize="0"/>
          <p:nvPr/>
        </p:nvPicPr>
        <p:blipFill>
          <a:blip r:embed="rId2">
            <a:alphaModFix/>
          </a:blip>
          <a:stretch>
            <a:fillRect/>
          </a:stretch>
        </p:blipFill>
        <p:spPr>
          <a:xfrm>
            <a:off x="0" y="0"/>
            <a:ext cx="9144003" cy="910828"/>
          </a:xfrm>
          <a:prstGeom prst="rect">
            <a:avLst/>
          </a:prstGeom>
          <a:noFill/>
          <a:ln>
            <a:noFill/>
          </a:ln>
        </p:spPr>
      </p:pic>
      <p:sp>
        <p:nvSpPr>
          <p:cNvPr id="79" name="Google Shape;79;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80" name="Google Shape;80;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81" name="Google Shape;81;p1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2" name="Google Shape;82;p12"/>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83"/>
        <p:cNvGrpSpPr/>
        <p:nvPr/>
      </p:nvGrpSpPr>
      <p:grpSpPr>
        <a:xfrm>
          <a:off x="0" y="0"/>
          <a:ext cx="0" cy="0"/>
          <a:chOff x="0" y="0"/>
          <a:chExt cx="0" cy="0"/>
        </a:xfrm>
      </p:grpSpPr>
      <p:pic>
        <p:nvPicPr>
          <p:cNvPr id="84" name="Google Shape;84;p13"/>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85" name="Google Shape;85;p13"/>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86" name="Google Shape;86;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87"/>
        <p:cNvGrpSpPr/>
        <p:nvPr/>
      </p:nvGrpSpPr>
      <p:grpSpPr>
        <a:xfrm>
          <a:off x="0" y="0"/>
          <a:ext cx="0" cy="0"/>
          <a:chOff x="0" y="0"/>
          <a:chExt cx="0" cy="0"/>
        </a:xfrm>
      </p:grpSpPr>
      <p:sp>
        <p:nvSpPr>
          <p:cNvPr id="88" name="Google Shape;88;p14"/>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4"/>
          <p:cNvPicPr preferRelativeResize="0"/>
          <p:nvPr/>
        </p:nvPicPr>
        <p:blipFill>
          <a:blip r:embed="rId2">
            <a:alphaModFix/>
          </a:blip>
          <a:stretch>
            <a:fillRect/>
          </a:stretch>
        </p:blipFill>
        <p:spPr>
          <a:xfrm>
            <a:off x="0" y="0"/>
            <a:ext cx="9144003" cy="910828"/>
          </a:xfrm>
          <a:prstGeom prst="rect">
            <a:avLst/>
          </a:prstGeom>
          <a:noFill/>
          <a:ln>
            <a:noFill/>
          </a:ln>
        </p:spPr>
      </p:pic>
      <p:sp>
        <p:nvSpPr>
          <p:cNvPr id="90" name="Google Shape;9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1" name="Google Shape;91;p14"/>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2" name="Google Shape;92;p14"/>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93" name="Google Shape;93;p14"/>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4" name="Google Shape;94;p14"/>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95"/>
        <p:cNvGrpSpPr/>
        <p:nvPr/>
      </p:nvGrpSpPr>
      <p:grpSpPr>
        <a:xfrm>
          <a:off x="0" y="0"/>
          <a:ext cx="0" cy="0"/>
          <a:chOff x="0" y="0"/>
          <a:chExt cx="0" cy="0"/>
        </a:xfrm>
      </p:grpSpPr>
      <p:pic>
        <p:nvPicPr>
          <p:cNvPr id="96" name="Google Shape;96;p15"/>
          <p:cNvPicPr preferRelativeResize="0"/>
          <p:nvPr/>
        </p:nvPicPr>
        <p:blipFill>
          <a:blip r:embed="rId2">
            <a:alphaModFix/>
          </a:blip>
          <a:stretch>
            <a:fillRect/>
          </a:stretch>
        </p:blipFill>
        <p:spPr>
          <a:xfrm>
            <a:off x="0" y="0"/>
            <a:ext cx="9144003" cy="910828"/>
          </a:xfrm>
          <a:prstGeom prst="rect">
            <a:avLst/>
          </a:prstGeom>
          <a:noFill/>
          <a:ln>
            <a:noFill/>
          </a:ln>
        </p:spPr>
      </p:pic>
      <p:sp>
        <p:nvSpPr>
          <p:cNvPr id="97" name="Google Shape;9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15"/>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99" name="Google Shape;99;p15"/>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0" name="Google Shape;100;p1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1" name="Google Shape;101;p15"/>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2" name="Google Shape;102;p1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3" name="Google Shape;103;p15"/>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04"/>
        <p:cNvGrpSpPr/>
        <p:nvPr/>
      </p:nvGrpSpPr>
      <p:grpSpPr>
        <a:xfrm>
          <a:off x="0" y="0"/>
          <a:ext cx="0" cy="0"/>
          <a:chOff x="0" y="0"/>
          <a:chExt cx="0" cy="0"/>
        </a:xfrm>
      </p:grpSpPr>
      <p:pic>
        <p:nvPicPr>
          <p:cNvPr id="105" name="Google Shape;105;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 name="Google Shape;106;p16"/>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07" name="Google Shape;107;p1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08" name="Google Shape;108;p16"/>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09"/>
        <p:cNvGrpSpPr/>
        <p:nvPr/>
      </p:nvGrpSpPr>
      <p:grpSpPr>
        <a:xfrm>
          <a:off x="0" y="0"/>
          <a:ext cx="0" cy="0"/>
          <a:chOff x="0" y="0"/>
          <a:chExt cx="0" cy="0"/>
        </a:xfrm>
      </p:grpSpPr>
      <p:pic>
        <p:nvPicPr>
          <p:cNvPr id="110" name="Google Shape;110;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1" name="Google Shape;111;p17"/>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112"/>
        <p:cNvGrpSpPr/>
        <p:nvPr/>
      </p:nvGrpSpPr>
      <p:grpSpPr>
        <a:xfrm>
          <a:off x="0" y="0"/>
          <a:ext cx="0" cy="0"/>
          <a:chOff x="0" y="0"/>
          <a:chExt cx="0" cy="0"/>
        </a:xfrm>
      </p:grpSpPr>
      <p:pic>
        <p:nvPicPr>
          <p:cNvPr id="113" name="Google Shape;113;p18"/>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114" name="Google Shape;114;p18"/>
          <p:cNvPicPr preferRelativeResize="0"/>
          <p:nvPr/>
        </p:nvPicPr>
        <p:blipFill>
          <a:blip r:embed="rId3">
            <a:alphaModFix/>
          </a:blip>
          <a:stretch>
            <a:fillRect/>
          </a:stretch>
        </p:blipFill>
        <p:spPr>
          <a:xfrm>
            <a:off x="0" y="0"/>
            <a:ext cx="9144000" cy="914400"/>
          </a:xfrm>
          <a:prstGeom prst="rect">
            <a:avLst/>
          </a:prstGeom>
          <a:noFill/>
          <a:ln>
            <a:noFill/>
          </a:ln>
        </p:spPr>
      </p:pic>
      <p:sp>
        <p:nvSpPr>
          <p:cNvPr id="115" name="Google Shape;115;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6" name="Google Shape;116;p1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17" name="Google Shape;117;p18"/>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18" name="Google Shape;118;p1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119"/>
        <p:cNvGrpSpPr/>
        <p:nvPr/>
      </p:nvGrpSpPr>
      <p:grpSpPr>
        <a:xfrm>
          <a:off x="0" y="0"/>
          <a:ext cx="0" cy="0"/>
          <a:chOff x="0" y="0"/>
          <a:chExt cx="0" cy="0"/>
        </a:xfrm>
      </p:grpSpPr>
      <p:pic>
        <p:nvPicPr>
          <p:cNvPr id="120" name="Google Shape;120;p19"/>
          <p:cNvPicPr preferRelativeResize="0"/>
          <p:nvPr/>
        </p:nvPicPr>
        <p:blipFill>
          <a:blip r:embed="rId2">
            <a:alphaModFix/>
          </a:blip>
          <a:stretch>
            <a:fillRect/>
          </a:stretch>
        </p:blipFill>
        <p:spPr>
          <a:xfrm>
            <a:off x="0" y="0"/>
            <a:ext cx="9144000" cy="914400"/>
          </a:xfrm>
          <a:prstGeom prst="rect">
            <a:avLst/>
          </a:prstGeom>
          <a:noFill/>
          <a:ln>
            <a:noFill/>
          </a:ln>
        </p:spPr>
      </p:pic>
      <p:sp>
        <p:nvSpPr>
          <p:cNvPr id="121" name="Google Shape;12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2" name="Google Shape;122;p1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23" name="Google Shape;123;p1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24" name="Google Shape;124;p19"/>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25" name="Google Shape;125;p1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126"/>
        <p:cNvGrpSpPr/>
        <p:nvPr/>
      </p:nvGrpSpPr>
      <p:grpSpPr>
        <a:xfrm>
          <a:off x="0" y="0"/>
          <a:ext cx="0" cy="0"/>
          <a:chOff x="0" y="0"/>
          <a:chExt cx="0" cy="0"/>
        </a:xfrm>
      </p:grpSpPr>
      <p:sp>
        <p:nvSpPr>
          <p:cNvPr id="127" name="Google Shape;127;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28" name="Google Shape;128;p2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29" name="Google Shape;129;p20"/>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30" name="Google Shape;130;p20"/>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1" name="Google Shape;21;p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 name="Google Shape;22;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3"/>
          <p:cNvPicPr preferRelativeResize="0"/>
          <p:nvPr/>
        </p:nvPicPr>
        <p:blipFill>
          <a:blip r:embed="rId2">
            <a:alphaModFix/>
          </a:blip>
          <a:stretch>
            <a:fillRect/>
          </a:stretch>
        </p:blipFill>
        <p:spPr>
          <a:xfrm>
            <a:off x="0" y="0"/>
            <a:ext cx="9144024" cy="5166574"/>
          </a:xfrm>
          <a:prstGeom prst="rect">
            <a:avLst/>
          </a:prstGeom>
          <a:noFill/>
          <a:ln>
            <a:noFill/>
          </a:ln>
        </p:spPr>
      </p:pic>
      <p:sp>
        <p:nvSpPr>
          <p:cNvPr id="24" name="Google Shape;24;p3"/>
          <p:cNvSpPr txBox="1">
            <a:spLocks noGrp="1"/>
          </p:cNvSpPr>
          <p:nvPr>
            <p:ph type="ctrTitle" idx="2"/>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131"/>
        <p:cNvGrpSpPr/>
        <p:nvPr/>
      </p:nvGrpSpPr>
      <p:grpSpPr>
        <a:xfrm>
          <a:off x="0" y="0"/>
          <a:ext cx="0" cy="0"/>
          <a:chOff x="0" y="0"/>
          <a:chExt cx="0" cy="0"/>
        </a:xfrm>
      </p:grpSpPr>
      <p:sp>
        <p:nvSpPr>
          <p:cNvPr id="132" name="Google Shape;132;p2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21"/>
          <p:cNvPicPr preferRelativeResize="0"/>
          <p:nvPr/>
        </p:nvPicPr>
        <p:blipFill>
          <a:blip r:embed="rId2">
            <a:alphaModFix/>
          </a:blip>
          <a:stretch>
            <a:fillRect/>
          </a:stretch>
        </p:blipFill>
        <p:spPr>
          <a:xfrm>
            <a:off x="0" y="0"/>
            <a:ext cx="9144000" cy="914400"/>
          </a:xfrm>
          <a:prstGeom prst="rect">
            <a:avLst/>
          </a:prstGeom>
          <a:noFill/>
          <a:ln>
            <a:noFill/>
          </a:ln>
        </p:spPr>
      </p:pic>
      <p:sp>
        <p:nvSpPr>
          <p:cNvPr id="134" name="Google Shape;134;p2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35" name="Google Shape;135;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36" name="Google Shape;136;p2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37" name="Google Shape;137;p21"/>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138" name="Google Shape;138;p2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 green">
  <p:cSld name="BLANK_1">
    <p:spTree>
      <p:nvGrpSpPr>
        <p:cNvPr id="1" name="Shape 139"/>
        <p:cNvGrpSpPr/>
        <p:nvPr/>
      </p:nvGrpSpPr>
      <p:grpSpPr>
        <a:xfrm>
          <a:off x="0" y="0"/>
          <a:ext cx="0" cy="0"/>
          <a:chOff x="0" y="0"/>
          <a:chExt cx="0" cy="0"/>
        </a:xfrm>
      </p:grpSpPr>
      <p:pic>
        <p:nvPicPr>
          <p:cNvPr id="140" name="Google Shape;140;p2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41" name="Google Shape;141;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42" name="Google Shape;142;p22"/>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143" name="Google Shape;143;p2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44" name="Google Shape;144;p2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5" name="Google Shape;145;p2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46" name="Google Shape;146;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147"/>
        <p:cNvGrpSpPr/>
        <p:nvPr/>
      </p:nvGrpSpPr>
      <p:grpSpPr>
        <a:xfrm>
          <a:off x="0" y="0"/>
          <a:ext cx="0" cy="0"/>
          <a:chOff x="0" y="0"/>
          <a:chExt cx="0" cy="0"/>
        </a:xfrm>
      </p:grpSpPr>
      <p:pic>
        <p:nvPicPr>
          <p:cNvPr id="148" name="Google Shape;148;p23"/>
          <p:cNvPicPr preferRelativeResize="0"/>
          <p:nvPr/>
        </p:nvPicPr>
        <p:blipFill>
          <a:blip r:embed="rId2">
            <a:alphaModFix/>
          </a:blip>
          <a:stretch>
            <a:fillRect/>
          </a:stretch>
        </p:blipFill>
        <p:spPr>
          <a:xfrm>
            <a:off x="0" y="0"/>
            <a:ext cx="9143990" cy="5143500"/>
          </a:xfrm>
          <a:prstGeom prst="rect">
            <a:avLst/>
          </a:prstGeom>
          <a:noFill/>
          <a:ln>
            <a:noFill/>
          </a:ln>
        </p:spPr>
      </p:pic>
      <p:sp>
        <p:nvSpPr>
          <p:cNvPr id="149" name="Google Shape;149;p2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0" name="Google Shape;150;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51" name="Google Shape;151;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52" name="Google Shape;152;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153"/>
        <p:cNvGrpSpPr/>
        <p:nvPr/>
      </p:nvGrpSpPr>
      <p:grpSpPr>
        <a:xfrm>
          <a:off x="0" y="0"/>
          <a:ext cx="0" cy="0"/>
          <a:chOff x="0" y="0"/>
          <a:chExt cx="0" cy="0"/>
        </a:xfrm>
      </p:grpSpPr>
      <p:pic>
        <p:nvPicPr>
          <p:cNvPr id="154" name="Google Shape;154;p24"/>
          <p:cNvPicPr preferRelativeResize="0"/>
          <p:nvPr/>
        </p:nvPicPr>
        <p:blipFill>
          <a:blip r:embed="rId2">
            <a:alphaModFix/>
          </a:blip>
          <a:stretch>
            <a:fillRect/>
          </a:stretch>
        </p:blipFill>
        <p:spPr>
          <a:xfrm>
            <a:off x="0" y="0"/>
            <a:ext cx="9143990" cy="5143500"/>
          </a:xfrm>
          <a:prstGeom prst="rect">
            <a:avLst/>
          </a:prstGeom>
          <a:noFill/>
          <a:ln>
            <a:noFill/>
          </a:ln>
        </p:spPr>
      </p:pic>
      <p:sp>
        <p:nvSpPr>
          <p:cNvPr id="155" name="Google Shape;155;p2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56" name="Google Shape;156;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157"/>
        <p:cNvGrpSpPr/>
        <p:nvPr/>
      </p:nvGrpSpPr>
      <p:grpSpPr>
        <a:xfrm>
          <a:off x="0" y="0"/>
          <a:ext cx="0" cy="0"/>
          <a:chOff x="0" y="0"/>
          <a:chExt cx="0" cy="0"/>
        </a:xfrm>
      </p:grpSpPr>
      <p:pic>
        <p:nvPicPr>
          <p:cNvPr id="158" name="Google Shape;158;p25"/>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59" name="Google Shape;159;p2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0" name="Google Shape;160;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61" name="Google Shape;161;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162" name="Google Shape;162;p25"/>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3" name="Google Shape;163;p2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164"/>
        <p:cNvGrpSpPr/>
        <p:nvPr/>
      </p:nvGrpSpPr>
      <p:grpSpPr>
        <a:xfrm>
          <a:off x="0" y="0"/>
          <a:ext cx="0" cy="0"/>
          <a:chOff x="0" y="0"/>
          <a:chExt cx="0" cy="0"/>
        </a:xfrm>
      </p:grpSpPr>
      <p:pic>
        <p:nvPicPr>
          <p:cNvPr id="165" name="Google Shape;165;p26"/>
          <p:cNvPicPr preferRelativeResize="0"/>
          <p:nvPr/>
        </p:nvPicPr>
        <p:blipFill>
          <a:blip r:embed="rId2">
            <a:alphaModFix/>
          </a:blip>
          <a:stretch>
            <a:fillRect/>
          </a:stretch>
        </p:blipFill>
        <p:spPr>
          <a:xfrm>
            <a:off x="0" y="0"/>
            <a:ext cx="9144000" cy="914400"/>
          </a:xfrm>
          <a:prstGeom prst="rect">
            <a:avLst/>
          </a:prstGeom>
          <a:noFill/>
          <a:ln>
            <a:noFill/>
          </a:ln>
        </p:spPr>
      </p:pic>
      <p:pic>
        <p:nvPicPr>
          <p:cNvPr id="166" name="Google Shape;166;p26"/>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67" name="Google Shape;167;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168" name="Google Shape;168;p2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69" name="Google Shape;169;p2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170"/>
        <p:cNvGrpSpPr/>
        <p:nvPr/>
      </p:nvGrpSpPr>
      <p:grpSpPr>
        <a:xfrm>
          <a:off x="0" y="0"/>
          <a:ext cx="0" cy="0"/>
          <a:chOff x="0" y="0"/>
          <a:chExt cx="0" cy="0"/>
        </a:xfrm>
      </p:grpSpPr>
      <p:pic>
        <p:nvPicPr>
          <p:cNvPr id="171" name="Google Shape;171;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72" name="Google Shape;172;p2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73" name="Google Shape;173;p2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174"/>
        <p:cNvGrpSpPr/>
        <p:nvPr/>
      </p:nvGrpSpPr>
      <p:grpSpPr>
        <a:xfrm>
          <a:off x="0" y="0"/>
          <a:ext cx="0" cy="0"/>
          <a:chOff x="0" y="0"/>
          <a:chExt cx="0" cy="0"/>
        </a:xfrm>
      </p:grpSpPr>
      <p:sp>
        <p:nvSpPr>
          <p:cNvPr id="175" name="Google Shape;175;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8"/>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177" name="Google Shape;17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178" name="Google Shape;178;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179" name="Google Shape;17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0" name="Google Shape;180;p28"/>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1" name="Google Shape;181;p28"/>
          <p:cNvPicPr preferRelativeResize="0"/>
          <p:nvPr/>
        </p:nvPicPr>
        <p:blipFill>
          <a:blip r:embed="rId3">
            <a:alphaModFix/>
          </a:blip>
          <a:stretch>
            <a:fillRect/>
          </a:stretch>
        </p:blipFill>
        <p:spPr>
          <a:xfrm>
            <a:off x="4524250" y="4676400"/>
            <a:ext cx="867951" cy="3690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182"/>
        <p:cNvGrpSpPr/>
        <p:nvPr/>
      </p:nvGrpSpPr>
      <p:grpSpPr>
        <a:xfrm>
          <a:off x="0" y="0"/>
          <a:ext cx="0" cy="0"/>
          <a:chOff x="0" y="0"/>
          <a:chExt cx="0" cy="0"/>
        </a:xfrm>
      </p:grpSpPr>
      <p:pic>
        <p:nvPicPr>
          <p:cNvPr id="183" name="Google Shape;183;p29"/>
          <p:cNvPicPr preferRelativeResize="0"/>
          <p:nvPr/>
        </p:nvPicPr>
        <p:blipFill>
          <a:blip r:embed="rId2">
            <a:alphaModFix/>
          </a:blip>
          <a:stretch>
            <a:fillRect/>
          </a:stretch>
        </p:blipFill>
        <p:spPr>
          <a:xfrm>
            <a:off x="0" y="0"/>
            <a:ext cx="9144000" cy="914400"/>
          </a:xfrm>
          <a:prstGeom prst="rect">
            <a:avLst/>
          </a:prstGeom>
          <a:noFill/>
          <a:ln>
            <a:noFill/>
          </a:ln>
        </p:spPr>
      </p:pic>
      <p:sp>
        <p:nvSpPr>
          <p:cNvPr id="184" name="Google Shape;184;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5" name="Google Shape;185;p2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6" name="Google Shape;186;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7" name="Google Shape;187;p29"/>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188" name="Google Shape;188;p29"/>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9" name="Google Shape;189;p29"/>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3">
  <p:cSld name="TITLE_3">
    <p:bg>
      <p:bgPr>
        <a:solidFill>
          <a:schemeClr val="dk1"/>
        </a:solidFill>
        <a:effectLst/>
      </p:bgPr>
    </p:bg>
    <p:spTree>
      <p:nvGrpSpPr>
        <p:cNvPr id="1" name="Shape 190"/>
        <p:cNvGrpSpPr/>
        <p:nvPr/>
      </p:nvGrpSpPr>
      <p:grpSpPr>
        <a:xfrm>
          <a:off x="0" y="0"/>
          <a:ext cx="0" cy="0"/>
          <a:chOff x="0" y="0"/>
          <a:chExt cx="0" cy="0"/>
        </a:xfrm>
      </p:grpSpPr>
      <p:cxnSp>
        <p:nvCxnSpPr>
          <p:cNvPr id="191" name="Google Shape;191;p30"/>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92" name="Google Shape;192;p30"/>
          <p:cNvSpPr txBox="1">
            <a:spLocks noGrp="1"/>
          </p:cNvSpPr>
          <p:nvPr>
            <p:ph type="ctrTitle"/>
          </p:nvPr>
        </p:nvSpPr>
        <p:spPr>
          <a:xfrm>
            <a:off x="510450" y="1257300"/>
            <a:ext cx="8123100" cy="1588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4800"/>
              <a:buChar char="●"/>
              <a:defRPr sz="4800">
                <a:solidFill>
                  <a:schemeClr val="lt1"/>
                </a:solidFill>
              </a:defRPr>
            </a:lvl1pPr>
            <a:lvl2pPr lvl="1" rtl="0">
              <a:spcBef>
                <a:spcPts val="0"/>
              </a:spcBef>
              <a:spcAft>
                <a:spcPts val="0"/>
              </a:spcAft>
              <a:buClr>
                <a:schemeClr val="lt1"/>
              </a:buClr>
              <a:buSzPts val="4800"/>
              <a:buChar char="○"/>
              <a:defRPr sz="4800">
                <a:solidFill>
                  <a:schemeClr val="lt1"/>
                </a:solidFill>
              </a:defRPr>
            </a:lvl2pPr>
            <a:lvl3pPr lvl="2" rtl="0">
              <a:spcBef>
                <a:spcPts val="0"/>
              </a:spcBef>
              <a:spcAft>
                <a:spcPts val="0"/>
              </a:spcAft>
              <a:buClr>
                <a:schemeClr val="lt1"/>
              </a:buClr>
              <a:buSzPts val="4800"/>
              <a:buChar char="■"/>
              <a:defRPr sz="4800">
                <a:solidFill>
                  <a:schemeClr val="lt1"/>
                </a:solidFill>
              </a:defRPr>
            </a:lvl3pPr>
            <a:lvl4pPr lvl="3" rtl="0">
              <a:spcBef>
                <a:spcPts val="0"/>
              </a:spcBef>
              <a:spcAft>
                <a:spcPts val="0"/>
              </a:spcAft>
              <a:buClr>
                <a:schemeClr val="lt1"/>
              </a:buClr>
              <a:buSzPts val="4800"/>
              <a:buChar char="●"/>
              <a:defRPr sz="4800">
                <a:solidFill>
                  <a:schemeClr val="lt1"/>
                </a:solidFill>
              </a:defRPr>
            </a:lvl4pPr>
            <a:lvl5pPr lvl="4" rtl="0">
              <a:spcBef>
                <a:spcPts val="0"/>
              </a:spcBef>
              <a:spcAft>
                <a:spcPts val="0"/>
              </a:spcAft>
              <a:buClr>
                <a:schemeClr val="lt1"/>
              </a:buClr>
              <a:buSzPts val="4800"/>
              <a:buChar char="○"/>
              <a:defRPr sz="4800">
                <a:solidFill>
                  <a:schemeClr val="lt1"/>
                </a:solidFill>
              </a:defRPr>
            </a:lvl5pPr>
            <a:lvl6pPr lvl="5" rtl="0">
              <a:spcBef>
                <a:spcPts val="0"/>
              </a:spcBef>
              <a:spcAft>
                <a:spcPts val="0"/>
              </a:spcAft>
              <a:buClr>
                <a:schemeClr val="lt1"/>
              </a:buClr>
              <a:buSzPts val="4800"/>
              <a:buChar char="■"/>
              <a:defRPr sz="4800">
                <a:solidFill>
                  <a:schemeClr val="lt1"/>
                </a:solidFill>
              </a:defRPr>
            </a:lvl6pPr>
            <a:lvl7pPr lvl="6" rtl="0">
              <a:spcBef>
                <a:spcPts val="0"/>
              </a:spcBef>
              <a:spcAft>
                <a:spcPts val="0"/>
              </a:spcAft>
              <a:buClr>
                <a:schemeClr val="lt1"/>
              </a:buClr>
              <a:buSzPts val="4800"/>
              <a:buChar char="●"/>
              <a:defRPr sz="4800">
                <a:solidFill>
                  <a:schemeClr val="lt1"/>
                </a:solidFill>
              </a:defRPr>
            </a:lvl7pPr>
            <a:lvl8pPr lvl="7" rtl="0">
              <a:spcBef>
                <a:spcPts val="0"/>
              </a:spcBef>
              <a:spcAft>
                <a:spcPts val="0"/>
              </a:spcAft>
              <a:buClr>
                <a:schemeClr val="lt1"/>
              </a:buClr>
              <a:buSzPts val="4800"/>
              <a:buChar char="○"/>
              <a:defRPr sz="4800">
                <a:solidFill>
                  <a:schemeClr val="lt1"/>
                </a:solidFill>
              </a:defRPr>
            </a:lvl8pPr>
            <a:lvl9pPr lvl="8" rtl="0">
              <a:spcBef>
                <a:spcPts val="0"/>
              </a:spcBef>
              <a:spcAft>
                <a:spcPts val="0"/>
              </a:spcAft>
              <a:buClr>
                <a:schemeClr val="lt1"/>
              </a:buClr>
              <a:buSzPts val="4800"/>
              <a:buChar char="■"/>
              <a:defRPr sz="4800">
                <a:solidFill>
                  <a:schemeClr val="lt1"/>
                </a:solidFill>
              </a:defRPr>
            </a:lvl9pPr>
          </a:lstStyle>
          <a:p>
            <a:endParaRPr/>
          </a:p>
        </p:txBody>
      </p:sp>
      <p:sp>
        <p:nvSpPr>
          <p:cNvPr id="193" name="Google Shape;193;p30"/>
          <p:cNvSpPr txBox="1">
            <a:spLocks noGrp="1"/>
          </p:cNvSpPr>
          <p:nvPr>
            <p:ph type="subTitle" idx="1"/>
          </p:nvPr>
        </p:nvSpPr>
        <p:spPr>
          <a:xfrm>
            <a:off x="510450" y="3182313"/>
            <a:ext cx="8123100" cy="630000"/>
          </a:xfrm>
          <a:prstGeom prst="rect">
            <a:avLst/>
          </a:prstGeom>
        </p:spPr>
        <p:txBody>
          <a:bodyPr spcFirstLastPara="1" wrap="square" lIns="0" tIns="0" rIns="0" bIns="0" anchor="t" anchorCtr="0">
            <a:normAutofit/>
          </a:bodyPr>
          <a:lstStyle>
            <a:lvl1pPr lvl="0" rtl="0">
              <a:lnSpc>
                <a:spcPct val="100000"/>
              </a:lnSpc>
              <a:spcBef>
                <a:spcPts val="0"/>
              </a:spcBef>
              <a:spcAft>
                <a:spcPts val="0"/>
              </a:spcAft>
              <a:buClr>
                <a:schemeClr val="lt1"/>
              </a:buClr>
              <a:buSzPts val="2400"/>
              <a:buNone/>
              <a:defRPr sz="2400">
                <a:solidFill>
                  <a:schemeClr val="lt1"/>
                </a:solidFill>
              </a:defRPr>
            </a:lvl1pPr>
            <a:lvl2pPr lvl="1" rtl="0">
              <a:lnSpc>
                <a:spcPct val="100000"/>
              </a:lnSpc>
              <a:spcBef>
                <a:spcPts val="0"/>
              </a:spcBef>
              <a:spcAft>
                <a:spcPts val="0"/>
              </a:spcAft>
              <a:buClr>
                <a:schemeClr val="lt1"/>
              </a:buClr>
              <a:buSzPts val="2400"/>
              <a:buNone/>
              <a:defRPr sz="2400">
                <a:solidFill>
                  <a:schemeClr val="lt1"/>
                </a:solidFill>
              </a:defRPr>
            </a:lvl2pPr>
            <a:lvl3pPr lvl="2" rtl="0">
              <a:lnSpc>
                <a:spcPct val="100000"/>
              </a:lnSpc>
              <a:spcBef>
                <a:spcPts val="0"/>
              </a:spcBef>
              <a:spcAft>
                <a:spcPts val="0"/>
              </a:spcAft>
              <a:buClr>
                <a:schemeClr val="lt1"/>
              </a:buClr>
              <a:buSzPts val="2400"/>
              <a:buNone/>
              <a:defRPr sz="2400">
                <a:solidFill>
                  <a:schemeClr val="lt1"/>
                </a:solidFill>
              </a:defRPr>
            </a:lvl3pPr>
            <a:lvl4pPr lvl="3" rtl="0">
              <a:lnSpc>
                <a:spcPct val="100000"/>
              </a:lnSpc>
              <a:spcBef>
                <a:spcPts val="0"/>
              </a:spcBef>
              <a:spcAft>
                <a:spcPts val="0"/>
              </a:spcAft>
              <a:buClr>
                <a:schemeClr val="lt1"/>
              </a:buClr>
              <a:buSzPts val="2400"/>
              <a:buNone/>
              <a:defRPr sz="2400">
                <a:solidFill>
                  <a:schemeClr val="lt1"/>
                </a:solidFill>
              </a:defRPr>
            </a:lvl4pPr>
            <a:lvl5pPr lvl="4" rtl="0">
              <a:lnSpc>
                <a:spcPct val="100000"/>
              </a:lnSpc>
              <a:spcBef>
                <a:spcPts val="0"/>
              </a:spcBef>
              <a:spcAft>
                <a:spcPts val="0"/>
              </a:spcAft>
              <a:buClr>
                <a:schemeClr val="lt1"/>
              </a:buClr>
              <a:buSzPts val="2400"/>
              <a:buNone/>
              <a:defRPr sz="2400">
                <a:solidFill>
                  <a:schemeClr val="lt1"/>
                </a:solidFill>
              </a:defRPr>
            </a:lvl5pPr>
            <a:lvl6pPr lvl="5" rtl="0">
              <a:lnSpc>
                <a:spcPct val="100000"/>
              </a:lnSpc>
              <a:spcBef>
                <a:spcPts val="0"/>
              </a:spcBef>
              <a:spcAft>
                <a:spcPts val="0"/>
              </a:spcAft>
              <a:buClr>
                <a:schemeClr val="lt1"/>
              </a:buClr>
              <a:buSzPts val="2400"/>
              <a:buNone/>
              <a:defRPr sz="2400">
                <a:solidFill>
                  <a:schemeClr val="lt1"/>
                </a:solidFill>
              </a:defRPr>
            </a:lvl6pPr>
            <a:lvl7pPr lvl="6" rtl="0">
              <a:lnSpc>
                <a:spcPct val="100000"/>
              </a:lnSpc>
              <a:spcBef>
                <a:spcPts val="0"/>
              </a:spcBef>
              <a:spcAft>
                <a:spcPts val="0"/>
              </a:spcAft>
              <a:buClr>
                <a:schemeClr val="lt1"/>
              </a:buClr>
              <a:buSzPts val="2400"/>
              <a:buNone/>
              <a:defRPr sz="2400">
                <a:solidFill>
                  <a:schemeClr val="lt1"/>
                </a:solidFill>
              </a:defRPr>
            </a:lvl7pPr>
            <a:lvl8pPr lvl="7" rtl="0">
              <a:lnSpc>
                <a:spcPct val="100000"/>
              </a:lnSpc>
              <a:spcBef>
                <a:spcPts val="0"/>
              </a:spcBef>
              <a:spcAft>
                <a:spcPts val="0"/>
              </a:spcAft>
              <a:buClr>
                <a:schemeClr val="lt1"/>
              </a:buClr>
              <a:buSzPts val="2400"/>
              <a:buNone/>
              <a:defRPr sz="2400">
                <a:solidFill>
                  <a:schemeClr val="lt1"/>
                </a:solidFill>
              </a:defRPr>
            </a:lvl8pPr>
            <a:lvl9pPr lvl="8" rtl="0">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94" name="Google Shape;194;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5"/>
        <p:cNvGrpSpPr/>
        <p:nvPr/>
      </p:nvGrpSpPr>
      <p:grpSpPr>
        <a:xfrm>
          <a:off x="0" y="0"/>
          <a:ext cx="0" cy="0"/>
          <a:chOff x="0" y="0"/>
          <a:chExt cx="0" cy="0"/>
        </a:xfrm>
      </p:grpSpPr>
      <p:pic>
        <p:nvPicPr>
          <p:cNvPr id="26" name="Google Shape;26;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7" name="Google Shape;27;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 name="Google Shape;28;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9" name="Google Shape;29;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0" name="Google Shape;30;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1" name="Google Shape;31;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95"/>
        <p:cNvGrpSpPr/>
        <p:nvPr/>
      </p:nvGrpSpPr>
      <p:grpSpPr>
        <a:xfrm>
          <a:off x="0" y="0"/>
          <a:ext cx="0" cy="0"/>
          <a:chOff x="0" y="0"/>
          <a:chExt cx="0" cy="0"/>
        </a:xfrm>
      </p:grpSpPr>
      <p:sp>
        <p:nvSpPr>
          <p:cNvPr id="196" name="Google Shape;196;p3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8" name="Google Shape;198;p31"/>
          <p:cNvSpPr txBox="1">
            <a:spLocks noGrp="1"/>
          </p:cNvSpPr>
          <p:nvPr>
            <p:ph type="body" idx="1"/>
          </p:nvPr>
        </p:nvSpPr>
        <p:spPr>
          <a:xfrm>
            <a:off x="311700" y="1152475"/>
            <a:ext cx="8520600" cy="3416400"/>
          </a:xfrm>
          <a:prstGeom prst="rect">
            <a:avLst/>
          </a:prstGeom>
        </p:spPr>
        <p:txBody>
          <a:bodyPr spcFirstLastPara="1" wrap="square" lIns="0" tIns="0" rIns="0" bIns="0"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9" name="Google Shape;199;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_COLUMN_TEXT_3">
  <p:cSld name="ONE_COLUMN_TEXT_3">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2400"/>
              <a:buChar char="●"/>
              <a:defRPr sz="2400"/>
            </a:lvl1pPr>
            <a:lvl2pPr lvl="1" rtl="0">
              <a:spcBef>
                <a:spcPts val="0"/>
              </a:spcBef>
              <a:spcAft>
                <a:spcPts val="0"/>
              </a:spcAft>
              <a:buSzPts val="2400"/>
              <a:buChar char="○"/>
              <a:defRPr sz="2400"/>
            </a:lvl2pPr>
            <a:lvl3pPr lvl="2" rtl="0">
              <a:spcBef>
                <a:spcPts val="0"/>
              </a:spcBef>
              <a:spcAft>
                <a:spcPts val="0"/>
              </a:spcAft>
              <a:buSzPts val="2400"/>
              <a:buChar char="■"/>
              <a:defRPr sz="2400"/>
            </a:lvl3pPr>
            <a:lvl4pPr lvl="3" rtl="0">
              <a:spcBef>
                <a:spcPts val="0"/>
              </a:spcBef>
              <a:spcAft>
                <a:spcPts val="0"/>
              </a:spcAft>
              <a:buSzPts val="2400"/>
              <a:buChar char="●"/>
              <a:defRPr sz="2400"/>
            </a:lvl4pPr>
            <a:lvl5pPr lvl="4" rtl="0">
              <a:spcBef>
                <a:spcPts val="0"/>
              </a:spcBef>
              <a:spcAft>
                <a:spcPts val="0"/>
              </a:spcAft>
              <a:buSzPts val="2400"/>
              <a:buChar char="○"/>
              <a:defRPr sz="2400"/>
            </a:lvl5pPr>
            <a:lvl6pPr lvl="5" rtl="0">
              <a:spcBef>
                <a:spcPts val="0"/>
              </a:spcBef>
              <a:spcAft>
                <a:spcPts val="0"/>
              </a:spcAft>
              <a:buSzPts val="2400"/>
              <a:buChar char="■"/>
              <a:defRPr sz="2400"/>
            </a:lvl6pPr>
            <a:lvl7pPr lvl="6" rtl="0">
              <a:spcBef>
                <a:spcPts val="0"/>
              </a:spcBef>
              <a:spcAft>
                <a:spcPts val="0"/>
              </a:spcAft>
              <a:buSzPts val="2400"/>
              <a:buChar char="●"/>
              <a:defRPr sz="2400"/>
            </a:lvl7pPr>
            <a:lvl8pPr lvl="7" rtl="0">
              <a:spcBef>
                <a:spcPts val="0"/>
              </a:spcBef>
              <a:spcAft>
                <a:spcPts val="0"/>
              </a:spcAft>
              <a:buSzPts val="2400"/>
              <a:buChar char="○"/>
              <a:defRPr sz="2400"/>
            </a:lvl8pPr>
            <a:lvl9pPr lvl="8" rtl="0">
              <a:spcBef>
                <a:spcPts val="0"/>
              </a:spcBef>
              <a:spcAft>
                <a:spcPts val="0"/>
              </a:spcAft>
              <a:buSzPts val="2400"/>
              <a:buChar char="■"/>
              <a:defRPr sz="2400"/>
            </a:lvl9pPr>
          </a:lstStyle>
          <a:p>
            <a:endParaRPr/>
          </a:p>
        </p:txBody>
      </p:sp>
      <p:sp>
        <p:nvSpPr>
          <p:cNvPr id="202" name="Google Shape;202;p32"/>
          <p:cNvSpPr txBox="1">
            <a:spLocks noGrp="1"/>
          </p:cNvSpPr>
          <p:nvPr>
            <p:ph type="body" idx="1"/>
          </p:nvPr>
        </p:nvSpPr>
        <p:spPr>
          <a:xfrm>
            <a:off x="311700" y="1389600"/>
            <a:ext cx="2808000" cy="3179400"/>
          </a:xfrm>
          <a:prstGeom prst="rect">
            <a:avLst/>
          </a:prstGeom>
        </p:spPr>
        <p:txBody>
          <a:bodyPr spcFirstLastPara="1" wrap="square" lIns="0" tIns="0" rIns="0" bIns="0"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03" name="Google Shape;203;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204"/>
        <p:cNvGrpSpPr/>
        <p:nvPr/>
      </p:nvGrpSpPr>
      <p:grpSpPr>
        <a:xfrm>
          <a:off x="0" y="0"/>
          <a:ext cx="0" cy="0"/>
          <a:chOff x="0" y="0"/>
          <a:chExt cx="0" cy="0"/>
        </a:xfrm>
      </p:grpSpPr>
      <p:sp>
        <p:nvSpPr>
          <p:cNvPr id="205" name="Google Shape;205;p3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206" name="Google Shape;206;p3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7" name="Google Shape;207;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AND_TWO_COLUMNS_2">
  <p:cSld name="TITLE_AND_TWO_COLUMNS_2">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0" name="Google Shape;210;p34"/>
          <p:cNvSpPr txBox="1">
            <a:spLocks noGrp="1"/>
          </p:cNvSpPr>
          <p:nvPr>
            <p:ph type="body" idx="1"/>
          </p:nvPr>
        </p:nvSpPr>
        <p:spPr>
          <a:xfrm>
            <a:off x="311700" y="1152475"/>
            <a:ext cx="3999900" cy="3416400"/>
          </a:xfrm>
          <a:prstGeom prst="rect">
            <a:avLst/>
          </a:prstGeom>
        </p:spPr>
        <p:txBody>
          <a:bodyPr spcFirstLastPara="1" wrap="square" lIns="0" tIns="0" rIns="0" bIns="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1" name="Google Shape;211;p34"/>
          <p:cNvSpPr txBox="1">
            <a:spLocks noGrp="1"/>
          </p:cNvSpPr>
          <p:nvPr>
            <p:ph type="body" idx="2"/>
          </p:nvPr>
        </p:nvSpPr>
        <p:spPr>
          <a:xfrm>
            <a:off x="4832400" y="1152475"/>
            <a:ext cx="3999900" cy="3416400"/>
          </a:xfrm>
          <a:prstGeom prst="rect">
            <a:avLst/>
          </a:prstGeom>
        </p:spPr>
        <p:txBody>
          <a:bodyPr spcFirstLastPara="1" wrap="square" lIns="0" tIns="0" rIns="0" bIns="0"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12" name="Google Shape;212;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3"/>
        <p:cNvGrpSpPr/>
        <p:nvPr/>
      </p:nvGrpSpPr>
      <p:grpSpPr>
        <a:xfrm>
          <a:off x="0" y="0"/>
          <a:ext cx="0" cy="0"/>
          <a:chOff x="0" y="0"/>
          <a:chExt cx="0" cy="0"/>
        </a:xfrm>
      </p:grpSpPr>
      <p:pic>
        <p:nvPicPr>
          <p:cNvPr id="214" name="Google Shape;214;p35"/>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15" name="Google Shape;215;p35"/>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rtl="0">
              <a:lnSpc>
                <a:spcPct val="90000"/>
              </a:lnSpc>
              <a:spcBef>
                <a:spcPts val="0"/>
              </a:spcBef>
              <a:spcAft>
                <a:spcPts val="0"/>
              </a:spcAft>
              <a:buClr>
                <a:schemeClr val="dk1"/>
              </a:buClr>
              <a:buSzPts val="2100"/>
              <a:buFont typeface="Arial"/>
              <a:buChar char="●"/>
              <a:defRPr sz="2100">
                <a:solidFill>
                  <a:schemeClr val="dk1"/>
                </a:solidFill>
                <a:latin typeface="Arial"/>
                <a:ea typeface="Arial"/>
                <a:cs typeface="Arial"/>
                <a:sym typeface="Aria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16" name="Google Shape;216;p35"/>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23850" algn="l" rtl="0">
              <a:lnSpc>
                <a:spcPct val="90000"/>
              </a:lnSpc>
              <a:spcBef>
                <a:spcPts val="1200"/>
              </a:spcBef>
              <a:spcAft>
                <a:spcPts val="0"/>
              </a:spcAft>
              <a:buClr>
                <a:schemeClr val="dk1"/>
              </a:buClr>
              <a:buSzPts val="1500"/>
              <a:buChar char="○"/>
              <a:defRPr sz="1500"/>
            </a:lvl2pPr>
            <a:lvl3pPr marL="1371600" lvl="2" indent="-317500" algn="l" rtl="0">
              <a:lnSpc>
                <a:spcPct val="90000"/>
              </a:lnSpc>
              <a:spcBef>
                <a:spcPts val="1200"/>
              </a:spcBef>
              <a:spcAft>
                <a:spcPts val="0"/>
              </a:spcAft>
              <a:buClr>
                <a:schemeClr val="dk1"/>
              </a:buClr>
              <a:buSzPts val="1400"/>
              <a:buChar char="■"/>
              <a:defRPr sz="1400"/>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pic>
        <p:nvPicPr>
          <p:cNvPr id="217" name="Google Shape;217;p35"/>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8" name="Google Shape;218;p35"/>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lvl="0" indent="0" algn="l" rtl="0">
              <a:spcBef>
                <a:spcPts val="0"/>
              </a:spcBef>
              <a:buNone/>
              <a:defRPr sz="1200" b="0" i="0" u="none" strike="noStrike" cap="none">
                <a:solidFill>
                  <a:srgbClr val="7F7F7F"/>
                </a:solidFill>
                <a:latin typeface="Calibri"/>
                <a:ea typeface="Calibri"/>
                <a:cs typeface="Calibri"/>
                <a:sym typeface="Calibri"/>
              </a:defRPr>
            </a:lvl1pPr>
            <a:lvl2pPr marL="0" lvl="1" indent="0" algn="l" rtl="0">
              <a:spcBef>
                <a:spcPts val="0"/>
              </a:spcBef>
              <a:buNone/>
              <a:defRPr sz="1200" b="0" i="0" u="none" strike="noStrike" cap="none">
                <a:solidFill>
                  <a:srgbClr val="7F7F7F"/>
                </a:solidFill>
                <a:latin typeface="Calibri"/>
                <a:ea typeface="Calibri"/>
                <a:cs typeface="Calibri"/>
                <a:sym typeface="Calibri"/>
              </a:defRPr>
            </a:lvl2pPr>
            <a:lvl3pPr marL="0" lvl="2" indent="0" algn="l" rtl="0">
              <a:spcBef>
                <a:spcPts val="0"/>
              </a:spcBef>
              <a:buNone/>
              <a:defRPr sz="1200" b="0" i="0" u="none" strike="noStrike" cap="none">
                <a:solidFill>
                  <a:srgbClr val="7F7F7F"/>
                </a:solidFill>
                <a:latin typeface="Calibri"/>
                <a:ea typeface="Calibri"/>
                <a:cs typeface="Calibri"/>
                <a:sym typeface="Calibri"/>
              </a:defRPr>
            </a:lvl3pPr>
            <a:lvl4pPr marL="0" lvl="3" indent="0" algn="l" rtl="0">
              <a:spcBef>
                <a:spcPts val="0"/>
              </a:spcBef>
              <a:buNone/>
              <a:defRPr sz="1200" b="0" i="0" u="none" strike="noStrike" cap="none">
                <a:solidFill>
                  <a:srgbClr val="7F7F7F"/>
                </a:solidFill>
                <a:latin typeface="Calibri"/>
                <a:ea typeface="Calibri"/>
                <a:cs typeface="Calibri"/>
                <a:sym typeface="Calibri"/>
              </a:defRPr>
            </a:lvl4pPr>
            <a:lvl5pPr marL="0" lvl="4" indent="0" algn="l" rtl="0">
              <a:spcBef>
                <a:spcPts val="0"/>
              </a:spcBef>
              <a:buNone/>
              <a:defRPr sz="1200" b="0" i="0" u="none" strike="noStrike" cap="none">
                <a:solidFill>
                  <a:srgbClr val="7F7F7F"/>
                </a:solidFill>
                <a:latin typeface="Calibri"/>
                <a:ea typeface="Calibri"/>
                <a:cs typeface="Calibri"/>
                <a:sym typeface="Calibri"/>
              </a:defRPr>
            </a:lvl5pPr>
            <a:lvl6pPr marL="0" lvl="5" indent="0" algn="l" rtl="0">
              <a:spcBef>
                <a:spcPts val="0"/>
              </a:spcBef>
              <a:buNone/>
              <a:defRPr sz="1200" b="0" i="0" u="none" strike="noStrike" cap="none">
                <a:solidFill>
                  <a:srgbClr val="7F7F7F"/>
                </a:solidFill>
                <a:latin typeface="Calibri"/>
                <a:ea typeface="Calibri"/>
                <a:cs typeface="Calibri"/>
                <a:sym typeface="Calibri"/>
              </a:defRPr>
            </a:lvl6pPr>
            <a:lvl7pPr marL="0" lvl="6" indent="0" algn="l" rtl="0">
              <a:spcBef>
                <a:spcPts val="0"/>
              </a:spcBef>
              <a:buNone/>
              <a:defRPr sz="1200" b="0" i="0" u="none" strike="noStrike" cap="none">
                <a:solidFill>
                  <a:srgbClr val="7F7F7F"/>
                </a:solidFill>
                <a:latin typeface="Calibri"/>
                <a:ea typeface="Calibri"/>
                <a:cs typeface="Calibri"/>
                <a:sym typeface="Calibri"/>
              </a:defRPr>
            </a:lvl7pPr>
            <a:lvl8pPr marL="0" lvl="7" indent="0" algn="l" rtl="0">
              <a:spcBef>
                <a:spcPts val="0"/>
              </a:spcBef>
              <a:buNone/>
              <a:defRPr sz="1200" b="0" i="0" u="none" strike="noStrike" cap="none">
                <a:solidFill>
                  <a:srgbClr val="7F7F7F"/>
                </a:solidFill>
                <a:latin typeface="Calibri"/>
                <a:ea typeface="Calibri"/>
                <a:cs typeface="Calibri"/>
                <a:sym typeface="Calibri"/>
              </a:defRPr>
            </a:lvl8pPr>
            <a:lvl9pPr marL="0" lvl="8" indent="0" algn="l" rtl="0">
              <a:spcBef>
                <a:spcPts val="0"/>
              </a:spcBef>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32"/>
        <p:cNvGrpSpPr/>
        <p:nvPr/>
      </p:nvGrpSpPr>
      <p:grpSpPr>
        <a:xfrm>
          <a:off x="0" y="0"/>
          <a:ext cx="0" cy="0"/>
          <a:chOff x="0" y="0"/>
          <a:chExt cx="0" cy="0"/>
        </a:xfrm>
      </p:grpSpPr>
      <p:pic>
        <p:nvPicPr>
          <p:cNvPr id="33" name="Google Shape;33;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4" name="Google Shape;34;p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5" name="Google Shape;35;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6" name="Google Shape;36;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7" name="Google Shape;37;p5"/>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38"/>
        <p:cNvGrpSpPr/>
        <p:nvPr/>
      </p:nvGrpSpPr>
      <p:grpSpPr>
        <a:xfrm>
          <a:off x="0" y="0"/>
          <a:ext cx="0" cy="0"/>
          <a:chOff x="0" y="0"/>
          <a:chExt cx="0" cy="0"/>
        </a:xfrm>
      </p:grpSpPr>
      <p:pic>
        <p:nvPicPr>
          <p:cNvPr id="39" name="Google Shape;39;p6"/>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42"/>
        <p:cNvGrpSpPr/>
        <p:nvPr/>
      </p:nvGrpSpPr>
      <p:grpSpPr>
        <a:xfrm>
          <a:off x="0" y="0"/>
          <a:ext cx="0" cy="0"/>
          <a:chOff x="0" y="0"/>
          <a:chExt cx="0" cy="0"/>
        </a:xfrm>
      </p:grpSpPr>
      <p:sp>
        <p:nvSpPr>
          <p:cNvPr id="43" name="Google Shape;43;p7"/>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 name="Google Shape;44;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45" name="Google Shape;45;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46" name="Google Shape;46;p7"/>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47" name="Google Shape;47;p7"/>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48" name="Google Shape;48;p7"/>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49" name="Google Shape;49;p7"/>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3" name="Google Shape;53;p8"/>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4" name="Google Shape;54;p8"/>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55" name="Google Shape;55;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56" name="Google Shape;56;p8"/>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7" name="Google Shape;57;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8" name="Google Shape;58;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59"/>
        <p:cNvGrpSpPr/>
        <p:nvPr/>
      </p:nvGrpSpPr>
      <p:grpSpPr>
        <a:xfrm>
          <a:off x="0" y="0"/>
          <a:ext cx="0" cy="0"/>
          <a:chOff x="0" y="0"/>
          <a:chExt cx="0" cy="0"/>
        </a:xfrm>
      </p:grpSpPr>
      <p:pic>
        <p:nvPicPr>
          <p:cNvPr id="60" name="Google Shape;60;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9"/>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63" name="Google Shape;63;p9"/>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64" name="Google Shape;64;p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65" name="Google Shape;65;p9"/>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66"/>
        <p:cNvGrpSpPr/>
        <p:nvPr/>
      </p:nvGrpSpPr>
      <p:grpSpPr>
        <a:xfrm>
          <a:off x="0" y="0"/>
          <a:ext cx="0" cy="0"/>
          <a:chOff x="0" y="0"/>
          <a:chExt cx="0" cy="0"/>
        </a:xfrm>
      </p:grpSpPr>
      <p:pic>
        <p:nvPicPr>
          <p:cNvPr id="67" name="Google Shape;67;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 name="Google Shape;68;p10"/>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69" name="Google Shape;6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sz="2000">
                <a:solidFill>
                  <a:srgbClr val="FFFFFF"/>
                </a:solidFill>
                <a:latin typeface="Rockwell"/>
                <a:ea typeface="Rockwell"/>
                <a:cs typeface="Rockwell"/>
                <a:sym typeface="Rockwell"/>
              </a:defRPr>
            </a:lvl1pPr>
            <a:lvl2pPr lvl="1">
              <a:spcBef>
                <a:spcPts val="0"/>
              </a:spcBef>
              <a:spcAft>
                <a:spcPts val="0"/>
              </a:spcAft>
              <a:buSzPts val="1400"/>
              <a:buNone/>
              <a:defRPr sz="2000">
                <a:solidFill>
                  <a:srgbClr val="FFFFFF"/>
                </a:solidFill>
                <a:latin typeface="Rockwell"/>
                <a:ea typeface="Rockwell"/>
                <a:cs typeface="Rockwell"/>
                <a:sym typeface="Rockwell"/>
              </a:defRPr>
            </a:lvl2pPr>
            <a:lvl3pPr lvl="2">
              <a:spcBef>
                <a:spcPts val="0"/>
              </a:spcBef>
              <a:spcAft>
                <a:spcPts val="0"/>
              </a:spcAft>
              <a:buSzPts val="1400"/>
              <a:buNone/>
              <a:defRPr sz="2000">
                <a:solidFill>
                  <a:srgbClr val="FFFFFF"/>
                </a:solidFill>
                <a:latin typeface="Rockwell"/>
                <a:ea typeface="Rockwell"/>
                <a:cs typeface="Rockwell"/>
                <a:sym typeface="Rockwell"/>
              </a:defRPr>
            </a:lvl3pPr>
            <a:lvl4pPr lvl="3">
              <a:spcBef>
                <a:spcPts val="0"/>
              </a:spcBef>
              <a:spcAft>
                <a:spcPts val="0"/>
              </a:spcAft>
              <a:buSzPts val="1400"/>
              <a:buNone/>
              <a:defRPr sz="2000">
                <a:solidFill>
                  <a:srgbClr val="FFFFFF"/>
                </a:solidFill>
                <a:latin typeface="Rockwell"/>
                <a:ea typeface="Rockwell"/>
                <a:cs typeface="Rockwell"/>
                <a:sym typeface="Rockwell"/>
              </a:defRPr>
            </a:lvl4pPr>
            <a:lvl5pPr lvl="4">
              <a:spcBef>
                <a:spcPts val="0"/>
              </a:spcBef>
              <a:spcAft>
                <a:spcPts val="0"/>
              </a:spcAft>
              <a:buSzPts val="1400"/>
              <a:buNone/>
              <a:defRPr sz="2000">
                <a:solidFill>
                  <a:srgbClr val="FFFFFF"/>
                </a:solidFill>
                <a:latin typeface="Rockwell"/>
                <a:ea typeface="Rockwell"/>
                <a:cs typeface="Rockwell"/>
                <a:sym typeface="Rockwell"/>
              </a:defRPr>
            </a:lvl5pPr>
            <a:lvl6pPr lvl="5">
              <a:spcBef>
                <a:spcPts val="0"/>
              </a:spcBef>
              <a:spcAft>
                <a:spcPts val="0"/>
              </a:spcAft>
              <a:buSzPts val="1400"/>
              <a:buNone/>
              <a:defRPr sz="2000">
                <a:solidFill>
                  <a:srgbClr val="FFFFFF"/>
                </a:solidFill>
                <a:latin typeface="Rockwell"/>
                <a:ea typeface="Rockwell"/>
                <a:cs typeface="Rockwell"/>
                <a:sym typeface="Rockwell"/>
              </a:defRPr>
            </a:lvl6pPr>
            <a:lvl7pPr lvl="6">
              <a:spcBef>
                <a:spcPts val="0"/>
              </a:spcBef>
              <a:spcAft>
                <a:spcPts val="0"/>
              </a:spcAft>
              <a:buSzPts val="1400"/>
              <a:buNone/>
              <a:defRPr sz="2000">
                <a:solidFill>
                  <a:srgbClr val="FFFFFF"/>
                </a:solidFill>
                <a:latin typeface="Rockwell"/>
                <a:ea typeface="Rockwell"/>
                <a:cs typeface="Rockwell"/>
                <a:sym typeface="Rockwell"/>
              </a:defRPr>
            </a:lvl7pPr>
            <a:lvl8pPr lvl="7">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Calibri"/>
                <a:ea typeface="Calibri"/>
                <a:cs typeface="Calibri"/>
                <a:sym typeface="Calibri"/>
              </a:defRPr>
            </a:lvl1pPr>
            <a:lvl2pPr lvl="1" algn="r">
              <a:buNone/>
              <a:defRPr sz="1300">
                <a:solidFill>
                  <a:schemeClr val="dk2"/>
                </a:solidFill>
                <a:latin typeface="Calibri"/>
                <a:ea typeface="Calibri"/>
                <a:cs typeface="Calibri"/>
                <a:sym typeface="Calibri"/>
              </a:defRPr>
            </a:lvl2pPr>
            <a:lvl3pPr lvl="2" algn="r">
              <a:buNone/>
              <a:defRPr sz="1300">
                <a:solidFill>
                  <a:schemeClr val="dk2"/>
                </a:solidFill>
                <a:latin typeface="Calibri"/>
                <a:ea typeface="Calibri"/>
                <a:cs typeface="Calibri"/>
                <a:sym typeface="Calibri"/>
              </a:defRPr>
            </a:lvl3pPr>
            <a:lvl4pPr lvl="3" algn="r">
              <a:buNone/>
              <a:defRPr sz="1300">
                <a:solidFill>
                  <a:schemeClr val="dk2"/>
                </a:solidFill>
                <a:latin typeface="Calibri"/>
                <a:ea typeface="Calibri"/>
                <a:cs typeface="Calibri"/>
                <a:sym typeface="Calibri"/>
              </a:defRPr>
            </a:lvl4pPr>
            <a:lvl5pPr lvl="4" algn="r">
              <a:buNone/>
              <a:defRPr sz="1300">
                <a:solidFill>
                  <a:schemeClr val="dk2"/>
                </a:solidFill>
                <a:latin typeface="Calibri"/>
                <a:ea typeface="Calibri"/>
                <a:cs typeface="Calibri"/>
                <a:sym typeface="Calibri"/>
              </a:defRPr>
            </a:lvl5pPr>
            <a:lvl6pPr lvl="5" algn="r">
              <a:buNone/>
              <a:defRPr sz="1300">
                <a:solidFill>
                  <a:schemeClr val="dk2"/>
                </a:solidFill>
                <a:latin typeface="Calibri"/>
                <a:ea typeface="Calibri"/>
                <a:cs typeface="Calibri"/>
                <a:sym typeface="Calibri"/>
              </a:defRPr>
            </a:lvl6pPr>
            <a:lvl7pPr lvl="6" algn="r">
              <a:buNone/>
              <a:defRPr sz="1300">
                <a:solidFill>
                  <a:schemeClr val="dk2"/>
                </a:solidFill>
                <a:latin typeface="Calibri"/>
                <a:ea typeface="Calibri"/>
                <a:cs typeface="Calibri"/>
                <a:sym typeface="Calibri"/>
              </a:defRPr>
            </a:lvl7pPr>
            <a:lvl8pPr lvl="7" algn="r">
              <a:buNone/>
              <a:defRPr sz="1300">
                <a:solidFill>
                  <a:schemeClr val="dk2"/>
                </a:solidFill>
                <a:latin typeface="Calibri"/>
                <a:ea typeface="Calibri"/>
                <a:cs typeface="Calibri"/>
                <a:sym typeface="Calibri"/>
              </a:defRPr>
            </a:lvl8pPr>
            <a:lvl9pPr lvl="8" algn="r">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fedprograms/regionalnetworkingmeetingppt11182021"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s://zoom.us/rec/play/XXy1zKIhowIaX2CWQoA7E7TDX4VNE8IakX4YPLfS93AUWAQElrIY412n-lF2FIMTwWi5-i9w1HjkMmVM.aN2dQfggM1G7Vkro?autoplay=true&amp;startTime=163709301100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kaloudis_n@cde.state.co.us"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fedprograms/docuteacherstatus"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hyperlink" Target="https://www.cde.state.co.us/fedprograms/explanation-edt-analysis-final02052019-website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hyperlink" Target="https://www.cde.state.co.us/fedprograms/explanation-edt-analysis-final02052019-website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us02web.zoom.us/meeting/register/tZUvf--gqzwqHteAlKfldFZXq9B1Y3tK1wwG"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jamboard.google.com/d/1VdQvwWA2AHXg44G5Jxq1ZfyzRYejAWK3giY1ze5K5iE/edit?usp=sharing" TargetMode="External"/><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jamboard.google.com/d/1VdQvwWA2AHXg44G5Jxq1ZfyzRYejAWK3giY1ze5K5iE/edit?usp=sharing"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s://zoom.us/rec/play/XXy1zKIhowIaX2CWQoA7E7TDX4VNE8IakX4YPLfS93AUWAQElrIY412n-lF2FIMTwWi5-i9w1HjkMmVM.aN2dQfggM1G7Vkro?autoplay=true&amp;startTime=1637093011000"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hyperlink" Target="https://jamboard.google.com/d/1VdQvwWA2AHXg44G5Jxq1ZfyzRYejAWK3giY1ze5K5iE/edit?usp=sharing" TargetMode="External"/><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hyperlink" Target="https://jamboard.google.com/d/1VdQvwWA2AHXg44G5Jxq1ZfyzRYejAWK3giY1ze5K5iE/edit?usp=sharing" TargetMode="External"/><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hyperlink" Target="https://www.cde.state.co.us/fedprograms/engaging-stakeholders-edt-template-for-leas-final-02052019-websitepptx" TargetMode="External"/><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e.state.co.us/fedprograms/equitabledistributionofteachers" TargetMode="External"/><Relationship Id="rId7" Type="http://schemas.openxmlformats.org/officeDocument/2006/relationships/hyperlink" Target="https://www.cde.state.co.us/fedprograms/engaging-stakeholders-edt-template-for-leas-final-02052019-websitepptx" TargetMode="External"/><Relationship Id="rId2" Type="http://schemas.openxmlformats.org/officeDocument/2006/relationships/notesSlide" Target="../notesSlides/notesSlide53.xml"/><Relationship Id="rId1" Type="http://schemas.openxmlformats.org/officeDocument/2006/relationships/slideLayout" Target="../slideLayouts/slideLayout17.xml"/><Relationship Id="rId6" Type="http://schemas.openxmlformats.org/officeDocument/2006/relationships/hyperlink" Target="https://www.cde.state.co.us/fedprograms/edt-talent-system-self-assessment-tool-instructions" TargetMode="External"/><Relationship Id="rId5" Type="http://schemas.openxmlformats.org/officeDocument/2006/relationships/hyperlink" Target="https://www.cde.state.co.us/fedprograms/edt-talent-system-self-assessment-tool" TargetMode="External"/><Relationship Id="rId4" Type="http://schemas.openxmlformats.org/officeDocument/2006/relationships/hyperlink" Target="https://www.cde.state.co.us/fedprograms/edtplanningguidance"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17.xml"/><Relationship Id="rId4" Type="http://schemas.openxmlformats.org/officeDocument/2006/relationships/comments" Target="../comments/comment2.xml"/></Relationships>
</file>

<file path=ppt/slides/_rels/slide56.xml.rels><?xml version="1.0" encoding="UTF-8" standalone="yes"?>
<Relationships xmlns="http://schemas.openxmlformats.org/package/2006/relationships"><Relationship Id="rId3" Type="http://schemas.openxmlformats.org/officeDocument/2006/relationships/hyperlink" Target="mailto:kaloudis_n@cde.state.co.us" TargetMode="External"/><Relationship Id="rId2" Type="http://schemas.openxmlformats.org/officeDocument/2006/relationships/notesSlide" Target="../notesSlides/notesSlide56.xml"/><Relationship Id="rId1" Type="http://schemas.openxmlformats.org/officeDocument/2006/relationships/slideLayout" Target="../slideLayouts/slideLayout17.xml"/><Relationship Id="rId4" Type="http://schemas.openxmlformats.org/officeDocument/2006/relationships/hyperlink" Target="mailto:negley_t@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jamboard.google.com/d/1VdQvwWA2AHXg44G5Jxq1ZfyzRYejAWK3giY1ze5K5iE/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ctrTitle"/>
          </p:nvPr>
        </p:nvSpPr>
        <p:spPr>
          <a:xfrm>
            <a:off x="311700" y="744575"/>
            <a:ext cx="8520600" cy="182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Interpreting EDT Data Workshop</a:t>
            </a:r>
            <a:endParaRPr/>
          </a:p>
        </p:txBody>
      </p:sp>
      <p:sp>
        <p:nvSpPr>
          <p:cNvPr id="224" name="Google Shape;224;p36"/>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1200"/>
              </a:spcAft>
              <a:buNone/>
            </a:pPr>
            <a:r>
              <a:rPr lang="en"/>
              <a:t>Training #2 in the EDT Series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5"/>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Intro. to EDT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a:t>
            </a:r>
            <a:endParaRPr/>
          </a:p>
        </p:txBody>
      </p:sp>
      <p:sp>
        <p:nvSpPr>
          <p:cNvPr id="301" name="Google Shape;301;p4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Q: How comfortable are you with interpreting EDT data from the annual data file?</a:t>
            </a:r>
            <a:endParaRPr b="1"/>
          </a:p>
          <a:p>
            <a:pPr marL="457200" lvl="0" indent="0" algn="l" rtl="0">
              <a:spcBef>
                <a:spcPts val="1200"/>
              </a:spcBef>
              <a:spcAft>
                <a:spcPts val="0"/>
              </a:spcAft>
              <a:buNone/>
            </a:pPr>
            <a:r>
              <a:rPr lang="en" b="1"/>
              <a:t>1: Not Comfortable - I’ve never looked at it.</a:t>
            </a:r>
            <a:endParaRPr b="1"/>
          </a:p>
          <a:p>
            <a:pPr marL="457200" lvl="0" indent="0" algn="l" rtl="0">
              <a:spcBef>
                <a:spcPts val="1200"/>
              </a:spcBef>
              <a:spcAft>
                <a:spcPts val="0"/>
              </a:spcAft>
              <a:buNone/>
            </a:pPr>
            <a:r>
              <a:rPr lang="en" b="1"/>
              <a:t>2: Slightly Comfortable - I’ve seen it but I need a lot of help making sense of it.</a:t>
            </a:r>
            <a:endParaRPr b="1"/>
          </a:p>
          <a:p>
            <a:pPr marL="457200" lvl="0" indent="0" algn="l" rtl="0">
              <a:spcBef>
                <a:spcPts val="1200"/>
              </a:spcBef>
              <a:spcAft>
                <a:spcPts val="0"/>
              </a:spcAft>
              <a:buNone/>
            </a:pPr>
            <a:r>
              <a:rPr lang="en" b="1"/>
              <a:t>3: Somewhat Comfortable - I can read it and make some basic conclusions.</a:t>
            </a:r>
            <a:endParaRPr b="1"/>
          </a:p>
          <a:p>
            <a:pPr marL="457200" lvl="0" indent="0" algn="l" rtl="0">
              <a:spcBef>
                <a:spcPts val="1200"/>
              </a:spcBef>
              <a:spcAft>
                <a:spcPts val="0"/>
              </a:spcAft>
              <a:buNone/>
            </a:pPr>
            <a:r>
              <a:rPr lang="en" b="1"/>
              <a:t>4: Comfortable - I can read it and interpret the data to make conclusions.</a:t>
            </a:r>
            <a:endParaRPr b="1"/>
          </a:p>
          <a:p>
            <a:pPr marL="914400" lvl="0" indent="-457200" algn="l" rtl="0">
              <a:spcBef>
                <a:spcPts val="1200"/>
              </a:spcBef>
              <a:spcAft>
                <a:spcPts val="1200"/>
              </a:spcAft>
              <a:buNone/>
            </a:pPr>
            <a:r>
              <a:rPr lang="en" b="1"/>
              <a:t>5: Very Comfortable - I can interpret the data, draw actionable conclusions, and explain it to others.</a:t>
            </a:r>
            <a:endParaRPr b="1"/>
          </a:p>
        </p:txBody>
      </p:sp>
      <p:sp>
        <p:nvSpPr>
          <p:cNvPr id="302" name="Google Shape;302;p4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Overview of EDT</a:t>
            </a:r>
            <a:endParaRPr/>
          </a:p>
        </p:txBody>
      </p:sp>
      <p:sp>
        <p:nvSpPr>
          <p:cNvPr id="308" name="Google Shape;308;p47"/>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The Every Student Succeeds Act (ESSA) requires state education agencies (SEAs) to evaluate annually whether low-income and minority students are taught disproportionately by ineffective, out-of-field, or inexperienced teachers.</a:t>
            </a:r>
            <a:endParaRPr/>
          </a:p>
          <a:p>
            <a:pPr marL="457200" lvl="0" indent="-330200" algn="l" rtl="0">
              <a:spcBef>
                <a:spcPts val="0"/>
              </a:spcBef>
              <a:spcAft>
                <a:spcPts val="0"/>
              </a:spcAft>
              <a:buSzPts val="1600"/>
              <a:buChar char="●"/>
            </a:pPr>
            <a:r>
              <a:rPr lang="en"/>
              <a:t>LEAs with 1,000+ students and more than 1 school per grade span receive data.</a:t>
            </a:r>
            <a:endParaRPr/>
          </a:p>
          <a:p>
            <a:pPr marL="457200" lvl="0" indent="0" algn="l" rtl="0">
              <a:spcBef>
                <a:spcPts val="1200"/>
              </a:spcBef>
              <a:spcAft>
                <a:spcPts val="0"/>
              </a:spcAft>
              <a:buNone/>
            </a:pPr>
            <a:endParaRPr/>
          </a:p>
          <a:p>
            <a:pPr marL="457200" lvl="0" indent="-330200" algn="l" rtl="0">
              <a:spcBef>
                <a:spcPts val="1200"/>
              </a:spcBef>
              <a:spcAft>
                <a:spcPts val="0"/>
              </a:spcAft>
              <a:buSzPts val="1600"/>
              <a:buChar char="●"/>
            </a:pPr>
            <a:r>
              <a:rPr lang="en"/>
              <a:t>For more information on how EDT is calculated:</a:t>
            </a:r>
            <a:endParaRPr/>
          </a:p>
          <a:p>
            <a:pPr marL="914400" lvl="1" indent="-292100" algn="l" rtl="0">
              <a:spcBef>
                <a:spcPts val="0"/>
              </a:spcBef>
              <a:spcAft>
                <a:spcPts val="0"/>
              </a:spcAft>
              <a:buSzPts val="1000"/>
              <a:buChar char="○"/>
            </a:pPr>
            <a:r>
              <a:rPr lang="en"/>
              <a:t>EDT Series Training #1: Using Data to Inform Comparability &amp; EDT</a:t>
            </a:r>
            <a:endParaRPr/>
          </a:p>
          <a:p>
            <a:pPr marL="1371600" lvl="2" indent="-292100" algn="l" rtl="0">
              <a:spcBef>
                <a:spcPts val="0"/>
              </a:spcBef>
              <a:spcAft>
                <a:spcPts val="0"/>
              </a:spcAft>
              <a:buClr>
                <a:srgbClr val="0000FF"/>
              </a:buClr>
              <a:buSzPts val="1000"/>
              <a:buChar char="■"/>
            </a:pPr>
            <a:r>
              <a:rPr lang="en" u="sng">
                <a:solidFill>
                  <a:srgbClr val="0000FF"/>
                </a:solidFill>
                <a:highlight>
                  <a:srgbClr val="FFFFFF"/>
                </a:highlight>
                <a:hlinkClick r:id="rId3">
                  <a:extLst>
                    <a:ext uri="{A12FA001-AC4F-418D-AE19-62706E023703}">
                      <ahyp:hlinkClr xmlns:ahyp="http://schemas.microsoft.com/office/drawing/2018/hyperlinkcolor" val="tx"/>
                    </a:ext>
                  </a:extLst>
                </a:hlinkClick>
              </a:rPr>
              <a:t>PowerPoint</a:t>
            </a:r>
            <a:r>
              <a:rPr lang="en">
                <a:solidFill>
                  <a:srgbClr val="0000FF"/>
                </a:solidFill>
                <a:highlight>
                  <a:srgbClr val="FFFFFF"/>
                </a:highlight>
              </a:rPr>
              <a:t> | </a:t>
            </a:r>
            <a:r>
              <a:rPr lang="en" u="sng">
                <a:solidFill>
                  <a:srgbClr val="0000FF"/>
                </a:solidFill>
                <a:highlight>
                  <a:srgbClr val="FFFFFF"/>
                </a:highlight>
                <a:hlinkClick r:id="rId4">
                  <a:extLst>
                    <a:ext uri="{A12FA001-AC4F-418D-AE19-62706E023703}">
                      <ahyp:hlinkClr xmlns:ahyp="http://schemas.microsoft.com/office/drawing/2018/hyperlinkcolor" val="tx"/>
                    </a:ext>
                  </a:extLst>
                </a:hlinkClick>
              </a:rPr>
              <a:t>Recorded Webinar</a:t>
            </a:r>
            <a:endParaRPr>
              <a:solidFill>
                <a:srgbClr val="0000FF"/>
              </a:solidFill>
            </a:endParaRPr>
          </a:p>
        </p:txBody>
      </p:sp>
      <p:sp>
        <p:nvSpPr>
          <p:cNvPr id="309" name="Google Shape;309;p4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Accessing Your Data</a:t>
            </a:r>
            <a:endParaRPr/>
          </a:p>
        </p:txBody>
      </p:sp>
      <p:sp>
        <p:nvSpPr>
          <p:cNvPr id="315" name="Google Shape;315;p48"/>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Annual EDT files are sent out via Syncplicity to ConsApp Authorized Reps.</a:t>
            </a:r>
            <a:endParaRPr/>
          </a:p>
          <a:p>
            <a:pPr marL="457200" lvl="0" indent="-330200" algn="l" rtl="0">
              <a:spcBef>
                <a:spcPts val="0"/>
              </a:spcBef>
              <a:spcAft>
                <a:spcPts val="0"/>
              </a:spcAft>
              <a:buSzPts val="1600"/>
              <a:buChar char="●"/>
            </a:pPr>
            <a:r>
              <a:rPr lang="en"/>
              <a:t>If you or your colleagues need access, please email </a:t>
            </a:r>
            <a:r>
              <a:rPr lang="en" u="sng">
                <a:solidFill>
                  <a:schemeClr val="hlink"/>
                </a:solidFill>
                <a:hlinkClick r:id="rId3"/>
              </a:rPr>
              <a:t>kaloudis_n@cde.state.co.us</a:t>
            </a:r>
            <a:r>
              <a:rPr lang="en"/>
              <a:t>.</a:t>
            </a:r>
            <a:endParaRPr/>
          </a:p>
          <a:p>
            <a:pPr marL="457200" lvl="0" indent="-330200" algn="l" rtl="0">
              <a:spcBef>
                <a:spcPts val="0"/>
              </a:spcBef>
              <a:spcAft>
                <a:spcPts val="0"/>
              </a:spcAft>
              <a:buSzPts val="1600"/>
              <a:buChar char="●"/>
            </a:pPr>
            <a:r>
              <a:rPr lang="en"/>
              <a:t>The EDT Analysis excel data file is broken down into two tabs:</a:t>
            </a:r>
            <a:endParaRPr/>
          </a:p>
          <a:p>
            <a:pPr marL="914400" lvl="1" indent="-292100" algn="l" rtl="0">
              <a:spcBef>
                <a:spcPts val="0"/>
              </a:spcBef>
              <a:spcAft>
                <a:spcPts val="0"/>
              </a:spcAft>
              <a:buSzPts val="1000"/>
              <a:buChar char="○"/>
            </a:pPr>
            <a:r>
              <a:rPr lang="en"/>
              <a:t>District Level</a:t>
            </a:r>
            <a:endParaRPr/>
          </a:p>
          <a:p>
            <a:pPr marL="914400" lvl="1" indent="-292100" algn="l" rtl="0">
              <a:spcBef>
                <a:spcPts val="0"/>
              </a:spcBef>
              <a:spcAft>
                <a:spcPts val="0"/>
              </a:spcAft>
              <a:buSzPts val="1000"/>
              <a:buChar char="○"/>
            </a:pPr>
            <a:r>
              <a:rPr lang="en"/>
              <a:t>School Level</a:t>
            </a:r>
            <a:endParaRPr/>
          </a:p>
        </p:txBody>
      </p:sp>
      <p:sp>
        <p:nvSpPr>
          <p:cNvPr id="316" name="Google Shape;316;p4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13</a:t>
            </a:fld>
            <a:endParaRPr/>
          </a:p>
        </p:txBody>
      </p:sp>
      <p:pic>
        <p:nvPicPr>
          <p:cNvPr id="317" name="Google Shape;317;p4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63700" y="3420875"/>
            <a:ext cx="2736750" cy="684200"/>
          </a:xfrm>
          <a:prstGeom prst="rect">
            <a:avLst/>
          </a:prstGeom>
          <a:noFill/>
          <a:ln>
            <a:noFill/>
          </a:ln>
        </p:spPr>
      </p:pic>
      <p:pic>
        <p:nvPicPr>
          <p:cNvPr id="318" name="Google Shape;318;p48">
            <a:extLst>
              <a:ext uri="{C183D7F6-B498-43B3-948B-1728B52AA6E4}">
                <adec:decorative xmlns:adec="http://schemas.microsoft.com/office/drawing/2017/decorative" val="1"/>
              </a:ext>
            </a:extLst>
          </p:cNvPr>
          <p:cNvPicPr preferRelativeResize="0"/>
          <p:nvPr/>
        </p:nvPicPr>
        <p:blipFill rotWithShape="1">
          <a:blip r:embed="rId5">
            <a:alphaModFix/>
          </a:blip>
          <a:srcRect b="8517"/>
          <a:stretch/>
        </p:blipFill>
        <p:spPr>
          <a:xfrm>
            <a:off x="4285375" y="2137225"/>
            <a:ext cx="3953399" cy="2271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9"/>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Reading District Level Data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Purpose</a:t>
            </a:r>
            <a:endParaRPr/>
          </a:p>
        </p:txBody>
      </p:sp>
      <p:sp>
        <p:nvSpPr>
          <p:cNvPr id="329" name="Google Shape;329;p5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Gain a better understanding of the distribution of experienced, in-field, and effective teachers within your district</a:t>
            </a:r>
            <a:endParaRPr/>
          </a:p>
          <a:p>
            <a:pPr marL="457200" lvl="0" indent="-330200" algn="l" rtl="0">
              <a:spcBef>
                <a:spcPts val="0"/>
              </a:spcBef>
              <a:spcAft>
                <a:spcPts val="0"/>
              </a:spcAft>
              <a:buSzPts val="1600"/>
              <a:buChar char="●"/>
            </a:pPr>
            <a:r>
              <a:rPr lang="en"/>
              <a:t>Learn to identify potential disparities between low minority/poverty schools and high minority/poverty schools</a:t>
            </a:r>
            <a:endParaRPr/>
          </a:p>
        </p:txBody>
      </p:sp>
      <p:sp>
        <p:nvSpPr>
          <p:cNvPr id="330" name="Google Shape;330;p5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1450" y="1185225"/>
            <a:ext cx="8961101" cy="1499986"/>
          </a:xfrm>
          <a:prstGeom prst="rect">
            <a:avLst/>
          </a:prstGeom>
          <a:noFill/>
          <a:ln w="9525" cap="flat" cmpd="sng">
            <a:solidFill>
              <a:schemeClr val="dk1"/>
            </a:solidFill>
            <a:prstDash val="solid"/>
            <a:round/>
            <a:headEnd type="none" w="sm" len="sm"/>
            <a:tailEnd type="none" w="sm" len="sm"/>
          </a:ln>
        </p:spPr>
      </p:pic>
      <p:pic>
        <p:nvPicPr>
          <p:cNvPr id="336" name="Google Shape;336;p5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1450" y="1188720"/>
            <a:ext cx="8961098" cy="1505619"/>
          </a:xfrm>
          <a:prstGeom prst="rect">
            <a:avLst/>
          </a:prstGeom>
          <a:noFill/>
          <a:ln w="9525" cap="flat" cmpd="sng">
            <a:solidFill>
              <a:schemeClr val="dk1"/>
            </a:solidFill>
            <a:prstDash val="solid"/>
            <a:round/>
            <a:headEnd type="none" w="sm" len="sm"/>
            <a:tailEnd type="none" w="sm" len="sm"/>
          </a:ln>
        </p:spPr>
      </p:pic>
      <p:sp>
        <p:nvSpPr>
          <p:cNvPr id="337" name="Google Shape;337;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District Level Tab TIPS</a:t>
            </a:r>
            <a:endParaRPr/>
          </a:p>
        </p:txBody>
      </p:sp>
      <p:sp>
        <p:nvSpPr>
          <p:cNvPr id="338" name="Google Shape;338;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20000"/>
          </a:bodyPr>
          <a:lstStyle/>
          <a:p>
            <a:pPr marL="457200" lvl="0" indent="0" algn="l" rtl="0">
              <a:spcBef>
                <a:spcPts val="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457200" lvl="0" indent="-330200" algn="l" rtl="0">
              <a:spcBef>
                <a:spcPts val="1200"/>
              </a:spcBef>
              <a:spcAft>
                <a:spcPts val="0"/>
              </a:spcAft>
              <a:buSzPts val="1600"/>
              <a:buChar char="●"/>
            </a:pPr>
            <a:r>
              <a:rPr lang="en"/>
              <a:t>Highly suggest selecting the following columns and changing the formatting to %s:</a:t>
            </a:r>
            <a:endParaRPr/>
          </a:p>
          <a:p>
            <a:pPr marL="914400" lvl="1" indent="-292100" algn="l" rtl="0">
              <a:spcBef>
                <a:spcPts val="0"/>
              </a:spcBef>
              <a:spcAft>
                <a:spcPts val="0"/>
              </a:spcAft>
              <a:buSzPts val="1000"/>
              <a:buChar char="○"/>
            </a:pPr>
            <a:r>
              <a:rPr lang="en"/>
              <a:t>Column G - PERCENT_MEETING_INDICATOR_Q1</a:t>
            </a:r>
            <a:endParaRPr/>
          </a:p>
          <a:p>
            <a:pPr marL="914400" lvl="1" indent="-292100" algn="l" rtl="0">
              <a:spcBef>
                <a:spcPts val="0"/>
              </a:spcBef>
              <a:spcAft>
                <a:spcPts val="0"/>
              </a:spcAft>
              <a:buSzPts val="1000"/>
              <a:buChar char="○"/>
            </a:pPr>
            <a:r>
              <a:rPr lang="en"/>
              <a:t>Column J - PERCENT_MEETING_INDICATOR_Q4</a:t>
            </a:r>
            <a:endParaRPr/>
          </a:p>
          <a:p>
            <a:pPr marL="914400" lvl="1" indent="-292100" algn="l" rtl="0">
              <a:spcBef>
                <a:spcPts val="0"/>
              </a:spcBef>
              <a:spcAft>
                <a:spcPts val="0"/>
              </a:spcAft>
              <a:buSzPts val="1000"/>
              <a:buChar char="○"/>
            </a:pPr>
            <a:r>
              <a:rPr lang="en"/>
              <a:t>Column K - Q4Q1_DIFFERENCE</a:t>
            </a:r>
            <a:endParaRPr/>
          </a:p>
        </p:txBody>
      </p:sp>
      <p:sp>
        <p:nvSpPr>
          <p:cNvPr id="339" name="Google Shape;339;p5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16</a:t>
            </a:fld>
            <a:endParaRPr/>
          </a:p>
        </p:txBody>
      </p:sp>
      <p:sp>
        <p:nvSpPr>
          <p:cNvPr id="340" name="Google Shape;340;p51">
            <a:extLst>
              <a:ext uri="{C183D7F6-B498-43B3-948B-1728B52AA6E4}">
                <adec:decorative xmlns:adec="http://schemas.microsoft.com/office/drawing/2017/decorative" val="1"/>
              </a:ext>
            </a:extLst>
          </p:cNvPr>
          <p:cNvSpPr/>
          <p:nvPr/>
        </p:nvSpPr>
        <p:spPr>
          <a:xfrm>
            <a:off x="4300050" y="1122075"/>
            <a:ext cx="760500" cy="1656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1">
            <a:extLst>
              <a:ext uri="{C183D7F6-B498-43B3-948B-1728B52AA6E4}">
                <adec:decorative xmlns:adec="http://schemas.microsoft.com/office/drawing/2017/decorative" val="1"/>
              </a:ext>
            </a:extLst>
          </p:cNvPr>
          <p:cNvSpPr/>
          <p:nvPr/>
        </p:nvSpPr>
        <p:spPr>
          <a:xfrm>
            <a:off x="6357725" y="1122063"/>
            <a:ext cx="760500" cy="1656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1">
            <a:extLst>
              <a:ext uri="{C183D7F6-B498-43B3-948B-1728B52AA6E4}">
                <adec:decorative xmlns:adec="http://schemas.microsoft.com/office/drawing/2017/decorative" val="1"/>
              </a:ext>
            </a:extLst>
          </p:cNvPr>
          <p:cNvSpPr/>
          <p:nvPr/>
        </p:nvSpPr>
        <p:spPr>
          <a:xfrm>
            <a:off x="7118225" y="1122075"/>
            <a:ext cx="608400" cy="1656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1000"/>
                                          </p:stCondLst>
                                        </p:cTn>
                                        <p:tgtEl>
                                          <p:spTgt spid="34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000"/>
                                          </p:stCondLst>
                                        </p:cTn>
                                        <p:tgtEl>
                                          <p:spTgt spid="34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000"/>
                                          </p:stCondLst>
                                        </p:cTn>
                                        <p:tgtEl>
                                          <p:spTgt spid="3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Descriptive Data Fields</a:t>
            </a:r>
            <a:endParaRPr/>
          </a:p>
        </p:txBody>
      </p:sp>
      <p:sp>
        <p:nvSpPr>
          <p:cNvPr id="348" name="Google Shape;348;p5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solidFill>
                  <a:srgbClr val="0000FF"/>
                </a:solidFill>
              </a:rPr>
              <a:t>DISTRICT_NUMBER</a:t>
            </a:r>
            <a:endParaRPr sz="600">
              <a:solidFill>
                <a:srgbClr val="0000FF"/>
              </a:solidFill>
            </a:endParaRPr>
          </a:p>
          <a:p>
            <a:pPr marL="457200" lvl="0" indent="-330200" algn="l" rtl="0">
              <a:spcBef>
                <a:spcPts val="0"/>
              </a:spcBef>
              <a:spcAft>
                <a:spcPts val="0"/>
              </a:spcAft>
              <a:buSzPts val="1600"/>
              <a:buChar char="●"/>
            </a:pPr>
            <a:r>
              <a:rPr lang="en">
                <a:solidFill>
                  <a:srgbClr val="0000FF"/>
                </a:solidFill>
              </a:rPr>
              <a:t>DISTRICT_NAME</a:t>
            </a:r>
            <a:endParaRPr sz="600">
              <a:solidFill>
                <a:srgbClr val="0000FF"/>
              </a:solidFill>
            </a:endParaRPr>
          </a:p>
          <a:p>
            <a:pPr marL="457200" lvl="0" indent="-330200" algn="l" rtl="0">
              <a:spcBef>
                <a:spcPts val="0"/>
              </a:spcBef>
              <a:spcAft>
                <a:spcPts val="0"/>
              </a:spcAft>
              <a:buSzPts val="1600"/>
              <a:buChar char="●"/>
            </a:pPr>
            <a:r>
              <a:rPr lang="en">
                <a:solidFill>
                  <a:srgbClr val="0000FF"/>
                </a:solidFill>
              </a:rPr>
              <a:t>CATEGORY</a:t>
            </a:r>
            <a:r>
              <a:rPr lang="en"/>
              <a:t> - Indicates the student group of interest: minority students or students experiencing poverty</a:t>
            </a:r>
            <a:endParaRPr sz="600"/>
          </a:p>
          <a:p>
            <a:pPr marL="457200" lvl="0" indent="-330200" algn="l" rtl="0">
              <a:spcBef>
                <a:spcPts val="0"/>
              </a:spcBef>
              <a:spcAft>
                <a:spcPts val="0"/>
              </a:spcAft>
              <a:buSzPts val="1600"/>
              <a:buChar char="●"/>
            </a:pPr>
            <a:r>
              <a:rPr lang="en">
                <a:solidFill>
                  <a:srgbClr val="0000FF"/>
                </a:solidFill>
              </a:rPr>
              <a:t>EDT_INDICATOR</a:t>
            </a:r>
            <a:r>
              <a:rPr lang="en"/>
              <a:t> - Indicates the EDT indicator of interest: teacher experience, teacher in-field status, or teacher effectiveness (learn more </a:t>
            </a:r>
            <a:r>
              <a:rPr lang="en" u="sng">
                <a:solidFill>
                  <a:schemeClr val="hlink"/>
                </a:solidFill>
                <a:hlinkClick r:id="rId3"/>
              </a:rPr>
              <a:t>here</a:t>
            </a:r>
            <a:r>
              <a:rPr lang="en"/>
              <a:t>)</a:t>
            </a:r>
            <a:endParaRPr/>
          </a:p>
        </p:txBody>
      </p:sp>
      <p:sp>
        <p:nvSpPr>
          <p:cNvPr id="349" name="Google Shape;349;p5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17</a:t>
            </a:fld>
            <a:endParaRPr/>
          </a:p>
        </p:txBody>
      </p:sp>
      <p:pic>
        <p:nvPicPr>
          <p:cNvPr id="350" name="Google Shape;350;p5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684838" y="3057775"/>
            <a:ext cx="3774325" cy="19561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Quartile 1 (Highest Poverty/Minority Schools) Data Fields</a:t>
            </a:r>
            <a:endParaRPr/>
          </a:p>
        </p:txBody>
      </p:sp>
      <p:sp>
        <p:nvSpPr>
          <p:cNvPr id="356" name="Google Shape;356;p5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solidFill>
                  <a:srgbClr val="0000FF"/>
                </a:solidFill>
              </a:rPr>
              <a:t>FTE_TOTAL_Q1</a:t>
            </a:r>
            <a:r>
              <a:rPr lang="en"/>
              <a:t> - Total FTE of teachers in Quartile 1 schools</a:t>
            </a:r>
            <a:endParaRPr sz="600"/>
          </a:p>
          <a:p>
            <a:pPr marL="457200" lvl="0" indent="-330200" algn="l" rtl="0">
              <a:spcBef>
                <a:spcPts val="0"/>
              </a:spcBef>
              <a:spcAft>
                <a:spcPts val="0"/>
              </a:spcAft>
              <a:buSzPts val="1600"/>
              <a:buChar char="●"/>
            </a:pPr>
            <a:r>
              <a:rPr lang="en">
                <a:solidFill>
                  <a:srgbClr val="0000FF"/>
                </a:solidFill>
              </a:rPr>
              <a:t>FTE_MEETING_INDICATOR_Q1</a:t>
            </a:r>
            <a:r>
              <a:rPr lang="en"/>
              <a:t> - FTE of teachers in Quartile 1 schools that meet the EDT Indicator of interest (i.e., teachers that are experienced, in-field, or effective)</a:t>
            </a:r>
            <a:endParaRPr/>
          </a:p>
          <a:p>
            <a:pPr marL="457200" lvl="0" indent="-330200" algn="l" rtl="0">
              <a:spcBef>
                <a:spcPts val="0"/>
              </a:spcBef>
              <a:spcAft>
                <a:spcPts val="0"/>
              </a:spcAft>
              <a:buSzPts val="1600"/>
              <a:buChar char="●"/>
            </a:pPr>
            <a:r>
              <a:rPr lang="en">
                <a:solidFill>
                  <a:srgbClr val="0000FF"/>
                </a:solidFill>
              </a:rPr>
              <a:t>PERCENT_MEETING_INDICATOR_Q1</a:t>
            </a:r>
            <a:r>
              <a:rPr lang="en"/>
              <a:t> - Percentage of FTE in Quartile 1 schools that meet the EDT Indicator of interest</a:t>
            </a:r>
            <a:endParaRPr/>
          </a:p>
          <a:p>
            <a:pPr marL="914400" lvl="1" indent="-279400" algn="l" rtl="0">
              <a:spcBef>
                <a:spcPts val="0"/>
              </a:spcBef>
              <a:spcAft>
                <a:spcPts val="0"/>
              </a:spcAft>
              <a:buSzPts val="800"/>
              <a:buChar char="○"/>
            </a:pPr>
            <a:r>
              <a:rPr lang="en" sz="1400"/>
              <a:t>FTE_MEETING INDICATOR_Q1   /   FTE_TOTAL_Q1</a:t>
            </a:r>
            <a:endParaRPr sz="1400"/>
          </a:p>
        </p:txBody>
      </p:sp>
      <p:sp>
        <p:nvSpPr>
          <p:cNvPr id="357" name="Google Shape;357;p5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18</a:t>
            </a:fld>
            <a:endParaRPr/>
          </a:p>
        </p:txBody>
      </p:sp>
      <p:pic>
        <p:nvPicPr>
          <p:cNvPr id="358" name="Google Shape;358;p5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183937" y="3017325"/>
            <a:ext cx="2776125" cy="2042800"/>
          </a:xfrm>
          <a:prstGeom prst="rect">
            <a:avLst/>
          </a:prstGeom>
          <a:noFill/>
          <a:ln w="9525" cap="flat" cmpd="sng">
            <a:solidFill>
              <a:schemeClr val="dk1"/>
            </a:solidFill>
            <a:prstDash val="solid"/>
            <a:round/>
            <a:headEnd type="none" w="sm" len="sm"/>
            <a:tailEnd type="none" w="sm" len="sm"/>
          </a:ln>
        </p:spPr>
      </p:pic>
      <p:sp>
        <p:nvSpPr>
          <p:cNvPr id="359" name="Google Shape;359;p53"/>
          <p:cNvSpPr txBox="1"/>
          <p:nvPr/>
        </p:nvSpPr>
        <p:spPr>
          <a:xfrm>
            <a:off x="6870250" y="3076925"/>
            <a:ext cx="1625700" cy="12621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To learn more about EDT Quartiles and how they’re calculated, click </a:t>
            </a:r>
            <a:r>
              <a:rPr lang="en" u="sng">
                <a:solidFill>
                  <a:schemeClr val="hlink"/>
                </a:solidFill>
                <a:latin typeface="Calibri"/>
                <a:ea typeface="Calibri"/>
                <a:cs typeface="Calibri"/>
                <a:sym typeface="Calibri"/>
                <a:hlinkClick r:id="rId4"/>
              </a:rPr>
              <a:t>here</a:t>
            </a:r>
            <a:r>
              <a:rPr lang="en">
                <a:latin typeface="Calibri"/>
                <a:ea typeface="Calibri"/>
                <a:cs typeface="Calibri"/>
                <a:sym typeface="Calibri"/>
              </a:rPr>
              <a:t>.</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Quartile 4 (Lowest Poverty/Minority Schools) Data Fields</a:t>
            </a:r>
            <a:endParaRPr/>
          </a:p>
        </p:txBody>
      </p:sp>
      <p:sp>
        <p:nvSpPr>
          <p:cNvPr id="365" name="Google Shape;365;p5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solidFill>
                  <a:srgbClr val="0000FF"/>
                </a:solidFill>
              </a:rPr>
              <a:t>FTE_TOTAL_Q4</a:t>
            </a:r>
            <a:r>
              <a:rPr lang="en"/>
              <a:t> - Total FTE of teachers in Quartile 4 schools</a:t>
            </a:r>
            <a:endParaRPr sz="600"/>
          </a:p>
          <a:p>
            <a:pPr marL="457200" lvl="0" indent="-330200" algn="l" rtl="0">
              <a:spcBef>
                <a:spcPts val="0"/>
              </a:spcBef>
              <a:spcAft>
                <a:spcPts val="0"/>
              </a:spcAft>
              <a:buSzPts val="1600"/>
              <a:buChar char="●"/>
            </a:pPr>
            <a:r>
              <a:rPr lang="en">
                <a:solidFill>
                  <a:srgbClr val="0000FF"/>
                </a:solidFill>
              </a:rPr>
              <a:t>FTE_MEETING_INDICATOR_Q4</a:t>
            </a:r>
            <a:r>
              <a:rPr lang="en"/>
              <a:t> - FTE of teachers in Quartile 4 schools that meet the EDT Indicator of interest (i.e., teachers that are experienced, in-field, or effective)</a:t>
            </a:r>
            <a:endParaRPr/>
          </a:p>
          <a:p>
            <a:pPr marL="457200" lvl="0" indent="-330200" algn="l" rtl="0">
              <a:spcBef>
                <a:spcPts val="0"/>
              </a:spcBef>
              <a:spcAft>
                <a:spcPts val="0"/>
              </a:spcAft>
              <a:buSzPts val="1600"/>
              <a:buChar char="●"/>
            </a:pPr>
            <a:r>
              <a:rPr lang="en">
                <a:solidFill>
                  <a:srgbClr val="0000FF"/>
                </a:solidFill>
              </a:rPr>
              <a:t>PERCENT_MEETING_INDICATOR_Q4</a:t>
            </a:r>
            <a:r>
              <a:rPr lang="en"/>
              <a:t> - Percentage of FTE in Quartile 4 schools that meet the EDT Indicator of interest</a:t>
            </a:r>
            <a:endParaRPr/>
          </a:p>
          <a:p>
            <a:pPr marL="914400" lvl="1" indent="-279400" algn="l" rtl="0">
              <a:spcBef>
                <a:spcPts val="0"/>
              </a:spcBef>
              <a:spcAft>
                <a:spcPts val="0"/>
              </a:spcAft>
              <a:buSzPts val="800"/>
              <a:buChar char="○"/>
            </a:pPr>
            <a:r>
              <a:rPr lang="en" sz="1400"/>
              <a:t>FTE_MEETING INDICATOR_Q4   /   FTE_TOTAL_Q4</a:t>
            </a:r>
            <a:endParaRPr sz="1400"/>
          </a:p>
        </p:txBody>
      </p:sp>
      <p:sp>
        <p:nvSpPr>
          <p:cNvPr id="366" name="Google Shape;366;p5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19</a:t>
            </a:fld>
            <a:endParaRPr/>
          </a:p>
        </p:txBody>
      </p:sp>
      <p:pic>
        <p:nvPicPr>
          <p:cNvPr id="367" name="Google Shape;367;p5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183925" y="3014034"/>
            <a:ext cx="2776150" cy="2049375"/>
          </a:xfrm>
          <a:prstGeom prst="rect">
            <a:avLst/>
          </a:prstGeom>
          <a:noFill/>
          <a:ln w="9525" cap="flat" cmpd="sng">
            <a:solidFill>
              <a:schemeClr val="dk1"/>
            </a:solidFill>
            <a:prstDash val="solid"/>
            <a:round/>
            <a:headEnd type="none" w="sm" len="sm"/>
            <a:tailEnd type="none" w="sm" len="sm"/>
          </a:ln>
        </p:spPr>
      </p:pic>
      <p:sp>
        <p:nvSpPr>
          <p:cNvPr id="368" name="Google Shape;368;p54"/>
          <p:cNvSpPr txBox="1"/>
          <p:nvPr/>
        </p:nvSpPr>
        <p:spPr>
          <a:xfrm>
            <a:off x="6870250" y="3076925"/>
            <a:ext cx="1625700" cy="10467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To learn more about EDT Quartiles, click </a:t>
            </a:r>
            <a:r>
              <a:rPr lang="en" u="sng">
                <a:solidFill>
                  <a:schemeClr val="hlink"/>
                </a:solidFill>
                <a:latin typeface="Calibri"/>
                <a:ea typeface="Calibri"/>
                <a:cs typeface="Calibri"/>
                <a:sym typeface="Calibri"/>
                <a:hlinkClick r:id="rId4"/>
              </a:rPr>
              <a:t>here</a:t>
            </a:r>
            <a:r>
              <a:rPr lang="en">
                <a:latin typeface="Calibri"/>
                <a:ea typeface="Calibri"/>
                <a:cs typeface="Calibri"/>
                <a:sym typeface="Calibri"/>
              </a:rPr>
              <a:t>.</a:t>
            </a:r>
            <a:endParaRPr>
              <a:latin typeface="Calibri"/>
              <a:ea typeface="Calibri"/>
              <a:cs typeface="Calibri"/>
              <a:sym typeface="Calibri"/>
            </a:endParaRPr>
          </a:p>
        </p:txBody>
      </p:sp>
      <p:sp>
        <p:nvSpPr>
          <p:cNvPr id="369" name="Google Shape;369;p54"/>
          <p:cNvSpPr txBox="1"/>
          <p:nvPr/>
        </p:nvSpPr>
        <p:spPr>
          <a:xfrm>
            <a:off x="6870250" y="3076925"/>
            <a:ext cx="1625700" cy="1262100"/>
          </a:xfrm>
          <a:prstGeom prst="rect">
            <a:avLst/>
          </a:prstGeom>
          <a:solidFill>
            <a:srgbClr val="CFE2F3"/>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Calibri"/>
                <a:ea typeface="Calibri"/>
                <a:cs typeface="Calibri"/>
                <a:sym typeface="Calibri"/>
              </a:rPr>
              <a:t>To learn more about EDT Quartiles and how they’re calculated, click </a:t>
            </a:r>
            <a:r>
              <a:rPr lang="en" u="sng">
                <a:solidFill>
                  <a:schemeClr val="hlink"/>
                </a:solidFill>
                <a:latin typeface="Calibri"/>
                <a:ea typeface="Calibri"/>
                <a:cs typeface="Calibri"/>
                <a:sym typeface="Calibri"/>
                <a:hlinkClick r:id="rId4"/>
              </a:rPr>
              <a:t>here</a:t>
            </a:r>
            <a:r>
              <a:rPr lang="en">
                <a:latin typeface="Calibri"/>
                <a:ea typeface="Calibri"/>
                <a:cs typeface="Calibri"/>
                <a:sym typeface="Calibri"/>
              </a:rPr>
              <a:t>.</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28"/>
        <p:cNvGrpSpPr/>
        <p:nvPr/>
      </p:nvGrpSpPr>
      <p:grpSpPr>
        <a:xfrm>
          <a:off x="0" y="0"/>
          <a:ext cx="0" cy="0"/>
          <a:chOff x="0" y="0"/>
          <a:chExt cx="0" cy="0"/>
        </a:xfrm>
      </p:grpSpPr>
      <p:sp>
        <p:nvSpPr>
          <p:cNvPr id="229" name="Google Shape;229;p37"/>
          <p:cNvSpPr txBox="1">
            <a:spLocks noGrp="1"/>
          </p:cNvSpPr>
          <p:nvPr>
            <p:ph type="body" idx="2"/>
          </p:nvPr>
        </p:nvSpPr>
        <p:spPr>
          <a:xfrm>
            <a:off x="4832400" y="1152475"/>
            <a:ext cx="3999900" cy="25674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Clr>
                <a:schemeClr val="dk1"/>
              </a:buClr>
              <a:buSzPts val="1100"/>
              <a:buFont typeface="Arial"/>
              <a:buNone/>
            </a:pPr>
            <a:r>
              <a:rPr lang="en" b="1"/>
              <a:t>Date: January 25, 2022</a:t>
            </a:r>
            <a:br>
              <a:rPr lang="en" b="1"/>
            </a:br>
            <a:r>
              <a:rPr lang="en" b="1"/>
              <a:t>Time: 1-3pm</a:t>
            </a:r>
            <a:endParaRPr b="1"/>
          </a:p>
          <a:p>
            <a:pPr marL="0" lvl="0" indent="0" algn="l" rtl="0">
              <a:spcBef>
                <a:spcPts val="1200"/>
              </a:spcBef>
              <a:spcAft>
                <a:spcPts val="0"/>
              </a:spcAft>
              <a:buClr>
                <a:schemeClr val="dk1"/>
              </a:buClr>
              <a:buSzPts val="1100"/>
              <a:buFont typeface="Arial"/>
              <a:buNone/>
            </a:pPr>
            <a:r>
              <a:rPr lang="en"/>
              <a:t>Register </a:t>
            </a:r>
            <a:r>
              <a:rPr lang="en" u="sng">
                <a:solidFill>
                  <a:schemeClr val="hlink"/>
                </a:solidFill>
                <a:hlinkClick r:id="rId3"/>
              </a:rPr>
              <a:t>HERE</a:t>
            </a:r>
            <a:endParaRPr u="sng"/>
          </a:p>
          <a:p>
            <a:pPr marL="0" lvl="0" indent="0" algn="l" rtl="0">
              <a:spcBef>
                <a:spcPts val="1200"/>
              </a:spcBef>
              <a:spcAft>
                <a:spcPts val="0"/>
              </a:spcAft>
              <a:buNone/>
            </a:pPr>
            <a:r>
              <a:rPr lang="en" u="sng"/>
              <a:t>Agenda</a:t>
            </a:r>
            <a:endParaRPr u="sng"/>
          </a:p>
          <a:p>
            <a:pPr marL="457200" lvl="0" indent="-317500" algn="l" rtl="0">
              <a:spcBef>
                <a:spcPts val="1200"/>
              </a:spcBef>
              <a:spcAft>
                <a:spcPts val="0"/>
              </a:spcAft>
              <a:buSzPts val="1400"/>
              <a:buChar char="●"/>
            </a:pPr>
            <a:r>
              <a:rPr lang="en"/>
              <a:t>Reading District Level Data</a:t>
            </a:r>
            <a:endParaRPr/>
          </a:p>
          <a:p>
            <a:pPr marL="457200" lvl="0" indent="-317500" algn="l" rtl="0">
              <a:spcBef>
                <a:spcPts val="0"/>
              </a:spcBef>
              <a:spcAft>
                <a:spcPts val="0"/>
              </a:spcAft>
              <a:buSzPts val="1400"/>
              <a:buChar char="●"/>
            </a:pPr>
            <a:r>
              <a:rPr lang="en"/>
              <a:t>Small vs Med/Large Gaps</a:t>
            </a:r>
            <a:endParaRPr/>
          </a:p>
          <a:p>
            <a:pPr marL="457200" lvl="0" indent="-317500" algn="l" rtl="0">
              <a:spcBef>
                <a:spcPts val="0"/>
              </a:spcBef>
              <a:spcAft>
                <a:spcPts val="0"/>
              </a:spcAft>
              <a:buSzPts val="1400"/>
              <a:buChar char="●"/>
            </a:pPr>
            <a:r>
              <a:rPr lang="en"/>
              <a:t>Reading School Level Data</a:t>
            </a:r>
            <a:endParaRPr/>
          </a:p>
          <a:p>
            <a:pPr marL="457200" lvl="0" indent="-317500" algn="l" rtl="0">
              <a:spcBef>
                <a:spcPts val="0"/>
              </a:spcBef>
              <a:spcAft>
                <a:spcPts val="0"/>
              </a:spcAft>
              <a:buSzPts val="1400"/>
              <a:buChar char="●"/>
            </a:pPr>
            <a:r>
              <a:rPr lang="en"/>
              <a:t>Common “Ah-has”</a:t>
            </a:r>
            <a:endParaRPr/>
          </a:p>
          <a:p>
            <a:pPr marL="457200" lvl="0" indent="-317500" algn="l" rtl="0">
              <a:spcBef>
                <a:spcPts val="0"/>
              </a:spcBef>
              <a:spcAft>
                <a:spcPts val="0"/>
              </a:spcAft>
              <a:buSzPts val="1400"/>
              <a:buChar char="●"/>
            </a:pPr>
            <a:r>
              <a:rPr lang="en"/>
              <a:t>LEA Specific Analyses &amp; Realizations</a:t>
            </a:r>
            <a:endParaRPr/>
          </a:p>
        </p:txBody>
      </p:sp>
      <p:sp>
        <p:nvSpPr>
          <p:cNvPr id="230" name="Google Shape;230;p3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a:t>
            </a:fld>
            <a:endParaRPr/>
          </a:p>
        </p:txBody>
      </p:sp>
      <p:sp>
        <p:nvSpPr>
          <p:cNvPr id="231" name="Google Shape;231;p37"/>
          <p:cNvSpPr txBox="1">
            <a:spLocks noGrp="1"/>
          </p:cNvSpPr>
          <p:nvPr>
            <p:ph type="body" idx="1"/>
          </p:nvPr>
        </p:nvSpPr>
        <p:spPr>
          <a:xfrm>
            <a:off x="311700" y="1152475"/>
            <a:ext cx="3999900" cy="3393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u="sng"/>
              <a:t>Equitable Distribution of Teachers Series Training #2: Interpreting EDT Data Workshop</a:t>
            </a:r>
            <a:endParaRPr b="1" u="sng"/>
          </a:p>
          <a:p>
            <a:pPr marL="0" lvl="0" indent="0" algn="l" rtl="0">
              <a:spcBef>
                <a:spcPts val="1200"/>
              </a:spcBef>
              <a:spcAft>
                <a:spcPts val="0"/>
              </a:spcAft>
              <a:buNone/>
            </a:pPr>
            <a:r>
              <a:rPr lang="en"/>
              <a:t>This training will guide LEAs through reading and then interpreting their annual EDT data from CDE. LEAs will then draw actionable conclusions about how equitably minority students and students of poverty are being served in their schools.</a:t>
            </a:r>
            <a:endParaRPr/>
          </a:p>
          <a:p>
            <a:pPr marL="0" lvl="0" indent="0" algn="l" rtl="0">
              <a:spcBef>
                <a:spcPts val="1200"/>
              </a:spcBef>
              <a:spcAft>
                <a:spcPts val="0"/>
              </a:spcAft>
              <a:buNone/>
            </a:pPr>
            <a:r>
              <a:rPr lang="en" b="1"/>
              <a:t>Target Audience:</a:t>
            </a:r>
            <a:r>
              <a:rPr lang="en"/>
              <a:t> LEAs with 1,000+ students and more than 1 school per grade span (district leadership, HR, hiring managers, principals)</a:t>
            </a:r>
            <a:endParaRPr/>
          </a:p>
          <a:p>
            <a:pPr marL="0" lvl="0" indent="0" algn="l" rtl="0">
              <a:spcBef>
                <a:spcPts val="1200"/>
              </a:spcBef>
              <a:spcAft>
                <a:spcPts val="1200"/>
              </a:spcAft>
              <a:buNone/>
            </a:pPr>
            <a:r>
              <a:rPr lang="en" b="1"/>
              <a:t>Prep:</a:t>
            </a:r>
            <a:r>
              <a:rPr lang="en"/>
              <a:t> LEAs will need access to their 20-21 EDT data from Syncplicity.</a:t>
            </a:r>
            <a:endParaRPr/>
          </a:p>
        </p:txBody>
      </p:sp>
      <p:sp>
        <p:nvSpPr>
          <p:cNvPr id="232" name="Google Shape;232;p37"/>
          <p:cNvSpPr txBox="1">
            <a:spLocks noGrp="1"/>
          </p:cNvSpPr>
          <p:nvPr>
            <p:ph type="title"/>
          </p:nvPr>
        </p:nvSpPr>
        <p:spPr>
          <a:xfrm>
            <a:off x="213100" y="2010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Upcoming Training</a:t>
            </a:r>
            <a:endParaRPr/>
          </a:p>
        </p:txBody>
      </p:sp>
      <p:sp>
        <p:nvSpPr>
          <p:cNvPr id="233" name="Google Shape;233;p37"/>
          <p:cNvSpPr/>
          <p:nvPr/>
        </p:nvSpPr>
        <p:spPr>
          <a:xfrm>
            <a:off x="4311600" y="3719875"/>
            <a:ext cx="4701600" cy="734700"/>
          </a:xfrm>
          <a:prstGeom prst="roundRect">
            <a:avLst>
              <a:gd name="adj" fmla="val 16667"/>
            </a:avLst>
          </a:prstGeom>
          <a:solidFill>
            <a:srgbClr val="E7E6E6"/>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t>Contact Wilson_S@cde.state.co.us for any logistics questions or Kaloudis_N@cde.state.co.us with questions about the training.</a:t>
            </a:r>
            <a:endParaRPr sz="13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Comparison Data Fields</a:t>
            </a:r>
            <a:endParaRPr/>
          </a:p>
        </p:txBody>
      </p:sp>
      <p:sp>
        <p:nvSpPr>
          <p:cNvPr id="375" name="Google Shape;375;p55"/>
          <p:cNvSpPr txBox="1">
            <a:spLocks noGrp="1"/>
          </p:cNvSpPr>
          <p:nvPr>
            <p:ph type="body" idx="1"/>
          </p:nvPr>
        </p:nvSpPr>
        <p:spPr>
          <a:xfrm>
            <a:off x="213075" y="1087900"/>
            <a:ext cx="6225600" cy="3191700"/>
          </a:xfrm>
          <a:prstGeom prst="rect">
            <a:avLst/>
          </a:prstGeom>
        </p:spPr>
        <p:txBody>
          <a:bodyPr spcFirstLastPara="1" wrap="square" lIns="0" tIns="0" rIns="0" bIns="0" anchor="t" anchorCtr="0">
            <a:normAutofit/>
          </a:bodyPr>
          <a:lstStyle/>
          <a:p>
            <a:pPr marL="457200" lvl="0" indent="-317500" algn="l" rtl="0">
              <a:spcBef>
                <a:spcPts val="0"/>
              </a:spcBef>
              <a:spcAft>
                <a:spcPts val="0"/>
              </a:spcAft>
              <a:buSzPts val="1400"/>
              <a:buChar char="●"/>
            </a:pPr>
            <a:r>
              <a:rPr lang="en" sz="1600">
                <a:solidFill>
                  <a:srgbClr val="0000FF"/>
                </a:solidFill>
              </a:rPr>
              <a:t>Q4Q1_DIFFERENCE</a:t>
            </a:r>
            <a:r>
              <a:rPr lang="en" sz="1600"/>
              <a:t> - Difference between the percentage meeting the EDT Indicator in Quartile 4 schools compared to Quartile 1 schools:</a:t>
            </a:r>
            <a:endParaRPr sz="1600"/>
          </a:p>
          <a:p>
            <a:pPr marL="914400" lvl="1" indent="-311150" algn="l" rtl="0">
              <a:spcBef>
                <a:spcPts val="0"/>
              </a:spcBef>
              <a:spcAft>
                <a:spcPts val="0"/>
              </a:spcAft>
              <a:buSzPts val="1300"/>
              <a:buChar char="○"/>
            </a:pPr>
            <a:r>
              <a:rPr lang="en" sz="1300"/>
              <a:t>PERCENT_MEETING_INDICATOR_Q4   –   PERCENT_MEETING_INDICATOR_Q1</a:t>
            </a:r>
            <a:endParaRPr sz="1300"/>
          </a:p>
          <a:p>
            <a:pPr marL="457200" lvl="0" indent="-330200" algn="l" rtl="0">
              <a:spcBef>
                <a:spcPts val="0"/>
              </a:spcBef>
              <a:spcAft>
                <a:spcPts val="0"/>
              </a:spcAft>
              <a:buSzPts val="1600"/>
              <a:buChar char="●"/>
            </a:pPr>
            <a:r>
              <a:rPr lang="en" sz="1600">
                <a:solidFill>
                  <a:srgbClr val="0000FF"/>
                </a:solidFill>
              </a:rPr>
              <a:t>GAP_SIZE_CATEGORY</a:t>
            </a:r>
            <a:r>
              <a:rPr lang="en" sz="1600"/>
              <a:t> - Indication of the magnitude of the gap between Quartile 4 and Quartile 1 schools (e.g., No Gap, Small Gap, Medium Gap, Large Gap)</a:t>
            </a:r>
            <a:endParaRPr sz="1600"/>
          </a:p>
          <a:p>
            <a:pPr marL="457200" lvl="0" indent="-330200" algn="l" rtl="0">
              <a:spcBef>
                <a:spcPts val="0"/>
              </a:spcBef>
              <a:spcAft>
                <a:spcPts val="0"/>
              </a:spcAft>
              <a:buSzPts val="1600"/>
              <a:buChar char="●"/>
            </a:pPr>
            <a:r>
              <a:rPr lang="en" sz="1600">
                <a:solidFill>
                  <a:srgbClr val="0000FF"/>
                </a:solidFill>
              </a:rPr>
              <a:t>COMPARISON_TYPE</a:t>
            </a:r>
            <a:r>
              <a:rPr lang="en" sz="1600"/>
              <a:t> - Indication of whether a district’s Quartile 1 schools were compared to Quartile 4 schools within the district (District comparison) or to the statewide average for Quartile 4 schools (State comparison)</a:t>
            </a:r>
            <a:endParaRPr sz="1600"/>
          </a:p>
        </p:txBody>
      </p:sp>
      <p:sp>
        <p:nvSpPr>
          <p:cNvPr id="376" name="Google Shape;376;p5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20</a:t>
            </a:fld>
            <a:endParaRPr/>
          </a:p>
        </p:txBody>
      </p:sp>
      <p:pic>
        <p:nvPicPr>
          <p:cNvPr id="377" name="Google Shape;377;p5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461425" y="2784189"/>
            <a:ext cx="2272250" cy="1762269"/>
          </a:xfrm>
          <a:prstGeom prst="rect">
            <a:avLst/>
          </a:prstGeom>
          <a:noFill/>
          <a:ln w="9525" cap="flat" cmpd="sng">
            <a:solidFill>
              <a:schemeClr val="dk1"/>
            </a:solidFill>
            <a:prstDash val="solid"/>
            <a:round/>
            <a:headEnd type="none" w="sm" len="sm"/>
            <a:tailEnd type="none" w="sm" len="sm"/>
          </a:ln>
        </p:spPr>
      </p:pic>
      <p:sp>
        <p:nvSpPr>
          <p:cNvPr id="378" name="Google Shape;378;p55"/>
          <p:cNvSpPr/>
          <p:nvPr/>
        </p:nvSpPr>
        <p:spPr>
          <a:xfrm>
            <a:off x="6264801" y="1451225"/>
            <a:ext cx="2792178" cy="1239948"/>
          </a:xfrm>
          <a:prstGeom prst="irregularSeal2">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BIG TAKEAWAY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a:t>
            </a:r>
            <a:endParaRPr/>
          </a:p>
        </p:txBody>
      </p:sp>
      <p:sp>
        <p:nvSpPr>
          <p:cNvPr id="384" name="Google Shape;384;p5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Q: Quartile 1 (Q1) schools are schools that have the _______ percentage of minority students or students in poverty.</a:t>
            </a:r>
            <a:endParaRPr b="1"/>
          </a:p>
          <a:p>
            <a:pPr marL="0" lvl="0" indent="0" algn="l" rtl="0">
              <a:spcBef>
                <a:spcPts val="1200"/>
              </a:spcBef>
              <a:spcAft>
                <a:spcPts val="1200"/>
              </a:spcAft>
              <a:buNone/>
            </a:pPr>
            <a:r>
              <a:rPr lang="en"/>
              <a:t>A: highest</a:t>
            </a:r>
            <a:endParaRPr/>
          </a:p>
        </p:txBody>
      </p:sp>
      <p:sp>
        <p:nvSpPr>
          <p:cNvPr id="385" name="Google Shape;385;p5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anim calcmode="lin" valueType="num">
                                      <p:cBhvr additive="base">
                                        <p:cTn id="7" dur="1000"/>
                                        <p:tgtEl>
                                          <p:spTgt spid="38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4">
                                            <p:txEl>
                                              <p:pRg st="1" end="1"/>
                                            </p:txEl>
                                          </p:spTgt>
                                        </p:tgtEl>
                                        <p:attrNameLst>
                                          <p:attrName>style.visibility</p:attrName>
                                        </p:attrNameLst>
                                      </p:cBhvr>
                                      <p:to>
                                        <p:strVal val="visible"/>
                                      </p:to>
                                    </p:set>
                                    <p:anim calcmode="lin" valueType="num">
                                      <p:cBhvr additive="base">
                                        <p:cTn id="12" dur="1000"/>
                                        <p:tgtEl>
                                          <p:spTgt spid="384">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5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498" y="934250"/>
            <a:ext cx="9029004" cy="1156125"/>
          </a:xfrm>
          <a:prstGeom prst="rect">
            <a:avLst/>
          </a:prstGeom>
          <a:noFill/>
          <a:ln w="9525" cap="flat" cmpd="sng">
            <a:solidFill>
              <a:schemeClr val="dk1"/>
            </a:solidFill>
            <a:prstDash val="solid"/>
            <a:round/>
            <a:headEnd type="none" w="sm" len="sm"/>
            <a:tailEnd type="none" w="sm" len="sm"/>
          </a:ln>
        </p:spPr>
      </p:pic>
      <p:sp>
        <p:nvSpPr>
          <p:cNvPr id="391" name="Google Shape;391;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District Level Example - District Comparison</a:t>
            </a:r>
            <a:endParaRPr/>
          </a:p>
        </p:txBody>
      </p:sp>
      <p:sp>
        <p:nvSpPr>
          <p:cNvPr id="392" name="Google Shape;392;p5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sz="2900"/>
          </a:p>
          <a:p>
            <a:pPr marL="457200" lvl="0" indent="-330200" algn="l" rtl="0">
              <a:spcBef>
                <a:spcPts val="1200"/>
              </a:spcBef>
              <a:spcAft>
                <a:spcPts val="0"/>
              </a:spcAft>
              <a:buSzPts val="1600"/>
              <a:buChar char="●"/>
            </a:pPr>
            <a:r>
              <a:rPr lang="en"/>
              <a:t>Analysis: Teacher Experience in Low (Q4) vs. High (Q1) Minority Schools</a:t>
            </a:r>
            <a:endParaRPr/>
          </a:p>
          <a:p>
            <a:pPr marL="914400" lvl="1" indent="-292100" algn="l" rtl="0">
              <a:spcBef>
                <a:spcPts val="0"/>
              </a:spcBef>
              <a:spcAft>
                <a:spcPts val="0"/>
              </a:spcAft>
              <a:buClr>
                <a:srgbClr val="0000FF"/>
              </a:buClr>
              <a:buSzPts val="1000"/>
              <a:buChar char="○"/>
            </a:pPr>
            <a:r>
              <a:rPr lang="en">
                <a:solidFill>
                  <a:srgbClr val="0000FF"/>
                </a:solidFill>
              </a:rPr>
              <a:t>Total of 300 FTE across all Q1 schools in the district, of which 150 FTE met the criteria for experience (50.00% experienced)</a:t>
            </a:r>
            <a:endParaRPr>
              <a:solidFill>
                <a:srgbClr val="0000FF"/>
              </a:solidFill>
            </a:endParaRPr>
          </a:p>
          <a:p>
            <a:pPr marL="914400" lvl="1" indent="-292100" algn="l" rtl="0">
              <a:spcBef>
                <a:spcPts val="0"/>
              </a:spcBef>
              <a:spcAft>
                <a:spcPts val="0"/>
              </a:spcAft>
              <a:buClr>
                <a:srgbClr val="FF0000"/>
              </a:buClr>
              <a:buSzPts val="1000"/>
              <a:buChar char="○"/>
            </a:pPr>
            <a:r>
              <a:rPr lang="en">
                <a:solidFill>
                  <a:srgbClr val="FF0000"/>
                </a:solidFill>
              </a:rPr>
              <a:t>Total of 175 FTE across all Q4 schools in the district, of which 170 FTE met the criteria for experience (97.14% experienced)</a:t>
            </a:r>
            <a:endParaRPr>
              <a:solidFill>
                <a:srgbClr val="FF0000"/>
              </a:solidFill>
            </a:endParaRPr>
          </a:p>
          <a:p>
            <a:pPr marL="914400" lvl="1" indent="-292100" algn="l" rtl="0">
              <a:spcBef>
                <a:spcPts val="0"/>
              </a:spcBef>
              <a:spcAft>
                <a:spcPts val="0"/>
              </a:spcAft>
              <a:buClr>
                <a:srgbClr val="00FF00"/>
              </a:buClr>
              <a:buSzPts val="1000"/>
              <a:buChar char="○"/>
            </a:pPr>
            <a:r>
              <a:rPr lang="en">
                <a:solidFill>
                  <a:srgbClr val="00FF00"/>
                </a:solidFill>
              </a:rPr>
              <a:t>Low minority (Q4) schools have a higher percentage of experienced teachers than high minority (Q1) schools, therefore minority students are being disproportionately taught by inexperienced teachers.</a:t>
            </a:r>
            <a:endParaRPr>
              <a:solidFill>
                <a:srgbClr val="00FF00"/>
              </a:solidFill>
            </a:endParaRPr>
          </a:p>
          <a:p>
            <a:pPr marL="1371600" lvl="2" indent="-292100" algn="l" rtl="0">
              <a:spcBef>
                <a:spcPts val="0"/>
              </a:spcBef>
              <a:spcAft>
                <a:spcPts val="0"/>
              </a:spcAft>
              <a:buClr>
                <a:srgbClr val="00FF00"/>
              </a:buClr>
              <a:buSzPts val="1000"/>
              <a:buChar char="■"/>
            </a:pPr>
            <a:r>
              <a:rPr lang="en">
                <a:solidFill>
                  <a:srgbClr val="00FF00"/>
                </a:solidFill>
              </a:rPr>
              <a:t>There is a gap of 47.14 percent (97.14 – 50.00)</a:t>
            </a:r>
            <a:endParaRPr>
              <a:solidFill>
                <a:srgbClr val="00FF00"/>
              </a:solidFill>
            </a:endParaRPr>
          </a:p>
        </p:txBody>
      </p:sp>
      <p:sp>
        <p:nvSpPr>
          <p:cNvPr id="393" name="Google Shape;393;p5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22</a:t>
            </a:fld>
            <a:endParaRPr/>
          </a:p>
        </p:txBody>
      </p:sp>
      <p:sp>
        <p:nvSpPr>
          <p:cNvPr id="394" name="Google Shape;394;p57">
            <a:extLst>
              <a:ext uri="{C183D7F6-B498-43B3-948B-1728B52AA6E4}">
                <adec:decorative xmlns:adec="http://schemas.microsoft.com/office/drawing/2017/decorative" val="1"/>
              </a:ext>
            </a:extLst>
          </p:cNvPr>
          <p:cNvSpPr/>
          <p:nvPr/>
        </p:nvSpPr>
        <p:spPr>
          <a:xfrm>
            <a:off x="2034700" y="1611575"/>
            <a:ext cx="2394900" cy="173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7">
            <a:extLst>
              <a:ext uri="{C183D7F6-B498-43B3-948B-1728B52AA6E4}">
                <adec:decorative xmlns:adec="http://schemas.microsoft.com/office/drawing/2017/decorative" val="1"/>
              </a:ext>
            </a:extLst>
          </p:cNvPr>
          <p:cNvSpPr/>
          <p:nvPr/>
        </p:nvSpPr>
        <p:spPr>
          <a:xfrm>
            <a:off x="4429600" y="1611575"/>
            <a:ext cx="2394900" cy="17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7">
            <a:extLst>
              <a:ext uri="{C183D7F6-B498-43B3-948B-1728B52AA6E4}">
                <adec:decorative xmlns:adec="http://schemas.microsoft.com/office/drawing/2017/decorative" val="1"/>
              </a:ext>
            </a:extLst>
          </p:cNvPr>
          <p:cNvSpPr/>
          <p:nvPr/>
        </p:nvSpPr>
        <p:spPr>
          <a:xfrm>
            <a:off x="6824500" y="1611575"/>
            <a:ext cx="744000" cy="1731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39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000"/>
                                          </p:stCondLst>
                                        </p:cTn>
                                        <p:tgtEl>
                                          <p:spTgt spid="39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500" y="933531"/>
            <a:ext cx="9029001" cy="1157557"/>
          </a:xfrm>
          <a:prstGeom prst="rect">
            <a:avLst/>
          </a:prstGeom>
          <a:noFill/>
          <a:ln w="9525" cap="flat" cmpd="sng">
            <a:solidFill>
              <a:schemeClr val="dk1"/>
            </a:solidFill>
            <a:prstDash val="solid"/>
            <a:round/>
            <a:headEnd type="none" w="sm" len="sm"/>
            <a:tailEnd type="none" w="sm" len="sm"/>
          </a:ln>
        </p:spPr>
      </p:pic>
      <p:sp>
        <p:nvSpPr>
          <p:cNvPr id="402" name="Google Shape;402;p5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District Level Example - State Comparison</a:t>
            </a:r>
            <a:endParaRPr/>
          </a:p>
        </p:txBody>
      </p:sp>
      <p:sp>
        <p:nvSpPr>
          <p:cNvPr id="403" name="Google Shape;403;p5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sz="2900"/>
          </a:p>
          <a:p>
            <a:pPr marL="457200" lvl="0" indent="-330200" algn="l" rtl="0">
              <a:spcBef>
                <a:spcPts val="1200"/>
              </a:spcBef>
              <a:spcAft>
                <a:spcPts val="0"/>
              </a:spcAft>
              <a:buSzPts val="1600"/>
              <a:buChar char="●"/>
            </a:pPr>
            <a:r>
              <a:rPr lang="en"/>
              <a:t>Analysis: Teacher Experience in Low (Q4) vs. High (Q1) Minority Schools</a:t>
            </a:r>
            <a:endParaRPr/>
          </a:p>
          <a:p>
            <a:pPr marL="914400" lvl="1" indent="-292100" algn="l" rtl="0">
              <a:spcBef>
                <a:spcPts val="0"/>
              </a:spcBef>
              <a:spcAft>
                <a:spcPts val="0"/>
              </a:spcAft>
              <a:buClr>
                <a:srgbClr val="0000FF"/>
              </a:buClr>
              <a:buSzPts val="1000"/>
              <a:buChar char="○"/>
            </a:pPr>
            <a:r>
              <a:rPr lang="en">
                <a:solidFill>
                  <a:srgbClr val="0000FF"/>
                </a:solidFill>
              </a:rPr>
              <a:t>Total of 300 FTE across all Q1 schools in the district, of which 150 FTE met the criteria for experience (50.00% experienced)</a:t>
            </a:r>
            <a:endParaRPr>
              <a:solidFill>
                <a:srgbClr val="0000FF"/>
              </a:solidFill>
            </a:endParaRPr>
          </a:p>
          <a:p>
            <a:pPr marL="914400" lvl="1" indent="-292100" algn="l" rtl="0">
              <a:spcBef>
                <a:spcPts val="0"/>
              </a:spcBef>
              <a:spcAft>
                <a:spcPts val="0"/>
              </a:spcAft>
              <a:buClr>
                <a:srgbClr val="FF0000"/>
              </a:buClr>
              <a:buSzPts val="1000"/>
              <a:buChar char="○"/>
            </a:pPr>
            <a:r>
              <a:rPr lang="en">
                <a:solidFill>
                  <a:srgbClr val="FF0000"/>
                </a:solidFill>
              </a:rPr>
              <a:t>District does not have any Q4 schools; instead, the statewide average for all Q4 schools is used (75.06% experienced)</a:t>
            </a:r>
            <a:endParaRPr>
              <a:solidFill>
                <a:srgbClr val="FF0000"/>
              </a:solidFill>
            </a:endParaRPr>
          </a:p>
          <a:p>
            <a:pPr marL="914400" lvl="1" indent="-292100" algn="l" rtl="0">
              <a:spcBef>
                <a:spcPts val="0"/>
              </a:spcBef>
              <a:spcAft>
                <a:spcPts val="0"/>
              </a:spcAft>
              <a:buClr>
                <a:srgbClr val="00FF00"/>
              </a:buClr>
              <a:buSzPts val="1000"/>
              <a:buChar char="○"/>
            </a:pPr>
            <a:r>
              <a:rPr lang="en">
                <a:solidFill>
                  <a:srgbClr val="00FF00"/>
                </a:solidFill>
              </a:rPr>
              <a:t>Low minority (Q4) schools in the state have a higher percentage of experienced teachers than the high minority (Q1) schools in the district, therefore minority students are being disproportionately taught by inexperienced teachers.</a:t>
            </a:r>
            <a:endParaRPr>
              <a:solidFill>
                <a:srgbClr val="00FF00"/>
              </a:solidFill>
            </a:endParaRPr>
          </a:p>
          <a:p>
            <a:pPr marL="1371600" lvl="2" indent="-292100" algn="l" rtl="0">
              <a:spcBef>
                <a:spcPts val="0"/>
              </a:spcBef>
              <a:spcAft>
                <a:spcPts val="0"/>
              </a:spcAft>
              <a:buClr>
                <a:srgbClr val="00FF00"/>
              </a:buClr>
              <a:buSzPts val="1000"/>
              <a:buChar char="■"/>
            </a:pPr>
            <a:r>
              <a:rPr lang="en">
                <a:solidFill>
                  <a:srgbClr val="00FF00"/>
                </a:solidFill>
              </a:rPr>
              <a:t>There is a gap of 25.06 percent (75.06 – 50.00)</a:t>
            </a:r>
            <a:endParaRPr>
              <a:solidFill>
                <a:srgbClr val="00FF00"/>
              </a:solidFill>
            </a:endParaRPr>
          </a:p>
        </p:txBody>
      </p:sp>
      <p:sp>
        <p:nvSpPr>
          <p:cNvPr id="404" name="Google Shape;404;p5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23</a:t>
            </a:fld>
            <a:endParaRPr/>
          </a:p>
        </p:txBody>
      </p:sp>
      <p:sp>
        <p:nvSpPr>
          <p:cNvPr id="405" name="Google Shape;405;p58">
            <a:extLst>
              <a:ext uri="{C183D7F6-B498-43B3-948B-1728B52AA6E4}">
                <adec:decorative xmlns:adec="http://schemas.microsoft.com/office/drawing/2017/decorative" val="1"/>
              </a:ext>
            </a:extLst>
          </p:cNvPr>
          <p:cNvSpPr/>
          <p:nvPr/>
        </p:nvSpPr>
        <p:spPr>
          <a:xfrm>
            <a:off x="2034700" y="1604050"/>
            <a:ext cx="2394900" cy="173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8">
            <a:extLst>
              <a:ext uri="{C183D7F6-B498-43B3-948B-1728B52AA6E4}">
                <adec:decorative xmlns:adec="http://schemas.microsoft.com/office/drawing/2017/decorative" val="1"/>
              </a:ext>
            </a:extLst>
          </p:cNvPr>
          <p:cNvSpPr/>
          <p:nvPr/>
        </p:nvSpPr>
        <p:spPr>
          <a:xfrm>
            <a:off x="4429600" y="1604050"/>
            <a:ext cx="2394900" cy="17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8">
            <a:extLst>
              <a:ext uri="{C183D7F6-B498-43B3-948B-1728B52AA6E4}">
                <adec:decorative xmlns:adec="http://schemas.microsoft.com/office/drawing/2017/decorative" val="1"/>
              </a:ext>
            </a:extLst>
          </p:cNvPr>
          <p:cNvSpPr/>
          <p:nvPr/>
        </p:nvSpPr>
        <p:spPr>
          <a:xfrm>
            <a:off x="6824500" y="1604050"/>
            <a:ext cx="744000" cy="1731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000"/>
                                          </p:stCondLst>
                                        </p:cTn>
                                        <p:tgtEl>
                                          <p:spTgt spid="40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1000"/>
                                          </p:stCondLst>
                                        </p:cTn>
                                        <p:tgtEl>
                                          <p:spTgt spid="40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District Level Example - No Q1 schools</a:t>
            </a:r>
            <a:endParaRPr/>
          </a:p>
        </p:txBody>
      </p:sp>
      <p:sp>
        <p:nvSpPr>
          <p:cNvPr id="413" name="Google Shape;413;p5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sz="1500"/>
          </a:p>
          <a:p>
            <a:pPr marL="0" lvl="0" indent="0" algn="l" rtl="0">
              <a:spcBef>
                <a:spcPts val="1200"/>
              </a:spcBef>
              <a:spcAft>
                <a:spcPts val="0"/>
              </a:spcAft>
              <a:buNone/>
            </a:pPr>
            <a:endParaRPr sz="600"/>
          </a:p>
          <a:p>
            <a:pPr marL="457200" lvl="0" indent="-330200" algn="l" rtl="0">
              <a:spcBef>
                <a:spcPts val="1200"/>
              </a:spcBef>
              <a:spcAft>
                <a:spcPts val="0"/>
              </a:spcAft>
              <a:buSzPts val="1600"/>
              <a:buChar char="●"/>
            </a:pPr>
            <a:r>
              <a:rPr lang="en"/>
              <a:t>If a district does not have any Q1 schools (lowest minority/poverty):</a:t>
            </a:r>
            <a:endParaRPr/>
          </a:p>
          <a:p>
            <a:pPr marL="914400" lvl="1" indent="-292100" algn="l" rtl="0">
              <a:spcBef>
                <a:spcPts val="0"/>
              </a:spcBef>
              <a:spcAft>
                <a:spcPts val="0"/>
              </a:spcAft>
              <a:buClr>
                <a:srgbClr val="9900FF"/>
              </a:buClr>
              <a:buSzPts val="1000"/>
              <a:buChar char="○"/>
            </a:pPr>
            <a:r>
              <a:rPr lang="en">
                <a:solidFill>
                  <a:srgbClr val="9900FF"/>
                </a:solidFill>
              </a:rPr>
              <a:t>Quartile 1 data fields will be blank</a:t>
            </a:r>
            <a:endParaRPr>
              <a:solidFill>
                <a:srgbClr val="9900FF"/>
              </a:solidFill>
            </a:endParaRPr>
          </a:p>
          <a:p>
            <a:pPr marL="914400" lvl="1" indent="-292100" algn="l" rtl="0">
              <a:spcBef>
                <a:spcPts val="0"/>
              </a:spcBef>
              <a:spcAft>
                <a:spcPts val="0"/>
              </a:spcAft>
              <a:buClr>
                <a:srgbClr val="4A86E8"/>
              </a:buClr>
              <a:buSzPts val="1000"/>
              <a:buChar char="○"/>
            </a:pPr>
            <a:r>
              <a:rPr lang="en">
                <a:solidFill>
                  <a:srgbClr val="4A86E8"/>
                </a:solidFill>
              </a:rPr>
              <a:t>Q4 vs. Q1 comparison data will not be calculated</a:t>
            </a:r>
            <a:endParaRPr/>
          </a:p>
        </p:txBody>
      </p:sp>
      <p:sp>
        <p:nvSpPr>
          <p:cNvPr id="414" name="Google Shape;414;p5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24</a:t>
            </a:fld>
            <a:endParaRPr/>
          </a:p>
        </p:txBody>
      </p:sp>
      <p:pic>
        <p:nvPicPr>
          <p:cNvPr id="415" name="Google Shape;415;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100" y="950639"/>
            <a:ext cx="8977799" cy="1124336"/>
          </a:xfrm>
          <a:prstGeom prst="rect">
            <a:avLst/>
          </a:prstGeom>
          <a:noFill/>
          <a:ln w="9525" cap="flat" cmpd="sng">
            <a:solidFill>
              <a:schemeClr val="dk1"/>
            </a:solidFill>
            <a:prstDash val="solid"/>
            <a:round/>
            <a:headEnd type="none" w="sm" len="sm"/>
            <a:tailEnd type="none" w="sm" len="sm"/>
          </a:ln>
        </p:spPr>
      </p:pic>
      <p:sp>
        <p:nvSpPr>
          <p:cNvPr id="416" name="Google Shape;416;p59">
            <a:extLst>
              <a:ext uri="{C183D7F6-B498-43B3-948B-1728B52AA6E4}">
                <adec:decorative xmlns:adec="http://schemas.microsoft.com/office/drawing/2017/decorative" val="1"/>
              </a:ext>
            </a:extLst>
          </p:cNvPr>
          <p:cNvSpPr/>
          <p:nvPr/>
        </p:nvSpPr>
        <p:spPr>
          <a:xfrm>
            <a:off x="2034700" y="1573925"/>
            <a:ext cx="2394900" cy="173100"/>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9">
            <a:extLst>
              <a:ext uri="{C183D7F6-B498-43B3-948B-1728B52AA6E4}">
                <adec:decorative xmlns:adec="http://schemas.microsoft.com/office/drawing/2017/decorative" val="1"/>
              </a:ext>
            </a:extLst>
          </p:cNvPr>
          <p:cNvSpPr/>
          <p:nvPr/>
        </p:nvSpPr>
        <p:spPr>
          <a:xfrm>
            <a:off x="6807800" y="1573925"/>
            <a:ext cx="2253000" cy="173100"/>
          </a:xfrm>
          <a:prstGeom prst="rect">
            <a:avLst/>
          </a:prstGeom>
          <a:noFill/>
          <a:ln w="2857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a:t>
            </a:r>
            <a:endParaRPr/>
          </a:p>
        </p:txBody>
      </p:sp>
      <p:sp>
        <p:nvSpPr>
          <p:cNvPr id="423" name="Google Shape;423;p6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Q: If the number in the Q4Q1_DIFFERENCE column is negative, that means ______.</a:t>
            </a:r>
            <a:endParaRPr b="1"/>
          </a:p>
          <a:p>
            <a:pPr marL="0" lvl="0" indent="0" algn="l" rtl="0">
              <a:spcBef>
                <a:spcPts val="1200"/>
              </a:spcBef>
              <a:spcAft>
                <a:spcPts val="1200"/>
              </a:spcAft>
              <a:buNone/>
            </a:pPr>
            <a:r>
              <a:rPr lang="en"/>
              <a:t>A: No gap exists - high minority/poverty schools (Q1) are being served by a greater percentage of in-field, experienced, or effective teachers</a:t>
            </a:r>
            <a:endParaRPr/>
          </a:p>
        </p:txBody>
      </p:sp>
      <p:sp>
        <p:nvSpPr>
          <p:cNvPr id="424" name="Google Shape;424;p60"/>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3">
                                            <p:txEl>
                                              <p:pRg st="0" end="0"/>
                                            </p:txEl>
                                          </p:spTgt>
                                        </p:tgtEl>
                                        <p:attrNameLst>
                                          <p:attrName>style.visibility</p:attrName>
                                        </p:attrNameLst>
                                      </p:cBhvr>
                                      <p:to>
                                        <p:strVal val="visible"/>
                                      </p:to>
                                    </p:set>
                                    <p:anim calcmode="lin" valueType="num">
                                      <p:cBhvr additive="base">
                                        <p:cTn id="7" dur="1000"/>
                                        <p:tgtEl>
                                          <p:spTgt spid="42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23">
                                            <p:txEl>
                                              <p:pRg st="1" end="1"/>
                                            </p:txEl>
                                          </p:spTgt>
                                        </p:tgtEl>
                                        <p:attrNameLst>
                                          <p:attrName>style.visibility</p:attrName>
                                        </p:attrNameLst>
                                      </p:cBhvr>
                                      <p:to>
                                        <p:strVal val="visible"/>
                                      </p:to>
                                    </p:set>
                                    <p:anim calcmode="lin" valueType="num">
                                      <p:cBhvr additive="base">
                                        <p:cTn id="12" dur="1000"/>
                                        <p:tgtEl>
                                          <p:spTgt spid="423">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Determining Gap Sizes</a:t>
            </a:r>
            <a:endParaRPr/>
          </a:p>
        </p:txBody>
      </p:sp>
      <p:sp>
        <p:nvSpPr>
          <p:cNvPr id="430" name="Google Shape;430;p6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In addition to the Q4 vs. Q1 difference, the district-level dataset also shows the magnitude of the gap (GAP_SIZE_CATEGORY)</a:t>
            </a:r>
            <a:endParaRPr/>
          </a:p>
          <a:p>
            <a:pPr marL="914400" lvl="1" indent="-292100" algn="l" rtl="0">
              <a:spcBef>
                <a:spcPts val="0"/>
              </a:spcBef>
              <a:spcAft>
                <a:spcPts val="0"/>
              </a:spcAft>
              <a:buSzPts val="1000"/>
              <a:buChar char="○"/>
            </a:pPr>
            <a:r>
              <a:rPr lang="en"/>
              <a:t>CDE developed gap size categories by establishing cut points based on the distribution of gaps, using 2017-18 percentiles as a baseline for Teacher Experience and Teacher In-Field, and 2018-19 percentiles as a baseline for Teacher Effectiveness</a:t>
            </a:r>
            <a:endParaRPr/>
          </a:p>
        </p:txBody>
      </p:sp>
      <p:sp>
        <p:nvSpPr>
          <p:cNvPr id="431" name="Google Shape;431;p6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26</a:t>
            </a:fld>
            <a:endParaRPr/>
          </a:p>
        </p:txBody>
      </p:sp>
      <p:pic>
        <p:nvPicPr>
          <p:cNvPr id="432" name="Google Shape;432;p6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94537" y="2719200"/>
            <a:ext cx="8554926" cy="17718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Gap Size Example</a:t>
            </a:r>
            <a:endParaRPr/>
          </a:p>
        </p:txBody>
      </p:sp>
      <p:sp>
        <p:nvSpPr>
          <p:cNvPr id="438" name="Google Shape;438;p6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sz="600"/>
          </a:p>
          <a:p>
            <a:pPr marL="457200" lvl="0" indent="-330200" algn="l" rtl="0">
              <a:spcBef>
                <a:spcPts val="1200"/>
              </a:spcBef>
              <a:spcAft>
                <a:spcPts val="0"/>
              </a:spcAft>
              <a:buClr>
                <a:srgbClr val="FF00FF"/>
              </a:buClr>
              <a:buSzPts val="1600"/>
              <a:buChar char="●"/>
            </a:pPr>
            <a:r>
              <a:rPr lang="en">
                <a:solidFill>
                  <a:srgbClr val="FF00FF"/>
                </a:solidFill>
              </a:rPr>
              <a:t>In this example, there is a gap of 47.14% between low (Q4) and high (Q1) minority schools in the district, in regards to teacher experience</a:t>
            </a:r>
            <a:endParaRPr>
              <a:solidFill>
                <a:srgbClr val="FF00FF"/>
              </a:solidFill>
            </a:endParaRPr>
          </a:p>
          <a:p>
            <a:pPr marL="914400" lvl="1" indent="-292100" algn="l" rtl="0">
              <a:spcBef>
                <a:spcPts val="0"/>
              </a:spcBef>
              <a:spcAft>
                <a:spcPts val="0"/>
              </a:spcAft>
              <a:buClr>
                <a:srgbClr val="FF00FF"/>
              </a:buClr>
              <a:buSzPts val="1000"/>
              <a:buChar char="○"/>
            </a:pPr>
            <a:r>
              <a:rPr lang="en">
                <a:solidFill>
                  <a:srgbClr val="FF00FF"/>
                </a:solidFill>
              </a:rPr>
              <a:t>Comparing this to the cut points established, this reflects a Large gap (&gt; 18.20%)</a:t>
            </a:r>
            <a:endParaRPr>
              <a:solidFill>
                <a:srgbClr val="FF00FF"/>
              </a:solidFill>
            </a:endParaRPr>
          </a:p>
        </p:txBody>
      </p:sp>
      <p:sp>
        <p:nvSpPr>
          <p:cNvPr id="439" name="Google Shape;439;p6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27</a:t>
            </a:fld>
            <a:endParaRPr/>
          </a:p>
        </p:txBody>
      </p:sp>
      <p:pic>
        <p:nvPicPr>
          <p:cNvPr id="440" name="Google Shape;440;p6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7498" y="934250"/>
            <a:ext cx="9029004" cy="1156125"/>
          </a:xfrm>
          <a:prstGeom prst="rect">
            <a:avLst/>
          </a:prstGeom>
          <a:noFill/>
          <a:ln w="9525" cap="flat" cmpd="sng">
            <a:solidFill>
              <a:schemeClr val="dk1"/>
            </a:solidFill>
            <a:prstDash val="solid"/>
            <a:round/>
            <a:headEnd type="none" w="sm" len="sm"/>
            <a:tailEnd type="none" w="sm" len="sm"/>
          </a:ln>
        </p:spPr>
      </p:pic>
      <p:sp>
        <p:nvSpPr>
          <p:cNvPr id="441" name="Google Shape;441;p62">
            <a:extLst>
              <a:ext uri="{C183D7F6-B498-43B3-948B-1728B52AA6E4}">
                <adec:decorative xmlns:adec="http://schemas.microsoft.com/office/drawing/2017/decorative" val="1"/>
              </a:ext>
            </a:extLst>
          </p:cNvPr>
          <p:cNvSpPr/>
          <p:nvPr/>
        </p:nvSpPr>
        <p:spPr>
          <a:xfrm>
            <a:off x="6807850" y="1604075"/>
            <a:ext cx="1408200" cy="1884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2" name="Google Shape;442;p6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11701" y="3825843"/>
            <a:ext cx="8520599" cy="775231"/>
          </a:xfrm>
          <a:prstGeom prst="rect">
            <a:avLst/>
          </a:prstGeom>
          <a:noFill/>
          <a:ln w="9525" cap="flat" cmpd="sng">
            <a:solidFill>
              <a:schemeClr val="dk1"/>
            </a:solidFill>
            <a:prstDash val="solid"/>
            <a:round/>
            <a:headEnd type="none" w="sm" len="sm"/>
            <a:tailEnd type="none" w="sm" len="sm"/>
          </a:ln>
        </p:spPr>
      </p:pic>
      <p:sp>
        <p:nvSpPr>
          <p:cNvPr id="443" name="Google Shape;443;p62">
            <a:extLst>
              <a:ext uri="{C183D7F6-B498-43B3-948B-1728B52AA6E4}">
                <adec:decorative xmlns:adec="http://schemas.microsoft.com/office/drawing/2017/decorative" val="1"/>
              </a:ext>
            </a:extLst>
          </p:cNvPr>
          <p:cNvSpPr/>
          <p:nvPr/>
        </p:nvSpPr>
        <p:spPr>
          <a:xfrm>
            <a:off x="3825625" y="3705125"/>
            <a:ext cx="1777200" cy="9942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Small vs Medium/Large Gap</a:t>
            </a:r>
            <a:endParaRPr/>
          </a:p>
        </p:txBody>
      </p:sp>
      <p:sp>
        <p:nvSpPr>
          <p:cNvPr id="449" name="Google Shape;449;p63"/>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Gap sizes are used to identify what next steps a district needs to take</a:t>
            </a:r>
            <a:endParaRPr/>
          </a:p>
          <a:p>
            <a:pPr marL="457200" lvl="0" indent="-330200" algn="l" rtl="0">
              <a:spcBef>
                <a:spcPts val="0"/>
              </a:spcBef>
              <a:spcAft>
                <a:spcPts val="0"/>
              </a:spcAft>
              <a:buSzPts val="1600"/>
              <a:buChar char="●"/>
            </a:pPr>
            <a:r>
              <a:rPr lang="en"/>
              <a:t>LEAs with small gaps must:</a:t>
            </a:r>
            <a:endParaRPr/>
          </a:p>
          <a:p>
            <a:pPr marL="914400" lvl="1" indent="-292100" algn="l" rtl="0">
              <a:spcBef>
                <a:spcPts val="0"/>
              </a:spcBef>
              <a:spcAft>
                <a:spcPts val="0"/>
              </a:spcAft>
              <a:buSzPts val="1000"/>
              <a:buChar char="○"/>
            </a:pPr>
            <a:r>
              <a:rPr lang="en"/>
              <a:t>Develop a plan to address the gaps.</a:t>
            </a:r>
            <a:endParaRPr/>
          </a:p>
          <a:p>
            <a:pPr marL="914400" lvl="1" indent="-292100" algn="l" rtl="0">
              <a:spcBef>
                <a:spcPts val="0"/>
              </a:spcBef>
              <a:spcAft>
                <a:spcPts val="0"/>
              </a:spcAft>
              <a:buSzPts val="1000"/>
              <a:buChar char="○"/>
            </a:pPr>
            <a:r>
              <a:rPr lang="en"/>
              <a:t>Maintain the plan locally for monitoring.</a:t>
            </a:r>
            <a:endParaRPr/>
          </a:p>
          <a:p>
            <a:pPr marL="457200" lvl="0" indent="-330200" algn="l" rtl="0">
              <a:spcBef>
                <a:spcPts val="0"/>
              </a:spcBef>
              <a:spcAft>
                <a:spcPts val="0"/>
              </a:spcAft>
              <a:buSzPts val="1600"/>
              <a:buChar char="●"/>
            </a:pPr>
            <a:r>
              <a:rPr lang="en"/>
              <a:t>LEAs with medium or large gaps must:</a:t>
            </a:r>
            <a:endParaRPr/>
          </a:p>
          <a:p>
            <a:pPr marL="914400" lvl="1" indent="-292100" algn="l" rtl="0">
              <a:spcBef>
                <a:spcPts val="0"/>
              </a:spcBef>
              <a:spcAft>
                <a:spcPts val="0"/>
              </a:spcAft>
              <a:buSzPts val="1000"/>
              <a:buChar char="○"/>
            </a:pPr>
            <a:r>
              <a:rPr lang="en"/>
              <a:t>Develop a plan to address the gaps.</a:t>
            </a:r>
            <a:endParaRPr/>
          </a:p>
          <a:p>
            <a:pPr marL="914400" lvl="1" indent="-292100" algn="l" rtl="0">
              <a:spcBef>
                <a:spcPts val="0"/>
              </a:spcBef>
              <a:spcAft>
                <a:spcPts val="0"/>
              </a:spcAft>
              <a:buSzPts val="1000"/>
              <a:buChar char="○"/>
            </a:pPr>
            <a:r>
              <a:rPr lang="en"/>
              <a:t>Submit the plan to CDE by answering the 5 questions in the Consolidated Application.</a:t>
            </a:r>
            <a:endParaRPr/>
          </a:p>
        </p:txBody>
      </p:sp>
      <p:sp>
        <p:nvSpPr>
          <p:cNvPr id="450" name="Google Shape;450;p6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28</a:t>
            </a:fld>
            <a:endParaRPr/>
          </a:p>
        </p:txBody>
      </p:sp>
      <p:sp>
        <p:nvSpPr>
          <p:cNvPr id="451" name="Google Shape;451;p63"/>
          <p:cNvSpPr/>
          <p:nvPr/>
        </p:nvSpPr>
        <p:spPr>
          <a:xfrm>
            <a:off x="3260600" y="3342275"/>
            <a:ext cx="4188294" cy="1671624"/>
          </a:xfrm>
          <a:prstGeom prst="irregularSeal2">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Learn more about this in the next two EDT series trainings!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Questions</a:t>
            </a:r>
            <a:endParaRPr/>
          </a:p>
        </p:txBody>
      </p:sp>
      <p:sp>
        <p:nvSpPr>
          <p:cNvPr id="457" name="Google Shape;457;p6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b="1"/>
              <a:t>Q: Districts with identified _______ gaps must create an EDT Plan to address those disparities. (select all that apply)</a:t>
            </a:r>
            <a:endParaRPr b="1"/>
          </a:p>
          <a:p>
            <a:pPr marL="0" lvl="0" indent="0" algn="l" rtl="0">
              <a:spcBef>
                <a:spcPts val="1200"/>
              </a:spcBef>
              <a:spcAft>
                <a:spcPts val="0"/>
              </a:spcAft>
              <a:buNone/>
            </a:pPr>
            <a:r>
              <a:rPr lang="en"/>
              <a:t>A: Small, Medium, Large</a:t>
            </a:r>
            <a:endParaRPr/>
          </a:p>
          <a:p>
            <a:pPr marL="0" lvl="0" indent="0" algn="l" rtl="0">
              <a:spcBef>
                <a:spcPts val="1200"/>
              </a:spcBef>
              <a:spcAft>
                <a:spcPts val="0"/>
              </a:spcAft>
              <a:buNone/>
            </a:pPr>
            <a:endParaRPr/>
          </a:p>
          <a:p>
            <a:pPr marL="0" lvl="0" indent="0" algn="l" rtl="0">
              <a:spcBef>
                <a:spcPts val="1200"/>
              </a:spcBef>
              <a:spcAft>
                <a:spcPts val="0"/>
              </a:spcAft>
              <a:buNone/>
            </a:pPr>
            <a:r>
              <a:rPr lang="en" b="1"/>
              <a:t>Q: Districts with identified _______ gaps must submit their EDT Plan to CDE through the Consolidated Application. (select all that apply)</a:t>
            </a:r>
            <a:endParaRPr b="1"/>
          </a:p>
          <a:p>
            <a:pPr marL="0" lvl="0" indent="0" algn="l" rtl="0">
              <a:spcBef>
                <a:spcPts val="1200"/>
              </a:spcBef>
              <a:spcAft>
                <a:spcPts val="0"/>
              </a:spcAft>
              <a:buNone/>
            </a:pPr>
            <a:r>
              <a:rPr lang="en"/>
              <a:t>A: Medium, Large</a:t>
            </a:r>
            <a:endParaRPr/>
          </a:p>
          <a:p>
            <a:pPr marL="0" lvl="0" indent="0" algn="l" rtl="0">
              <a:spcBef>
                <a:spcPts val="1200"/>
              </a:spcBef>
              <a:spcAft>
                <a:spcPts val="1200"/>
              </a:spcAft>
              <a:buNone/>
            </a:pPr>
            <a:endParaRPr/>
          </a:p>
        </p:txBody>
      </p:sp>
      <p:sp>
        <p:nvSpPr>
          <p:cNvPr id="458" name="Google Shape;458;p6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anim calcmode="lin" valueType="num">
                                      <p:cBhvr additive="base">
                                        <p:cTn id="7" dur="1000"/>
                                        <p:tgtEl>
                                          <p:spTgt spid="45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7">
                                            <p:txEl>
                                              <p:pRg st="1" end="1"/>
                                            </p:txEl>
                                          </p:spTgt>
                                        </p:tgtEl>
                                        <p:attrNameLst>
                                          <p:attrName>style.visibility</p:attrName>
                                        </p:attrNameLst>
                                      </p:cBhvr>
                                      <p:to>
                                        <p:strVal val="visible"/>
                                      </p:to>
                                    </p:set>
                                    <p:anim calcmode="lin" valueType="num">
                                      <p:cBhvr additive="base">
                                        <p:cTn id="12" dur="1000"/>
                                        <p:tgtEl>
                                          <p:spTgt spid="45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57">
                                            <p:txEl>
                                              <p:pRg st="2" end="2"/>
                                            </p:txEl>
                                          </p:spTgt>
                                        </p:tgtEl>
                                        <p:attrNameLst>
                                          <p:attrName>style.visibility</p:attrName>
                                        </p:attrNameLst>
                                      </p:cBhvr>
                                      <p:to>
                                        <p:strVal val="visible"/>
                                      </p:to>
                                    </p:set>
                                    <p:anim calcmode="lin" valueType="num">
                                      <p:cBhvr additive="base">
                                        <p:cTn id="17" dur="1000"/>
                                        <p:tgtEl>
                                          <p:spTgt spid="45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57">
                                            <p:txEl>
                                              <p:pRg st="3" end="3"/>
                                            </p:txEl>
                                          </p:spTgt>
                                        </p:tgtEl>
                                        <p:attrNameLst>
                                          <p:attrName>style.visibility</p:attrName>
                                        </p:attrNameLst>
                                      </p:cBhvr>
                                      <p:to>
                                        <p:strVal val="visible"/>
                                      </p:to>
                                    </p:set>
                                    <p:anim calcmode="lin" valueType="num">
                                      <p:cBhvr additive="base">
                                        <p:cTn id="22" dur="1000"/>
                                        <p:tgtEl>
                                          <p:spTgt spid="45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57">
                                            <p:txEl>
                                              <p:pRg st="4" end="4"/>
                                            </p:txEl>
                                          </p:spTgt>
                                        </p:tgtEl>
                                        <p:attrNameLst>
                                          <p:attrName>style.visibility</p:attrName>
                                        </p:attrNameLst>
                                      </p:cBhvr>
                                      <p:to>
                                        <p:strVal val="visible"/>
                                      </p:to>
                                    </p:set>
                                    <p:anim calcmode="lin" valueType="num">
                                      <p:cBhvr additive="base">
                                        <p:cTn id="27" dur="1000"/>
                                        <p:tgtEl>
                                          <p:spTgt spid="45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57">
                                            <p:txEl>
                                              <p:pRg st="5" end="5"/>
                                            </p:txEl>
                                          </p:spTgt>
                                        </p:tgtEl>
                                        <p:attrNameLst>
                                          <p:attrName>style.visibility</p:attrName>
                                        </p:attrNameLst>
                                      </p:cBhvr>
                                      <p:to>
                                        <p:strVal val="visible"/>
                                      </p:to>
                                    </p:set>
                                    <p:anim calcmode="lin" valueType="num">
                                      <p:cBhvr additive="base">
                                        <p:cTn id="32" dur="1000"/>
                                        <p:tgtEl>
                                          <p:spTgt spid="457">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Introductions</a:t>
            </a:r>
            <a:endParaRPr/>
          </a:p>
        </p:txBody>
      </p:sp>
      <p:sp>
        <p:nvSpPr>
          <p:cNvPr id="239" name="Google Shape;239;p3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Niko Kaloudis - ESEA Title I &amp; II Specialist</a:t>
            </a:r>
            <a:endParaRPr/>
          </a:p>
          <a:p>
            <a:pPr marL="457200" lvl="0" indent="-330200" algn="l" rtl="0">
              <a:spcBef>
                <a:spcPts val="0"/>
              </a:spcBef>
              <a:spcAft>
                <a:spcPts val="0"/>
              </a:spcAft>
              <a:buSzPts val="1600"/>
              <a:buChar char="●"/>
            </a:pPr>
            <a:r>
              <a:rPr lang="en"/>
              <a:t>Tina Negley - DARE Coordinator</a:t>
            </a:r>
            <a:endParaRPr/>
          </a:p>
        </p:txBody>
      </p:sp>
      <p:sp>
        <p:nvSpPr>
          <p:cNvPr id="240" name="Google Shape;240;p3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a:t>
            </a:fld>
            <a:endParaRPr/>
          </a:p>
        </p:txBody>
      </p:sp>
      <p:pic>
        <p:nvPicPr>
          <p:cNvPr id="241" name="Google Shape;241;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159625" y="1724850"/>
            <a:ext cx="2647950" cy="2609850"/>
          </a:xfrm>
          <a:prstGeom prst="rect">
            <a:avLst/>
          </a:prstGeom>
          <a:noFill/>
          <a:ln>
            <a:noFill/>
          </a:ln>
        </p:spPr>
      </p:pic>
      <p:sp>
        <p:nvSpPr>
          <p:cNvPr id="242" name="Google Shape;242;p38">
            <a:extLst>
              <a:ext uri="{C183D7F6-B498-43B3-948B-1728B52AA6E4}">
                <adec:decorative xmlns:adec="http://schemas.microsoft.com/office/drawing/2017/decorative" val="1"/>
              </a:ext>
            </a:extLst>
          </p:cNvPr>
          <p:cNvSpPr/>
          <p:nvPr/>
        </p:nvSpPr>
        <p:spPr>
          <a:xfrm>
            <a:off x="5464975" y="3655550"/>
            <a:ext cx="1038000" cy="514500"/>
          </a:xfrm>
          <a:prstGeom prst="rightArrow">
            <a:avLst>
              <a:gd name="adj1" fmla="val 50000"/>
              <a:gd name="adj2" fmla="val 50000"/>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8"/>
          <p:cNvSpPr/>
          <p:nvPr/>
        </p:nvSpPr>
        <p:spPr>
          <a:xfrm>
            <a:off x="2984900" y="3122850"/>
            <a:ext cx="2406600" cy="1382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Please change your name to your preferred name by right clicking your image. Consider including your LEA and any preferred pronouns.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5"/>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 Workshopping</a:t>
            </a:r>
            <a:br>
              <a:rPr lang="en"/>
            </a:br>
            <a:r>
              <a:rPr lang="en"/>
              <a:t>Round 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Breakouts for Activity</a:t>
            </a:r>
            <a:endParaRPr/>
          </a:p>
        </p:txBody>
      </p:sp>
      <p:sp>
        <p:nvSpPr>
          <p:cNvPr id="469" name="Google Shape;469;p66"/>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Main Room</a:t>
            </a:r>
            <a:endParaRPr/>
          </a:p>
          <a:p>
            <a:pPr marL="914400" lvl="1" indent="-292100" algn="l" rtl="0">
              <a:spcBef>
                <a:spcPts val="0"/>
              </a:spcBef>
              <a:spcAft>
                <a:spcPts val="0"/>
              </a:spcAft>
              <a:buSzPts val="1000"/>
              <a:buChar char="○"/>
            </a:pPr>
            <a:r>
              <a:rPr lang="en"/>
              <a:t>Tech issues; help with Zoom</a:t>
            </a:r>
            <a:endParaRPr/>
          </a:p>
          <a:p>
            <a:pPr marL="457200" lvl="0" indent="-330200" algn="l" rtl="0">
              <a:spcBef>
                <a:spcPts val="0"/>
              </a:spcBef>
              <a:spcAft>
                <a:spcPts val="0"/>
              </a:spcAft>
              <a:buSzPts val="1600"/>
              <a:buChar char="●"/>
            </a:pPr>
            <a:r>
              <a:rPr lang="en"/>
              <a:t>Rooms 1 (most support)</a:t>
            </a:r>
            <a:endParaRPr/>
          </a:p>
          <a:p>
            <a:pPr marL="914400" lvl="1" indent="-292100" algn="l" rtl="0">
              <a:spcBef>
                <a:spcPts val="0"/>
              </a:spcBef>
              <a:spcAft>
                <a:spcPts val="0"/>
              </a:spcAft>
              <a:buSzPts val="1000"/>
              <a:buChar char="○"/>
            </a:pPr>
            <a:r>
              <a:rPr lang="en"/>
              <a:t>CDE staff to help with quick LEA technical questions</a:t>
            </a:r>
            <a:endParaRPr/>
          </a:p>
          <a:p>
            <a:pPr marL="914400" lvl="1" indent="-292100" algn="l" rtl="0">
              <a:spcBef>
                <a:spcPts val="0"/>
              </a:spcBef>
              <a:spcAft>
                <a:spcPts val="0"/>
              </a:spcAft>
              <a:buSzPts val="1000"/>
              <a:buChar char="○"/>
            </a:pPr>
            <a:r>
              <a:rPr lang="en"/>
              <a:t>Help understanding the spreadsheet</a:t>
            </a:r>
            <a:endParaRPr/>
          </a:p>
          <a:p>
            <a:pPr marL="457200" lvl="0" indent="-330200" algn="l" rtl="0">
              <a:spcBef>
                <a:spcPts val="0"/>
              </a:spcBef>
              <a:spcAft>
                <a:spcPts val="0"/>
              </a:spcAft>
              <a:buSzPts val="1600"/>
              <a:buChar char="●"/>
            </a:pPr>
            <a:r>
              <a:rPr lang="en"/>
              <a:t>Rooms 2-11 (some support)</a:t>
            </a:r>
            <a:endParaRPr/>
          </a:p>
          <a:p>
            <a:pPr marL="914400" lvl="1" indent="-292100" algn="l" rtl="0">
              <a:spcBef>
                <a:spcPts val="0"/>
              </a:spcBef>
              <a:spcAft>
                <a:spcPts val="0"/>
              </a:spcAft>
              <a:buSzPts val="1000"/>
              <a:buChar char="○"/>
            </a:pPr>
            <a:r>
              <a:rPr lang="en"/>
              <a:t>Districts to collaborate with other districts or their own team</a:t>
            </a:r>
            <a:endParaRPr/>
          </a:p>
          <a:p>
            <a:pPr marL="914400" lvl="1" indent="-292100" algn="l" rtl="0">
              <a:spcBef>
                <a:spcPts val="0"/>
              </a:spcBef>
              <a:spcAft>
                <a:spcPts val="0"/>
              </a:spcAft>
              <a:buSzPts val="1000"/>
              <a:buChar char="○"/>
            </a:pPr>
            <a:r>
              <a:rPr lang="en"/>
              <a:t>CDE popping in &amp; out to answer questions</a:t>
            </a:r>
            <a:endParaRPr/>
          </a:p>
          <a:p>
            <a:pPr marL="457200" lvl="0" indent="-330200" algn="l" rtl="0">
              <a:spcBef>
                <a:spcPts val="0"/>
              </a:spcBef>
              <a:spcAft>
                <a:spcPts val="0"/>
              </a:spcAft>
              <a:buSzPts val="1600"/>
              <a:buChar char="●"/>
            </a:pPr>
            <a:r>
              <a:rPr lang="en"/>
              <a:t>Parking Lot - </a:t>
            </a:r>
            <a:r>
              <a:rPr lang="en" u="sng">
                <a:solidFill>
                  <a:schemeClr val="hlink"/>
                </a:solidFill>
                <a:hlinkClick r:id="rId3"/>
              </a:rPr>
              <a:t>Jamboard</a:t>
            </a:r>
            <a:r>
              <a:rPr lang="en"/>
              <a:t> Slide 1</a:t>
            </a:r>
            <a:endParaRPr/>
          </a:p>
          <a:p>
            <a:pPr marL="914400" lvl="1" indent="-292100" algn="l" rtl="0">
              <a:spcBef>
                <a:spcPts val="0"/>
              </a:spcBef>
              <a:spcAft>
                <a:spcPts val="0"/>
              </a:spcAft>
              <a:buSzPts val="1000"/>
              <a:buChar char="○"/>
            </a:pPr>
            <a:r>
              <a:rPr lang="en"/>
              <a:t>Specific questions about EDT (wide range questions)</a:t>
            </a:r>
            <a:endParaRPr/>
          </a:p>
        </p:txBody>
      </p:sp>
      <p:sp>
        <p:nvSpPr>
          <p:cNvPr id="470" name="Google Shape;470;p66"/>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31</a:t>
            </a:fld>
            <a:endParaRPr/>
          </a:p>
        </p:txBody>
      </p:sp>
      <p:sp>
        <p:nvSpPr>
          <p:cNvPr id="471" name="Google Shape;471;p66"/>
          <p:cNvSpPr/>
          <p:nvPr/>
        </p:nvSpPr>
        <p:spPr>
          <a:xfrm>
            <a:off x="6107900" y="3269825"/>
            <a:ext cx="2746200" cy="9276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If your team needs an additional breakout room, let us know in the main room.</a:t>
            </a:r>
            <a:endParaRPr b="1"/>
          </a:p>
        </p:txBody>
      </p:sp>
      <p:sp>
        <p:nvSpPr>
          <p:cNvPr id="472" name="Google Shape;472;p66"/>
          <p:cNvSpPr/>
          <p:nvPr/>
        </p:nvSpPr>
        <p:spPr>
          <a:xfrm>
            <a:off x="5387450" y="228600"/>
            <a:ext cx="3646350" cy="2330748"/>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If you want a CDE person to hop into your room, have someone go back to the main room and chat us.</a:t>
            </a:r>
            <a:endParaRPr sz="7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Activity: Independent Work (5 minutes)</a:t>
            </a:r>
            <a:endParaRPr/>
          </a:p>
        </p:txBody>
      </p:sp>
      <p:sp>
        <p:nvSpPr>
          <p:cNvPr id="478" name="Google Shape;478;p6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Complete this summary stem for </a:t>
            </a:r>
            <a:r>
              <a:rPr lang="en" b="1"/>
              <a:t>at least one</a:t>
            </a:r>
            <a:r>
              <a:rPr lang="en"/>
              <a:t> of the 20-21 district level EDT indicators:</a:t>
            </a:r>
            <a:endParaRPr/>
          </a:p>
          <a:p>
            <a:pPr marL="0" lvl="0" indent="0" algn="l" rtl="0">
              <a:spcBef>
                <a:spcPts val="1200"/>
              </a:spcBef>
              <a:spcAft>
                <a:spcPts val="1200"/>
              </a:spcAft>
              <a:buClr>
                <a:schemeClr val="dk1"/>
              </a:buClr>
              <a:buSzPts val="1100"/>
              <a:buFont typeface="Arial"/>
              <a:buNone/>
            </a:pPr>
            <a:r>
              <a:rPr lang="en"/>
              <a:t>	</a:t>
            </a:r>
            <a:r>
              <a:rPr lang="en">
                <a:highlight>
                  <a:srgbClr val="00FFFF"/>
                </a:highlight>
              </a:rPr>
              <a:t>District ABC</a:t>
            </a:r>
            <a:r>
              <a:rPr lang="en"/>
              <a:t> - Our </a:t>
            </a:r>
            <a:r>
              <a:rPr lang="en">
                <a:highlight>
                  <a:srgbClr val="00FFFF"/>
                </a:highlight>
              </a:rPr>
              <a:t>teacher experience</a:t>
            </a:r>
            <a:r>
              <a:rPr lang="en"/>
              <a:t> indicator for </a:t>
            </a:r>
            <a:r>
              <a:rPr lang="en">
                <a:highlight>
                  <a:srgbClr val="00FFFF"/>
                </a:highlight>
              </a:rPr>
              <a:t>minority</a:t>
            </a:r>
            <a:r>
              <a:rPr lang="en"/>
              <a:t> students shows </a:t>
            </a:r>
            <a:r>
              <a:rPr lang="en">
                <a:highlight>
                  <a:srgbClr val="00FFFF"/>
                </a:highlight>
              </a:rPr>
              <a:t>a small gap of 3%</a:t>
            </a:r>
            <a:r>
              <a:rPr lang="en"/>
              <a:t>. This means that </a:t>
            </a:r>
            <a:r>
              <a:rPr lang="en">
                <a:highlight>
                  <a:srgbClr val="00FFFF"/>
                </a:highlight>
              </a:rPr>
              <a:t>students in our Q4 schools</a:t>
            </a:r>
            <a:r>
              <a:rPr lang="en"/>
              <a:t> have </a:t>
            </a:r>
            <a:r>
              <a:rPr lang="en">
                <a:highlight>
                  <a:srgbClr val="00FFFF"/>
                </a:highlight>
              </a:rPr>
              <a:t>more</a:t>
            </a:r>
            <a:r>
              <a:rPr lang="en"/>
              <a:t> access to </a:t>
            </a:r>
            <a:r>
              <a:rPr lang="en">
                <a:highlight>
                  <a:srgbClr val="00FFFF"/>
                </a:highlight>
              </a:rPr>
              <a:t>experienced teachers</a:t>
            </a:r>
            <a:r>
              <a:rPr lang="en"/>
              <a:t> than </a:t>
            </a:r>
            <a:r>
              <a:rPr lang="en">
                <a:highlight>
                  <a:srgbClr val="00FFFF"/>
                </a:highlight>
              </a:rPr>
              <a:t>our Q1 schools</a:t>
            </a:r>
            <a:r>
              <a:rPr lang="en"/>
              <a:t>.</a:t>
            </a:r>
            <a:endParaRPr/>
          </a:p>
        </p:txBody>
      </p:sp>
      <p:sp>
        <p:nvSpPr>
          <p:cNvPr id="479" name="Google Shape;479;p6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a:t>Activity: Breakout Room Discussion (15 minutes)</a:t>
            </a:r>
            <a:endParaRPr/>
          </a:p>
        </p:txBody>
      </p:sp>
      <p:sp>
        <p:nvSpPr>
          <p:cNvPr id="485" name="Google Shape;485;p68"/>
          <p:cNvSpPr txBox="1">
            <a:spLocks noGrp="1"/>
          </p:cNvSpPr>
          <p:nvPr>
            <p:ph type="body" idx="1"/>
          </p:nvPr>
        </p:nvSpPr>
        <p:spPr>
          <a:xfrm>
            <a:off x="457200" y="1143000"/>
            <a:ext cx="5016900" cy="33576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AutoNum type="arabicPeriod"/>
            </a:pPr>
            <a:r>
              <a:rPr lang="en"/>
              <a:t>Review </a:t>
            </a:r>
            <a:r>
              <a:rPr lang="en" b="1"/>
              <a:t>one</a:t>
            </a:r>
            <a:r>
              <a:rPr lang="en"/>
              <a:t> of your indicator summaries with your group. Have them check your work by sharing your screen with your EDT excel file open.</a:t>
            </a:r>
            <a:endParaRPr/>
          </a:p>
          <a:p>
            <a:pPr marL="457200" lvl="0" indent="-330200" algn="l" rtl="0">
              <a:spcBef>
                <a:spcPts val="0"/>
              </a:spcBef>
              <a:spcAft>
                <a:spcPts val="0"/>
              </a:spcAft>
              <a:buSzPts val="1600"/>
              <a:buAutoNum type="arabicPeriod"/>
            </a:pPr>
            <a:r>
              <a:rPr lang="en"/>
              <a:t>Add your indicator summaries to the corresponding </a:t>
            </a:r>
            <a:r>
              <a:rPr lang="en" u="sng">
                <a:solidFill>
                  <a:schemeClr val="hlink"/>
                </a:solidFill>
                <a:hlinkClick r:id="rId3"/>
              </a:rPr>
              <a:t>Jamboard</a:t>
            </a:r>
            <a:r>
              <a:rPr lang="en"/>
              <a:t> slide for that indicator using a sticky note and placing it in the corresponding area. (slides 4-7)</a:t>
            </a:r>
            <a:endParaRPr/>
          </a:p>
          <a:p>
            <a:pPr marL="457200" lvl="0" indent="-330200" algn="l" rtl="0">
              <a:spcBef>
                <a:spcPts val="0"/>
              </a:spcBef>
              <a:spcAft>
                <a:spcPts val="0"/>
              </a:spcAft>
              <a:buSzPts val="1600"/>
              <a:buAutoNum type="arabicPeriod"/>
            </a:pPr>
            <a:r>
              <a:rPr lang="en"/>
              <a:t>Be ready to share out your thought process when making your summaries.</a:t>
            </a:r>
            <a:endParaRPr/>
          </a:p>
        </p:txBody>
      </p:sp>
      <p:sp>
        <p:nvSpPr>
          <p:cNvPr id="486" name="Google Shape;486;p6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33</a:t>
            </a:fld>
            <a:endParaRPr/>
          </a:p>
        </p:txBody>
      </p:sp>
      <p:pic>
        <p:nvPicPr>
          <p:cNvPr id="487" name="Google Shape;487;p6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74100" y="2508100"/>
            <a:ext cx="3563776" cy="1992500"/>
          </a:xfrm>
          <a:prstGeom prst="rect">
            <a:avLst/>
          </a:prstGeom>
          <a:noFill/>
          <a:ln>
            <a:noFill/>
          </a:ln>
        </p:spPr>
      </p:pic>
      <p:pic>
        <p:nvPicPr>
          <p:cNvPr id="488" name="Google Shape;488;p68">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703538" y="1064150"/>
            <a:ext cx="1104900" cy="11811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6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Activity: Whole Group (5-10 minutes)</a:t>
            </a:r>
            <a:endParaRPr/>
          </a:p>
        </p:txBody>
      </p:sp>
      <p:sp>
        <p:nvSpPr>
          <p:cNvPr id="494" name="Google Shape;494;p6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Review the 4 Jamboard slides.</a:t>
            </a:r>
            <a:endParaRPr/>
          </a:p>
          <a:p>
            <a:pPr marL="457200" lvl="0" indent="-330200" algn="l" rtl="0">
              <a:spcBef>
                <a:spcPts val="0"/>
              </a:spcBef>
              <a:spcAft>
                <a:spcPts val="0"/>
              </a:spcAft>
              <a:buSzPts val="1600"/>
              <a:buChar char="●"/>
            </a:pPr>
            <a:r>
              <a:rPr lang="en"/>
              <a:t>What were some realizations that you had about EDT or your district’s data?</a:t>
            </a:r>
            <a:endParaRPr/>
          </a:p>
        </p:txBody>
      </p:sp>
      <p:sp>
        <p:nvSpPr>
          <p:cNvPr id="495" name="Google Shape;495;p6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Do you feel like any of your data isn’t accurate?</a:t>
            </a:r>
            <a:endParaRPr/>
          </a:p>
        </p:txBody>
      </p:sp>
      <p:sp>
        <p:nvSpPr>
          <p:cNvPr id="501" name="Google Shape;501;p7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CDE bases our EDT analyses off HR reporting data.</a:t>
            </a:r>
            <a:endParaRPr/>
          </a:p>
          <a:p>
            <a:pPr marL="0" lvl="0" indent="0" algn="l" rtl="0">
              <a:spcBef>
                <a:spcPts val="1200"/>
              </a:spcBef>
              <a:spcAft>
                <a:spcPts val="1200"/>
              </a:spcAft>
              <a:buNone/>
            </a:pPr>
            <a:r>
              <a:rPr lang="en"/>
              <a:t>To learn more about ensuring submission of accurate data, </a:t>
            </a:r>
            <a:r>
              <a:rPr lang="en" u="sng">
                <a:solidFill>
                  <a:schemeClr val="hlink"/>
                </a:solidFill>
                <a:hlinkClick r:id="rId3"/>
              </a:rPr>
              <a:t>watch training #1</a:t>
            </a:r>
            <a:r>
              <a:rPr lang="en"/>
              <a:t> of this EDT series.</a:t>
            </a:r>
            <a:endParaRPr/>
          </a:p>
        </p:txBody>
      </p:sp>
      <p:sp>
        <p:nvSpPr>
          <p:cNvPr id="502" name="Google Shape;502;p7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1"/>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Reading School Level Data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7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Purpose</a:t>
            </a:r>
            <a:endParaRPr/>
          </a:p>
        </p:txBody>
      </p:sp>
      <p:sp>
        <p:nvSpPr>
          <p:cNvPr id="513" name="Google Shape;513;p7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Gain a better understanding of the distribution of experienced, in-field, and effective teachers within and between your schools</a:t>
            </a:r>
            <a:endParaRPr/>
          </a:p>
          <a:p>
            <a:pPr marL="457200" lvl="0" indent="-330200" algn="l" rtl="0">
              <a:spcBef>
                <a:spcPts val="0"/>
              </a:spcBef>
              <a:spcAft>
                <a:spcPts val="0"/>
              </a:spcAft>
              <a:buSzPts val="1600"/>
              <a:buChar char="●"/>
            </a:pPr>
            <a:r>
              <a:rPr lang="en"/>
              <a:t>Identify which schools may be contributing to district-level gaps</a:t>
            </a:r>
            <a:endParaRPr/>
          </a:p>
        </p:txBody>
      </p:sp>
      <p:sp>
        <p:nvSpPr>
          <p:cNvPr id="514" name="Google Shape;514;p7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 Level Tab TIPS</a:t>
            </a:r>
            <a:endParaRPr/>
          </a:p>
        </p:txBody>
      </p:sp>
      <p:sp>
        <p:nvSpPr>
          <p:cNvPr id="520" name="Google Shape;520;p73"/>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lnSpcReduction="10000"/>
          </a:bodyPr>
          <a:lstStyle/>
          <a:p>
            <a:pPr marL="457200" lvl="0" indent="0" algn="l" rtl="0">
              <a:spcBef>
                <a:spcPts val="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457200" lvl="0" indent="-330200" algn="l" rtl="0">
              <a:spcBef>
                <a:spcPts val="1200"/>
              </a:spcBef>
              <a:spcAft>
                <a:spcPts val="0"/>
              </a:spcAft>
              <a:buSzPts val="1600"/>
              <a:buChar char="●"/>
            </a:pPr>
            <a:r>
              <a:rPr lang="en"/>
              <a:t>Highly suggest selecting the following columns and changing the formatting to %s:</a:t>
            </a:r>
            <a:endParaRPr/>
          </a:p>
          <a:p>
            <a:pPr marL="914400" lvl="1" indent="-292100" algn="l" rtl="0">
              <a:spcBef>
                <a:spcPts val="0"/>
              </a:spcBef>
              <a:spcAft>
                <a:spcPts val="0"/>
              </a:spcAft>
              <a:buSzPts val="1000"/>
              <a:buChar char="○"/>
            </a:pPr>
            <a:r>
              <a:rPr lang="en"/>
              <a:t>Column I - PERCENT_EXPERIENCED</a:t>
            </a:r>
            <a:endParaRPr/>
          </a:p>
          <a:p>
            <a:pPr marL="914400" lvl="1" indent="-292100" algn="l" rtl="0">
              <a:spcBef>
                <a:spcPts val="0"/>
              </a:spcBef>
              <a:spcAft>
                <a:spcPts val="0"/>
              </a:spcAft>
              <a:buSzPts val="1000"/>
              <a:buChar char="○"/>
            </a:pPr>
            <a:r>
              <a:rPr lang="en"/>
              <a:t>Column N - PERCENT_INFIELD</a:t>
            </a:r>
            <a:endParaRPr/>
          </a:p>
          <a:p>
            <a:pPr marL="457200" lvl="0" indent="-330200" algn="l" rtl="0">
              <a:spcBef>
                <a:spcPts val="0"/>
              </a:spcBef>
              <a:spcAft>
                <a:spcPts val="0"/>
              </a:spcAft>
              <a:buSzPts val="1600"/>
              <a:buChar char="●"/>
            </a:pPr>
            <a:r>
              <a:rPr lang="en"/>
              <a:t>Turn on filtering for the header row to help sort your schools.</a:t>
            </a:r>
            <a:endParaRPr/>
          </a:p>
          <a:p>
            <a:pPr marL="457200" lvl="0" indent="-330200" algn="l" rtl="0">
              <a:spcBef>
                <a:spcPts val="0"/>
              </a:spcBef>
              <a:spcAft>
                <a:spcPts val="0"/>
              </a:spcAft>
              <a:buSzPts val="1600"/>
              <a:buChar char="●"/>
            </a:pPr>
            <a:r>
              <a:rPr lang="en"/>
              <a:t>Change the background color of columns E-I to be one color and J-N to be another.</a:t>
            </a:r>
            <a:endParaRPr/>
          </a:p>
        </p:txBody>
      </p:sp>
      <p:sp>
        <p:nvSpPr>
          <p:cNvPr id="521" name="Google Shape;521;p7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38</a:t>
            </a:fld>
            <a:endParaRPr/>
          </a:p>
        </p:txBody>
      </p:sp>
      <p:pic>
        <p:nvPicPr>
          <p:cNvPr id="522" name="Google Shape;522;p73" descr="School level tab tips"/>
          <p:cNvPicPr preferRelativeResize="0"/>
          <p:nvPr/>
        </p:nvPicPr>
        <p:blipFill>
          <a:blip r:embed="rId3">
            <a:alphaModFix/>
          </a:blip>
          <a:stretch>
            <a:fillRect/>
          </a:stretch>
        </p:blipFill>
        <p:spPr>
          <a:xfrm>
            <a:off x="83099" y="949931"/>
            <a:ext cx="8977802" cy="1660019"/>
          </a:xfrm>
          <a:prstGeom prst="rect">
            <a:avLst/>
          </a:prstGeom>
          <a:noFill/>
          <a:ln w="9525" cap="flat" cmpd="sng">
            <a:solidFill>
              <a:schemeClr val="dk1"/>
            </a:solidFill>
            <a:prstDash val="solid"/>
            <a:round/>
            <a:headEnd type="none" w="sm" len="sm"/>
            <a:tailEnd type="none" w="sm" len="sm"/>
          </a:ln>
        </p:spPr>
      </p:pic>
      <p:sp>
        <p:nvSpPr>
          <p:cNvPr id="523" name="Google Shape;523;p73">
            <a:extLst>
              <a:ext uri="{C183D7F6-B498-43B3-948B-1728B52AA6E4}">
                <adec:decorative xmlns:adec="http://schemas.microsoft.com/office/drawing/2017/decorative" val="1"/>
              </a:ext>
            </a:extLst>
          </p:cNvPr>
          <p:cNvSpPr/>
          <p:nvPr/>
        </p:nvSpPr>
        <p:spPr>
          <a:xfrm>
            <a:off x="2539650" y="951500"/>
            <a:ext cx="3273900" cy="16569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3" descr="Percent experienced"/>
          <p:cNvSpPr/>
          <p:nvPr/>
        </p:nvSpPr>
        <p:spPr>
          <a:xfrm>
            <a:off x="5143500" y="951500"/>
            <a:ext cx="670200" cy="1656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3" descr="Image depicting a change in color between columns E-I and J-N"/>
          <p:cNvSpPr/>
          <p:nvPr/>
        </p:nvSpPr>
        <p:spPr>
          <a:xfrm>
            <a:off x="5813550" y="951488"/>
            <a:ext cx="3273900" cy="16569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3" descr="Column N represents the percent infield."/>
          <p:cNvSpPr/>
          <p:nvPr/>
        </p:nvSpPr>
        <p:spPr>
          <a:xfrm>
            <a:off x="8390700" y="951488"/>
            <a:ext cx="670200" cy="1656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7" name="Google Shape;527;p73" descr="School level tab."/>
          <p:cNvPicPr preferRelativeResize="0"/>
          <p:nvPr/>
        </p:nvPicPr>
        <p:blipFill>
          <a:blip r:embed="rId4">
            <a:alphaModFix/>
          </a:blip>
          <a:stretch>
            <a:fillRect/>
          </a:stretch>
        </p:blipFill>
        <p:spPr>
          <a:xfrm>
            <a:off x="83100" y="951500"/>
            <a:ext cx="8968888" cy="1656900"/>
          </a:xfrm>
          <a:prstGeom prst="rect">
            <a:avLst/>
          </a:prstGeom>
          <a:noFill/>
          <a:ln w="9525"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000"/>
                                          </p:stCondLst>
                                        </p:cTn>
                                        <p:tgtEl>
                                          <p:spTgt spid="52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1000"/>
                                          </p:stCondLst>
                                        </p:cTn>
                                        <p:tgtEl>
                                          <p:spTgt spid="52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000"/>
                                          </p:stCondLst>
                                        </p:cTn>
                                        <p:tgtEl>
                                          <p:spTgt spid="52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1000"/>
                                          </p:stCondLst>
                                        </p:cTn>
                                        <p:tgtEl>
                                          <p:spTgt spid="52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7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Descriptive Data Fields</a:t>
            </a:r>
            <a:endParaRPr/>
          </a:p>
        </p:txBody>
      </p:sp>
      <p:sp>
        <p:nvSpPr>
          <p:cNvPr id="533" name="Google Shape;533;p7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solidFill>
                  <a:srgbClr val="0000FF"/>
                </a:solidFill>
              </a:rPr>
              <a:t>DISTRICT_NUMBER</a:t>
            </a:r>
            <a:endParaRPr sz="600">
              <a:solidFill>
                <a:srgbClr val="0000FF"/>
              </a:solidFill>
            </a:endParaRPr>
          </a:p>
          <a:p>
            <a:pPr marL="457200" lvl="0" indent="-330200" algn="l" rtl="0">
              <a:spcBef>
                <a:spcPts val="0"/>
              </a:spcBef>
              <a:spcAft>
                <a:spcPts val="0"/>
              </a:spcAft>
              <a:buSzPts val="1600"/>
              <a:buChar char="●"/>
            </a:pPr>
            <a:r>
              <a:rPr lang="en">
                <a:solidFill>
                  <a:srgbClr val="0000FF"/>
                </a:solidFill>
              </a:rPr>
              <a:t>DISTRICT_NAME</a:t>
            </a:r>
            <a:endParaRPr sz="600">
              <a:solidFill>
                <a:srgbClr val="0000FF"/>
              </a:solidFill>
            </a:endParaRPr>
          </a:p>
          <a:p>
            <a:pPr marL="457200" lvl="0" indent="-330200" algn="l" rtl="0">
              <a:spcBef>
                <a:spcPts val="0"/>
              </a:spcBef>
              <a:spcAft>
                <a:spcPts val="0"/>
              </a:spcAft>
              <a:buSzPts val="1600"/>
              <a:buChar char="●"/>
            </a:pPr>
            <a:r>
              <a:rPr lang="en">
                <a:solidFill>
                  <a:srgbClr val="0000FF"/>
                </a:solidFill>
              </a:rPr>
              <a:t>SCHOOL_NUMBER</a:t>
            </a:r>
            <a:endParaRPr sz="600">
              <a:solidFill>
                <a:srgbClr val="0000FF"/>
              </a:solidFill>
            </a:endParaRPr>
          </a:p>
          <a:p>
            <a:pPr marL="457200" lvl="0" indent="-330200" algn="l" rtl="0">
              <a:spcBef>
                <a:spcPts val="0"/>
              </a:spcBef>
              <a:spcAft>
                <a:spcPts val="0"/>
              </a:spcAft>
              <a:buSzPts val="1600"/>
              <a:buChar char="●"/>
            </a:pPr>
            <a:r>
              <a:rPr lang="en">
                <a:solidFill>
                  <a:srgbClr val="0000FF"/>
                </a:solidFill>
              </a:rPr>
              <a:t>SCHOOL_NAME</a:t>
            </a:r>
            <a:endParaRPr/>
          </a:p>
        </p:txBody>
      </p:sp>
      <p:sp>
        <p:nvSpPr>
          <p:cNvPr id="534" name="Google Shape;534;p7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39</a:t>
            </a:fld>
            <a:endParaRPr/>
          </a:p>
        </p:txBody>
      </p:sp>
      <p:pic>
        <p:nvPicPr>
          <p:cNvPr id="535" name="Google Shape;535;p74" descr="Image of descriptive data fields, i.e. district number, name, school number and name. "/>
          <p:cNvPicPr preferRelativeResize="0"/>
          <p:nvPr/>
        </p:nvPicPr>
        <p:blipFill>
          <a:blip r:embed="rId3">
            <a:alphaModFix/>
          </a:blip>
          <a:stretch>
            <a:fillRect/>
          </a:stretch>
        </p:blipFill>
        <p:spPr>
          <a:xfrm>
            <a:off x="2684847" y="2383750"/>
            <a:ext cx="3738925" cy="25224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Objectives</a:t>
            </a:r>
            <a:endParaRPr/>
          </a:p>
        </p:txBody>
      </p:sp>
      <p:sp>
        <p:nvSpPr>
          <p:cNvPr id="249" name="Google Shape;249;p3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LEA staff will be able to:</a:t>
            </a:r>
            <a:endParaRPr/>
          </a:p>
          <a:p>
            <a:pPr marL="457200" lvl="0" indent="-330200" algn="l" rtl="0">
              <a:spcBef>
                <a:spcPts val="1200"/>
              </a:spcBef>
              <a:spcAft>
                <a:spcPts val="0"/>
              </a:spcAft>
              <a:buSzPts val="1600"/>
              <a:buChar char="●"/>
            </a:pPr>
            <a:r>
              <a:rPr lang="en"/>
              <a:t>Access 20-21 EDT data.</a:t>
            </a:r>
            <a:endParaRPr/>
          </a:p>
          <a:p>
            <a:pPr marL="457200" lvl="0" indent="-330200" algn="l" rtl="0">
              <a:spcBef>
                <a:spcPts val="0"/>
              </a:spcBef>
              <a:spcAft>
                <a:spcPts val="0"/>
              </a:spcAft>
              <a:buSzPts val="1600"/>
              <a:buChar char="●"/>
            </a:pPr>
            <a:r>
              <a:rPr lang="en"/>
              <a:t>Differentiate between small vs medium/large EDT gaps.</a:t>
            </a:r>
            <a:endParaRPr/>
          </a:p>
          <a:p>
            <a:pPr marL="457200" lvl="0" indent="-330200" algn="l" rtl="0">
              <a:spcBef>
                <a:spcPts val="0"/>
              </a:spcBef>
              <a:spcAft>
                <a:spcPts val="0"/>
              </a:spcAft>
              <a:buSzPts val="1600"/>
              <a:buChar char="●"/>
            </a:pPr>
            <a:r>
              <a:rPr lang="en"/>
              <a:t>Read both the district and school level EDT data.</a:t>
            </a:r>
            <a:endParaRPr/>
          </a:p>
          <a:p>
            <a:pPr marL="457200" lvl="0" indent="-330200" algn="l" rtl="0">
              <a:spcBef>
                <a:spcPts val="0"/>
              </a:spcBef>
              <a:spcAft>
                <a:spcPts val="0"/>
              </a:spcAft>
              <a:buSzPts val="1600"/>
              <a:buChar char="●"/>
            </a:pPr>
            <a:r>
              <a:rPr lang="en"/>
              <a:t>Draw conclusions from EDT data about the distribution of experienced, in-field, and effective teachers in their district/schools.</a:t>
            </a:r>
            <a:endParaRPr/>
          </a:p>
          <a:p>
            <a:pPr marL="457200" lvl="0" indent="-330200" algn="l" rtl="0">
              <a:spcBef>
                <a:spcPts val="0"/>
              </a:spcBef>
              <a:spcAft>
                <a:spcPts val="0"/>
              </a:spcAft>
              <a:buSzPts val="1600"/>
              <a:buChar char="●"/>
            </a:pPr>
            <a:r>
              <a:rPr lang="en"/>
              <a:t>Better articulate their LEAs EDT data to stakeholders.</a:t>
            </a:r>
            <a:endParaRPr/>
          </a:p>
          <a:p>
            <a:pPr marL="0" lvl="0" indent="0" algn="l" rtl="0">
              <a:spcBef>
                <a:spcPts val="1200"/>
              </a:spcBef>
              <a:spcAft>
                <a:spcPts val="1200"/>
              </a:spcAft>
              <a:buNone/>
            </a:pPr>
            <a:endParaRPr/>
          </a:p>
        </p:txBody>
      </p:sp>
      <p:sp>
        <p:nvSpPr>
          <p:cNvPr id="250" name="Google Shape;250;p3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a:t>
            </a:fld>
            <a:endParaRPr/>
          </a:p>
        </p:txBody>
      </p:sp>
      <p:pic>
        <p:nvPicPr>
          <p:cNvPr id="251" name="Google Shape;251;p3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25371" y="1045375"/>
            <a:ext cx="1399850" cy="14186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Teacher Experience Data Fields</a:t>
            </a:r>
            <a:endParaRPr/>
          </a:p>
        </p:txBody>
      </p:sp>
      <p:sp>
        <p:nvSpPr>
          <p:cNvPr id="541" name="Google Shape;541;p7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17500" algn="l" rtl="0">
              <a:spcBef>
                <a:spcPts val="0"/>
              </a:spcBef>
              <a:spcAft>
                <a:spcPts val="0"/>
              </a:spcAft>
              <a:buSzPts val="1400"/>
              <a:buChar char="●"/>
            </a:pPr>
            <a:r>
              <a:rPr lang="en" sz="1400">
                <a:solidFill>
                  <a:srgbClr val="0000FF"/>
                </a:solidFill>
              </a:rPr>
              <a:t>POVERTY_QUARTILE_EXPERIENCE</a:t>
            </a:r>
            <a:r>
              <a:rPr lang="en" sz="1400"/>
              <a:t> - Indication of the quartile in which the school is included for the poverty analyses</a:t>
            </a:r>
            <a:endParaRPr sz="1400"/>
          </a:p>
          <a:p>
            <a:pPr marL="457200" lvl="0" indent="-317500" algn="l" rtl="0">
              <a:spcBef>
                <a:spcPts val="0"/>
              </a:spcBef>
              <a:spcAft>
                <a:spcPts val="0"/>
              </a:spcAft>
              <a:buSzPts val="1400"/>
              <a:buChar char="●"/>
            </a:pPr>
            <a:r>
              <a:rPr lang="en" sz="1400">
                <a:solidFill>
                  <a:srgbClr val="0000FF"/>
                </a:solidFill>
              </a:rPr>
              <a:t>MINORITY_QUARTILE_EXPERIENCE</a:t>
            </a:r>
            <a:r>
              <a:rPr lang="en" sz="1400"/>
              <a:t> - Indication of the quartile in which the school is included for the minority analyses</a:t>
            </a:r>
            <a:endParaRPr sz="1400"/>
          </a:p>
          <a:p>
            <a:pPr marL="457200" lvl="0" indent="-317500" algn="l" rtl="0">
              <a:spcBef>
                <a:spcPts val="0"/>
              </a:spcBef>
              <a:spcAft>
                <a:spcPts val="0"/>
              </a:spcAft>
              <a:buSzPts val="1400"/>
              <a:buChar char="●"/>
            </a:pPr>
            <a:r>
              <a:rPr lang="en" sz="1400">
                <a:solidFill>
                  <a:srgbClr val="0000FF"/>
                </a:solidFill>
              </a:rPr>
              <a:t>FTE_TOTAL_EXPERIENCE</a:t>
            </a:r>
            <a:r>
              <a:rPr lang="en" sz="1400"/>
              <a:t> - Total FTE of teachers included for the Teacher Experience indicator</a:t>
            </a:r>
            <a:endParaRPr sz="1400"/>
          </a:p>
          <a:p>
            <a:pPr marL="457200" lvl="0" indent="-317500" algn="l" rtl="0">
              <a:spcBef>
                <a:spcPts val="0"/>
              </a:spcBef>
              <a:spcAft>
                <a:spcPts val="0"/>
              </a:spcAft>
              <a:buSzPts val="1400"/>
              <a:buChar char="●"/>
            </a:pPr>
            <a:r>
              <a:rPr lang="en" sz="1400">
                <a:solidFill>
                  <a:srgbClr val="0000FF"/>
                </a:solidFill>
              </a:rPr>
              <a:t>FTE_EXPERIENCED</a:t>
            </a:r>
            <a:r>
              <a:rPr lang="en" sz="1400"/>
              <a:t> - FTE of teachers considered experienced</a:t>
            </a:r>
            <a:endParaRPr sz="1400"/>
          </a:p>
          <a:p>
            <a:pPr marL="457200" lvl="0" indent="-317500" algn="l" rtl="0">
              <a:spcBef>
                <a:spcPts val="0"/>
              </a:spcBef>
              <a:spcAft>
                <a:spcPts val="0"/>
              </a:spcAft>
              <a:buSzPts val="1400"/>
              <a:buChar char="●"/>
            </a:pPr>
            <a:r>
              <a:rPr lang="en" sz="1400">
                <a:solidFill>
                  <a:srgbClr val="0000FF"/>
                </a:solidFill>
              </a:rPr>
              <a:t>PERCENT_EXPERIENCED</a:t>
            </a:r>
            <a:r>
              <a:rPr lang="en" sz="1400"/>
              <a:t> - Percentage of FTE considered experienced</a:t>
            </a:r>
            <a:endParaRPr sz="1400"/>
          </a:p>
          <a:p>
            <a:pPr marL="914400" lvl="1" indent="-304800" algn="l" rtl="0">
              <a:spcBef>
                <a:spcPts val="0"/>
              </a:spcBef>
              <a:spcAft>
                <a:spcPts val="0"/>
              </a:spcAft>
              <a:buSzPts val="1200"/>
              <a:buChar char="○"/>
            </a:pPr>
            <a:r>
              <a:rPr lang="en" sz="1200"/>
              <a:t>FTE_EXPERIENCED   /   FTE_TOTAL_EXPERIENCE</a:t>
            </a:r>
            <a:endParaRPr sz="1200"/>
          </a:p>
        </p:txBody>
      </p:sp>
      <p:sp>
        <p:nvSpPr>
          <p:cNvPr id="542" name="Google Shape;542;p7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40</a:t>
            </a:fld>
            <a:endParaRPr/>
          </a:p>
        </p:txBody>
      </p:sp>
      <p:pic>
        <p:nvPicPr>
          <p:cNvPr id="543" name="Google Shape;543;p75" descr="Image of teacher experience data fields, i.e. poverty quartile experience, minority quartile experience, FTE total experience, FTE experienced and percent experienced."/>
          <p:cNvPicPr preferRelativeResize="0"/>
          <p:nvPr/>
        </p:nvPicPr>
        <p:blipFill>
          <a:blip r:embed="rId3">
            <a:alphaModFix/>
          </a:blip>
          <a:stretch>
            <a:fillRect/>
          </a:stretch>
        </p:blipFill>
        <p:spPr>
          <a:xfrm>
            <a:off x="2736213" y="3210575"/>
            <a:ext cx="3671574" cy="18746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7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a:t>
            </a:r>
            <a:endParaRPr/>
          </a:p>
        </p:txBody>
      </p:sp>
      <p:sp>
        <p:nvSpPr>
          <p:cNvPr id="549" name="Google Shape;549;p76"/>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Q: Can a school be in one quartile for a poverty indicator and in a different quartile for a minority indicator?</a:t>
            </a:r>
            <a:endParaRPr b="1"/>
          </a:p>
          <a:p>
            <a:pPr marL="0" lvl="0" indent="0" algn="l" rtl="0">
              <a:spcBef>
                <a:spcPts val="1200"/>
              </a:spcBef>
              <a:spcAft>
                <a:spcPts val="1200"/>
              </a:spcAft>
              <a:buNone/>
            </a:pPr>
            <a:r>
              <a:rPr lang="en"/>
              <a:t>A: Yes</a:t>
            </a:r>
            <a:endParaRPr/>
          </a:p>
        </p:txBody>
      </p:sp>
      <p:sp>
        <p:nvSpPr>
          <p:cNvPr id="550" name="Google Shape;550;p7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anim calcmode="lin" valueType="num">
                                      <p:cBhvr additive="base">
                                        <p:cTn id="7" dur="1000"/>
                                        <p:tgtEl>
                                          <p:spTgt spid="54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49">
                                            <p:txEl>
                                              <p:pRg st="1" end="1"/>
                                            </p:txEl>
                                          </p:spTgt>
                                        </p:tgtEl>
                                        <p:attrNameLst>
                                          <p:attrName>style.visibility</p:attrName>
                                        </p:attrNameLst>
                                      </p:cBhvr>
                                      <p:to>
                                        <p:strVal val="visible"/>
                                      </p:to>
                                    </p:set>
                                    <p:anim calcmode="lin" valueType="num">
                                      <p:cBhvr additive="base">
                                        <p:cTn id="12" dur="1000"/>
                                        <p:tgtEl>
                                          <p:spTgt spid="549">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Teacher In-Field Data Fields</a:t>
            </a:r>
            <a:endParaRPr/>
          </a:p>
        </p:txBody>
      </p:sp>
      <p:sp>
        <p:nvSpPr>
          <p:cNvPr id="556" name="Google Shape;556;p7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17500" algn="l" rtl="0">
              <a:spcBef>
                <a:spcPts val="0"/>
              </a:spcBef>
              <a:spcAft>
                <a:spcPts val="0"/>
              </a:spcAft>
              <a:buSzPts val="1400"/>
              <a:buChar char="●"/>
            </a:pPr>
            <a:r>
              <a:rPr lang="en" sz="1400">
                <a:solidFill>
                  <a:srgbClr val="0000FF"/>
                </a:solidFill>
              </a:rPr>
              <a:t>POVERTY_QUARTILE_INFIELD</a:t>
            </a:r>
            <a:r>
              <a:rPr lang="en" sz="1400"/>
              <a:t> - Indication of the quartile in which the school is included for the poverty analyses</a:t>
            </a:r>
            <a:endParaRPr sz="1400"/>
          </a:p>
          <a:p>
            <a:pPr marL="457200" lvl="0" indent="-317500" algn="l" rtl="0">
              <a:spcBef>
                <a:spcPts val="0"/>
              </a:spcBef>
              <a:spcAft>
                <a:spcPts val="0"/>
              </a:spcAft>
              <a:buSzPts val="1400"/>
              <a:buChar char="●"/>
            </a:pPr>
            <a:r>
              <a:rPr lang="en" sz="1400">
                <a:solidFill>
                  <a:srgbClr val="0000FF"/>
                </a:solidFill>
              </a:rPr>
              <a:t>MINORITY_QUARTILE_INFIELD</a:t>
            </a:r>
            <a:r>
              <a:rPr lang="en" sz="1400"/>
              <a:t> - Indication of the quartile in which the school is included for the minority analyses</a:t>
            </a:r>
            <a:endParaRPr sz="1400"/>
          </a:p>
          <a:p>
            <a:pPr marL="457200" lvl="0" indent="-317500" algn="l" rtl="0">
              <a:spcBef>
                <a:spcPts val="0"/>
              </a:spcBef>
              <a:spcAft>
                <a:spcPts val="0"/>
              </a:spcAft>
              <a:buSzPts val="1400"/>
              <a:buChar char="●"/>
            </a:pPr>
            <a:r>
              <a:rPr lang="en" sz="1400">
                <a:solidFill>
                  <a:srgbClr val="0000FF"/>
                </a:solidFill>
              </a:rPr>
              <a:t>FTE_TOTAL_INFIELD</a:t>
            </a:r>
            <a:r>
              <a:rPr lang="en" sz="1400"/>
              <a:t> - Total FTE of teachers included for the Teacher In-Field indicator</a:t>
            </a:r>
            <a:endParaRPr sz="1400"/>
          </a:p>
          <a:p>
            <a:pPr marL="457200" lvl="0" indent="-317500" algn="l" rtl="0">
              <a:spcBef>
                <a:spcPts val="0"/>
              </a:spcBef>
              <a:spcAft>
                <a:spcPts val="0"/>
              </a:spcAft>
              <a:buSzPts val="1400"/>
              <a:buChar char="●"/>
            </a:pPr>
            <a:r>
              <a:rPr lang="en" sz="1400">
                <a:solidFill>
                  <a:srgbClr val="0000FF"/>
                </a:solidFill>
              </a:rPr>
              <a:t>FTE_INFIELD</a:t>
            </a:r>
            <a:r>
              <a:rPr lang="en" sz="1400"/>
              <a:t> - FTE of teachers considered in-field</a:t>
            </a:r>
            <a:endParaRPr sz="1400"/>
          </a:p>
          <a:p>
            <a:pPr marL="457200" lvl="0" indent="-317500" algn="l" rtl="0">
              <a:spcBef>
                <a:spcPts val="0"/>
              </a:spcBef>
              <a:spcAft>
                <a:spcPts val="0"/>
              </a:spcAft>
              <a:buSzPts val="1400"/>
              <a:buChar char="●"/>
            </a:pPr>
            <a:r>
              <a:rPr lang="en" sz="1400">
                <a:solidFill>
                  <a:srgbClr val="0000FF"/>
                </a:solidFill>
              </a:rPr>
              <a:t>PERCENT_INFIELD</a:t>
            </a:r>
            <a:r>
              <a:rPr lang="en" sz="1400"/>
              <a:t> - Percentage of FTE considered in-field</a:t>
            </a:r>
            <a:endParaRPr sz="1400"/>
          </a:p>
          <a:p>
            <a:pPr marL="914400" lvl="1" indent="-304800" algn="l" rtl="0">
              <a:spcBef>
                <a:spcPts val="0"/>
              </a:spcBef>
              <a:spcAft>
                <a:spcPts val="0"/>
              </a:spcAft>
              <a:buSzPts val="1200"/>
              <a:buChar char="○"/>
            </a:pPr>
            <a:r>
              <a:rPr lang="en" sz="1200"/>
              <a:t>FTE_INFIELD   /   FTE_TOTAL_INFIELD</a:t>
            </a:r>
            <a:endParaRPr sz="1200"/>
          </a:p>
        </p:txBody>
      </p:sp>
      <p:sp>
        <p:nvSpPr>
          <p:cNvPr id="557" name="Google Shape;557;p7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42</a:t>
            </a:fld>
            <a:endParaRPr/>
          </a:p>
        </p:txBody>
      </p:sp>
      <p:pic>
        <p:nvPicPr>
          <p:cNvPr id="558" name="Google Shape;558;p77" descr="Teacher in-field data fields."/>
          <p:cNvPicPr preferRelativeResize="0"/>
          <p:nvPr/>
        </p:nvPicPr>
        <p:blipFill>
          <a:blip r:embed="rId3">
            <a:alphaModFix/>
          </a:blip>
          <a:stretch>
            <a:fillRect/>
          </a:stretch>
        </p:blipFill>
        <p:spPr>
          <a:xfrm>
            <a:off x="2741638" y="3210570"/>
            <a:ext cx="3660723" cy="18746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78" descr="Image of school level data."/>
          <p:cNvPicPr preferRelativeResize="0"/>
          <p:nvPr/>
        </p:nvPicPr>
        <p:blipFill>
          <a:blip r:embed="rId3">
            <a:alphaModFix/>
          </a:blip>
          <a:stretch>
            <a:fillRect/>
          </a:stretch>
        </p:blipFill>
        <p:spPr>
          <a:xfrm>
            <a:off x="2113538" y="1239050"/>
            <a:ext cx="4916925" cy="1820275"/>
          </a:xfrm>
          <a:prstGeom prst="rect">
            <a:avLst/>
          </a:prstGeom>
          <a:noFill/>
          <a:ln w="9525" cap="flat" cmpd="sng">
            <a:solidFill>
              <a:schemeClr val="dk1"/>
            </a:solidFill>
            <a:prstDash val="solid"/>
            <a:round/>
            <a:headEnd type="none" w="sm" len="sm"/>
            <a:tailEnd type="none" w="sm" len="sm"/>
          </a:ln>
        </p:spPr>
      </p:pic>
      <p:sp>
        <p:nvSpPr>
          <p:cNvPr id="564" name="Google Shape;564;p7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 Level Example - Understanding District Aggregations</a:t>
            </a:r>
            <a:endParaRPr/>
          </a:p>
        </p:txBody>
      </p:sp>
      <p:sp>
        <p:nvSpPr>
          <p:cNvPr id="565" name="Google Shape;565;p78"/>
          <p:cNvSpPr txBox="1">
            <a:spLocks noGrp="1"/>
          </p:cNvSpPr>
          <p:nvPr>
            <p:ph type="body" idx="1"/>
          </p:nvPr>
        </p:nvSpPr>
        <p:spPr>
          <a:xfrm>
            <a:off x="457200" y="9144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Analysis: Teacher Experience in Low (Q4) vs. High (Q1) Minority Schools</a:t>
            </a:r>
            <a:endParaRPr>
              <a:solidFill>
                <a:srgbClr val="00FF00"/>
              </a:solidFill>
            </a:endParaRPr>
          </a:p>
        </p:txBody>
      </p:sp>
      <p:sp>
        <p:nvSpPr>
          <p:cNvPr id="566" name="Google Shape;566;p7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43</a:t>
            </a:fld>
            <a:endParaRPr/>
          </a:p>
        </p:txBody>
      </p:sp>
      <p:sp>
        <p:nvSpPr>
          <p:cNvPr id="567" name="Google Shape;567;p78" descr="Highlighted section of table indicating minority quartile experience."/>
          <p:cNvSpPr/>
          <p:nvPr/>
        </p:nvSpPr>
        <p:spPr>
          <a:xfrm>
            <a:off x="4211900" y="1882675"/>
            <a:ext cx="744000" cy="4746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8" descr="Image highlighting FTE total experience."/>
          <p:cNvSpPr/>
          <p:nvPr/>
        </p:nvSpPr>
        <p:spPr>
          <a:xfrm>
            <a:off x="4955900" y="1882675"/>
            <a:ext cx="662100" cy="474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8" descr="Image highlighting FTE experienced."/>
          <p:cNvSpPr/>
          <p:nvPr/>
        </p:nvSpPr>
        <p:spPr>
          <a:xfrm>
            <a:off x="5618000" y="1882675"/>
            <a:ext cx="744000" cy="4746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0" name="Google Shape;570;p78">
            <a:extLst>
              <a:ext uri="{C183D7F6-B498-43B3-948B-1728B52AA6E4}">
                <adec:decorative xmlns:adec="http://schemas.microsoft.com/office/drawing/2017/decorative" val="1"/>
              </a:ext>
            </a:extLst>
          </p:cNvPr>
          <p:cNvPicPr preferRelativeResize="0"/>
          <p:nvPr/>
        </p:nvPicPr>
        <p:blipFill rotWithShape="1">
          <a:blip r:embed="rId4">
            <a:alphaModFix/>
          </a:blip>
          <a:srcRect b="26432"/>
          <a:stretch/>
        </p:blipFill>
        <p:spPr>
          <a:xfrm>
            <a:off x="57500" y="3677450"/>
            <a:ext cx="9029000" cy="850525"/>
          </a:xfrm>
          <a:prstGeom prst="rect">
            <a:avLst/>
          </a:prstGeom>
          <a:noFill/>
          <a:ln w="9525" cap="flat" cmpd="sng">
            <a:solidFill>
              <a:schemeClr val="dk1"/>
            </a:solidFill>
            <a:prstDash val="solid"/>
            <a:round/>
            <a:headEnd type="none" w="sm" len="sm"/>
            <a:tailEnd type="none" w="sm" len="sm"/>
          </a:ln>
        </p:spPr>
      </p:pic>
      <p:cxnSp>
        <p:nvCxnSpPr>
          <p:cNvPr id="571" name="Google Shape;571;p78">
            <a:extLst>
              <a:ext uri="{C183D7F6-B498-43B3-948B-1728B52AA6E4}">
                <adec:decorative xmlns:adec="http://schemas.microsoft.com/office/drawing/2017/decorative" val="1"/>
              </a:ext>
            </a:extLst>
          </p:cNvPr>
          <p:cNvCxnSpPr/>
          <p:nvPr/>
        </p:nvCxnSpPr>
        <p:spPr>
          <a:xfrm flipH="1">
            <a:off x="2590700" y="2379725"/>
            <a:ext cx="2379600" cy="1897800"/>
          </a:xfrm>
          <a:prstGeom prst="straightConnector1">
            <a:avLst/>
          </a:prstGeom>
          <a:noFill/>
          <a:ln w="28575" cap="flat" cmpd="sng">
            <a:solidFill>
              <a:srgbClr val="FF0000"/>
            </a:solidFill>
            <a:prstDash val="solid"/>
            <a:round/>
            <a:headEnd type="none" w="med" len="med"/>
            <a:tailEnd type="triangle" w="med" len="med"/>
          </a:ln>
        </p:spPr>
      </p:cxnSp>
      <p:sp>
        <p:nvSpPr>
          <p:cNvPr id="572" name="Google Shape;572;p78"/>
          <p:cNvSpPr txBox="1"/>
          <p:nvPr/>
        </p:nvSpPr>
        <p:spPr>
          <a:xfrm>
            <a:off x="2384175" y="3191388"/>
            <a:ext cx="1378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FF0000"/>
                </a:solidFill>
                <a:latin typeface="Calibri"/>
                <a:ea typeface="Calibri"/>
                <a:cs typeface="Calibri"/>
                <a:sym typeface="Calibri"/>
              </a:rPr>
              <a:t>175 + 75 + 50 = 300</a:t>
            </a:r>
            <a:endParaRPr sz="1100">
              <a:solidFill>
                <a:srgbClr val="FF0000"/>
              </a:solidFill>
              <a:latin typeface="Calibri"/>
              <a:ea typeface="Calibri"/>
              <a:cs typeface="Calibri"/>
              <a:sym typeface="Calibri"/>
            </a:endParaRPr>
          </a:p>
        </p:txBody>
      </p:sp>
      <p:cxnSp>
        <p:nvCxnSpPr>
          <p:cNvPr id="573" name="Google Shape;573;p78">
            <a:extLst>
              <a:ext uri="{C183D7F6-B498-43B3-948B-1728B52AA6E4}">
                <adec:decorative xmlns:adec="http://schemas.microsoft.com/office/drawing/2017/decorative" val="1"/>
              </a:ext>
            </a:extLst>
          </p:cNvPr>
          <p:cNvCxnSpPr/>
          <p:nvPr/>
        </p:nvCxnSpPr>
        <p:spPr>
          <a:xfrm flipH="1">
            <a:off x="3238400" y="2379725"/>
            <a:ext cx="2379600" cy="1897800"/>
          </a:xfrm>
          <a:prstGeom prst="straightConnector1">
            <a:avLst/>
          </a:prstGeom>
          <a:noFill/>
          <a:ln w="28575" cap="flat" cmpd="sng">
            <a:solidFill>
              <a:srgbClr val="00FF00"/>
            </a:solidFill>
            <a:prstDash val="solid"/>
            <a:round/>
            <a:headEnd type="none" w="med" len="med"/>
            <a:tailEnd type="triangle" w="med" len="med"/>
          </a:ln>
        </p:spPr>
      </p:cxnSp>
      <p:sp>
        <p:nvSpPr>
          <p:cNvPr id="574" name="Google Shape;574;p78"/>
          <p:cNvSpPr txBox="1"/>
          <p:nvPr/>
        </p:nvSpPr>
        <p:spPr>
          <a:xfrm>
            <a:off x="4407275" y="3191375"/>
            <a:ext cx="1378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FF00"/>
                </a:solidFill>
                <a:latin typeface="Calibri"/>
                <a:ea typeface="Calibri"/>
                <a:cs typeface="Calibri"/>
                <a:sym typeface="Calibri"/>
              </a:rPr>
              <a:t>100 + 0 + 50 = 150</a:t>
            </a:r>
            <a:endParaRPr sz="1100">
              <a:solidFill>
                <a:srgbClr val="00FF00"/>
              </a:solidFill>
              <a:latin typeface="Calibri"/>
              <a:ea typeface="Calibri"/>
              <a:cs typeface="Calibri"/>
              <a:sym typeface="Calibri"/>
            </a:endParaRPr>
          </a:p>
        </p:txBody>
      </p:sp>
      <p:sp>
        <p:nvSpPr>
          <p:cNvPr id="575" name="Google Shape;575;p78">
            <a:extLst>
              <a:ext uri="{C183D7F6-B498-43B3-948B-1728B52AA6E4}">
                <adec:decorative xmlns:adec="http://schemas.microsoft.com/office/drawing/2017/decorative" val="1"/>
              </a:ext>
            </a:extLst>
          </p:cNvPr>
          <p:cNvSpPr/>
          <p:nvPr/>
        </p:nvSpPr>
        <p:spPr>
          <a:xfrm>
            <a:off x="4211900" y="2665875"/>
            <a:ext cx="744000" cy="281400"/>
          </a:xfrm>
          <a:prstGeom prst="rect">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8">
            <a:extLst>
              <a:ext uri="{C183D7F6-B498-43B3-948B-1728B52AA6E4}">
                <adec:decorative xmlns:adec="http://schemas.microsoft.com/office/drawing/2017/decorative" val="1"/>
              </a:ext>
            </a:extLst>
          </p:cNvPr>
          <p:cNvSpPr/>
          <p:nvPr/>
        </p:nvSpPr>
        <p:spPr>
          <a:xfrm>
            <a:off x="4955900" y="2665875"/>
            <a:ext cx="662100" cy="2814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8">
            <a:extLst>
              <a:ext uri="{C183D7F6-B498-43B3-948B-1728B52AA6E4}">
                <adec:decorative xmlns:adec="http://schemas.microsoft.com/office/drawing/2017/decorative" val="1"/>
              </a:ext>
            </a:extLst>
          </p:cNvPr>
          <p:cNvSpPr/>
          <p:nvPr/>
        </p:nvSpPr>
        <p:spPr>
          <a:xfrm>
            <a:off x="5618000" y="2665875"/>
            <a:ext cx="744000" cy="281400"/>
          </a:xfrm>
          <a:prstGeom prst="rect">
            <a:avLst/>
          </a:prstGeom>
          <a:noFill/>
          <a:ln w="28575" cap="flat" cmpd="sng">
            <a:solidFill>
              <a:srgbClr val="99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8" name="Google Shape;578;p78">
            <a:extLst>
              <a:ext uri="{C183D7F6-B498-43B3-948B-1728B52AA6E4}">
                <adec:decorative xmlns:adec="http://schemas.microsoft.com/office/drawing/2017/decorative" val="1"/>
              </a:ext>
            </a:extLst>
          </p:cNvPr>
          <p:cNvCxnSpPr/>
          <p:nvPr/>
        </p:nvCxnSpPr>
        <p:spPr>
          <a:xfrm flipH="1">
            <a:off x="4985425" y="2947275"/>
            <a:ext cx="602400" cy="1345200"/>
          </a:xfrm>
          <a:prstGeom prst="straightConnector1">
            <a:avLst/>
          </a:prstGeom>
          <a:noFill/>
          <a:ln w="28575" cap="flat" cmpd="sng">
            <a:solidFill>
              <a:srgbClr val="FF9900"/>
            </a:solidFill>
            <a:prstDash val="solid"/>
            <a:round/>
            <a:headEnd type="none" w="med" len="med"/>
            <a:tailEnd type="triangle" w="med" len="med"/>
          </a:ln>
        </p:spPr>
      </p:cxnSp>
      <p:cxnSp>
        <p:nvCxnSpPr>
          <p:cNvPr id="579" name="Google Shape;579;p78">
            <a:extLst>
              <a:ext uri="{C183D7F6-B498-43B3-948B-1728B52AA6E4}">
                <adec:decorative xmlns:adec="http://schemas.microsoft.com/office/drawing/2017/decorative" val="1"/>
              </a:ext>
            </a:extLst>
          </p:cNvPr>
          <p:cNvCxnSpPr/>
          <p:nvPr/>
        </p:nvCxnSpPr>
        <p:spPr>
          <a:xfrm flipH="1">
            <a:off x="5759600" y="2947275"/>
            <a:ext cx="602400" cy="1345200"/>
          </a:xfrm>
          <a:prstGeom prst="straightConnector1">
            <a:avLst/>
          </a:prstGeom>
          <a:noFill/>
          <a:ln w="28575" cap="flat" cmpd="sng">
            <a:solidFill>
              <a:srgbClr val="9900FF"/>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000"/>
                                          </p:stCondLst>
                                        </p:cTn>
                                        <p:tgtEl>
                                          <p:spTgt spid="56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1000"/>
                                          </p:stCondLst>
                                        </p:cTn>
                                        <p:tgtEl>
                                          <p:spTgt spid="57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1000"/>
                                          </p:stCondLst>
                                        </p:cTn>
                                        <p:tgtEl>
                                          <p:spTgt spid="5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000"/>
                                          </p:stCondLst>
                                        </p:cTn>
                                        <p:tgtEl>
                                          <p:spTgt spid="56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1000"/>
                                          </p:stCondLst>
                                        </p:cTn>
                                        <p:tgtEl>
                                          <p:spTgt spid="57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1000"/>
                                          </p:stCondLst>
                                        </p:cTn>
                                        <p:tgtEl>
                                          <p:spTgt spid="574"/>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1000"/>
                                          </p:stCondLst>
                                        </p:cTn>
                                        <p:tgtEl>
                                          <p:spTgt spid="56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1000"/>
                                          </p:stCondLst>
                                        </p:cTn>
                                        <p:tgtEl>
                                          <p:spTgt spid="57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1000"/>
                                          </p:stCondLst>
                                        </p:cTn>
                                        <p:tgtEl>
                                          <p:spTgt spid="578"/>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5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79"/>
          <p:cNvSpPr txBox="1">
            <a:spLocks noGrp="1"/>
          </p:cNvSpPr>
          <p:nvPr>
            <p:ph type="body" idx="1"/>
          </p:nvPr>
        </p:nvSpPr>
        <p:spPr>
          <a:xfrm>
            <a:off x="457200" y="3592175"/>
            <a:ext cx="8520600" cy="918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sz="800">
              <a:solidFill>
                <a:srgbClr val="00FF00"/>
              </a:solidFill>
            </a:endParaRPr>
          </a:p>
          <a:p>
            <a:pPr marL="914400" lvl="1" indent="-292100" algn="l" rtl="0">
              <a:spcBef>
                <a:spcPts val="1200"/>
              </a:spcBef>
              <a:spcAft>
                <a:spcPts val="0"/>
              </a:spcAft>
              <a:buClr>
                <a:srgbClr val="FF9900"/>
              </a:buClr>
              <a:buSzPts val="1000"/>
              <a:buChar char="○"/>
            </a:pPr>
            <a:r>
              <a:rPr lang="en">
                <a:solidFill>
                  <a:srgbClr val="FF9900"/>
                </a:solidFill>
              </a:rPr>
              <a:t>ABC School only has 57.14% experienced teachers</a:t>
            </a:r>
            <a:endParaRPr>
              <a:solidFill>
                <a:srgbClr val="FF0000"/>
              </a:solidFill>
            </a:endParaRPr>
          </a:p>
        </p:txBody>
      </p:sp>
      <p:sp>
        <p:nvSpPr>
          <p:cNvPr id="585" name="Google Shape;585;p79"/>
          <p:cNvSpPr txBox="1">
            <a:spLocks noGrp="1"/>
          </p:cNvSpPr>
          <p:nvPr>
            <p:ph type="body" idx="1"/>
          </p:nvPr>
        </p:nvSpPr>
        <p:spPr>
          <a:xfrm>
            <a:off x="457200" y="3592175"/>
            <a:ext cx="8520600" cy="918600"/>
          </a:xfrm>
          <a:prstGeom prst="rect">
            <a:avLst/>
          </a:prstGeom>
        </p:spPr>
        <p:txBody>
          <a:bodyPr spcFirstLastPara="1" wrap="square" lIns="0" tIns="0" rIns="0" bIns="0" anchor="t" anchorCtr="0">
            <a:normAutofit/>
          </a:bodyPr>
          <a:lstStyle/>
          <a:p>
            <a:pPr marL="914400" lvl="1" indent="-292100" algn="l" rtl="0">
              <a:spcBef>
                <a:spcPts val="0"/>
              </a:spcBef>
              <a:spcAft>
                <a:spcPts val="0"/>
              </a:spcAft>
              <a:buClr>
                <a:srgbClr val="00FF00"/>
              </a:buClr>
              <a:buSzPts val="1000"/>
              <a:buChar char="○"/>
            </a:pPr>
            <a:r>
              <a:rPr lang="en">
                <a:solidFill>
                  <a:srgbClr val="00FF00"/>
                </a:solidFill>
              </a:rPr>
              <a:t>XYZ School has 100% experienced teachers</a:t>
            </a:r>
            <a:endParaRPr>
              <a:solidFill>
                <a:srgbClr val="FF0000"/>
              </a:solidFill>
            </a:endParaRPr>
          </a:p>
        </p:txBody>
      </p:sp>
      <p:sp>
        <p:nvSpPr>
          <p:cNvPr id="586" name="Google Shape;586;p79"/>
          <p:cNvSpPr txBox="1">
            <a:spLocks noGrp="1"/>
          </p:cNvSpPr>
          <p:nvPr>
            <p:ph type="body" idx="1"/>
          </p:nvPr>
        </p:nvSpPr>
        <p:spPr>
          <a:xfrm>
            <a:off x="457200" y="914400"/>
            <a:ext cx="8520600" cy="35964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Analysis: Teacher Experience in Low (Q4) vs. High (Q1) Minority Schools</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330200" algn="l" rtl="0">
              <a:spcBef>
                <a:spcPts val="1200"/>
              </a:spcBef>
              <a:spcAft>
                <a:spcPts val="0"/>
              </a:spcAft>
              <a:buSzPts val="1600"/>
              <a:buChar char="●"/>
            </a:pPr>
            <a:r>
              <a:rPr lang="en"/>
              <a:t>Determine which schools may be contributing to this gap</a:t>
            </a:r>
            <a:endParaRPr>
              <a:solidFill>
                <a:srgbClr val="FF0000"/>
              </a:solidFill>
            </a:endParaRPr>
          </a:p>
        </p:txBody>
      </p:sp>
      <p:sp>
        <p:nvSpPr>
          <p:cNvPr id="587" name="Google Shape;587;p79"/>
          <p:cNvSpPr txBox="1">
            <a:spLocks noGrp="1"/>
          </p:cNvSpPr>
          <p:nvPr>
            <p:ph type="body" idx="1"/>
          </p:nvPr>
        </p:nvSpPr>
        <p:spPr>
          <a:xfrm>
            <a:off x="457200" y="3592175"/>
            <a:ext cx="8520600" cy="918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sz="800">
              <a:solidFill>
                <a:srgbClr val="00FF00"/>
              </a:solidFill>
            </a:endParaRPr>
          </a:p>
          <a:p>
            <a:pPr marL="0" lvl="0" indent="0" algn="l" rtl="0">
              <a:spcBef>
                <a:spcPts val="1200"/>
              </a:spcBef>
              <a:spcAft>
                <a:spcPts val="0"/>
              </a:spcAft>
              <a:buNone/>
            </a:pPr>
            <a:endParaRPr sz="700">
              <a:solidFill>
                <a:srgbClr val="FF9900"/>
              </a:solidFill>
            </a:endParaRPr>
          </a:p>
          <a:p>
            <a:pPr marL="914400" lvl="1" indent="-292100" algn="l" rtl="0">
              <a:spcBef>
                <a:spcPts val="1200"/>
              </a:spcBef>
              <a:spcAft>
                <a:spcPts val="0"/>
              </a:spcAft>
              <a:buClr>
                <a:srgbClr val="FF0000"/>
              </a:buClr>
              <a:buSzPts val="1000"/>
              <a:buChar char="○"/>
            </a:pPr>
            <a:r>
              <a:rPr lang="en">
                <a:solidFill>
                  <a:srgbClr val="FF0000"/>
                </a:solidFill>
              </a:rPr>
              <a:t>123 School has 0% experienced teachers</a:t>
            </a:r>
            <a:endParaRPr>
              <a:solidFill>
                <a:srgbClr val="FF0000"/>
              </a:solidFill>
            </a:endParaRPr>
          </a:p>
        </p:txBody>
      </p:sp>
      <p:pic>
        <p:nvPicPr>
          <p:cNvPr id="588" name="Google Shape;588;p79" descr="Image showcasing an example of school level data."/>
          <p:cNvPicPr preferRelativeResize="0"/>
          <p:nvPr/>
        </p:nvPicPr>
        <p:blipFill>
          <a:blip r:embed="rId3">
            <a:alphaModFix/>
          </a:blip>
          <a:stretch>
            <a:fillRect/>
          </a:stretch>
        </p:blipFill>
        <p:spPr>
          <a:xfrm>
            <a:off x="2113538" y="1239050"/>
            <a:ext cx="4916925" cy="1820275"/>
          </a:xfrm>
          <a:prstGeom prst="rect">
            <a:avLst/>
          </a:prstGeom>
          <a:noFill/>
          <a:ln w="9525" cap="flat" cmpd="sng">
            <a:solidFill>
              <a:schemeClr val="dk1"/>
            </a:solidFill>
            <a:prstDash val="solid"/>
            <a:round/>
            <a:headEnd type="none" w="sm" len="sm"/>
            <a:tailEnd type="none" w="sm" len="sm"/>
          </a:ln>
        </p:spPr>
      </p:pic>
      <p:sp>
        <p:nvSpPr>
          <p:cNvPr id="589" name="Google Shape;589;p7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School Level Example - Identifying Trends</a:t>
            </a:r>
            <a:endParaRPr/>
          </a:p>
        </p:txBody>
      </p:sp>
      <p:sp>
        <p:nvSpPr>
          <p:cNvPr id="590" name="Google Shape;590;p7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44</a:t>
            </a:fld>
            <a:endParaRPr/>
          </a:p>
        </p:txBody>
      </p:sp>
      <p:sp>
        <p:nvSpPr>
          <p:cNvPr id="591" name="Google Shape;591;p79"/>
          <p:cNvSpPr txBox="1"/>
          <p:nvPr/>
        </p:nvSpPr>
        <p:spPr>
          <a:xfrm>
            <a:off x="7342500" y="1407450"/>
            <a:ext cx="1536300" cy="1483500"/>
          </a:xfrm>
          <a:prstGeom prst="rect">
            <a:avLst/>
          </a:prstGeom>
          <a:noFill/>
          <a:ln w="9525" cap="flat" cmpd="sng">
            <a:solidFill>
              <a:srgbClr val="7F7F7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latin typeface="Calibri"/>
                <a:ea typeface="Calibri"/>
                <a:cs typeface="Calibri"/>
                <a:sym typeface="Calibri"/>
              </a:rPr>
              <a:t>Only 50% of teachers in Q1 schools are experienced, compared to 97.14% in Q4 schools</a:t>
            </a:r>
            <a:endParaRPr sz="1300">
              <a:latin typeface="Calibri"/>
              <a:ea typeface="Calibri"/>
              <a:cs typeface="Calibri"/>
              <a:sym typeface="Calibri"/>
            </a:endParaRPr>
          </a:p>
        </p:txBody>
      </p:sp>
      <p:sp>
        <p:nvSpPr>
          <p:cNvPr id="592" name="Google Shape;592;p79">
            <a:extLst>
              <a:ext uri="{C183D7F6-B498-43B3-948B-1728B52AA6E4}">
                <adec:decorative xmlns:adec="http://schemas.microsoft.com/office/drawing/2017/decorative" val="1"/>
              </a:ext>
            </a:extLst>
          </p:cNvPr>
          <p:cNvSpPr/>
          <p:nvPr/>
        </p:nvSpPr>
        <p:spPr>
          <a:xfrm>
            <a:off x="2665875" y="2183925"/>
            <a:ext cx="4398000" cy="173100"/>
          </a:xfrm>
          <a:prstGeom prst="rect">
            <a:avLst/>
          </a:prstGeom>
          <a:noFill/>
          <a:ln w="2857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9">
            <a:extLst>
              <a:ext uri="{C183D7F6-B498-43B3-948B-1728B52AA6E4}">
                <adec:decorative xmlns:adec="http://schemas.microsoft.com/office/drawing/2017/decorative" val="1"/>
              </a:ext>
            </a:extLst>
          </p:cNvPr>
          <p:cNvSpPr/>
          <p:nvPr/>
        </p:nvSpPr>
        <p:spPr>
          <a:xfrm>
            <a:off x="2665875" y="1861900"/>
            <a:ext cx="4398000" cy="173100"/>
          </a:xfrm>
          <a:prstGeom prst="rect">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9">
            <a:extLst>
              <a:ext uri="{C183D7F6-B498-43B3-948B-1728B52AA6E4}">
                <adec:decorative xmlns:adec="http://schemas.microsoft.com/office/drawing/2017/decorative" val="1"/>
              </a:ext>
            </a:extLst>
          </p:cNvPr>
          <p:cNvSpPr/>
          <p:nvPr/>
        </p:nvSpPr>
        <p:spPr>
          <a:xfrm>
            <a:off x="2665875" y="2035000"/>
            <a:ext cx="4398000" cy="173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000"/>
                                          </p:stCondLst>
                                        </p:cTn>
                                        <p:tgtEl>
                                          <p:spTgt spid="59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000"/>
                                          </p:stCondLst>
                                        </p:cTn>
                                        <p:tgtEl>
                                          <p:spTgt spid="59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5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0"/>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 Workshopping</a:t>
            </a:r>
            <a:br>
              <a:rPr lang="en"/>
            </a:br>
            <a:r>
              <a:rPr lang="en"/>
              <a:t>Round 2</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Breakouts for Activity</a:t>
            </a:r>
            <a:endParaRPr/>
          </a:p>
        </p:txBody>
      </p:sp>
      <p:sp>
        <p:nvSpPr>
          <p:cNvPr id="605" name="Google Shape;605;p81"/>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Main Room</a:t>
            </a:r>
            <a:endParaRPr/>
          </a:p>
          <a:p>
            <a:pPr marL="914400" lvl="1" indent="-292100" algn="l" rtl="0">
              <a:spcBef>
                <a:spcPts val="0"/>
              </a:spcBef>
              <a:spcAft>
                <a:spcPts val="0"/>
              </a:spcAft>
              <a:buSzPts val="1000"/>
              <a:buChar char="○"/>
            </a:pPr>
            <a:r>
              <a:rPr lang="en"/>
              <a:t>Tech issues; help with Zoom</a:t>
            </a:r>
            <a:endParaRPr/>
          </a:p>
          <a:p>
            <a:pPr marL="457200" lvl="0" indent="-330200" algn="l" rtl="0">
              <a:spcBef>
                <a:spcPts val="0"/>
              </a:spcBef>
              <a:spcAft>
                <a:spcPts val="0"/>
              </a:spcAft>
              <a:buSzPts val="1600"/>
              <a:buChar char="●"/>
            </a:pPr>
            <a:r>
              <a:rPr lang="en"/>
              <a:t>Rooms 1 (most support)</a:t>
            </a:r>
            <a:endParaRPr/>
          </a:p>
          <a:p>
            <a:pPr marL="914400" lvl="1" indent="-292100" algn="l" rtl="0">
              <a:spcBef>
                <a:spcPts val="0"/>
              </a:spcBef>
              <a:spcAft>
                <a:spcPts val="0"/>
              </a:spcAft>
              <a:buSzPts val="1000"/>
              <a:buChar char="○"/>
            </a:pPr>
            <a:r>
              <a:rPr lang="en"/>
              <a:t>CDE staff to help with quick LEA technical questions</a:t>
            </a:r>
            <a:endParaRPr/>
          </a:p>
          <a:p>
            <a:pPr marL="914400" lvl="1" indent="-292100" algn="l" rtl="0">
              <a:spcBef>
                <a:spcPts val="0"/>
              </a:spcBef>
              <a:spcAft>
                <a:spcPts val="0"/>
              </a:spcAft>
              <a:buSzPts val="1000"/>
              <a:buChar char="○"/>
            </a:pPr>
            <a:r>
              <a:rPr lang="en"/>
              <a:t>Help understanding the spreadsheet</a:t>
            </a:r>
            <a:endParaRPr/>
          </a:p>
          <a:p>
            <a:pPr marL="457200" lvl="0" indent="-330200" algn="l" rtl="0">
              <a:spcBef>
                <a:spcPts val="0"/>
              </a:spcBef>
              <a:spcAft>
                <a:spcPts val="0"/>
              </a:spcAft>
              <a:buSzPts val="1600"/>
              <a:buChar char="●"/>
            </a:pPr>
            <a:r>
              <a:rPr lang="en"/>
              <a:t>Rooms 2-11 (some support)</a:t>
            </a:r>
            <a:endParaRPr/>
          </a:p>
          <a:p>
            <a:pPr marL="914400" lvl="1" indent="-292100" algn="l" rtl="0">
              <a:spcBef>
                <a:spcPts val="0"/>
              </a:spcBef>
              <a:spcAft>
                <a:spcPts val="0"/>
              </a:spcAft>
              <a:buSzPts val="1000"/>
              <a:buChar char="○"/>
            </a:pPr>
            <a:r>
              <a:rPr lang="en"/>
              <a:t>Districts to collaborate with other districts or their own team</a:t>
            </a:r>
            <a:endParaRPr/>
          </a:p>
          <a:p>
            <a:pPr marL="914400" lvl="1" indent="-292100" algn="l" rtl="0">
              <a:spcBef>
                <a:spcPts val="0"/>
              </a:spcBef>
              <a:spcAft>
                <a:spcPts val="0"/>
              </a:spcAft>
              <a:buSzPts val="1000"/>
              <a:buChar char="○"/>
            </a:pPr>
            <a:r>
              <a:rPr lang="en"/>
              <a:t>CDE popping in &amp; out to answer questions</a:t>
            </a:r>
            <a:endParaRPr/>
          </a:p>
          <a:p>
            <a:pPr marL="457200" lvl="0" indent="-330200" algn="l" rtl="0">
              <a:spcBef>
                <a:spcPts val="0"/>
              </a:spcBef>
              <a:spcAft>
                <a:spcPts val="0"/>
              </a:spcAft>
              <a:buSzPts val="1600"/>
              <a:buChar char="●"/>
            </a:pPr>
            <a:r>
              <a:rPr lang="en"/>
              <a:t>Parking Lot - </a:t>
            </a:r>
            <a:r>
              <a:rPr lang="en" u="sng">
                <a:solidFill>
                  <a:schemeClr val="hlink"/>
                </a:solidFill>
                <a:hlinkClick r:id="rId3"/>
              </a:rPr>
              <a:t>Jamboard</a:t>
            </a:r>
            <a:r>
              <a:rPr lang="en"/>
              <a:t> Slide 1</a:t>
            </a:r>
            <a:endParaRPr/>
          </a:p>
          <a:p>
            <a:pPr marL="914400" lvl="1" indent="-292100" algn="l" rtl="0">
              <a:spcBef>
                <a:spcPts val="0"/>
              </a:spcBef>
              <a:spcAft>
                <a:spcPts val="0"/>
              </a:spcAft>
              <a:buSzPts val="1000"/>
              <a:buChar char="○"/>
            </a:pPr>
            <a:r>
              <a:rPr lang="en"/>
              <a:t>Specific questions about EDT (wide range questions)</a:t>
            </a:r>
            <a:endParaRPr/>
          </a:p>
        </p:txBody>
      </p:sp>
      <p:sp>
        <p:nvSpPr>
          <p:cNvPr id="606" name="Google Shape;606;p8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46</a:t>
            </a:fld>
            <a:endParaRPr/>
          </a:p>
        </p:txBody>
      </p:sp>
      <p:sp>
        <p:nvSpPr>
          <p:cNvPr id="607" name="Google Shape;607;p81"/>
          <p:cNvSpPr/>
          <p:nvPr/>
        </p:nvSpPr>
        <p:spPr>
          <a:xfrm>
            <a:off x="6107900" y="3269825"/>
            <a:ext cx="2746200" cy="9276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If your team needs an additional breakout room, let us know in the main room.</a:t>
            </a:r>
            <a:endParaRPr b="1"/>
          </a:p>
        </p:txBody>
      </p:sp>
      <p:sp>
        <p:nvSpPr>
          <p:cNvPr id="608" name="Google Shape;608;p81"/>
          <p:cNvSpPr/>
          <p:nvPr/>
        </p:nvSpPr>
        <p:spPr>
          <a:xfrm>
            <a:off x="5387450" y="228600"/>
            <a:ext cx="3646350" cy="2330748"/>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If you want a CDE person to hop into your room, have someone go back to the main room and chat us.</a:t>
            </a:r>
            <a:endParaRPr sz="7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Activity: Guiding Questions for Breakout Rooms (15 minutes)</a:t>
            </a:r>
            <a:endParaRPr/>
          </a:p>
        </p:txBody>
      </p:sp>
      <p:sp>
        <p:nvSpPr>
          <p:cNvPr id="614" name="Google Shape;614;p82"/>
          <p:cNvSpPr txBox="1">
            <a:spLocks noGrp="1"/>
          </p:cNvSpPr>
          <p:nvPr>
            <p:ph type="body" idx="1"/>
          </p:nvPr>
        </p:nvSpPr>
        <p:spPr>
          <a:xfrm>
            <a:off x="457200" y="1143000"/>
            <a:ext cx="8276400" cy="33483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t>Review and discuss your data in breakout rooms by answering the following questions. Individuals or a group note taker should capture thoughts on the </a:t>
            </a:r>
            <a:r>
              <a:rPr lang="en" u="sng">
                <a:solidFill>
                  <a:schemeClr val="hlink"/>
                </a:solidFill>
                <a:hlinkClick r:id="rId3"/>
              </a:rPr>
              <a:t>Jamboard</a:t>
            </a:r>
            <a:r>
              <a:rPr lang="en"/>
              <a:t> slides 8-11 as sticky notes. (Feel free to sort and filter as you wish. It’s playtime!)</a:t>
            </a:r>
            <a:endParaRPr/>
          </a:p>
          <a:p>
            <a:pPr marL="457200" lvl="0" indent="-330200" algn="l" rtl="0">
              <a:spcBef>
                <a:spcPts val="1200"/>
              </a:spcBef>
              <a:spcAft>
                <a:spcPts val="0"/>
              </a:spcAft>
              <a:buSzPts val="1600"/>
              <a:buChar char="●"/>
            </a:pPr>
            <a:r>
              <a:rPr lang="en"/>
              <a:t>When you sort the schools by % experience, are there any patterns that you see?</a:t>
            </a:r>
            <a:endParaRPr/>
          </a:p>
          <a:p>
            <a:pPr marL="457200" lvl="0" indent="-330200" algn="l" rtl="0">
              <a:spcBef>
                <a:spcPts val="0"/>
              </a:spcBef>
              <a:spcAft>
                <a:spcPts val="0"/>
              </a:spcAft>
              <a:buSzPts val="1600"/>
              <a:buChar char="●"/>
            </a:pPr>
            <a:r>
              <a:rPr lang="en"/>
              <a:t>When you sort the schools by % in-field, are there any patterns that you see?</a:t>
            </a:r>
            <a:endParaRPr/>
          </a:p>
          <a:p>
            <a:pPr marL="457200" lvl="0" indent="-330200" algn="l" rtl="0">
              <a:spcBef>
                <a:spcPts val="0"/>
              </a:spcBef>
              <a:spcAft>
                <a:spcPts val="0"/>
              </a:spcAft>
              <a:buSzPts val="1600"/>
              <a:buChar char="●"/>
            </a:pPr>
            <a:r>
              <a:rPr lang="en"/>
              <a:t>Does your school level data seem like an accurate reflection of how you’ve perceived staffing at various schools?</a:t>
            </a:r>
            <a:endParaRPr/>
          </a:p>
          <a:p>
            <a:pPr marL="457200" lvl="0" indent="-330200" algn="l" rtl="0">
              <a:spcBef>
                <a:spcPts val="0"/>
              </a:spcBef>
              <a:spcAft>
                <a:spcPts val="0"/>
              </a:spcAft>
              <a:buSzPts val="1600"/>
              <a:buChar char="●"/>
            </a:pPr>
            <a:r>
              <a:rPr lang="en"/>
              <a:t>What are some overall thoughts you have about your LEA’s EDT school level data?</a:t>
            </a:r>
            <a:endParaRPr/>
          </a:p>
          <a:p>
            <a:pPr marL="457200" lvl="0" indent="-330200" algn="l" rtl="0">
              <a:spcBef>
                <a:spcPts val="0"/>
              </a:spcBef>
              <a:spcAft>
                <a:spcPts val="0"/>
              </a:spcAft>
              <a:buSzPts val="1600"/>
              <a:buChar char="●"/>
            </a:pPr>
            <a:r>
              <a:rPr lang="en"/>
              <a:t>(Are there individual schools whose data is concerning and may require action?)</a:t>
            </a:r>
            <a:endParaRPr/>
          </a:p>
          <a:p>
            <a:pPr marL="0" lvl="0" indent="0" algn="l" rtl="0">
              <a:spcBef>
                <a:spcPts val="1200"/>
              </a:spcBef>
              <a:spcAft>
                <a:spcPts val="1200"/>
              </a:spcAft>
              <a:buNone/>
            </a:pPr>
            <a:r>
              <a:rPr lang="en"/>
              <a:t>Be prepared to share out your answers with the whole group.</a:t>
            </a:r>
            <a:endParaRPr/>
          </a:p>
        </p:txBody>
      </p:sp>
      <p:sp>
        <p:nvSpPr>
          <p:cNvPr id="615" name="Google Shape;615;p8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83"/>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Next Steps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8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Next Steps</a:t>
            </a:r>
            <a:endParaRPr/>
          </a:p>
        </p:txBody>
      </p:sp>
      <p:sp>
        <p:nvSpPr>
          <p:cNvPr id="626" name="Google Shape;626;p8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Reflect on internal systems/procedures for annually reviewing EDT data. </a:t>
            </a:r>
            <a:endParaRPr/>
          </a:p>
          <a:p>
            <a:pPr marL="457200" lvl="0" indent="-330200" algn="l" rtl="0">
              <a:spcBef>
                <a:spcPts val="0"/>
              </a:spcBef>
              <a:spcAft>
                <a:spcPts val="0"/>
              </a:spcAft>
              <a:buSzPts val="1600"/>
              <a:buChar char="●"/>
            </a:pPr>
            <a:r>
              <a:rPr lang="en"/>
              <a:t>Discuss your LEA’s 20-21 EDT data with appropriate staff in your district.</a:t>
            </a:r>
            <a:endParaRPr/>
          </a:p>
          <a:p>
            <a:pPr marL="457200" lvl="0" indent="-330200" algn="l" rtl="0">
              <a:spcBef>
                <a:spcPts val="0"/>
              </a:spcBef>
              <a:spcAft>
                <a:spcPts val="0"/>
              </a:spcAft>
              <a:buSzPts val="1600"/>
              <a:buChar char="●"/>
            </a:pPr>
            <a:r>
              <a:rPr lang="en"/>
              <a:t>Begin having conversations with key stakeholder groups (superintendent/leadership, school board, DAC, union, etc.) about conclusions that can be drawn from the data.</a:t>
            </a:r>
            <a:endParaRPr/>
          </a:p>
          <a:p>
            <a:pPr marL="914400" lvl="1" indent="-292100" algn="l" rtl="0">
              <a:spcBef>
                <a:spcPts val="0"/>
              </a:spcBef>
              <a:spcAft>
                <a:spcPts val="0"/>
              </a:spcAft>
              <a:buSzPts val="1000"/>
              <a:buChar char="○"/>
            </a:pPr>
            <a:r>
              <a:rPr lang="en" u="sng">
                <a:solidFill>
                  <a:schemeClr val="hlink"/>
                </a:solidFill>
                <a:hlinkClick r:id="rId3"/>
              </a:rPr>
              <a:t>EDT Stakeholder PPT Template</a:t>
            </a:r>
            <a:endParaRPr/>
          </a:p>
          <a:p>
            <a:pPr marL="457200" lvl="0" indent="-330200" algn="l" rtl="0">
              <a:spcBef>
                <a:spcPts val="0"/>
              </a:spcBef>
              <a:spcAft>
                <a:spcPts val="0"/>
              </a:spcAft>
              <a:buSzPts val="1600"/>
              <a:buChar char="●"/>
            </a:pPr>
            <a:r>
              <a:rPr lang="en"/>
              <a:t>Prepare for action planning based off EDT realizations.</a:t>
            </a:r>
            <a:endParaRPr/>
          </a:p>
          <a:p>
            <a:pPr marL="914400" lvl="1" indent="-292100" algn="l" rtl="0">
              <a:spcBef>
                <a:spcPts val="0"/>
              </a:spcBef>
              <a:spcAft>
                <a:spcPts val="0"/>
              </a:spcAft>
              <a:buSzPts val="1000"/>
              <a:buChar char="○"/>
            </a:pPr>
            <a:r>
              <a:rPr lang="en"/>
              <a:t>Attend training #3 of this EDT series. (March/April)</a:t>
            </a:r>
            <a:endParaRPr/>
          </a:p>
        </p:txBody>
      </p:sp>
      <p:sp>
        <p:nvSpPr>
          <p:cNvPr id="627" name="Google Shape;627;p8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About this Training</a:t>
            </a:r>
            <a:endParaRPr/>
          </a:p>
        </p:txBody>
      </p:sp>
      <p:sp>
        <p:nvSpPr>
          <p:cNvPr id="257" name="Google Shape;257;p40"/>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We will follow a workshop model.</a:t>
            </a:r>
            <a:endParaRPr/>
          </a:p>
          <a:p>
            <a:pPr marL="914400" lvl="1" indent="-292100" algn="l" rtl="0">
              <a:spcBef>
                <a:spcPts val="0"/>
              </a:spcBef>
              <a:spcAft>
                <a:spcPts val="0"/>
              </a:spcAft>
              <a:buSzPts val="1000"/>
              <a:buChar char="○"/>
            </a:pPr>
            <a:r>
              <a:rPr lang="en"/>
              <a:t>Participation and engagement are crucial.</a:t>
            </a:r>
            <a:endParaRPr/>
          </a:p>
          <a:p>
            <a:pPr marL="457200" lvl="0" indent="-330200" algn="l" rtl="0">
              <a:spcBef>
                <a:spcPts val="0"/>
              </a:spcBef>
              <a:spcAft>
                <a:spcPts val="0"/>
              </a:spcAft>
              <a:buSzPts val="1600"/>
              <a:buChar char="●"/>
            </a:pPr>
            <a:r>
              <a:rPr lang="en"/>
              <a:t>Parts of the training will be interactive.</a:t>
            </a:r>
            <a:endParaRPr/>
          </a:p>
          <a:p>
            <a:pPr marL="914400" lvl="1" indent="-292100" algn="l" rtl="0">
              <a:spcBef>
                <a:spcPts val="0"/>
              </a:spcBef>
              <a:spcAft>
                <a:spcPts val="0"/>
              </a:spcAft>
              <a:buSzPts val="1000"/>
              <a:buChar char="○"/>
            </a:pPr>
            <a:r>
              <a:rPr lang="en"/>
              <a:t>Participation and engagement are crucial.</a:t>
            </a:r>
            <a:endParaRPr/>
          </a:p>
          <a:p>
            <a:pPr marL="457200" lvl="0" indent="-330200" algn="l" rtl="0">
              <a:spcBef>
                <a:spcPts val="0"/>
              </a:spcBef>
              <a:spcAft>
                <a:spcPts val="0"/>
              </a:spcAft>
              <a:buSzPts val="1600"/>
              <a:buChar char="●"/>
            </a:pPr>
            <a:r>
              <a:rPr lang="en"/>
              <a:t>You will need access to your LEA’s 20-21 EDT Data file.</a:t>
            </a:r>
            <a:endParaRPr/>
          </a:p>
          <a:p>
            <a:pPr marL="914400" lvl="1" indent="-292100" algn="l" rtl="0">
              <a:spcBef>
                <a:spcPts val="0"/>
              </a:spcBef>
              <a:spcAft>
                <a:spcPts val="0"/>
              </a:spcAft>
              <a:buSzPts val="1000"/>
              <a:buChar char="○"/>
            </a:pPr>
            <a:r>
              <a:rPr lang="en"/>
              <a:t>Excel file found in Syncplicity.</a:t>
            </a:r>
            <a:endParaRPr/>
          </a:p>
          <a:p>
            <a:pPr marL="914400" lvl="1" indent="-292100" algn="l" rtl="0">
              <a:spcBef>
                <a:spcPts val="0"/>
              </a:spcBef>
              <a:spcAft>
                <a:spcPts val="0"/>
              </a:spcAft>
              <a:buSzPts val="1000"/>
              <a:buChar char="○"/>
            </a:pPr>
            <a:r>
              <a:rPr lang="en"/>
              <a:t>Chat for help if you do not have access.</a:t>
            </a:r>
            <a:endParaRPr/>
          </a:p>
          <a:p>
            <a:pPr marL="914400" lvl="1" indent="-292100" algn="l" rtl="0">
              <a:spcBef>
                <a:spcPts val="0"/>
              </a:spcBef>
              <a:spcAft>
                <a:spcPts val="0"/>
              </a:spcAft>
              <a:buSzPts val="1000"/>
              <a:buChar char="○"/>
            </a:pPr>
            <a:r>
              <a:rPr lang="en"/>
              <a:t>Access comes from an email from Syncplicity itself (check junk/spam)</a:t>
            </a:r>
            <a:endParaRPr/>
          </a:p>
          <a:p>
            <a:pPr marL="0" lvl="0" indent="0" algn="l" rtl="0">
              <a:spcBef>
                <a:spcPts val="1200"/>
              </a:spcBef>
              <a:spcAft>
                <a:spcPts val="1200"/>
              </a:spcAft>
              <a:buNone/>
            </a:pPr>
            <a:endParaRPr/>
          </a:p>
        </p:txBody>
      </p:sp>
      <p:sp>
        <p:nvSpPr>
          <p:cNvPr id="258" name="Google Shape;258;p4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5"/>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 and Parking Lot</a:t>
            </a:r>
            <a:endParaRPr/>
          </a:p>
          <a:p>
            <a:pPr marL="0" lvl="0" indent="0" algn="ctr" rtl="0">
              <a:spcBef>
                <a:spcPts val="0"/>
              </a:spcBef>
              <a:spcAft>
                <a:spcPts val="0"/>
              </a:spcAft>
              <a:buNone/>
            </a:pPr>
            <a:r>
              <a:rPr lang="en" sz="1900"/>
              <a:t>Any unanswered questions will be collected and responded to via email.</a:t>
            </a:r>
            <a:endParaRPr sz="19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6"/>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Closing</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Upcoming Trainings</a:t>
            </a:r>
            <a:endParaRPr/>
          </a:p>
        </p:txBody>
      </p:sp>
      <p:sp>
        <p:nvSpPr>
          <p:cNvPr id="643" name="Google Shape;643;p87"/>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EDT Series Training #3: Implementing Changes Using EDT Data</a:t>
            </a:r>
            <a:endParaRPr b="1"/>
          </a:p>
          <a:p>
            <a:pPr marL="0" lvl="0" indent="0" algn="l" rtl="0">
              <a:spcBef>
                <a:spcPts val="1200"/>
              </a:spcBef>
              <a:spcAft>
                <a:spcPts val="0"/>
              </a:spcAft>
              <a:buNone/>
            </a:pPr>
            <a:r>
              <a:rPr lang="en"/>
              <a:t>	Date: TBD Feb/March</a:t>
            </a:r>
            <a:endParaRPr/>
          </a:p>
          <a:p>
            <a:pPr marL="0" lvl="0" indent="0" algn="l" rtl="0">
              <a:spcBef>
                <a:spcPts val="1200"/>
              </a:spcBef>
              <a:spcAft>
                <a:spcPts val="0"/>
              </a:spcAft>
              <a:buNone/>
            </a:pPr>
            <a:endParaRPr/>
          </a:p>
          <a:p>
            <a:pPr marL="0" lvl="0" indent="0" algn="l" rtl="0">
              <a:spcBef>
                <a:spcPts val="1200"/>
              </a:spcBef>
              <a:spcAft>
                <a:spcPts val="0"/>
              </a:spcAft>
              <a:buNone/>
            </a:pPr>
            <a:r>
              <a:rPr lang="en" b="1"/>
              <a:t>EDT Series Training #4: Building an EDT Plan</a:t>
            </a:r>
            <a:endParaRPr b="1"/>
          </a:p>
          <a:p>
            <a:pPr marL="0" lvl="0" indent="0" algn="l" rtl="0">
              <a:spcBef>
                <a:spcPts val="1200"/>
              </a:spcBef>
              <a:spcAft>
                <a:spcPts val="0"/>
              </a:spcAft>
              <a:buNone/>
            </a:pPr>
            <a:r>
              <a:rPr lang="en"/>
              <a:t>	Date: TBD April/May</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*more info will be in the Beeline and in Office Hours</a:t>
            </a:r>
            <a:endParaRPr/>
          </a:p>
        </p:txBody>
      </p:sp>
      <p:sp>
        <p:nvSpPr>
          <p:cNvPr id="644" name="Google Shape;644;p87"/>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52</a:t>
            </a:fld>
            <a:endParaRPr/>
          </a:p>
        </p:txBody>
      </p:sp>
      <p:pic>
        <p:nvPicPr>
          <p:cNvPr id="645" name="Google Shape;645;p8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114288" y="1994113"/>
            <a:ext cx="2619375" cy="17430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EDT Resources</a:t>
            </a:r>
            <a:endParaRPr/>
          </a:p>
        </p:txBody>
      </p:sp>
      <p:sp>
        <p:nvSpPr>
          <p:cNvPr id="651" name="Google Shape;651;p88"/>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u="sng">
                <a:solidFill>
                  <a:schemeClr val="hlink"/>
                </a:solidFill>
                <a:hlinkClick r:id="rId3"/>
              </a:rPr>
              <a:t>EDT Website &amp; FAQs</a:t>
            </a:r>
            <a:endParaRPr/>
          </a:p>
          <a:p>
            <a:pPr marL="0" lvl="0" indent="0" algn="l" rtl="0">
              <a:spcBef>
                <a:spcPts val="1200"/>
              </a:spcBef>
              <a:spcAft>
                <a:spcPts val="0"/>
              </a:spcAft>
              <a:buNone/>
            </a:pPr>
            <a:r>
              <a:rPr lang="en" u="sng">
                <a:solidFill>
                  <a:schemeClr val="hlink"/>
                </a:solidFill>
                <a:hlinkClick r:id="rId4"/>
              </a:rPr>
              <a:t>EDT Planning Guidance</a:t>
            </a:r>
            <a:endParaRPr/>
          </a:p>
          <a:p>
            <a:pPr marL="0" lvl="0" indent="0" algn="l" rtl="0">
              <a:spcBef>
                <a:spcPts val="1200"/>
              </a:spcBef>
              <a:spcAft>
                <a:spcPts val="0"/>
              </a:spcAft>
              <a:buNone/>
            </a:pPr>
            <a:r>
              <a:rPr lang="en"/>
              <a:t>Talent Systems Self-Assessment </a:t>
            </a:r>
            <a:r>
              <a:rPr lang="en" u="sng">
                <a:solidFill>
                  <a:schemeClr val="hlink"/>
                </a:solidFill>
                <a:hlinkClick r:id="rId5"/>
              </a:rPr>
              <a:t>Tool</a:t>
            </a:r>
            <a:r>
              <a:rPr lang="en"/>
              <a:t> &amp; </a:t>
            </a:r>
            <a:r>
              <a:rPr lang="en" u="sng">
                <a:solidFill>
                  <a:schemeClr val="hlink"/>
                </a:solidFill>
                <a:hlinkClick r:id="rId6"/>
              </a:rPr>
              <a:t>Instructions</a:t>
            </a:r>
            <a:endParaRPr/>
          </a:p>
          <a:p>
            <a:pPr marL="0" lvl="0" indent="0" algn="l" rtl="0">
              <a:spcBef>
                <a:spcPts val="1200"/>
              </a:spcBef>
              <a:spcAft>
                <a:spcPts val="1200"/>
              </a:spcAft>
              <a:buNone/>
            </a:pPr>
            <a:r>
              <a:rPr lang="en"/>
              <a:t>Stakeholder Engagement </a:t>
            </a:r>
            <a:r>
              <a:rPr lang="en" u="sng">
                <a:solidFill>
                  <a:schemeClr val="hlink"/>
                </a:solidFill>
                <a:hlinkClick r:id="rId7"/>
              </a:rPr>
              <a:t>PPT Template</a:t>
            </a:r>
            <a:endParaRPr/>
          </a:p>
        </p:txBody>
      </p:sp>
      <p:sp>
        <p:nvSpPr>
          <p:cNvPr id="652" name="Google Shape;652;p8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Poll Question: Exit Ticket</a:t>
            </a:r>
            <a:endParaRPr/>
          </a:p>
        </p:txBody>
      </p:sp>
      <p:sp>
        <p:nvSpPr>
          <p:cNvPr id="658" name="Google Shape;658;p8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b="1"/>
              <a:t>Q: How comfortable are you with interpreting EDT data from the annual data file?</a:t>
            </a:r>
            <a:endParaRPr b="1"/>
          </a:p>
          <a:p>
            <a:pPr marL="0" lvl="0" indent="0" algn="l" rtl="0">
              <a:spcBef>
                <a:spcPts val="1200"/>
              </a:spcBef>
              <a:spcAft>
                <a:spcPts val="0"/>
              </a:spcAft>
              <a:buNone/>
            </a:pPr>
            <a:r>
              <a:rPr lang="en" b="1"/>
              <a:t>	1: Not Comfortable - I’ve never looked at it.</a:t>
            </a:r>
            <a:endParaRPr b="1"/>
          </a:p>
          <a:p>
            <a:pPr marL="0" lvl="0" indent="0" algn="l" rtl="0">
              <a:spcBef>
                <a:spcPts val="1200"/>
              </a:spcBef>
              <a:spcAft>
                <a:spcPts val="0"/>
              </a:spcAft>
              <a:buNone/>
            </a:pPr>
            <a:r>
              <a:rPr lang="en" b="1"/>
              <a:t>	2: Slightly Comfortable - I’ve seen it but I need a lot of help making sense of it.</a:t>
            </a:r>
            <a:endParaRPr b="1"/>
          </a:p>
          <a:p>
            <a:pPr marL="0" lvl="0" indent="0" algn="l" rtl="0">
              <a:spcBef>
                <a:spcPts val="1200"/>
              </a:spcBef>
              <a:spcAft>
                <a:spcPts val="0"/>
              </a:spcAft>
              <a:buNone/>
            </a:pPr>
            <a:r>
              <a:rPr lang="en" b="1"/>
              <a:t>	3: Somewhat Comfortable - I can read it and make some basic conclusions.</a:t>
            </a:r>
            <a:endParaRPr b="1"/>
          </a:p>
          <a:p>
            <a:pPr marL="0" lvl="0" indent="0" algn="l" rtl="0">
              <a:spcBef>
                <a:spcPts val="1200"/>
              </a:spcBef>
              <a:spcAft>
                <a:spcPts val="0"/>
              </a:spcAft>
              <a:buNone/>
            </a:pPr>
            <a:r>
              <a:rPr lang="en" b="1"/>
              <a:t>	4: Comfortable - I can read it and interpret the data to make conclusions.</a:t>
            </a:r>
            <a:endParaRPr b="1"/>
          </a:p>
          <a:p>
            <a:pPr marL="0" lvl="0" indent="0" algn="l" rtl="0">
              <a:spcBef>
                <a:spcPts val="1200"/>
              </a:spcBef>
              <a:spcAft>
                <a:spcPts val="1200"/>
              </a:spcAft>
              <a:buNone/>
            </a:pPr>
            <a:r>
              <a:rPr lang="en" b="1"/>
              <a:t>	5: Very Comfortable - I can interpret the data, draw actionable conclusions, and explain it to others.</a:t>
            </a:r>
            <a:endParaRPr b="1"/>
          </a:p>
        </p:txBody>
      </p:sp>
      <p:sp>
        <p:nvSpPr>
          <p:cNvPr id="659" name="Google Shape;659;p89"/>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663"/>
        <p:cNvGrpSpPr/>
        <p:nvPr/>
      </p:nvGrpSpPr>
      <p:grpSpPr>
        <a:xfrm>
          <a:off x="0" y="0"/>
          <a:ext cx="0" cy="0"/>
          <a:chOff x="0" y="0"/>
          <a:chExt cx="0" cy="0"/>
        </a:xfrm>
      </p:grpSpPr>
      <p:sp>
        <p:nvSpPr>
          <p:cNvPr id="664" name="Google Shape;664;p9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Survey</a:t>
            </a:r>
            <a:endParaRPr/>
          </a:p>
        </p:txBody>
      </p:sp>
      <p:sp>
        <p:nvSpPr>
          <p:cNvPr id="665" name="Google Shape;665;p90"/>
          <p:cNvSpPr txBox="1">
            <a:spLocks noGrp="1"/>
          </p:cNvSpPr>
          <p:nvPr>
            <p:ph type="body" idx="1"/>
          </p:nvPr>
        </p:nvSpPr>
        <p:spPr>
          <a:xfrm>
            <a:off x="3517775" y="1143000"/>
            <a:ext cx="52158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With the remaining time, please make sure you complete the training evaluation survey.</a:t>
            </a:r>
            <a:endParaRPr/>
          </a:p>
          <a:p>
            <a:pPr marL="0" lvl="0" indent="0" algn="l" rtl="0">
              <a:spcBef>
                <a:spcPts val="1200"/>
              </a:spcBef>
              <a:spcAft>
                <a:spcPts val="1200"/>
              </a:spcAft>
              <a:buNone/>
            </a:pPr>
            <a:r>
              <a:rPr lang="en"/>
              <a:t>Your feedback is appreciated!</a:t>
            </a:r>
            <a:endParaRPr/>
          </a:p>
        </p:txBody>
      </p:sp>
      <p:sp>
        <p:nvSpPr>
          <p:cNvPr id="666" name="Google Shape;666;p9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55</a:t>
            </a:fld>
            <a:endParaRPr/>
          </a:p>
        </p:txBody>
      </p:sp>
      <p:pic>
        <p:nvPicPr>
          <p:cNvPr id="667" name="Google Shape;667;p9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8338" y="1667275"/>
            <a:ext cx="2143125" cy="21431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9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 Information</a:t>
            </a:r>
            <a:endParaRPr/>
          </a:p>
        </p:txBody>
      </p:sp>
      <p:sp>
        <p:nvSpPr>
          <p:cNvPr id="673" name="Google Shape;673;p91"/>
          <p:cNvSpPr txBox="1">
            <a:spLocks noGrp="1"/>
          </p:cNvSpPr>
          <p:nvPr>
            <p:ph type="body" idx="1"/>
          </p:nvPr>
        </p:nvSpPr>
        <p:spPr>
          <a:xfrm>
            <a:off x="457200" y="1143000"/>
            <a:ext cx="82764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For questions about EDT programmatic requirements:</a:t>
            </a:r>
            <a:br>
              <a:rPr lang="en"/>
            </a:br>
            <a:r>
              <a:rPr lang="en"/>
              <a:t>	Niko Kaloudis</a:t>
            </a:r>
            <a:br>
              <a:rPr lang="en"/>
            </a:br>
            <a:r>
              <a:rPr lang="en"/>
              <a:t>	</a:t>
            </a:r>
            <a:r>
              <a:rPr lang="en" u="sng">
                <a:solidFill>
                  <a:schemeClr val="hlink"/>
                </a:solidFill>
                <a:hlinkClick r:id="rId3"/>
              </a:rPr>
              <a:t>kaloudis_n@cde.state.co.us</a:t>
            </a:r>
            <a:r>
              <a:rPr lang="en"/>
              <a:t> (720) 284-4356</a:t>
            </a:r>
            <a:endParaRPr/>
          </a:p>
          <a:p>
            <a:pPr marL="0" lvl="0" indent="0" algn="l" rtl="0">
              <a:spcBef>
                <a:spcPts val="1200"/>
              </a:spcBef>
              <a:spcAft>
                <a:spcPts val="1200"/>
              </a:spcAft>
              <a:buNone/>
            </a:pPr>
            <a:r>
              <a:rPr lang="en"/>
              <a:t>For questions about EDT data calculations:</a:t>
            </a:r>
            <a:br>
              <a:rPr lang="en"/>
            </a:br>
            <a:r>
              <a:rPr lang="en"/>
              <a:t>	Tina Negley</a:t>
            </a:r>
            <a:br>
              <a:rPr lang="en"/>
            </a:br>
            <a:r>
              <a:rPr lang="en"/>
              <a:t>	</a:t>
            </a:r>
            <a:r>
              <a:rPr lang="en" u="sng">
                <a:solidFill>
                  <a:schemeClr val="hlink"/>
                </a:solidFill>
                <a:hlinkClick r:id="rId4"/>
              </a:rPr>
              <a:t>negley_t@cde.state.co.us</a:t>
            </a:r>
            <a:r>
              <a:rPr lang="en"/>
              <a:t> (303) 866-5243</a:t>
            </a:r>
            <a:endParaRPr/>
          </a:p>
        </p:txBody>
      </p:sp>
      <p:sp>
        <p:nvSpPr>
          <p:cNvPr id="674" name="Google Shape;674;p9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56</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Agenda</a:t>
            </a:r>
            <a:endParaRPr/>
          </a:p>
        </p:txBody>
      </p:sp>
      <p:sp>
        <p:nvSpPr>
          <p:cNvPr id="264" name="Google Shape;264;p41"/>
          <p:cNvSpPr txBox="1">
            <a:spLocks noGrp="1"/>
          </p:cNvSpPr>
          <p:nvPr>
            <p:ph type="body" idx="1"/>
          </p:nvPr>
        </p:nvSpPr>
        <p:spPr>
          <a:xfrm>
            <a:off x="3572900" y="1143000"/>
            <a:ext cx="5404800" cy="3191700"/>
          </a:xfrm>
          <a:prstGeom prst="rect">
            <a:avLst/>
          </a:prstGeom>
        </p:spPr>
        <p:txBody>
          <a:bodyPr spcFirstLastPara="1" wrap="square" lIns="0" tIns="0" rIns="0" bIns="0" anchor="t" anchorCtr="0">
            <a:normAutofit/>
          </a:bodyPr>
          <a:lstStyle/>
          <a:p>
            <a:pPr marL="457200" lvl="0" indent="-330200" algn="l" rtl="0">
              <a:spcBef>
                <a:spcPts val="0"/>
              </a:spcBef>
              <a:spcAft>
                <a:spcPts val="0"/>
              </a:spcAft>
              <a:buSzPts val="1600"/>
              <a:buChar char="●"/>
            </a:pPr>
            <a:r>
              <a:rPr lang="en"/>
              <a:t>Training Norms</a:t>
            </a:r>
            <a:endParaRPr/>
          </a:p>
          <a:p>
            <a:pPr marL="457200" lvl="0" indent="-330200" algn="l" rtl="0">
              <a:spcBef>
                <a:spcPts val="0"/>
              </a:spcBef>
              <a:spcAft>
                <a:spcPts val="0"/>
              </a:spcAft>
              <a:buSzPts val="1600"/>
              <a:buChar char="●"/>
            </a:pPr>
            <a:r>
              <a:rPr lang="en"/>
              <a:t>Grounding the Work</a:t>
            </a:r>
            <a:endParaRPr/>
          </a:p>
          <a:p>
            <a:pPr marL="457200" lvl="0" indent="-330200" algn="l" rtl="0">
              <a:spcBef>
                <a:spcPts val="0"/>
              </a:spcBef>
              <a:spcAft>
                <a:spcPts val="0"/>
              </a:spcAft>
              <a:buSzPts val="1600"/>
              <a:buChar char="●"/>
            </a:pPr>
            <a:r>
              <a:rPr lang="en"/>
              <a:t>Reading District Level Data</a:t>
            </a:r>
            <a:endParaRPr/>
          </a:p>
          <a:p>
            <a:pPr marL="457200" lvl="0" indent="-330200" algn="l" rtl="0">
              <a:spcBef>
                <a:spcPts val="0"/>
              </a:spcBef>
              <a:spcAft>
                <a:spcPts val="0"/>
              </a:spcAft>
              <a:buSzPts val="1600"/>
              <a:buChar char="●"/>
            </a:pPr>
            <a:r>
              <a:rPr lang="en"/>
              <a:t>Small vs Med/Large Gaps</a:t>
            </a:r>
            <a:endParaRPr/>
          </a:p>
          <a:p>
            <a:pPr marL="457200" lvl="0" indent="-330200" algn="l" rtl="0">
              <a:spcBef>
                <a:spcPts val="0"/>
              </a:spcBef>
              <a:spcAft>
                <a:spcPts val="0"/>
              </a:spcAft>
              <a:buSzPts val="1600"/>
              <a:buChar char="●"/>
            </a:pPr>
            <a:r>
              <a:rPr lang="en"/>
              <a:t>LEA Specific Analyses &amp; Realizations</a:t>
            </a:r>
            <a:endParaRPr/>
          </a:p>
          <a:p>
            <a:pPr marL="457200" lvl="0" indent="-330200" algn="l" rtl="0">
              <a:spcBef>
                <a:spcPts val="0"/>
              </a:spcBef>
              <a:spcAft>
                <a:spcPts val="0"/>
              </a:spcAft>
              <a:buSzPts val="1600"/>
              <a:buChar char="●"/>
            </a:pPr>
            <a:r>
              <a:rPr lang="en"/>
              <a:t>Reading School Level Data</a:t>
            </a:r>
            <a:endParaRPr/>
          </a:p>
          <a:p>
            <a:pPr marL="457200" lvl="0" indent="-330200" algn="l" rtl="0">
              <a:spcBef>
                <a:spcPts val="0"/>
              </a:spcBef>
              <a:spcAft>
                <a:spcPts val="0"/>
              </a:spcAft>
              <a:buSzPts val="1600"/>
              <a:buChar char="●"/>
            </a:pPr>
            <a:r>
              <a:rPr lang="en"/>
              <a:t>LEA Specific Analyses &amp; Realizations</a:t>
            </a:r>
            <a:endParaRPr/>
          </a:p>
          <a:p>
            <a:pPr marL="0" lvl="0" indent="0" algn="l" rtl="0">
              <a:spcBef>
                <a:spcPts val="1200"/>
              </a:spcBef>
              <a:spcAft>
                <a:spcPts val="1200"/>
              </a:spcAft>
              <a:buNone/>
            </a:pPr>
            <a:endParaRPr/>
          </a:p>
        </p:txBody>
      </p:sp>
      <p:sp>
        <p:nvSpPr>
          <p:cNvPr id="265" name="Google Shape;265;p4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6</a:t>
            </a:fld>
            <a:endParaRPr/>
          </a:p>
        </p:txBody>
      </p:sp>
      <p:pic>
        <p:nvPicPr>
          <p:cNvPr id="266" name="Google Shape;266;p4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1388" y="1867300"/>
            <a:ext cx="2619375" cy="174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Training Norms</a:t>
            </a:r>
            <a:endParaRPr/>
          </a:p>
        </p:txBody>
      </p:sp>
      <p:sp>
        <p:nvSpPr>
          <p:cNvPr id="272" name="Google Shape;272;p42"/>
          <p:cNvSpPr txBox="1">
            <a:spLocks noGrp="1"/>
          </p:cNvSpPr>
          <p:nvPr>
            <p:ph type="body" idx="1"/>
          </p:nvPr>
        </p:nvSpPr>
        <p:spPr>
          <a:xfrm>
            <a:off x="457200" y="1143000"/>
            <a:ext cx="5412300" cy="3191700"/>
          </a:xfrm>
          <a:prstGeom prst="rect">
            <a:avLst/>
          </a:prstGeom>
        </p:spPr>
        <p:txBody>
          <a:bodyPr spcFirstLastPara="1" wrap="square" lIns="0" tIns="0" rIns="0" bIns="0" anchor="t" anchorCtr="0">
            <a:normAutofit lnSpcReduction="20000"/>
          </a:bodyPr>
          <a:lstStyle/>
          <a:p>
            <a:pPr marL="457200" lvl="0" indent="-317500" algn="l" rtl="0">
              <a:spcBef>
                <a:spcPts val="0"/>
              </a:spcBef>
              <a:spcAft>
                <a:spcPts val="0"/>
              </a:spcAft>
              <a:buSzPts val="1400"/>
              <a:buChar char="●"/>
            </a:pPr>
            <a:r>
              <a:rPr lang="en"/>
              <a:t>Participate fully.</a:t>
            </a:r>
            <a:endParaRPr/>
          </a:p>
          <a:p>
            <a:pPr marL="457200" lvl="0" indent="-317500" algn="l" rtl="0">
              <a:spcBef>
                <a:spcPts val="0"/>
              </a:spcBef>
              <a:spcAft>
                <a:spcPts val="0"/>
              </a:spcAft>
              <a:buSzPts val="1400"/>
              <a:buChar char="●"/>
            </a:pPr>
            <a:r>
              <a:rPr lang="en"/>
              <a:t>Lean into discomfort; have a growth mindset.</a:t>
            </a:r>
            <a:endParaRPr/>
          </a:p>
          <a:p>
            <a:pPr marL="457200" lvl="0" indent="-317500" algn="l" rtl="0">
              <a:spcBef>
                <a:spcPts val="0"/>
              </a:spcBef>
              <a:spcAft>
                <a:spcPts val="0"/>
              </a:spcAft>
              <a:buSzPts val="1400"/>
              <a:buChar char="●"/>
            </a:pPr>
            <a:r>
              <a:rPr lang="en"/>
              <a:t>Enter questions into the chat at any time or come off mute during question pauses.</a:t>
            </a:r>
            <a:endParaRPr/>
          </a:p>
          <a:p>
            <a:pPr marL="457200" lvl="0" indent="-317500" algn="l" rtl="0">
              <a:spcBef>
                <a:spcPts val="0"/>
              </a:spcBef>
              <a:spcAft>
                <a:spcPts val="0"/>
              </a:spcAft>
              <a:buSzPts val="1400"/>
              <a:buChar char="●"/>
            </a:pPr>
            <a:r>
              <a:rPr lang="en"/>
              <a:t>Use the </a:t>
            </a:r>
            <a:r>
              <a:rPr lang="en" u="sng">
                <a:solidFill>
                  <a:schemeClr val="hlink"/>
                </a:solidFill>
                <a:hlinkClick r:id="rId3"/>
              </a:rPr>
              <a:t>Jamboard Parking Lot</a:t>
            </a:r>
            <a:r>
              <a:rPr lang="en"/>
              <a:t> for one-off questions (answered later).</a:t>
            </a:r>
            <a:endParaRPr/>
          </a:p>
          <a:p>
            <a:pPr marL="457200" lvl="0" indent="-317500" algn="l" rtl="0">
              <a:spcBef>
                <a:spcPts val="0"/>
              </a:spcBef>
              <a:spcAft>
                <a:spcPts val="0"/>
              </a:spcAft>
              <a:buSzPts val="1400"/>
              <a:buChar char="●"/>
            </a:pPr>
            <a:r>
              <a:rPr lang="en"/>
              <a:t>Share the space with others in breakout rooms; invite people into the conversation.</a:t>
            </a:r>
            <a:endParaRPr/>
          </a:p>
          <a:p>
            <a:pPr marL="457200" lvl="0" indent="-317500" algn="l" rtl="0">
              <a:spcBef>
                <a:spcPts val="0"/>
              </a:spcBef>
              <a:spcAft>
                <a:spcPts val="0"/>
              </a:spcAft>
              <a:buSzPts val="1400"/>
              <a:buChar char="●"/>
            </a:pPr>
            <a:r>
              <a:rPr lang="en"/>
              <a:t>Come on camera when speaking in large group and when in breakouts (whenever possible).</a:t>
            </a:r>
            <a:endParaRPr/>
          </a:p>
          <a:p>
            <a:pPr marL="0" lvl="0" indent="0" algn="l" rtl="0">
              <a:spcBef>
                <a:spcPts val="1200"/>
              </a:spcBef>
              <a:spcAft>
                <a:spcPts val="1200"/>
              </a:spcAft>
              <a:buNone/>
            </a:pPr>
            <a:endParaRPr/>
          </a:p>
        </p:txBody>
      </p:sp>
      <p:sp>
        <p:nvSpPr>
          <p:cNvPr id="273" name="Google Shape;273;p42"/>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7</a:t>
            </a:fld>
            <a:endParaRPr/>
          </a:p>
        </p:txBody>
      </p:sp>
      <p:pic>
        <p:nvPicPr>
          <p:cNvPr id="274" name="Google Shape;274;p4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968000" y="2616738"/>
            <a:ext cx="2969700" cy="1787269"/>
          </a:xfrm>
          <a:prstGeom prst="rect">
            <a:avLst/>
          </a:prstGeom>
          <a:noFill/>
          <a:ln>
            <a:noFill/>
          </a:ln>
        </p:spPr>
      </p:pic>
      <p:pic>
        <p:nvPicPr>
          <p:cNvPr id="275" name="Google Shape;275;p42">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703538" y="1064150"/>
            <a:ext cx="1104900" cy="1181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Grounding the Work</a:t>
            </a:r>
            <a:endParaRPr/>
          </a:p>
        </p:txBody>
      </p:sp>
      <p:sp>
        <p:nvSpPr>
          <p:cNvPr id="281" name="Google Shape;281;p43"/>
          <p:cNvSpPr txBox="1">
            <a:spLocks noGrp="1"/>
          </p:cNvSpPr>
          <p:nvPr>
            <p:ph type="body" idx="1"/>
          </p:nvPr>
        </p:nvSpPr>
        <p:spPr>
          <a:xfrm>
            <a:off x="311700" y="2171700"/>
            <a:ext cx="8520600" cy="2292000"/>
          </a:xfrm>
          <a:prstGeom prst="rect">
            <a:avLst/>
          </a:prstGeom>
        </p:spPr>
        <p:txBody>
          <a:bodyPr spcFirstLastPara="1" wrap="square" lIns="0" tIns="0" rIns="0" bIns="0" anchor="t" anchorCtr="0">
            <a:normAutofit/>
          </a:bodyPr>
          <a:lstStyle/>
          <a:p>
            <a:pPr marL="2743200" lvl="0" indent="0" algn="l" rtl="0">
              <a:spcBef>
                <a:spcPts val="0"/>
              </a:spcBef>
              <a:spcAft>
                <a:spcPts val="0"/>
              </a:spcAft>
              <a:buNone/>
            </a:pPr>
            <a:r>
              <a:rPr lang="en"/>
              <a:t>Why talk about EDT now?</a:t>
            </a:r>
            <a:endParaRPr/>
          </a:p>
          <a:p>
            <a:pPr marL="457200" lvl="0" indent="-330200" algn="l" rtl="0">
              <a:spcBef>
                <a:spcPts val="1200"/>
              </a:spcBef>
              <a:spcAft>
                <a:spcPts val="0"/>
              </a:spcAft>
              <a:buSzPts val="1600"/>
              <a:buChar char="●"/>
            </a:pPr>
            <a:r>
              <a:rPr lang="en"/>
              <a:t>Annual requirement for Title I schools over 1,000 students and more than 1 school per grade span to address disparities. (ESSA)</a:t>
            </a:r>
            <a:endParaRPr/>
          </a:p>
          <a:p>
            <a:pPr marL="457200" lvl="0" indent="-330200" algn="l" rtl="0">
              <a:spcBef>
                <a:spcPts val="0"/>
              </a:spcBef>
              <a:spcAft>
                <a:spcPts val="0"/>
              </a:spcAft>
              <a:buSzPts val="1600"/>
              <a:buChar char="●"/>
            </a:pPr>
            <a:r>
              <a:rPr lang="en"/>
              <a:t>Pandemic has heavily impacted the teacher workforce; more so for minority students and students of poverty.</a:t>
            </a:r>
            <a:endParaRPr/>
          </a:p>
          <a:p>
            <a:pPr marL="457200" lvl="0" indent="-330200" algn="l" rtl="0">
              <a:spcBef>
                <a:spcPts val="0"/>
              </a:spcBef>
              <a:spcAft>
                <a:spcPts val="0"/>
              </a:spcAft>
              <a:buSzPts val="1600"/>
              <a:buChar char="●"/>
            </a:pPr>
            <a:r>
              <a:rPr lang="en"/>
              <a:t>EDT can help LEAs quantify the impacts of COVID and help LEAs address them.</a:t>
            </a:r>
            <a:endParaRPr/>
          </a:p>
        </p:txBody>
      </p:sp>
      <p:sp>
        <p:nvSpPr>
          <p:cNvPr id="282" name="Google Shape;282;p43"/>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8</a:t>
            </a:fld>
            <a:endParaRPr/>
          </a:p>
        </p:txBody>
      </p:sp>
      <p:pic>
        <p:nvPicPr>
          <p:cNvPr id="283" name="Google Shape;283;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01250" y="1351674"/>
            <a:ext cx="2678900" cy="1339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Prework</a:t>
            </a:r>
            <a:endParaRPr/>
          </a:p>
        </p:txBody>
      </p:sp>
      <p:sp>
        <p:nvSpPr>
          <p:cNvPr id="289" name="Google Shape;289;p4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To get the most out of this training, you will need access to the following:</a:t>
            </a:r>
            <a:endParaRPr/>
          </a:p>
          <a:p>
            <a:pPr marL="457200" lvl="0" indent="-330200" algn="l" rtl="0">
              <a:spcBef>
                <a:spcPts val="1200"/>
              </a:spcBef>
              <a:spcAft>
                <a:spcPts val="0"/>
              </a:spcAft>
              <a:buSzPts val="1600"/>
              <a:buChar char="●"/>
            </a:pPr>
            <a:r>
              <a:rPr lang="en"/>
              <a:t>Your LEA’s 20-21 EDT Data file (from Syncplicity).</a:t>
            </a:r>
            <a:endParaRPr/>
          </a:p>
          <a:p>
            <a:pPr marL="914400" lvl="1" indent="-292100" algn="l" rtl="0">
              <a:spcBef>
                <a:spcPts val="0"/>
              </a:spcBef>
              <a:spcAft>
                <a:spcPts val="0"/>
              </a:spcAft>
              <a:buSzPts val="1000"/>
              <a:buChar char="○"/>
            </a:pPr>
            <a:r>
              <a:rPr lang="en"/>
              <a:t>Use the chat feature if you don’t have access to your LEA’s Syncplicity folder.</a:t>
            </a:r>
            <a:endParaRPr/>
          </a:p>
          <a:p>
            <a:pPr marL="0" lvl="0" indent="0" algn="l" rtl="0">
              <a:spcBef>
                <a:spcPts val="1200"/>
              </a:spcBef>
              <a:spcAft>
                <a:spcPts val="0"/>
              </a:spcAft>
              <a:buNone/>
            </a:pPr>
            <a:r>
              <a:rPr lang="en"/>
              <a:t>Optionally,</a:t>
            </a:r>
            <a:endParaRPr/>
          </a:p>
          <a:p>
            <a:pPr marL="457200" lvl="0" indent="-330200" algn="l" rtl="0">
              <a:spcBef>
                <a:spcPts val="1200"/>
              </a:spcBef>
              <a:spcAft>
                <a:spcPts val="0"/>
              </a:spcAft>
              <a:buSzPts val="1600"/>
              <a:buChar char="●"/>
            </a:pPr>
            <a:r>
              <a:rPr lang="en"/>
              <a:t>Access to local HR data pertaining to the experience, in-field status, and effectiveness of employees in 20-21 and 21-22.</a:t>
            </a:r>
            <a:endParaRPr/>
          </a:p>
        </p:txBody>
      </p:sp>
      <p:sp>
        <p:nvSpPr>
          <p:cNvPr id="290" name="Google Shape;290;p44"/>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3700</Words>
  <Application>Microsoft Office PowerPoint</Application>
  <PresentationFormat>On-screen Show (16:9)</PresentationFormat>
  <Paragraphs>392</Paragraphs>
  <Slides>56</Slides>
  <Notes>56</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Rockwell</vt:lpstr>
      <vt:lpstr>Simple Light</vt:lpstr>
      <vt:lpstr>Interpreting EDT Data Workshop</vt:lpstr>
      <vt:lpstr>Upcoming Training</vt:lpstr>
      <vt:lpstr>Introductions</vt:lpstr>
      <vt:lpstr>Objectives</vt:lpstr>
      <vt:lpstr>About this Training</vt:lpstr>
      <vt:lpstr>Agenda</vt:lpstr>
      <vt:lpstr>Training Norms</vt:lpstr>
      <vt:lpstr>Grounding the Work</vt:lpstr>
      <vt:lpstr>Prework</vt:lpstr>
      <vt:lpstr>Intro. to EDT</vt:lpstr>
      <vt:lpstr>Poll Question</vt:lpstr>
      <vt:lpstr>Overview of EDT</vt:lpstr>
      <vt:lpstr>Accessing Your Data</vt:lpstr>
      <vt:lpstr>Reading District Level Data</vt:lpstr>
      <vt:lpstr>Purpose</vt:lpstr>
      <vt:lpstr>District Level Tab TIPS</vt:lpstr>
      <vt:lpstr>Descriptive Data Fields</vt:lpstr>
      <vt:lpstr>Quartile 1 (Highest Poverty/Minority Schools) Data Fields</vt:lpstr>
      <vt:lpstr>Quartile 4 (Lowest Poverty/Minority Schools) Data Fields</vt:lpstr>
      <vt:lpstr>Comparison Data Fields</vt:lpstr>
      <vt:lpstr>Poll Question</vt:lpstr>
      <vt:lpstr>District Level Example - District Comparison</vt:lpstr>
      <vt:lpstr>District Level Example - State Comparison</vt:lpstr>
      <vt:lpstr>District Level Example - No Q1 schools</vt:lpstr>
      <vt:lpstr>Poll Question</vt:lpstr>
      <vt:lpstr>Determining Gap Sizes</vt:lpstr>
      <vt:lpstr>Gap Size Example</vt:lpstr>
      <vt:lpstr>Small vs Medium/Large Gap</vt:lpstr>
      <vt:lpstr>Poll Questions</vt:lpstr>
      <vt:lpstr>LEA Workshopping Round 1</vt:lpstr>
      <vt:lpstr>Breakouts for Activity</vt:lpstr>
      <vt:lpstr>Activity: Independent Work (5 minutes)</vt:lpstr>
      <vt:lpstr>Activity: Breakout Room Discussion (15 minutes)</vt:lpstr>
      <vt:lpstr>Activity: Whole Group (5-10 minutes)</vt:lpstr>
      <vt:lpstr>Do you feel like any of your data isn’t accurate?</vt:lpstr>
      <vt:lpstr>Reading School Level Data</vt:lpstr>
      <vt:lpstr>Purpose</vt:lpstr>
      <vt:lpstr>School Level Tab TIPS</vt:lpstr>
      <vt:lpstr>Descriptive Data Fields</vt:lpstr>
      <vt:lpstr>Teacher Experience Data Fields</vt:lpstr>
      <vt:lpstr>Poll Question</vt:lpstr>
      <vt:lpstr>Teacher In-Field Data Fields</vt:lpstr>
      <vt:lpstr>School Level Example - Understanding District Aggregations</vt:lpstr>
      <vt:lpstr>School Level Example - Identifying Trends</vt:lpstr>
      <vt:lpstr>LEA Workshopping Round 2</vt:lpstr>
      <vt:lpstr>Breakouts for Activity</vt:lpstr>
      <vt:lpstr>Activity: Guiding Questions for Breakout Rooms (15 minutes)</vt:lpstr>
      <vt:lpstr>Next Steps</vt:lpstr>
      <vt:lpstr>Next Steps</vt:lpstr>
      <vt:lpstr>Questions and Parking Lot Any unanswered questions will be collected and responded to via email.</vt:lpstr>
      <vt:lpstr>Closing</vt:lpstr>
      <vt:lpstr>Upcoming Trainings</vt:lpstr>
      <vt:lpstr>EDT Resources</vt:lpstr>
      <vt:lpstr>Poll Question: Exit Ticket</vt:lpstr>
      <vt:lpstr>Survey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Interpreting EDT Data Workshop</dc:title>
  <dc:creator>Owen, Emily</dc:creator>
  <cp:lastModifiedBy>Owen, Emily</cp:lastModifiedBy>
  <cp:revision>2</cp:revision>
  <dcterms:modified xsi:type="dcterms:W3CDTF">2022-01-27T17:55:25Z</dcterms:modified>
</cp:coreProperties>
</file>