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6"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9708A-3793-4CD3-9B68-1C6618981487}">
  <a:tblStyle styleId="{B1D9708A-3793-4CD3-9B68-1C6618981487}"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6DC67A2-D781-4EE4-ACAD-E7CC2883B1F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D8FC3FB-6B75-4681-97B4-6B791810B54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414"/>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e.state.co.us/fedprograms/scg_rfa_fina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e.state.co.us/fedprograms/scg_planning_templat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e.state.co.us/fedprograms/scg_public_comment_summary-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a8d18b84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2a8d18b84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2d455e1cca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2d455e1cca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a8d18b84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2a8d18b84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1828b92c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1828b92c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2d455e1cca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2d455e1cca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2d455e1cca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2d455e1cca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2a8d18b845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2a8d18b84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2d455e1cca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2d455e1cca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the following links in the chat:</a:t>
            </a:r>
            <a:endParaRPr/>
          </a:p>
          <a:p>
            <a:pPr marL="0" lvl="0" indent="0" algn="l" rtl="0">
              <a:spcBef>
                <a:spcPts val="0"/>
              </a:spcBef>
              <a:spcAft>
                <a:spcPts val="0"/>
              </a:spcAft>
              <a:buNone/>
            </a:pPr>
            <a:r>
              <a:rPr lang="en"/>
              <a:t>RFA: </a:t>
            </a:r>
            <a:r>
              <a:rPr lang="en" u="sng">
                <a:solidFill>
                  <a:schemeClr val="hlink"/>
                </a:solidFill>
                <a:hlinkClick r:id="rId3"/>
              </a:rPr>
              <a:t>https://www.cde.state.co.us/fedprograms/scg_rfa_final</a:t>
            </a:r>
            <a:r>
              <a:rPr lang="en"/>
              <a:t> </a:t>
            </a:r>
            <a:endParaRPr/>
          </a:p>
          <a:p>
            <a:pPr marL="0" lvl="0" indent="0" algn="l" rtl="0">
              <a:spcBef>
                <a:spcPts val="0"/>
              </a:spcBef>
              <a:spcAft>
                <a:spcPts val="0"/>
              </a:spcAft>
              <a:buNone/>
            </a:pPr>
            <a:r>
              <a:rPr lang="en"/>
              <a:t>Planning Template: </a:t>
            </a:r>
            <a:r>
              <a:rPr lang="en" u="sng">
                <a:solidFill>
                  <a:schemeClr val="hlink"/>
                </a:solidFill>
                <a:hlinkClick r:id="rId4"/>
              </a:rPr>
              <a:t>https://www.cde.state.co.us/fedprograms/scg_planning_template</a:t>
            </a: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2a8d18b84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2a8d18b84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application to be recommended for funding, it must receive at least 70 points out of the 110 possible points and all required elements must be addressed. An application that scores below 70 points may be asked to submit revisions that would bring the application up to a fundable level. An application that receives a score of zero on any required elements will not be funded without revisions.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Consult with stakeholders </a:t>
            </a:r>
            <a:endParaRPr/>
          </a:p>
          <a:p>
            <a:pPr marL="457200" lvl="0" indent="-298450" algn="l" rtl="0">
              <a:spcBef>
                <a:spcPts val="0"/>
              </a:spcBef>
              <a:spcAft>
                <a:spcPts val="0"/>
              </a:spcAft>
              <a:buSzPts val="1100"/>
              <a:buChar char="●"/>
            </a:pPr>
            <a:r>
              <a:rPr lang="en"/>
              <a:t>Incorporate elements of LEA’s Comprehensive Needs Assessment </a:t>
            </a:r>
            <a:endParaRPr/>
          </a:p>
          <a:p>
            <a:pPr marL="457200" lvl="0" indent="-298450" algn="l" rtl="0">
              <a:spcBef>
                <a:spcPts val="0"/>
              </a:spcBef>
              <a:spcAft>
                <a:spcPts val="0"/>
              </a:spcAft>
              <a:buSzPts val="1100"/>
              <a:buChar char="●"/>
            </a:pPr>
            <a:r>
              <a:rPr lang="en"/>
              <a:t>Address all narrative questions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2a8d18b84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2a8d18b84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edcb9dd29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edcb9dd29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dcb9dd293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dcb9dd29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2a8d18b84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2a8d18b84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d455e1cca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2d455e1cc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summary of public comment: </a:t>
            </a:r>
            <a:r>
              <a:rPr lang="en" u="sng">
                <a:solidFill>
                  <a:schemeClr val="hlink"/>
                </a:solidFill>
                <a:hlinkClick r:id="rId3"/>
              </a:rPr>
              <a:t>https://www.cde.state.co.us/fedprograms/scg_public_comment_summary-0</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2d455e1cca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2d455e1cca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1828b92c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1828b92c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For each metric, LEAs were categorized into quartiles representing four approximately equal groups. LEAs with the lowest rates/ratios were assigned to Quartile 1, while LEAs with the highest rates/ratios were assigned to Quartile 4. The table shows the ranges associated with each quartile. Points were assigned to each criteria using the ranges in the table below, and a total composite score was calculated for each LEA, including the Charter School Institute, the Colorado School for the Deaf and the Blind, and any BOCES that serve their own schools.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2d455e1cc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2d455e1cc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LEAs that meet CDE’s definition of a “high-need” LEA are automatically eligible to apply for this opportunity. The LEA must meaningfully engage all school leaders, including charter and non-public school leaders, in determining their plans for using SCG funding. A BOCES may submit an application on behalf of one or several automatically eligible LEAs.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1828b92c1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1828b92c1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d455e1cca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2d455e1cca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0" y="0"/>
            <a:ext cx="9144024" cy="5166574"/>
          </a:xfrm>
          <a:prstGeom prst="rect">
            <a:avLst/>
          </a:prstGeom>
          <a:noFill/>
          <a:ln>
            <a:noFill/>
          </a:ln>
        </p:spPr>
      </p:pic>
      <p:sp>
        <p:nvSpPr>
          <p:cNvPr id="16" name="Google Shape;16;p2"/>
          <p:cNvSpPr txBox="1">
            <a:spLocks noGrp="1"/>
          </p:cNvSpPr>
          <p:nvPr>
            <p:ph type="ctrTitle" idx="2"/>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7" name="Google Shape;17;p2"/>
          <p:cNvSpPr txBox="1">
            <a:spLocks noGrp="1"/>
          </p:cNvSpPr>
          <p:nvPr>
            <p:ph type="subTitle" idx="3"/>
          </p:nvPr>
        </p:nvSpPr>
        <p:spPr>
          <a:xfrm>
            <a:off x="311700" y="2834125"/>
            <a:ext cx="8520600" cy="792600"/>
          </a:xfrm>
          <a:prstGeom prst="rect">
            <a:avLst/>
          </a:prstGeom>
        </p:spPr>
        <p:txBody>
          <a:bodyPr spcFirstLastPara="1" wrap="square" lIns="0" tIns="0" rIns="0" bIns="0"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8" name="Google Shape;18;p2"/>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70"/>
        <p:cNvGrpSpPr/>
        <p:nvPr/>
      </p:nvGrpSpPr>
      <p:grpSpPr>
        <a:xfrm>
          <a:off x="0" y="0"/>
          <a:ext cx="0" cy="0"/>
          <a:chOff x="0" y="0"/>
          <a:chExt cx="0" cy="0"/>
        </a:xfrm>
      </p:grpSpPr>
      <p:pic>
        <p:nvPicPr>
          <p:cNvPr id="71" name="Google Shape;71;p11"/>
          <p:cNvPicPr preferRelativeResize="0"/>
          <p:nvPr/>
        </p:nvPicPr>
        <p:blipFill>
          <a:blip r:embed="rId2">
            <a:alphaModFix/>
          </a:blip>
          <a:stretch>
            <a:fillRect/>
          </a:stretch>
        </p:blipFill>
        <p:spPr>
          <a:xfrm>
            <a:off x="0" y="0"/>
            <a:ext cx="9144003" cy="910828"/>
          </a:xfrm>
          <a:prstGeom prst="rect">
            <a:avLst/>
          </a:prstGeom>
          <a:noFill/>
          <a:ln>
            <a:noFill/>
          </a:ln>
        </p:spPr>
      </p:pic>
      <p:sp>
        <p:nvSpPr>
          <p:cNvPr id="72" name="Google Shape;72;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3" name="Google Shape;73;p1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74" name="Google Shape;74;p1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75" name="Google Shape;75;p1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76" name="Google Shape;76;p1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77"/>
        <p:cNvGrpSpPr/>
        <p:nvPr/>
      </p:nvGrpSpPr>
      <p:grpSpPr>
        <a:xfrm>
          <a:off x="0" y="0"/>
          <a:ext cx="0" cy="0"/>
          <a:chOff x="0" y="0"/>
          <a:chExt cx="0" cy="0"/>
        </a:xfrm>
      </p:grpSpPr>
      <p:pic>
        <p:nvPicPr>
          <p:cNvPr id="78" name="Google Shape;78;p12"/>
          <p:cNvPicPr preferRelativeResize="0"/>
          <p:nvPr/>
        </p:nvPicPr>
        <p:blipFill>
          <a:blip r:embed="rId2">
            <a:alphaModFix/>
          </a:blip>
          <a:stretch>
            <a:fillRect/>
          </a:stretch>
        </p:blipFill>
        <p:spPr>
          <a:xfrm>
            <a:off x="0" y="0"/>
            <a:ext cx="9144003" cy="910828"/>
          </a:xfrm>
          <a:prstGeom prst="rect">
            <a:avLst/>
          </a:prstGeom>
          <a:noFill/>
          <a:ln>
            <a:noFill/>
          </a:ln>
        </p:spPr>
      </p:pic>
      <p:sp>
        <p:nvSpPr>
          <p:cNvPr id="79" name="Google Shape;79;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80" name="Google Shape;80;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1" name="Google Shape;81;p1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2" name="Google Shape;82;p1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83"/>
        <p:cNvGrpSpPr/>
        <p:nvPr/>
      </p:nvGrpSpPr>
      <p:grpSpPr>
        <a:xfrm>
          <a:off x="0" y="0"/>
          <a:ext cx="0" cy="0"/>
          <a:chOff x="0" y="0"/>
          <a:chExt cx="0" cy="0"/>
        </a:xfrm>
      </p:grpSpPr>
      <p:pic>
        <p:nvPicPr>
          <p:cNvPr id="84" name="Google Shape;84;p13"/>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85" name="Google Shape;85;p13"/>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6" name="Google Shape;86;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87"/>
        <p:cNvGrpSpPr/>
        <p:nvPr/>
      </p:nvGrpSpPr>
      <p:grpSpPr>
        <a:xfrm>
          <a:off x="0" y="0"/>
          <a:ext cx="0" cy="0"/>
          <a:chOff x="0" y="0"/>
          <a:chExt cx="0" cy="0"/>
        </a:xfrm>
      </p:grpSpPr>
      <p:sp>
        <p:nvSpPr>
          <p:cNvPr id="88" name="Google Shape;88;p14"/>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4"/>
          <p:cNvPicPr preferRelativeResize="0"/>
          <p:nvPr/>
        </p:nvPicPr>
        <p:blipFill>
          <a:blip r:embed="rId2">
            <a:alphaModFix/>
          </a:blip>
          <a:stretch>
            <a:fillRect/>
          </a:stretch>
        </p:blipFill>
        <p:spPr>
          <a:xfrm>
            <a:off x="0" y="0"/>
            <a:ext cx="9144003" cy="910828"/>
          </a:xfrm>
          <a:prstGeom prst="rect">
            <a:avLst/>
          </a:prstGeom>
          <a:noFill/>
          <a:ln>
            <a:noFill/>
          </a:ln>
        </p:spPr>
      </p:pic>
      <p:sp>
        <p:nvSpPr>
          <p:cNvPr id="90" name="Google Shape;9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1" name="Google Shape;91;p14"/>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2" name="Google Shape;92;p14"/>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93" name="Google Shape;93;p1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4" name="Google Shape;94;p1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95"/>
        <p:cNvGrpSpPr/>
        <p:nvPr/>
      </p:nvGrpSpPr>
      <p:grpSpPr>
        <a:xfrm>
          <a:off x="0" y="0"/>
          <a:ext cx="0" cy="0"/>
          <a:chOff x="0" y="0"/>
          <a:chExt cx="0" cy="0"/>
        </a:xfrm>
      </p:grpSpPr>
      <p:pic>
        <p:nvPicPr>
          <p:cNvPr id="96" name="Google Shape;96;p15"/>
          <p:cNvPicPr preferRelativeResize="0"/>
          <p:nvPr/>
        </p:nvPicPr>
        <p:blipFill>
          <a:blip r:embed="rId2">
            <a:alphaModFix/>
          </a:blip>
          <a:stretch>
            <a:fillRect/>
          </a:stretch>
        </p:blipFill>
        <p:spPr>
          <a:xfrm>
            <a:off x="0" y="0"/>
            <a:ext cx="9144003" cy="910828"/>
          </a:xfrm>
          <a:prstGeom prst="rect">
            <a:avLst/>
          </a:prstGeom>
          <a:noFill/>
          <a:ln>
            <a:noFill/>
          </a:ln>
        </p:spPr>
      </p:pic>
      <p:sp>
        <p:nvSpPr>
          <p:cNvPr id="97" name="Google Shape;9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15"/>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9" name="Google Shape;99;p15"/>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0" name="Google Shape;100;p1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1" name="Google Shape;101;p15"/>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2" name="Google Shape;102;p1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3" name="Google Shape;103;p15"/>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04"/>
        <p:cNvGrpSpPr/>
        <p:nvPr/>
      </p:nvGrpSpPr>
      <p:grpSpPr>
        <a:xfrm>
          <a:off x="0" y="0"/>
          <a:ext cx="0" cy="0"/>
          <a:chOff x="0" y="0"/>
          <a:chExt cx="0" cy="0"/>
        </a:xfrm>
      </p:grpSpPr>
      <p:pic>
        <p:nvPicPr>
          <p:cNvPr id="105" name="Google Shape;105;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 name="Google Shape;106;p16"/>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07" name="Google Shape;107;p1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08" name="Google Shape;108;p16"/>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1" name="Google Shape;111;p17"/>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112"/>
        <p:cNvGrpSpPr/>
        <p:nvPr/>
      </p:nvGrpSpPr>
      <p:grpSpPr>
        <a:xfrm>
          <a:off x="0" y="0"/>
          <a:ext cx="0" cy="0"/>
          <a:chOff x="0" y="0"/>
          <a:chExt cx="0" cy="0"/>
        </a:xfrm>
      </p:grpSpPr>
      <p:pic>
        <p:nvPicPr>
          <p:cNvPr id="113" name="Google Shape;113;p18"/>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114" name="Google Shape;114;p18"/>
          <p:cNvPicPr preferRelativeResize="0"/>
          <p:nvPr/>
        </p:nvPicPr>
        <p:blipFill>
          <a:blip r:embed="rId3">
            <a:alphaModFix/>
          </a:blip>
          <a:stretch>
            <a:fillRect/>
          </a:stretch>
        </p:blipFill>
        <p:spPr>
          <a:xfrm>
            <a:off x="0" y="0"/>
            <a:ext cx="9144000" cy="914400"/>
          </a:xfrm>
          <a:prstGeom prst="rect">
            <a:avLst/>
          </a:prstGeom>
          <a:noFill/>
          <a:ln>
            <a:noFill/>
          </a:ln>
        </p:spPr>
      </p:pic>
      <p:sp>
        <p:nvSpPr>
          <p:cNvPr id="115" name="Google Shape;115;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6" name="Google Shape;116;p1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17" name="Google Shape;117;p18"/>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18" name="Google Shape;118;p1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119"/>
        <p:cNvGrpSpPr/>
        <p:nvPr/>
      </p:nvGrpSpPr>
      <p:grpSpPr>
        <a:xfrm>
          <a:off x="0" y="0"/>
          <a:ext cx="0" cy="0"/>
          <a:chOff x="0" y="0"/>
          <a:chExt cx="0" cy="0"/>
        </a:xfrm>
      </p:grpSpPr>
      <p:pic>
        <p:nvPicPr>
          <p:cNvPr id="120" name="Google Shape;120;p19"/>
          <p:cNvPicPr preferRelativeResize="0"/>
          <p:nvPr/>
        </p:nvPicPr>
        <p:blipFill>
          <a:blip r:embed="rId2">
            <a:alphaModFix/>
          </a:blip>
          <a:stretch>
            <a:fillRect/>
          </a:stretch>
        </p:blipFill>
        <p:spPr>
          <a:xfrm>
            <a:off x="0" y="0"/>
            <a:ext cx="9144000" cy="914400"/>
          </a:xfrm>
          <a:prstGeom prst="rect">
            <a:avLst/>
          </a:prstGeom>
          <a:noFill/>
          <a:ln>
            <a:noFill/>
          </a:ln>
        </p:spPr>
      </p:pic>
      <p:sp>
        <p:nvSpPr>
          <p:cNvPr id="121" name="Google Shape;12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23" name="Google Shape;123;p1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24" name="Google Shape;124;p19"/>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25" name="Google Shape;125;p1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8" name="Google Shape;128;p2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29" name="Google Shape;129;p20"/>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30" name="Google Shape;130;p20"/>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1" name="Google Shape;21;p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3"/>
          <p:cNvPicPr preferRelativeResize="0"/>
          <p:nvPr/>
        </p:nvPicPr>
        <p:blipFill>
          <a:blip r:embed="rId2">
            <a:alphaModFix/>
          </a:blip>
          <a:stretch>
            <a:fillRect/>
          </a:stretch>
        </p:blipFill>
        <p:spPr>
          <a:xfrm>
            <a:off x="0" y="0"/>
            <a:ext cx="9144024" cy="5166574"/>
          </a:xfrm>
          <a:prstGeom prst="rect">
            <a:avLst/>
          </a:prstGeom>
          <a:noFill/>
          <a:ln>
            <a:noFill/>
          </a:ln>
        </p:spPr>
      </p:pic>
      <p:sp>
        <p:nvSpPr>
          <p:cNvPr id="24" name="Google Shape;24;p3"/>
          <p:cNvSpPr txBox="1">
            <a:spLocks noGrp="1"/>
          </p:cNvSpPr>
          <p:nvPr>
            <p:ph type="ctrTitle" idx="2"/>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131"/>
        <p:cNvGrpSpPr/>
        <p:nvPr/>
      </p:nvGrpSpPr>
      <p:grpSpPr>
        <a:xfrm>
          <a:off x="0" y="0"/>
          <a:ext cx="0" cy="0"/>
          <a:chOff x="0" y="0"/>
          <a:chExt cx="0" cy="0"/>
        </a:xfrm>
      </p:grpSpPr>
      <p:sp>
        <p:nvSpPr>
          <p:cNvPr id="132" name="Google Shape;132;p2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1"/>
          <p:cNvPicPr preferRelativeResize="0"/>
          <p:nvPr/>
        </p:nvPicPr>
        <p:blipFill>
          <a:blip r:embed="rId2">
            <a:alphaModFix/>
          </a:blip>
          <a:stretch>
            <a:fillRect/>
          </a:stretch>
        </p:blipFill>
        <p:spPr>
          <a:xfrm>
            <a:off x="0" y="0"/>
            <a:ext cx="9144000" cy="914400"/>
          </a:xfrm>
          <a:prstGeom prst="rect">
            <a:avLst/>
          </a:prstGeom>
          <a:noFill/>
          <a:ln>
            <a:noFill/>
          </a:ln>
        </p:spPr>
      </p:pic>
      <p:sp>
        <p:nvSpPr>
          <p:cNvPr id="134" name="Google Shape;134;p2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35" name="Google Shape;135;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36" name="Google Shape;136;p2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37" name="Google Shape;137;p21"/>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138" name="Google Shape;138;p2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139"/>
        <p:cNvGrpSpPr/>
        <p:nvPr/>
      </p:nvGrpSpPr>
      <p:grpSpPr>
        <a:xfrm>
          <a:off x="0" y="0"/>
          <a:ext cx="0" cy="0"/>
          <a:chOff x="0" y="0"/>
          <a:chExt cx="0" cy="0"/>
        </a:xfrm>
      </p:grpSpPr>
      <p:pic>
        <p:nvPicPr>
          <p:cNvPr id="140" name="Google Shape;140;p2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41" name="Google Shape;141;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42" name="Google Shape;142;p22"/>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43" name="Google Shape;143;p2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44" name="Google Shape;144;p2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5" name="Google Shape;145;p2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6" name="Google Shape;146;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147"/>
        <p:cNvGrpSpPr/>
        <p:nvPr/>
      </p:nvGrpSpPr>
      <p:grpSpPr>
        <a:xfrm>
          <a:off x="0" y="0"/>
          <a:ext cx="0" cy="0"/>
          <a:chOff x="0" y="0"/>
          <a:chExt cx="0" cy="0"/>
        </a:xfrm>
      </p:grpSpPr>
      <p:pic>
        <p:nvPicPr>
          <p:cNvPr id="148" name="Google Shape;148;p23"/>
          <p:cNvPicPr preferRelativeResize="0"/>
          <p:nvPr/>
        </p:nvPicPr>
        <p:blipFill>
          <a:blip r:embed="rId2">
            <a:alphaModFix/>
          </a:blip>
          <a:stretch>
            <a:fillRect/>
          </a:stretch>
        </p:blipFill>
        <p:spPr>
          <a:xfrm>
            <a:off x="0" y="0"/>
            <a:ext cx="9143990" cy="5143500"/>
          </a:xfrm>
          <a:prstGeom prst="rect">
            <a:avLst/>
          </a:prstGeom>
          <a:noFill/>
          <a:ln>
            <a:noFill/>
          </a:ln>
        </p:spPr>
      </p:pic>
      <p:sp>
        <p:nvSpPr>
          <p:cNvPr id="149" name="Google Shape;149;p2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0" name="Google Shape;150;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51" name="Google Shape;151;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52" name="Google Shape;152;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153"/>
        <p:cNvGrpSpPr/>
        <p:nvPr/>
      </p:nvGrpSpPr>
      <p:grpSpPr>
        <a:xfrm>
          <a:off x="0" y="0"/>
          <a:ext cx="0" cy="0"/>
          <a:chOff x="0" y="0"/>
          <a:chExt cx="0" cy="0"/>
        </a:xfrm>
      </p:grpSpPr>
      <p:pic>
        <p:nvPicPr>
          <p:cNvPr id="154" name="Google Shape;154;p24"/>
          <p:cNvPicPr preferRelativeResize="0"/>
          <p:nvPr/>
        </p:nvPicPr>
        <p:blipFill>
          <a:blip r:embed="rId2">
            <a:alphaModFix/>
          </a:blip>
          <a:stretch>
            <a:fillRect/>
          </a:stretch>
        </p:blipFill>
        <p:spPr>
          <a:xfrm>
            <a:off x="0" y="0"/>
            <a:ext cx="9143990" cy="5143500"/>
          </a:xfrm>
          <a:prstGeom prst="rect">
            <a:avLst/>
          </a:prstGeom>
          <a:noFill/>
          <a:ln>
            <a:noFill/>
          </a:ln>
        </p:spPr>
      </p:pic>
      <p:sp>
        <p:nvSpPr>
          <p:cNvPr id="155" name="Google Shape;155;p2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6" name="Google Shape;156;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157"/>
        <p:cNvGrpSpPr/>
        <p:nvPr/>
      </p:nvGrpSpPr>
      <p:grpSpPr>
        <a:xfrm>
          <a:off x="0" y="0"/>
          <a:ext cx="0" cy="0"/>
          <a:chOff x="0" y="0"/>
          <a:chExt cx="0" cy="0"/>
        </a:xfrm>
      </p:grpSpPr>
      <p:pic>
        <p:nvPicPr>
          <p:cNvPr id="158" name="Google Shape;158;p25"/>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59" name="Google Shape;159;p2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0" name="Google Shape;160;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61" name="Google Shape;161;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62" name="Google Shape;162;p25"/>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3" name="Google Shape;163;p2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164"/>
        <p:cNvGrpSpPr/>
        <p:nvPr/>
      </p:nvGrpSpPr>
      <p:grpSpPr>
        <a:xfrm>
          <a:off x="0" y="0"/>
          <a:ext cx="0" cy="0"/>
          <a:chOff x="0" y="0"/>
          <a:chExt cx="0" cy="0"/>
        </a:xfrm>
      </p:grpSpPr>
      <p:pic>
        <p:nvPicPr>
          <p:cNvPr id="165" name="Google Shape;165;p26"/>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66" name="Google Shape;166;p26"/>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7" name="Google Shape;167;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168" name="Google Shape;168;p2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9" name="Google Shape;169;p2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170"/>
        <p:cNvGrpSpPr/>
        <p:nvPr/>
      </p:nvGrpSpPr>
      <p:grpSpPr>
        <a:xfrm>
          <a:off x="0" y="0"/>
          <a:ext cx="0" cy="0"/>
          <a:chOff x="0" y="0"/>
          <a:chExt cx="0" cy="0"/>
        </a:xfrm>
      </p:grpSpPr>
      <p:pic>
        <p:nvPicPr>
          <p:cNvPr id="171" name="Google Shape;171;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72" name="Google Shape;172;p2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73" name="Google Shape;173;p2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174"/>
        <p:cNvGrpSpPr/>
        <p:nvPr/>
      </p:nvGrpSpPr>
      <p:grpSpPr>
        <a:xfrm>
          <a:off x="0" y="0"/>
          <a:ext cx="0" cy="0"/>
          <a:chOff x="0" y="0"/>
          <a:chExt cx="0" cy="0"/>
        </a:xfrm>
      </p:grpSpPr>
      <p:sp>
        <p:nvSpPr>
          <p:cNvPr id="175" name="Google Shape;175;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8"/>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177" name="Google Shape;17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178" name="Google Shape;178;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179" name="Google Shape;17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0" name="Google Shape;180;p28"/>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1" name="Google Shape;181;p28"/>
          <p:cNvPicPr preferRelativeResize="0"/>
          <p:nvPr/>
        </p:nvPicPr>
        <p:blipFill>
          <a:blip r:embed="rId3">
            <a:alphaModFix/>
          </a:blip>
          <a:stretch>
            <a:fillRect/>
          </a:stretch>
        </p:blipFill>
        <p:spPr>
          <a:xfrm>
            <a:off x="4524250" y="4676400"/>
            <a:ext cx="867951" cy="369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182"/>
        <p:cNvGrpSpPr/>
        <p:nvPr/>
      </p:nvGrpSpPr>
      <p:grpSpPr>
        <a:xfrm>
          <a:off x="0" y="0"/>
          <a:ext cx="0" cy="0"/>
          <a:chOff x="0" y="0"/>
          <a:chExt cx="0" cy="0"/>
        </a:xfrm>
      </p:grpSpPr>
      <p:pic>
        <p:nvPicPr>
          <p:cNvPr id="183" name="Google Shape;183;p29"/>
          <p:cNvPicPr preferRelativeResize="0"/>
          <p:nvPr/>
        </p:nvPicPr>
        <p:blipFill>
          <a:blip r:embed="rId2">
            <a:alphaModFix/>
          </a:blip>
          <a:stretch>
            <a:fillRect/>
          </a:stretch>
        </p:blipFill>
        <p:spPr>
          <a:xfrm>
            <a:off x="0" y="0"/>
            <a:ext cx="9144000" cy="914400"/>
          </a:xfrm>
          <a:prstGeom prst="rect">
            <a:avLst/>
          </a:prstGeom>
          <a:noFill/>
          <a:ln>
            <a:noFill/>
          </a:ln>
        </p:spPr>
      </p:pic>
      <p:sp>
        <p:nvSpPr>
          <p:cNvPr id="184" name="Google Shape;184;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5" name="Google Shape;185;p2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6" name="Google Shape;186;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7" name="Google Shape;187;p29"/>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88" name="Google Shape;188;p29"/>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9" name="Google Shape;189;p29"/>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5"/>
        <p:cNvGrpSpPr/>
        <p:nvPr/>
      </p:nvGrpSpPr>
      <p:grpSpPr>
        <a:xfrm>
          <a:off x="0" y="0"/>
          <a:ext cx="0" cy="0"/>
          <a:chOff x="0" y="0"/>
          <a:chExt cx="0" cy="0"/>
        </a:xfrm>
      </p:grpSpPr>
      <p:pic>
        <p:nvPicPr>
          <p:cNvPr id="26" name="Google Shape;26;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7" name="Google Shape;27;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 name="Google Shape;28;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9" name="Google Shape;29;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0" name="Google Shape;30;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1" name="Google Shape;31;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32"/>
        <p:cNvGrpSpPr/>
        <p:nvPr/>
      </p:nvGrpSpPr>
      <p:grpSpPr>
        <a:xfrm>
          <a:off x="0" y="0"/>
          <a:ext cx="0" cy="0"/>
          <a:chOff x="0" y="0"/>
          <a:chExt cx="0" cy="0"/>
        </a:xfrm>
      </p:grpSpPr>
      <p:pic>
        <p:nvPicPr>
          <p:cNvPr id="33" name="Google Shape;33;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4" name="Google Shape;34;p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5" name="Google Shape;35;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6" name="Google Shape;36;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7" name="Google Shape;37;p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42"/>
        <p:cNvGrpSpPr/>
        <p:nvPr/>
      </p:nvGrpSpPr>
      <p:grpSpPr>
        <a:xfrm>
          <a:off x="0" y="0"/>
          <a:ext cx="0" cy="0"/>
          <a:chOff x="0" y="0"/>
          <a:chExt cx="0" cy="0"/>
        </a:xfrm>
      </p:grpSpPr>
      <p:sp>
        <p:nvSpPr>
          <p:cNvPr id="43" name="Google Shape;43;p7"/>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5" name="Google Shape;45;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6" name="Google Shape;46;p7"/>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7" name="Google Shape;47;p7"/>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48" name="Google Shape;48;p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49" name="Google Shape;49;p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3" name="Google Shape;53;p8"/>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4" name="Google Shape;54;p8"/>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5" name="Google Shape;55;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6" name="Google Shape;56;p8"/>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7" name="Google Shape;57;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8" name="Google Shape;58;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59"/>
        <p:cNvGrpSpPr/>
        <p:nvPr/>
      </p:nvGrpSpPr>
      <p:grpSpPr>
        <a:xfrm>
          <a:off x="0" y="0"/>
          <a:ext cx="0" cy="0"/>
          <a:chOff x="0" y="0"/>
          <a:chExt cx="0" cy="0"/>
        </a:xfrm>
      </p:grpSpPr>
      <p:pic>
        <p:nvPicPr>
          <p:cNvPr id="60" name="Google Shape;6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9"/>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63" name="Google Shape;63;p9"/>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64" name="Google Shape;64;p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65" name="Google Shape;65;p9"/>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66"/>
        <p:cNvGrpSpPr/>
        <p:nvPr/>
      </p:nvGrpSpPr>
      <p:grpSpPr>
        <a:xfrm>
          <a:off x="0" y="0"/>
          <a:ext cx="0" cy="0"/>
          <a:chOff x="0" y="0"/>
          <a:chExt cx="0" cy="0"/>
        </a:xfrm>
      </p:grpSpPr>
      <p:pic>
        <p:nvPicPr>
          <p:cNvPr id="67" name="Google Shape;67;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 name="Google Shape;68;p1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69" name="Google Shape;6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uscode.house.gov/view.xhtml?req=20+USC+7118&amp;f=treesort&amp;fq=true&amp;num=7&amp;hl=true&amp;edition=prelim&amp;granuleId=USC-prelim-title20-section7118"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fedprograms/scg_rfa_fina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cde.state.co.us/fedprograms/scg_planning_templat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hyperlink" Target="https://app.smartsheet.com/b/form/f2aa334ccb86406fb22faf9571de0691"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app.smartsheet.com/b/form/48d01e1354584e92a174264ec5056411" TargetMode="External"/><Relationship Id="rId4" Type="http://schemas.openxmlformats.org/officeDocument/2006/relationships/hyperlink" Target="https://www.cde.state.co.us/fedprograms/stronger_connections_gra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tronger_connections@cde.state.co.u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mailto:giessinger_t@cde.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oese.ed.gov/bipartisan-safer-communities-ac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fedprograms/scg_public_comment_summary-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dvance.lexis.com/documentpage/?pdmfid=1000516&amp;crid=f793ddcd-a668-40c2-88c9-13152b4e624f&amp;nodeid=AAWAAEAACAACAAE&amp;nodepath=%2FROOT%2FAAW%2FAAWAAE%2FAAWAAEAAC%2FAAWAAEAACAAC%2FAAWAAEAACAACAAE&amp;level=5&amp;haschildren=&amp;populated=false&amp;title=22-30.5-104.+Charter+school+-+requirements+-+authority+-+rules+-+definitions.&amp;config=014FJAAyNGJkY2Y4Zi1mNjgyLTRkN2YtYmE4OS03NTYzNzYzOTg0OGEKAFBvZENhdGFsb2d592qv2Kywlf8caKqYROP5&amp;pddocfullpath=%2Fshared%2Fdocument%2Fstatutes-legislation%2Furn%3AcontentItem%3A65MT-X293-CGX8-0095-00008-00&amp;ecomp=8gf59kk&amp;prid=b437b07b-e138-4d15-acfc-74ff860597f5"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Stronger Connections Grant</a:t>
            </a:r>
            <a:endParaRPr/>
          </a:p>
        </p:txBody>
      </p:sp>
      <p:sp>
        <p:nvSpPr>
          <p:cNvPr id="195" name="Google Shape;195;p30"/>
          <p:cNvSpPr txBox="1">
            <a:spLocks noGrp="1"/>
          </p:cNvSpPr>
          <p:nvPr>
            <p:ph type="subTitle" idx="3"/>
          </p:nvPr>
        </p:nvSpPr>
        <p:spPr>
          <a:xfrm>
            <a:off x="311700" y="2855925"/>
            <a:ext cx="8520600" cy="792600"/>
          </a:xfrm>
          <a:prstGeom prst="rect">
            <a:avLst/>
          </a:prstGeom>
        </p:spPr>
        <p:txBody>
          <a:bodyPr spcFirstLastPara="1" wrap="square" lIns="0" tIns="0" rIns="0" bIns="0" anchor="t" anchorCtr="0">
            <a:normAutofit fontScale="92500" lnSpcReduction="20000"/>
          </a:bodyPr>
          <a:lstStyle/>
          <a:p>
            <a:pPr marL="0" lvl="0" indent="0" algn="ctr" rtl="0">
              <a:spcBef>
                <a:spcPts val="0"/>
              </a:spcBef>
              <a:spcAft>
                <a:spcPts val="0"/>
              </a:spcAft>
              <a:buNone/>
            </a:pPr>
            <a:r>
              <a:rPr lang="en"/>
              <a:t>Application Information Webinar</a:t>
            </a:r>
            <a:endParaRPr/>
          </a:p>
          <a:p>
            <a:pPr marL="0" lvl="0" indent="0" algn="ctr" rtl="0">
              <a:spcBef>
                <a:spcPts val="1200"/>
              </a:spcBef>
              <a:spcAft>
                <a:spcPts val="1200"/>
              </a:spcAft>
              <a:buNone/>
            </a:pPr>
            <a:r>
              <a:rPr lang="en"/>
              <a:t>April 13,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Equitable Services</a:t>
            </a:r>
            <a:endParaRPr/>
          </a:p>
        </p:txBody>
      </p:sp>
      <p:sp>
        <p:nvSpPr>
          <p:cNvPr id="260" name="Google Shape;260;p3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17500" algn="l" rtl="0">
              <a:spcBef>
                <a:spcPts val="0"/>
              </a:spcBef>
              <a:spcAft>
                <a:spcPts val="0"/>
              </a:spcAft>
              <a:buClr>
                <a:srgbClr val="262626"/>
              </a:buClr>
              <a:buSzPts val="1400"/>
              <a:buChar char="●"/>
            </a:pPr>
            <a:r>
              <a:rPr lang="en" sz="1400">
                <a:solidFill>
                  <a:srgbClr val="262626"/>
                </a:solidFill>
              </a:rPr>
              <a:t>An LEA applying for the Stronger Connections Grant must consult with appropriate non-public school officials before making any decisions that affect the opportunities of eligible non-public school children and educators to participate (ESEA section 8501(c)(3)). </a:t>
            </a:r>
            <a:endParaRPr sz="1400">
              <a:solidFill>
                <a:srgbClr val="262626"/>
              </a:solidFill>
            </a:endParaRPr>
          </a:p>
          <a:p>
            <a:pPr marL="457200" lvl="0" indent="-317500" algn="l" rtl="0">
              <a:spcBef>
                <a:spcPts val="0"/>
              </a:spcBef>
              <a:spcAft>
                <a:spcPts val="0"/>
              </a:spcAft>
              <a:buClr>
                <a:srgbClr val="262626"/>
              </a:buClr>
              <a:buSzPts val="1400"/>
              <a:buChar char="●"/>
            </a:pPr>
            <a:r>
              <a:rPr lang="en" sz="1400">
                <a:solidFill>
                  <a:srgbClr val="262626"/>
                </a:solidFill>
              </a:rPr>
              <a:t>The LEA must ensure that timely and meaningful consultation has occurred and maintain a record of the process used. In addition, the LEA must submit written affirmation of the consultation, signed by a representative of the LEA and each non-public school, to CDE (</a:t>
            </a:r>
            <a:r>
              <a:rPr lang="en" sz="1400" b="1">
                <a:solidFill>
                  <a:srgbClr val="262626"/>
                </a:solidFill>
              </a:rPr>
              <a:t>Attachment A</a:t>
            </a:r>
            <a:r>
              <a:rPr lang="en" sz="1400">
                <a:solidFill>
                  <a:srgbClr val="262626"/>
                </a:solidFill>
              </a:rPr>
              <a:t>). </a:t>
            </a:r>
            <a:endParaRPr sz="1400">
              <a:solidFill>
                <a:srgbClr val="262626"/>
              </a:solidFill>
            </a:endParaRPr>
          </a:p>
          <a:p>
            <a:pPr marL="457200" lvl="0" indent="-317500" algn="l" rtl="0">
              <a:spcBef>
                <a:spcPts val="0"/>
              </a:spcBef>
              <a:spcAft>
                <a:spcPts val="0"/>
              </a:spcAft>
              <a:buClr>
                <a:srgbClr val="262626"/>
              </a:buClr>
              <a:buSzPts val="1400"/>
              <a:buChar char="●"/>
            </a:pPr>
            <a:r>
              <a:rPr lang="en" sz="1400">
                <a:solidFill>
                  <a:srgbClr val="262626"/>
                </a:solidFill>
              </a:rPr>
              <a:t>If an LEA is successful in receiving an SCG award, it must ensure that expenditures for equitable services for eligible non-public school students and educators are equal on a per-pupil basis to the expenditures for participating public school students and educators. The LEA could also choose to base the equitable services on a specific need or group of students in alignment with the services being provided to public schools. </a:t>
            </a:r>
            <a:endParaRPr sz="1400">
              <a:solidFill>
                <a:srgbClr val="262626"/>
              </a:solidFill>
            </a:endParaRPr>
          </a:p>
          <a:p>
            <a:pPr marL="457200" lvl="0" indent="-317500" algn="l" rtl="0">
              <a:spcBef>
                <a:spcPts val="0"/>
              </a:spcBef>
              <a:spcAft>
                <a:spcPts val="0"/>
              </a:spcAft>
              <a:buClr>
                <a:srgbClr val="262626"/>
              </a:buClr>
              <a:buSzPts val="1400"/>
              <a:buChar char="●"/>
            </a:pPr>
            <a:r>
              <a:rPr lang="en" sz="1400">
                <a:solidFill>
                  <a:srgbClr val="262626"/>
                </a:solidFill>
              </a:rPr>
              <a:t>The LEA must continue to consult with interested non-public school officials on the specific services the LEA will provide to students and educators, consistent with the LEA’s approved application.</a:t>
            </a:r>
            <a:endParaRPr sz="2100"/>
          </a:p>
        </p:txBody>
      </p:sp>
      <p:sp>
        <p:nvSpPr>
          <p:cNvPr id="261" name="Google Shape;261;p3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Allowable Uses of Funds</a:t>
            </a:r>
            <a:endParaRPr/>
          </a:p>
        </p:txBody>
      </p:sp>
      <p:sp>
        <p:nvSpPr>
          <p:cNvPr id="267" name="Google Shape;267;p4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sp>
        <p:nvSpPr>
          <p:cNvPr id="268" name="Google Shape;268;p40"/>
          <p:cNvSpPr txBox="1"/>
          <p:nvPr/>
        </p:nvSpPr>
        <p:spPr>
          <a:xfrm>
            <a:off x="393900" y="932350"/>
            <a:ext cx="83562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Calibri"/>
                <a:ea typeface="Calibri"/>
                <a:cs typeface="Calibri"/>
                <a:sym typeface="Calibri"/>
              </a:rPr>
              <a:t>Funds shall be used for activities that are reasonable, necessary, and allowable under </a:t>
            </a:r>
            <a:r>
              <a:rPr lang="en" sz="13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section 4108</a:t>
            </a:r>
            <a:r>
              <a:rPr lang="en" sz="1300">
                <a:solidFill>
                  <a:schemeClr val="dk1"/>
                </a:solidFill>
                <a:latin typeface="Calibri"/>
                <a:ea typeface="Calibri"/>
                <a:cs typeface="Calibri"/>
                <a:sym typeface="Calibri"/>
              </a:rPr>
              <a:t> of the ESEA to provide students with safer and healthier learning environments. E</a:t>
            </a:r>
            <a:r>
              <a:rPr lang="en" sz="1300">
                <a:latin typeface="Calibri"/>
                <a:ea typeface="Calibri"/>
                <a:cs typeface="Calibri"/>
                <a:sym typeface="Calibri"/>
              </a:rPr>
              <a:t>xamples include, but are not limited to:</a:t>
            </a:r>
            <a:endParaRPr sz="13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Drug and violence prevention activities that are evidence-based</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School-based mental health services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Comprehensive health education programs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Integrating health and safety practices into school or athletic programs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Nutritional education and physical education activities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Implementation of schoolwide positive behavioral interventions and supports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Bullying and harassment prevention</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Activities that improve instructional practices for developing relationship-building skills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Prevention of teen and dating violence, stalking, domestic abuse, and sexual violence and harassment</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Mentoring and school counseling</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Establishing or improving school dropout and reentry programs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Suicide prevention</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Crisis management and conflict resolution techniques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School-based violence prevention strategies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Reducing exclusionary disciplinary practices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Establishing partnerships within the community to provide resources and support for schools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Strengthening relationships between schools and communities</a:t>
            </a:r>
            <a:endParaRPr sz="1100">
              <a:latin typeface="Calibri"/>
              <a:ea typeface="Calibri"/>
              <a:cs typeface="Calibri"/>
              <a:sym typeface="Calibri"/>
            </a:endParaRPr>
          </a:p>
          <a:p>
            <a:pPr marL="457200" lvl="0" indent="-298450" algn="l" rtl="0">
              <a:spcBef>
                <a:spcPts val="0"/>
              </a:spcBef>
              <a:spcAft>
                <a:spcPts val="0"/>
              </a:spcAft>
              <a:buSzPts val="1100"/>
              <a:buFont typeface="Calibri"/>
              <a:buChar char="●"/>
            </a:pPr>
            <a:r>
              <a:rPr lang="en" sz="1100">
                <a:latin typeface="Calibri"/>
                <a:ea typeface="Calibri"/>
                <a:cs typeface="Calibri"/>
                <a:sym typeface="Calibri"/>
              </a:rPr>
              <a:t>High-quality training for school personnel in effective practices related to any of the above</a:t>
            </a:r>
            <a:endParaRPr sz="1100">
              <a:latin typeface="Calibri"/>
              <a:ea typeface="Calibri"/>
              <a:cs typeface="Calibri"/>
              <a:sym typeface="Calibri"/>
            </a:endParaRPr>
          </a:p>
        </p:txBody>
      </p:sp>
      <p:pic>
        <p:nvPicPr>
          <p:cNvPr id="269" name="Google Shape;269;p4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935913" y="1677125"/>
            <a:ext cx="2143125" cy="214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Prohibited Uses of Funds</a:t>
            </a:r>
            <a:endParaRPr/>
          </a:p>
        </p:txBody>
      </p:sp>
      <p:sp>
        <p:nvSpPr>
          <p:cNvPr id="275" name="Google Shape;275;p4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276" name="Google Shape;276;p41"/>
          <p:cNvSpPr txBox="1"/>
          <p:nvPr/>
        </p:nvSpPr>
        <p:spPr>
          <a:xfrm>
            <a:off x="592350" y="1202125"/>
            <a:ext cx="7959300" cy="327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Calibri"/>
                <a:ea typeface="Calibri"/>
                <a:cs typeface="Calibri"/>
                <a:sym typeface="Calibri"/>
              </a:rPr>
              <a:t>The Bipartisan Safer Communities Act (BSCA) and the Elementary and Secondary Education Act (ESEA) prohibit the use of these funds for:</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Food</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School construction</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Providing any person with a dangerous weapon or training in the use of a dangerous weapon.* </a:t>
            </a:r>
            <a:endParaRPr sz="1700">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*A “dangerous weapon” as defined in section 930(g)(2) of title 18 of the United States Code is a weapon, device, instrument, material, or substance, animate or inanimate, that is used for, or is readily capable of, causing death or serious bodily injury, except that such term does not include a pocket knife with a blade of less than 2 1/2 inches in length.</a:t>
            </a:r>
            <a:endParaRPr sz="1200">
              <a:solidFill>
                <a:schemeClr val="dk1"/>
              </a:solidFill>
              <a:latin typeface="Calibri"/>
              <a:ea typeface="Calibri"/>
              <a:cs typeface="Calibri"/>
              <a:sym typeface="Calibri"/>
            </a:endParaRPr>
          </a:p>
        </p:txBody>
      </p:sp>
      <p:pic>
        <p:nvPicPr>
          <p:cNvPr id="277" name="Google Shape;277;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39398" y="2718825"/>
            <a:ext cx="867950" cy="1009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GEPA</a:t>
            </a:r>
            <a:endParaRPr/>
          </a:p>
        </p:txBody>
      </p:sp>
      <p:sp>
        <p:nvSpPr>
          <p:cNvPr id="283" name="Google Shape;283;p4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sp>
        <p:nvSpPr>
          <p:cNvPr id="284" name="Google Shape;284;p4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6550" algn="l" rtl="0">
              <a:lnSpc>
                <a:spcPct val="105000"/>
              </a:lnSpc>
              <a:spcBef>
                <a:spcPts val="0"/>
              </a:spcBef>
              <a:spcAft>
                <a:spcPts val="0"/>
              </a:spcAft>
              <a:buSzPts val="1700"/>
              <a:buChar char="●"/>
            </a:pPr>
            <a:r>
              <a:rPr lang="en" sz="1700"/>
              <a:t>Section 427 of the United States Department of Education's General Education Provisions Act (GEPA) requires each applicant for funds to include in its application a description of the steps the applicant proposes to take to ensure equitable access to, and participation in, its federally assisted program for students, teachers, and other program beneficiaries with special needs. </a:t>
            </a:r>
            <a:endParaRPr sz="1700"/>
          </a:p>
          <a:p>
            <a:pPr marL="457200" lvl="0" indent="-336550" algn="l" rtl="0">
              <a:lnSpc>
                <a:spcPct val="105000"/>
              </a:lnSpc>
              <a:spcBef>
                <a:spcPts val="0"/>
              </a:spcBef>
              <a:spcAft>
                <a:spcPts val="0"/>
              </a:spcAft>
              <a:buSzPts val="1700"/>
              <a:buChar char="●"/>
            </a:pPr>
            <a:r>
              <a:rPr lang="en" sz="1700"/>
              <a:t>GEPA highlights six types of barriers that can impede equitable access or participation: gender, race, national origin, color, disability, or age. </a:t>
            </a:r>
            <a:endParaRPr sz="1700"/>
          </a:p>
          <a:p>
            <a:pPr marL="457200" lvl="0" indent="-336550" algn="l" rtl="0">
              <a:lnSpc>
                <a:spcPct val="105000"/>
              </a:lnSpc>
              <a:spcBef>
                <a:spcPts val="0"/>
              </a:spcBef>
              <a:spcAft>
                <a:spcPts val="0"/>
              </a:spcAft>
              <a:buSzPts val="1700"/>
              <a:buChar char="●"/>
            </a:pPr>
            <a:r>
              <a:rPr lang="en" sz="1700"/>
              <a:t>Based on local circumstances, applicants should determine whether these or other barriers might prevent students, teachers, families etc., from such access or participation in the federally funded project or activity within the Stronger Connections Grant application.</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Evidence-Based Interventions (EBIs)</a:t>
            </a:r>
            <a:endParaRPr/>
          </a:p>
        </p:txBody>
      </p:sp>
      <p:sp>
        <p:nvSpPr>
          <p:cNvPr id="290" name="Google Shape;290;p43"/>
          <p:cNvSpPr txBox="1">
            <a:spLocks noGrp="1"/>
          </p:cNvSpPr>
          <p:nvPr>
            <p:ph type="body" idx="1"/>
          </p:nvPr>
        </p:nvSpPr>
        <p:spPr>
          <a:xfrm>
            <a:off x="461400" y="849506"/>
            <a:ext cx="8520600" cy="1327355"/>
          </a:xfrm>
          <a:prstGeom prst="rect">
            <a:avLst/>
          </a:prstGeom>
        </p:spPr>
        <p:txBody>
          <a:bodyPr spcFirstLastPara="1" wrap="square" lIns="0" tIns="0" rIns="0" bIns="0" anchor="t" anchorCtr="0">
            <a:normAutofit lnSpcReduction="10000"/>
          </a:bodyPr>
          <a:lstStyle/>
          <a:p>
            <a:pPr marL="0" lvl="0" indent="0" algn="l" rtl="0">
              <a:spcBef>
                <a:spcPts val="1200"/>
              </a:spcBef>
              <a:spcAft>
                <a:spcPts val="0"/>
              </a:spcAft>
              <a:buClr>
                <a:schemeClr val="dk1"/>
              </a:buClr>
              <a:buSzPts val="1100"/>
              <a:buFont typeface="Arial"/>
              <a:buNone/>
            </a:pPr>
            <a:r>
              <a:rPr lang="en" sz="1400" dirty="0"/>
              <a:t>LEAs are strongly encouraged to invest Stronger Connections Grant funds on evidence-based interventions (EBIs) that have been shown to significantly improve student safety and health, as well as academic outcomes. Specifically, “evidence-based” means an activity, strategy, or intervention that demonstrates a statistically significant effect on improving student outcomes or other relevant outcomes. ESEA section 8101(21) defines the term “evidence-based” and the definition includes four tiers of evidence.</a:t>
            </a:r>
            <a:endParaRPr sz="1400" dirty="0"/>
          </a:p>
          <a:p>
            <a:pPr marL="0" lvl="0" indent="0" algn="l" rtl="0">
              <a:spcBef>
                <a:spcPts val="1200"/>
              </a:spcBef>
              <a:spcAft>
                <a:spcPts val="1200"/>
              </a:spcAft>
              <a:buNone/>
            </a:pPr>
            <a:endParaRPr dirty="0"/>
          </a:p>
        </p:txBody>
      </p:sp>
      <p:sp>
        <p:nvSpPr>
          <p:cNvPr id="291" name="Google Shape;291;p4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graphicFrame>
        <p:nvGraphicFramePr>
          <p:cNvPr id="292" name="Google Shape;292;p43"/>
          <p:cNvGraphicFramePr/>
          <p:nvPr/>
        </p:nvGraphicFramePr>
        <p:xfrm>
          <a:off x="884750" y="2274725"/>
          <a:ext cx="7177250" cy="2177542"/>
        </p:xfrm>
        <a:graphic>
          <a:graphicData uri="http://schemas.openxmlformats.org/drawingml/2006/table">
            <a:tbl>
              <a:tblPr>
                <a:noFill/>
                <a:tableStyleId>{4D8FC3FB-6B75-4681-97B4-6B791810B545}</a:tableStyleId>
              </a:tblPr>
              <a:tblGrid>
                <a:gridCol w="2252275">
                  <a:extLst>
                    <a:ext uri="{9D8B030D-6E8A-4147-A177-3AD203B41FA5}">
                      <a16:colId xmlns:a16="http://schemas.microsoft.com/office/drawing/2014/main" val="20000"/>
                    </a:ext>
                  </a:extLst>
                </a:gridCol>
                <a:gridCol w="4924975">
                  <a:extLst>
                    <a:ext uri="{9D8B030D-6E8A-4147-A177-3AD203B41FA5}">
                      <a16:colId xmlns:a16="http://schemas.microsoft.com/office/drawing/2014/main" val="20001"/>
                    </a:ext>
                  </a:extLst>
                </a:gridCol>
              </a:tblGrid>
              <a:tr h="418125">
                <a:tc>
                  <a:txBody>
                    <a:bodyPr/>
                    <a:lstStyle/>
                    <a:p>
                      <a:pPr marL="0" lvl="0" indent="0" algn="ctr" rtl="0">
                        <a:lnSpc>
                          <a:spcPct val="115000"/>
                        </a:lnSpc>
                        <a:spcBef>
                          <a:spcPts val="0"/>
                        </a:spcBef>
                        <a:spcAft>
                          <a:spcPts val="0"/>
                        </a:spcAft>
                        <a:buNone/>
                      </a:pPr>
                      <a:r>
                        <a:rPr lang="en" sz="1100" b="1">
                          <a:solidFill>
                            <a:srgbClr val="FFFFFF"/>
                          </a:solidFill>
                        </a:rPr>
                        <a:t>Tier 1: Strong Evidence</a:t>
                      </a:r>
                      <a:endParaRPr sz="1100" b="1">
                        <a:solidFill>
                          <a:srgbClr val="FFFFFF"/>
                        </a:solidFill>
                      </a:endParaRPr>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solidFill>
                      <a:srgbClr val="17365D"/>
                    </a:solidFill>
                  </a:tcPr>
                </a:tc>
                <a:tc>
                  <a:txBody>
                    <a:bodyPr/>
                    <a:lstStyle/>
                    <a:p>
                      <a:pPr marL="0" lvl="0" indent="0" algn="ctr" rtl="0">
                        <a:lnSpc>
                          <a:spcPct val="115000"/>
                        </a:lnSpc>
                        <a:spcBef>
                          <a:spcPts val="0"/>
                        </a:spcBef>
                        <a:spcAft>
                          <a:spcPts val="0"/>
                        </a:spcAft>
                        <a:buNone/>
                      </a:pPr>
                      <a:r>
                        <a:rPr lang="en" sz="1100" dirty="0"/>
                        <a:t>Supported by one or more well-designed and well-implemented randomized control experimental studies.</a:t>
                      </a:r>
                      <a:endParaRPr sz="1100" dirty="0"/>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tcPr>
                </a:tc>
                <a:extLst>
                  <a:ext uri="{0D108BD9-81ED-4DB2-BD59-A6C34878D82A}">
                    <a16:rowId xmlns:a16="http://schemas.microsoft.com/office/drawing/2014/main" val="10000"/>
                  </a:ext>
                </a:extLst>
              </a:tr>
              <a:tr h="332125">
                <a:tc>
                  <a:txBody>
                    <a:bodyPr/>
                    <a:lstStyle/>
                    <a:p>
                      <a:pPr marL="0" lvl="0" indent="0" algn="ctr" rtl="0">
                        <a:lnSpc>
                          <a:spcPct val="115000"/>
                        </a:lnSpc>
                        <a:spcBef>
                          <a:spcPts val="0"/>
                        </a:spcBef>
                        <a:spcAft>
                          <a:spcPts val="0"/>
                        </a:spcAft>
                        <a:buNone/>
                      </a:pPr>
                      <a:r>
                        <a:rPr lang="en" sz="1100" b="1"/>
                        <a:t>Tier 2: Moderate Evidence</a:t>
                      </a:r>
                      <a:endParaRPr sz="1100" b="1"/>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solidFill>
                      <a:srgbClr val="548DD4"/>
                    </a:solidFill>
                  </a:tcPr>
                </a:tc>
                <a:tc>
                  <a:txBody>
                    <a:bodyPr/>
                    <a:lstStyle/>
                    <a:p>
                      <a:pPr marL="0" lvl="0" indent="0" algn="ctr" rtl="0">
                        <a:lnSpc>
                          <a:spcPct val="115000"/>
                        </a:lnSpc>
                        <a:spcBef>
                          <a:spcPts val="0"/>
                        </a:spcBef>
                        <a:spcAft>
                          <a:spcPts val="0"/>
                        </a:spcAft>
                        <a:buNone/>
                      </a:pPr>
                      <a:r>
                        <a:rPr lang="en" sz="1100"/>
                        <a:t>Supported by one or more well-designed and well-implemented quasi-experimental studies.</a:t>
                      </a:r>
                      <a:endParaRPr sz="1100"/>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tcPr>
                </a:tc>
                <a:extLst>
                  <a:ext uri="{0D108BD9-81ED-4DB2-BD59-A6C34878D82A}">
                    <a16:rowId xmlns:a16="http://schemas.microsoft.com/office/drawing/2014/main" val="10001"/>
                  </a:ext>
                </a:extLst>
              </a:tr>
              <a:tr h="418125">
                <a:tc>
                  <a:txBody>
                    <a:bodyPr/>
                    <a:lstStyle/>
                    <a:p>
                      <a:pPr marL="0" lvl="0" indent="0" algn="ctr" rtl="0">
                        <a:lnSpc>
                          <a:spcPct val="115000"/>
                        </a:lnSpc>
                        <a:spcBef>
                          <a:spcPts val="0"/>
                        </a:spcBef>
                        <a:spcAft>
                          <a:spcPts val="0"/>
                        </a:spcAft>
                        <a:buNone/>
                      </a:pPr>
                      <a:r>
                        <a:rPr lang="en" sz="1100" b="1"/>
                        <a:t>Tier 3: Promising Evidence</a:t>
                      </a:r>
                      <a:endParaRPr sz="1100" b="1"/>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solidFill>
                      <a:srgbClr val="8DB3E2"/>
                    </a:solidFill>
                  </a:tcPr>
                </a:tc>
                <a:tc>
                  <a:txBody>
                    <a:bodyPr/>
                    <a:lstStyle/>
                    <a:p>
                      <a:pPr marL="0" lvl="0" indent="0" algn="ctr" rtl="0">
                        <a:lnSpc>
                          <a:spcPct val="115000"/>
                        </a:lnSpc>
                        <a:spcBef>
                          <a:spcPts val="0"/>
                        </a:spcBef>
                        <a:spcAft>
                          <a:spcPts val="0"/>
                        </a:spcAft>
                        <a:buNone/>
                      </a:pPr>
                      <a:r>
                        <a:rPr lang="en" sz="1100"/>
                        <a:t>Supported by one or more well-designed and well implemented correlational studies (with statistical controls for selection bias).</a:t>
                      </a:r>
                      <a:endParaRPr sz="1100"/>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tcPr>
                </a:tc>
                <a:extLst>
                  <a:ext uri="{0D108BD9-81ED-4DB2-BD59-A6C34878D82A}">
                    <a16:rowId xmlns:a16="http://schemas.microsoft.com/office/drawing/2014/main" val="10002"/>
                  </a:ext>
                </a:extLst>
              </a:tr>
              <a:tr h="562450">
                <a:tc>
                  <a:txBody>
                    <a:bodyPr/>
                    <a:lstStyle/>
                    <a:p>
                      <a:pPr marL="0" lvl="0" indent="0" algn="ctr" rtl="0">
                        <a:lnSpc>
                          <a:spcPct val="115000"/>
                        </a:lnSpc>
                        <a:spcBef>
                          <a:spcPts val="0"/>
                        </a:spcBef>
                        <a:spcAft>
                          <a:spcPts val="0"/>
                        </a:spcAft>
                        <a:buNone/>
                      </a:pPr>
                      <a:r>
                        <a:rPr lang="en" sz="1100" b="1"/>
                        <a:t>Tier 4: Demonstrates a Rationale</a:t>
                      </a:r>
                      <a:endParaRPr sz="1100" b="1"/>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solidFill>
                      <a:srgbClr val="C6D9F1"/>
                    </a:solidFill>
                  </a:tcPr>
                </a:tc>
                <a:tc>
                  <a:txBody>
                    <a:bodyPr/>
                    <a:lstStyle/>
                    <a:p>
                      <a:pPr marL="0" lvl="0" indent="0" algn="ctr" rtl="0">
                        <a:lnSpc>
                          <a:spcPct val="115000"/>
                        </a:lnSpc>
                        <a:spcBef>
                          <a:spcPts val="0"/>
                        </a:spcBef>
                        <a:spcAft>
                          <a:spcPts val="0"/>
                        </a:spcAft>
                        <a:buNone/>
                      </a:pPr>
                      <a:r>
                        <a:rPr lang="en" sz="1100" dirty="0"/>
                        <a:t>Practices that have a well-defined logic model or theory of action, are supported by research, and have some effort underway by an SEA, LEA, or outside research organization to determine their effectiveness.</a:t>
                      </a:r>
                      <a:endParaRPr sz="1100" dirty="0"/>
                    </a:p>
                  </a:txBody>
                  <a:tcPr marL="63500" marR="63500" marT="63500" marB="63500">
                    <a:lnL w="9525" cap="flat" cmpd="sng">
                      <a:solidFill>
                        <a:srgbClr val="5C6670"/>
                      </a:solidFill>
                      <a:prstDash val="solid"/>
                      <a:round/>
                      <a:headEnd type="none" w="sm" len="sm"/>
                      <a:tailEnd type="none" w="sm" len="sm"/>
                    </a:lnL>
                    <a:lnR w="9525" cap="flat" cmpd="sng">
                      <a:solidFill>
                        <a:srgbClr val="5C6670"/>
                      </a:solidFill>
                      <a:prstDash val="solid"/>
                      <a:round/>
                      <a:headEnd type="none" w="sm" len="sm"/>
                      <a:tailEnd type="none" w="sm" len="sm"/>
                    </a:lnR>
                    <a:lnT w="9525" cap="flat" cmpd="sng">
                      <a:solidFill>
                        <a:srgbClr val="5C6670"/>
                      </a:solidFill>
                      <a:prstDash val="solid"/>
                      <a:round/>
                      <a:headEnd type="none" w="sm" len="sm"/>
                      <a:tailEnd type="none" w="sm" len="sm"/>
                    </a:lnT>
                    <a:lnB w="9525" cap="flat" cmpd="sng">
                      <a:solidFill>
                        <a:srgbClr val="5C667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4"/>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Application Walkthrough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Application Sections</a:t>
            </a:r>
            <a:endParaRPr/>
          </a:p>
        </p:txBody>
      </p:sp>
      <p:sp>
        <p:nvSpPr>
          <p:cNvPr id="303" name="Google Shape;303;p4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16</a:t>
            </a:fld>
            <a:endParaRPr/>
          </a:p>
        </p:txBody>
      </p:sp>
      <p:sp>
        <p:nvSpPr>
          <p:cNvPr id="304" name="Google Shape;304;p45">
            <a:extLst>
              <a:ext uri="{C183D7F6-B498-43B3-948B-1728B52AA6E4}">
                <adec:decorative xmlns:adec="http://schemas.microsoft.com/office/drawing/2017/decorative" val="1"/>
              </a:ext>
            </a:extLst>
          </p:cNvPr>
          <p:cNvSpPr txBox="1"/>
          <p:nvPr/>
        </p:nvSpPr>
        <p:spPr>
          <a:xfrm>
            <a:off x="0" y="1516475"/>
            <a:ext cx="860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05" name="Google Shape;305;p45"/>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p>
            <a:pPr marL="457200" lvl="0" indent="-317500" algn="l" rtl="0">
              <a:spcBef>
                <a:spcPts val="0"/>
              </a:spcBef>
              <a:spcAft>
                <a:spcPts val="0"/>
              </a:spcAft>
              <a:buSzPts val="1400"/>
              <a:buChar char="❏"/>
            </a:pPr>
            <a:r>
              <a:rPr lang="en" sz="1400"/>
              <a:t>Part I: Applicant Information</a:t>
            </a:r>
            <a:endParaRPr sz="1400"/>
          </a:p>
          <a:p>
            <a:pPr marL="457200" lvl="0" indent="-317500" algn="l" rtl="0">
              <a:spcBef>
                <a:spcPts val="0"/>
              </a:spcBef>
              <a:spcAft>
                <a:spcPts val="0"/>
              </a:spcAft>
              <a:buSzPts val="1400"/>
              <a:buChar char="❏"/>
            </a:pPr>
            <a:r>
              <a:rPr lang="en" sz="1400"/>
              <a:t>Part II: Eligibility</a:t>
            </a:r>
            <a:endParaRPr sz="1400"/>
          </a:p>
          <a:p>
            <a:pPr marL="457200" lvl="0" indent="-317500" algn="l" rtl="0">
              <a:spcBef>
                <a:spcPts val="0"/>
              </a:spcBef>
              <a:spcAft>
                <a:spcPts val="0"/>
              </a:spcAft>
              <a:buSzPts val="1400"/>
              <a:buChar char="❏"/>
            </a:pPr>
            <a:r>
              <a:rPr lang="en" sz="1400"/>
              <a:t>Part III: Equitable Services </a:t>
            </a:r>
            <a:endParaRPr sz="1400"/>
          </a:p>
          <a:p>
            <a:pPr marL="457200" lvl="0" indent="-317500" algn="l" rtl="0">
              <a:spcBef>
                <a:spcPts val="0"/>
              </a:spcBef>
              <a:spcAft>
                <a:spcPts val="0"/>
              </a:spcAft>
              <a:buSzPts val="1400"/>
              <a:buChar char="❏"/>
            </a:pPr>
            <a:r>
              <a:rPr lang="en" sz="1400"/>
              <a:t>Part IV: Program Assurances Form</a:t>
            </a:r>
            <a:endParaRPr sz="1400"/>
          </a:p>
          <a:p>
            <a:pPr marL="457200" lvl="0" indent="-317500" algn="l" rtl="0">
              <a:spcBef>
                <a:spcPts val="0"/>
              </a:spcBef>
              <a:spcAft>
                <a:spcPts val="0"/>
              </a:spcAft>
              <a:buSzPts val="1400"/>
              <a:buChar char="❏"/>
            </a:pPr>
            <a:r>
              <a:rPr lang="en" sz="1400"/>
              <a:t>Part V:  Application Narrative [cannot exceed 10 pages]</a:t>
            </a:r>
            <a:endParaRPr sz="1400"/>
          </a:p>
          <a:p>
            <a:pPr marL="914400" lvl="1" indent="-317500" algn="l" rtl="0">
              <a:spcBef>
                <a:spcPts val="0"/>
              </a:spcBef>
              <a:spcAft>
                <a:spcPts val="0"/>
              </a:spcAft>
              <a:buSzPts val="1400"/>
              <a:buChar char="❏"/>
            </a:pPr>
            <a:r>
              <a:rPr lang="en" sz="1400"/>
              <a:t>Section A: Demonstration of Need</a:t>
            </a:r>
            <a:endParaRPr sz="1400"/>
          </a:p>
          <a:p>
            <a:pPr marL="914400" lvl="1" indent="-317500" algn="l" rtl="0">
              <a:spcBef>
                <a:spcPts val="0"/>
              </a:spcBef>
              <a:spcAft>
                <a:spcPts val="0"/>
              </a:spcAft>
              <a:buSzPts val="1400"/>
              <a:buChar char="❏"/>
            </a:pPr>
            <a:r>
              <a:rPr lang="en" sz="1400"/>
              <a:t>Section B: Stakeholder Engagement</a:t>
            </a:r>
            <a:endParaRPr sz="1400"/>
          </a:p>
          <a:p>
            <a:pPr marL="914400" lvl="1" indent="-317500" algn="l" rtl="0">
              <a:spcBef>
                <a:spcPts val="0"/>
              </a:spcBef>
              <a:spcAft>
                <a:spcPts val="0"/>
              </a:spcAft>
              <a:buSzPts val="1400"/>
              <a:buChar char="❏"/>
            </a:pPr>
            <a:r>
              <a:rPr lang="en" sz="1400"/>
              <a:t>Section C: Program Goals, Evaluation, and Timeline</a:t>
            </a:r>
            <a:endParaRPr sz="1400"/>
          </a:p>
          <a:p>
            <a:pPr marL="914400" lvl="1" indent="-317500" algn="l" rtl="0">
              <a:spcBef>
                <a:spcPts val="0"/>
              </a:spcBef>
              <a:spcAft>
                <a:spcPts val="0"/>
              </a:spcAft>
              <a:buSzPts val="1400"/>
              <a:buChar char="❏"/>
            </a:pPr>
            <a:r>
              <a:rPr lang="en" sz="1400"/>
              <a:t>Section D: Budget</a:t>
            </a:r>
            <a:endParaRPr sz="1400"/>
          </a:p>
          <a:p>
            <a:pPr marL="914400" lvl="1" indent="-317500" algn="l" rtl="0">
              <a:spcBef>
                <a:spcPts val="0"/>
              </a:spcBef>
              <a:spcAft>
                <a:spcPts val="0"/>
              </a:spcAft>
              <a:buSzPts val="1400"/>
              <a:buChar char="❏"/>
            </a:pPr>
            <a:r>
              <a:rPr lang="en" sz="1400"/>
              <a:t>Section E: Evaluation and Sustainability Plan</a:t>
            </a:r>
            <a:endParaRPr sz="1400"/>
          </a:p>
          <a:p>
            <a:pPr marL="457200" lvl="0" indent="-317500" algn="l" rtl="0">
              <a:spcBef>
                <a:spcPts val="0"/>
              </a:spcBef>
              <a:spcAft>
                <a:spcPts val="0"/>
              </a:spcAft>
              <a:buSzPts val="1400"/>
              <a:buChar char="❏"/>
            </a:pPr>
            <a:r>
              <a:rPr lang="en" sz="1400"/>
              <a:t>Part VI: Budget Workbook (submit in Excel format in original CDE template)</a:t>
            </a:r>
            <a:endParaRPr sz="1400"/>
          </a:p>
          <a:p>
            <a:pPr marL="457200" lvl="0" indent="-317500" algn="l" rtl="0">
              <a:spcBef>
                <a:spcPts val="0"/>
              </a:spcBef>
              <a:spcAft>
                <a:spcPts val="0"/>
              </a:spcAft>
              <a:buSzPts val="1400"/>
              <a:buChar char="❏"/>
            </a:pPr>
            <a:r>
              <a:rPr lang="en" sz="1400"/>
              <a:t>Attachment B: Financial Management Risk Assessment</a:t>
            </a:r>
            <a:endParaRPr sz="1400" b="1">
              <a:latin typeface="Arial"/>
              <a:ea typeface="Arial"/>
              <a:cs typeface="Arial"/>
              <a:sym typeface="Arial"/>
            </a:endParaRPr>
          </a:p>
        </p:txBody>
      </p:sp>
      <p:sp>
        <p:nvSpPr>
          <p:cNvPr id="306" name="Google Shape;306;p45"/>
          <p:cNvSpPr/>
          <p:nvPr/>
        </p:nvSpPr>
        <p:spPr>
          <a:xfrm>
            <a:off x="6738000" y="1143000"/>
            <a:ext cx="1868400" cy="2329500"/>
          </a:xfrm>
          <a:prstGeom prst="verticalScroll">
            <a:avLst>
              <a:gd name="adj" fmla="val 12500"/>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Please refer to the </a:t>
            </a:r>
            <a:r>
              <a:rPr lang="en" u="sng">
                <a:solidFill>
                  <a:schemeClr val="hlink"/>
                </a:solidFill>
                <a:hlinkClick r:id="rId3"/>
              </a:rPr>
              <a:t>RFA</a:t>
            </a:r>
            <a:r>
              <a:rPr lang="en"/>
              <a:t> or the </a:t>
            </a:r>
            <a:r>
              <a:rPr lang="en" u="sng">
                <a:solidFill>
                  <a:schemeClr val="hlink"/>
                </a:solidFill>
                <a:hlinkClick r:id="rId4"/>
              </a:rPr>
              <a:t>Planning Template</a:t>
            </a:r>
            <a:r>
              <a:rPr lang="en"/>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Scoring Criteria</a:t>
            </a:r>
            <a:endParaRPr/>
          </a:p>
        </p:txBody>
      </p:sp>
      <p:sp>
        <p:nvSpPr>
          <p:cNvPr id="312" name="Google Shape;312;p4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17</a:t>
            </a:fld>
            <a:endParaRPr/>
          </a:p>
        </p:txBody>
      </p:sp>
      <p:sp>
        <p:nvSpPr>
          <p:cNvPr id="313" name="Google Shape;313;p46"/>
          <p:cNvSpPr txBox="1"/>
          <p:nvPr/>
        </p:nvSpPr>
        <p:spPr>
          <a:xfrm>
            <a:off x="88675" y="1337425"/>
            <a:ext cx="4757700" cy="229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100" b="1">
                <a:solidFill>
                  <a:schemeClr val="dk1"/>
                </a:solidFill>
                <a:latin typeface="Calibri"/>
                <a:ea typeface="Calibri"/>
                <a:cs typeface="Calibri"/>
                <a:sym typeface="Calibri"/>
              </a:rPr>
              <a:t>Scoring Definitions</a:t>
            </a:r>
            <a:endParaRPr sz="1100" b="1">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 sz="1100" u="sng">
                <a:solidFill>
                  <a:schemeClr val="dk1"/>
                </a:solidFill>
                <a:latin typeface="Calibri"/>
                <a:ea typeface="Calibri"/>
                <a:cs typeface="Calibri"/>
                <a:sym typeface="Calibri"/>
              </a:rPr>
              <a:t>Minimally Addressed or Does Not Meet Criteria</a:t>
            </a:r>
            <a:r>
              <a:rPr lang="en" sz="1100">
                <a:solidFill>
                  <a:schemeClr val="dk1"/>
                </a:solidFill>
                <a:latin typeface="Calibri"/>
                <a:ea typeface="Calibri"/>
                <a:cs typeface="Calibri"/>
                <a:sym typeface="Calibri"/>
              </a:rPr>
              <a:t> - information not provided</a:t>
            </a:r>
            <a:endParaRPr sz="11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100" u="sng">
                <a:solidFill>
                  <a:schemeClr val="dk1"/>
                </a:solidFill>
                <a:latin typeface="Calibri"/>
                <a:ea typeface="Calibri"/>
                <a:cs typeface="Calibri"/>
                <a:sym typeface="Calibri"/>
              </a:rPr>
              <a:t>Met Some but Not All Identified Criteria</a:t>
            </a:r>
            <a:r>
              <a:rPr lang="en" sz="1100">
                <a:solidFill>
                  <a:schemeClr val="dk1"/>
                </a:solidFill>
                <a:latin typeface="Calibri"/>
                <a:ea typeface="Calibri"/>
                <a:cs typeface="Calibri"/>
                <a:sym typeface="Calibri"/>
              </a:rPr>
              <a:t> - requires additional clarification</a:t>
            </a:r>
            <a:endParaRPr sz="11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100" u="sng">
                <a:solidFill>
                  <a:schemeClr val="dk1"/>
                </a:solidFill>
                <a:latin typeface="Calibri"/>
                <a:ea typeface="Calibri"/>
                <a:cs typeface="Calibri"/>
                <a:sym typeface="Calibri"/>
              </a:rPr>
              <a:t>Addressed Criteria but Did Not Provide Thorough Detail</a:t>
            </a:r>
            <a:r>
              <a:rPr lang="en" sz="1100">
                <a:solidFill>
                  <a:schemeClr val="dk1"/>
                </a:solidFill>
                <a:latin typeface="Calibri"/>
                <a:ea typeface="Calibri"/>
                <a:cs typeface="Calibri"/>
                <a:sym typeface="Calibri"/>
              </a:rPr>
              <a:t> - adequate response, but not thoroughly developed or high-quality response</a:t>
            </a:r>
            <a:endParaRPr sz="11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100" u="sng">
                <a:solidFill>
                  <a:schemeClr val="dk1"/>
                </a:solidFill>
                <a:latin typeface="Calibri"/>
                <a:ea typeface="Calibri"/>
                <a:cs typeface="Calibri"/>
                <a:sym typeface="Calibri"/>
              </a:rPr>
              <a:t>Met All Criteria with High Quality</a:t>
            </a:r>
            <a:r>
              <a:rPr lang="en" sz="1100">
                <a:solidFill>
                  <a:schemeClr val="dk1"/>
                </a:solidFill>
                <a:latin typeface="Calibri"/>
                <a:ea typeface="Calibri"/>
                <a:cs typeface="Calibri"/>
                <a:sym typeface="Calibri"/>
              </a:rPr>
              <a:t> - clear, concise, and well thought out response</a:t>
            </a:r>
            <a:endParaRPr sz="1100">
              <a:solidFill>
                <a:schemeClr val="dk1"/>
              </a:solidFill>
              <a:latin typeface="Calibri"/>
              <a:ea typeface="Calibri"/>
              <a:cs typeface="Calibri"/>
              <a:sym typeface="Calibri"/>
            </a:endParaRPr>
          </a:p>
          <a:p>
            <a:pPr marL="0" lvl="0" indent="0" algn="l" rtl="0">
              <a:spcBef>
                <a:spcPts val="1200"/>
              </a:spcBef>
              <a:spcAft>
                <a:spcPts val="0"/>
              </a:spcAft>
              <a:buNone/>
            </a:pPr>
            <a:endParaRPr sz="1100">
              <a:solidFill>
                <a:srgbClr val="262626"/>
              </a:solidFill>
              <a:latin typeface="Calibri"/>
              <a:ea typeface="Calibri"/>
              <a:cs typeface="Calibri"/>
              <a:sym typeface="Calibri"/>
            </a:endParaRPr>
          </a:p>
        </p:txBody>
      </p:sp>
      <p:pic>
        <p:nvPicPr>
          <p:cNvPr id="314" name="Google Shape;314;p46" descr="Screen shot of scoring criteria, section a: demonstration of need."/>
          <p:cNvPicPr preferRelativeResize="0"/>
          <p:nvPr/>
        </p:nvPicPr>
        <p:blipFill rotWithShape="1">
          <a:blip r:embed="rId3">
            <a:alphaModFix/>
          </a:blip>
          <a:srcRect b="39522"/>
          <a:stretch/>
        </p:blipFill>
        <p:spPr>
          <a:xfrm>
            <a:off x="4905000" y="1337425"/>
            <a:ext cx="4067500" cy="937275"/>
          </a:xfrm>
          <a:prstGeom prst="rect">
            <a:avLst/>
          </a:prstGeom>
          <a:noFill/>
          <a:ln>
            <a:noFill/>
          </a:ln>
        </p:spPr>
      </p:pic>
      <p:pic>
        <p:nvPicPr>
          <p:cNvPr id="315" name="Google Shape;315;p46" descr="Screen shot of scoring criteria, section c: program goals, evaluation, and timeline."/>
          <p:cNvPicPr preferRelativeResize="0"/>
          <p:nvPr/>
        </p:nvPicPr>
        <p:blipFill rotWithShape="1">
          <a:blip r:embed="rId4">
            <a:alphaModFix/>
          </a:blip>
          <a:srcRect b="28896"/>
          <a:stretch/>
        </p:blipFill>
        <p:spPr>
          <a:xfrm>
            <a:off x="4905000" y="2571750"/>
            <a:ext cx="4067500" cy="14122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Application Submission and Review Timeline</a:t>
            </a:r>
            <a:endParaRPr/>
          </a:p>
        </p:txBody>
      </p:sp>
      <p:sp>
        <p:nvSpPr>
          <p:cNvPr id="321" name="Google Shape;321;p4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18</a:t>
            </a:fld>
            <a:endParaRPr/>
          </a:p>
        </p:txBody>
      </p:sp>
      <p:graphicFrame>
        <p:nvGraphicFramePr>
          <p:cNvPr id="322" name="Google Shape;322;p47"/>
          <p:cNvGraphicFramePr/>
          <p:nvPr>
            <p:extLst>
              <p:ext uri="{D42A27DB-BD31-4B8C-83A1-F6EECF244321}">
                <p14:modId xmlns:p14="http://schemas.microsoft.com/office/powerpoint/2010/main" val="11846548"/>
              </p:ext>
            </p:extLst>
          </p:nvPr>
        </p:nvGraphicFramePr>
        <p:xfrm>
          <a:off x="363033" y="1480937"/>
          <a:ext cx="8604450" cy="2895602"/>
        </p:xfrm>
        <a:graphic>
          <a:graphicData uri="http://schemas.openxmlformats.org/drawingml/2006/table">
            <a:tbl>
              <a:tblPr>
                <a:noFill/>
                <a:tableStyleId>{56DC67A2-D781-4EE4-ACAD-E7CC2883B1FE}</a:tableStyleId>
              </a:tblPr>
              <a:tblGrid>
                <a:gridCol w="2868150">
                  <a:extLst>
                    <a:ext uri="{9D8B030D-6E8A-4147-A177-3AD203B41FA5}">
                      <a16:colId xmlns:a16="http://schemas.microsoft.com/office/drawing/2014/main" val="20000"/>
                    </a:ext>
                  </a:extLst>
                </a:gridCol>
                <a:gridCol w="2868150">
                  <a:extLst>
                    <a:ext uri="{9D8B030D-6E8A-4147-A177-3AD203B41FA5}">
                      <a16:colId xmlns:a16="http://schemas.microsoft.com/office/drawing/2014/main" val="20001"/>
                    </a:ext>
                  </a:extLst>
                </a:gridCol>
                <a:gridCol w="2868150">
                  <a:extLst>
                    <a:ext uri="{9D8B030D-6E8A-4147-A177-3AD203B41FA5}">
                      <a16:colId xmlns:a16="http://schemas.microsoft.com/office/drawing/2014/main" val="20002"/>
                    </a:ext>
                  </a:extLst>
                </a:gridCol>
              </a:tblGrid>
              <a:tr h="381000">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Application Opens</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4/12/2023</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LEAs can begin to collaborate with stakeholders, plan activities, submit </a:t>
                      </a:r>
                      <a:r>
                        <a:rPr lang="en" sz="1200" u="sng">
                          <a:solidFill>
                            <a:schemeClr val="hlink"/>
                          </a:solidFill>
                          <a:latin typeface="Calibri"/>
                          <a:ea typeface="Calibri"/>
                          <a:cs typeface="Calibri"/>
                          <a:sym typeface="Calibri"/>
                          <a:hlinkClick r:id="rId3"/>
                        </a:rPr>
                        <a:t>intent to apply form</a:t>
                      </a:r>
                      <a:r>
                        <a:rPr lang="en" sz="1200">
                          <a:solidFill>
                            <a:schemeClr val="dk1"/>
                          </a:solidFill>
                          <a:latin typeface="Calibri"/>
                          <a:ea typeface="Calibri"/>
                          <a:cs typeface="Calibri"/>
                          <a:sym typeface="Calibri"/>
                        </a:rPr>
                        <a:t>, and prepare the </a:t>
                      </a:r>
                      <a:r>
                        <a:rPr lang="en" sz="1200" u="sng">
                          <a:solidFill>
                            <a:schemeClr val="hlink"/>
                          </a:solidFill>
                          <a:latin typeface="Calibri"/>
                          <a:ea typeface="Calibri"/>
                          <a:cs typeface="Calibri"/>
                          <a:sym typeface="Calibri"/>
                          <a:hlinkClick r:id="rId4"/>
                        </a:rPr>
                        <a:t>application</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42857"/>
                        </a:lnSpc>
                        <a:spcBef>
                          <a:spcPts val="0"/>
                        </a:spcBef>
                        <a:spcAft>
                          <a:spcPts val="800"/>
                        </a:spcAft>
                        <a:buNone/>
                      </a:pPr>
                      <a:r>
                        <a:rPr lang="en" sz="1200" dirty="0">
                          <a:solidFill>
                            <a:schemeClr val="dk1"/>
                          </a:solidFill>
                          <a:latin typeface="Calibri"/>
                          <a:ea typeface="Calibri"/>
                          <a:cs typeface="Calibri"/>
                          <a:sym typeface="Calibri"/>
                        </a:rPr>
                        <a:t>Intent to Apply Due (Recommended)</a:t>
                      </a:r>
                      <a:endParaRPr sz="1200" dirty="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5/24/2023 by 11:59 pm</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The </a:t>
                      </a:r>
                      <a:r>
                        <a:rPr lang="en" sz="1200" u="sng">
                          <a:solidFill>
                            <a:schemeClr val="hlink"/>
                          </a:solidFill>
                          <a:latin typeface="Calibri"/>
                          <a:ea typeface="Calibri"/>
                          <a:cs typeface="Calibri"/>
                          <a:sym typeface="Calibri"/>
                          <a:hlinkClick r:id="rId3"/>
                        </a:rPr>
                        <a:t>intent to apply</a:t>
                      </a:r>
                      <a:r>
                        <a:rPr lang="en" sz="1200">
                          <a:solidFill>
                            <a:schemeClr val="dk1"/>
                          </a:solidFill>
                          <a:latin typeface="Calibri"/>
                          <a:ea typeface="Calibri"/>
                          <a:cs typeface="Calibri"/>
                          <a:sym typeface="Calibri"/>
                        </a:rPr>
                        <a:t> form helps CDE plan for funding and prepare teams to review applications.  </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Application Due</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6/7/2023 by 11:59 pm</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u="sng">
                          <a:solidFill>
                            <a:schemeClr val="hlink"/>
                          </a:solidFill>
                          <a:latin typeface="Calibri"/>
                          <a:ea typeface="Calibri"/>
                          <a:cs typeface="Calibri"/>
                          <a:sym typeface="Calibri"/>
                          <a:hlinkClick r:id="rId5"/>
                        </a:rPr>
                        <a:t>Online applications</a:t>
                      </a:r>
                      <a:r>
                        <a:rPr lang="en" sz="1200">
                          <a:solidFill>
                            <a:schemeClr val="dk1"/>
                          </a:solidFill>
                          <a:latin typeface="Calibri"/>
                          <a:ea typeface="Calibri"/>
                          <a:cs typeface="Calibri"/>
                          <a:sym typeface="Calibri"/>
                        </a:rPr>
                        <a:t> must be submitted with all </a:t>
                      </a:r>
                      <a:r>
                        <a:rPr lang="en" sz="1200" u="sng">
                          <a:solidFill>
                            <a:schemeClr val="hlink"/>
                          </a:solidFill>
                          <a:latin typeface="Calibri"/>
                          <a:ea typeface="Calibri"/>
                          <a:cs typeface="Calibri"/>
                          <a:sym typeface="Calibri"/>
                          <a:hlinkClick r:id="rId4"/>
                        </a:rPr>
                        <a:t>supplemental materials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42857"/>
                        </a:lnSpc>
                        <a:spcBef>
                          <a:spcPts val="0"/>
                        </a:spcBef>
                        <a:spcAft>
                          <a:spcPts val="800"/>
                        </a:spcAft>
                        <a:buClr>
                          <a:schemeClr val="dk1"/>
                        </a:buClr>
                        <a:buSzPts val="1100"/>
                        <a:buFont typeface="Arial"/>
                        <a:buNone/>
                      </a:pPr>
                      <a:r>
                        <a:rPr lang="en" sz="1200">
                          <a:solidFill>
                            <a:schemeClr val="dk1"/>
                          </a:solidFill>
                          <a:latin typeface="Calibri"/>
                          <a:ea typeface="Calibri"/>
                          <a:cs typeface="Calibri"/>
                          <a:sym typeface="Calibri"/>
                        </a:rPr>
                        <a:t>Grant Award Letters</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a:solidFill>
                            <a:schemeClr val="dk1"/>
                          </a:solidFill>
                          <a:latin typeface="Calibri"/>
                          <a:ea typeface="Calibri"/>
                          <a:cs typeface="Calibri"/>
                          <a:sym typeface="Calibri"/>
                        </a:rPr>
                        <a:t>August 2023</a:t>
                      </a:r>
                      <a:endParaRPr sz="120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tc>
                  <a:txBody>
                    <a:bodyPr/>
                    <a:lstStyle/>
                    <a:p>
                      <a:pPr marL="0" lvl="0" indent="0" algn="l" rtl="0">
                        <a:lnSpc>
                          <a:spcPct val="142857"/>
                        </a:lnSpc>
                        <a:spcBef>
                          <a:spcPts val="0"/>
                        </a:spcBef>
                        <a:spcAft>
                          <a:spcPts val="800"/>
                        </a:spcAft>
                        <a:buNone/>
                      </a:pPr>
                      <a:r>
                        <a:rPr lang="en" sz="1200" dirty="0">
                          <a:solidFill>
                            <a:schemeClr val="dk1"/>
                          </a:solidFill>
                          <a:latin typeface="Calibri"/>
                          <a:ea typeface="Calibri"/>
                          <a:cs typeface="Calibri"/>
                          <a:sym typeface="Calibri"/>
                        </a:rPr>
                        <a:t>Funds may be used for activities during the 2023-2024 and 2024-2025 school years.</a:t>
                      </a:r>
                      <a:endParaRPr sz="1200" dirty="0">
                        <a:solidFill>
                          <a:schemeClr val="dk1"/>
                        </a:solidFill>
                        <a:latin typeface="Calibri"/>
                        <a:ea typeface="Calibri"/>
                        <a:cs typeface="Calibri"/>
                        <a:sym typeface="Calibri"/>
                      </a:endParaRPr>
                    </a:p>
                  </a:txBody>
                  <a:tcPr marL="47625" marR="47625" marT="47625" marB="47625">
                    <a:lnL w="7625" cap="flat" cmpd="sng">
                      <a:solidFill>
                        <a:srgbClr val="DDDDDD"/>
                      </a:solidFill>
                      <a:prstDash val="solid"/>
                      <a:round/>
                      <a:headEnd type="none" w="sm" len="sm"/>
                      <a:tailEnd type="none" w="sm" len="sm"/>
                    </a:lnL>
                    <a:lnR w="7625" cap="flat" cmpd="sng">
                      <a:solidFill>
                        <a:srgbClr val="DDDDDD"/>
                      </a:solidFill>
                      <a:prstDash val="solid"/>
                      <a:round/>
                      <a:headEnd type="none" w="sm" len="sm"/>
                      <a:tailEnd type="none" w="sm" len="sm"/>
                    </a:lnR>
                    <a:lnT w="7625" cap="flat" cmpd="sng">
                      <a:solidFill>
                        <a:srgbClr val="DDDDDD"/>
                      </a:solidFill>
                      <a:prstDash val="solid"/>
                      <a:round/>
                      <a:headEnd type="none" w="sm" len="sm"/>
                      <a:tailEnd type="none" w="sm" len="sm"/>
                    </a:lnT>
                    <a:lnB w="7625" cap="flat" cmpd="sng">
                      <a:solidFill>
                        <a:srgbClr val="DDDDDD"/>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23" name="Google Shape;323;p47"/>
          <p:cNvSpPr txBox="1"/>
          <p:nvPr/>
        </p:nvSpPr>
        <p:spPr>
          <a:xfrm>
            <a:off x="350125" y="1080737"/>
            <a:ext cx="838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All applications and supplemental materials will be submitted through the </a:t>
            </a:r>
            <a:r>
              <a:rPr lang="en" u="sng" dirty="0">
                <a:solidFill>
                  <a:schemeClr val="hlink"/>
                </a:solidFill>
                <a:latin typeface="Calibri"/>
                <a:ea typeface="Calibri"/>
                <a:cs typeface="Calibri"/>
                <a:sym typeface="Calibri"/>
                <a:hlinkClick r:id="rId5"/>
              </a:rPr>
              <a:t>online application</a:t>
            </a:r>
            <a:r>
              <a:rPr lang="en" dirty="0">
                <a:latin typeface="Calibri"/>
                <a:ea typeface="Calibri"/>
                <a:cs typeface="Calibri"/>
                <a:sym typeface="Calibri"/>
              </a:rPr>
              <a:t>. </a:t>
            </a:r>
            <a:endParaRPr dirty="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body" idx="2"/>
          </p:nvPr>
        </p:nvSpPr>
        <p:spPr>
          <a:xfrm>
            <a:off x="213075" y="1096925"/>
            <a:ext cx="3999900" cy="3178800"/>
          </a:xfrm>
          <a:prstGeom prst="rect">
            <a:avLst/>
          </a:prstGeom>
          <a:ln w="19050" cap="flat" cmpd="sng">
            <a:solidFill>
              <a:srgbClr val="000000"/>
            </a:solidFill>
            <a:prstDash val="solid"/>
            <a:round/>
            <a:headEnd type="none" w="sm" len="sm"/>
            <a:tailEnd type="none" w="sm" len="sm"/>
          </a:ln>
        </p:spPr>
        <p:txBody>
          <a:bodyPr spcFirstLastPara="1" wrap="square" lIns="0" tIns="0" rIns="0" bIns="0" anchor="t" anchorCtr="0">
            <a:normAutofit/>
          </a:bodyPr>
          <a:lstStyle/>
          <a:p>
            <a:pPr marL="171450" marR="116037" lvl="0" indent="0" algn="l" rtl="0">
              <a:spcBef>
                <a:spcPts val="0"/>
              </a:spcBef>
              <a:spcAft>
                <a:spcPts val="0"/>
              </a:spcAft>
              <a:buNone/>
            </a:pPr>
            <a:endParaRPr/>
          </a:p>
          <a:p>
            <a:pPr marL="171450" marR="116037" lvl="0" indent="0" algn="l" rtl="0">
              <a:spcBef>
                <a:spcPts val="0"/>
              </a:spcBef>
              <a:spcAft>
                <a:spcPts val="0"/>
              </a:spcAft>
              <a:buClr>
                <a:schemeClr val="dk1"/>
              </a:buClr>
              <a:buSzPts val="1100"/>
              <a:buFont typeface="Arial"/>
              <a:buNone/>
            </a:pPr>
            <a:r>
              <a:rPr lang="en"/>
              <a:t>Please send questions regarding eligibility, uses of funds, or the application process to </a:t>
            </a:r>
            <a:r>
              <a:rPr lang="en" u="sng">
                <a:solidFill>
                  <a:schemeClr val="hlink"/>
                </a:solidFill>
                <a:hlinkClick r:id="rId3"/>
              </a:rPr>
              <a:t>stronger_connections@cde.state.co.us</a:t>
            </a:r>
            <a:r>
              <a:rPr lang="en"/>
              <a:t>.  </a:t>
            </a:r>
            <a:endParaRPr/>
          </a:p>
        </p:txBody>
      </p:sp>
      <p:sp>
        <p:nvSpPr>
          <p:cNvPr id="329" name="Google Shape;329;p48"/>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19</a:t>
            </a:fld>
            <a:endParaRPr/>
          </a:p>
        </p:txBody>
      </p:sp>
      <p:sp>
        <p:nvSpPr>
          <p:cNvPr id="330" name="Google Shape;33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331" name="Google Shape;331;p48"/>
          <p:cNvSpPr txBox="1">
            <a:spLocks noGrp="1"/>
          </p:cNvSpPr>
          <p:nvPr>
            <p:ph type="body" idx="1"/>
          </p:nvPr>
        </p:nvSpPr>
        <p:spPr>
          <a:xfrm>
            <a:off x="4900200" y="1096925"/>
            <a:ext cx="3999900" cy="3178800"/>
          </a:xfrm>
          <a:prstGeom prst="rect">
            <a:avLst/>
          </a:prstGeom>
          <a:ln w="19050" cap="flat" cmpd="sng">
            <a:solidFill>
              <a:srgbClr val="000000"/>
            </a:solidFill>
            <a:prstDash val="solid"/>
            <a:round/>
            <a:headEnd type="none" w="sm" len="sm"/>
            <a:tailEnd type="none" w="sm" len="sm"/>
          </a:ln>
        </p:spPr>
        <p:txBody>
          <a:bodyPr spcFirstLastPara="1" wrap="square" lIns="0" tIns="0" rIns="0" bIns="0" anchor="t" anchorCtr="0">
            <a:normAutofit/>
          </a:bodyPr>
          <a:lstStyle/>
          <a:p>
            <a:pPr marL="171450" marR="116037" lvl="0" indent="0" algn="l" rtl="0">
              <a:spcBef>
                <a:spcPts val="0"/>
              </a:spcBef>
              <a:spcAft>
                <a:spcPts val="0"/>
              </a:spcAft>
              <a:buClr>
                <a:schemeClr val="dk1"/>
              </a:buClr>
              <a:buSzPts val="1100"/>
              <a:buFont typeface="Arial"/>
              <a:buNone/>
            </a:pPr>
            <a:endParaRPr/>
          </a:p>
          <a:p>
            <a:pPr marL="171450" marR="116037" lvl="0" indent="0" algn="l" rtl="0">
              <a:spcBef>
                <a:spcPts val="0"/>
              </a:spcBef>
              <a:spcAft>
                <a:spcPts val="0"/>
              </a:spcAft>
              <a:buClr>
                <a:schemeClr val="dk1"/>
              </a:buClr>
              <a:buSzPts val="1100"/>
              <a:buFont typeface="Arial"/>
              <a:buNone/>
            </a:pPr>
            <a:r>
              <a:rPr lang="en"/>
              <a:t>If your LEA would like to apply for the funds but has concerns about your ability or capacity to submit the application, please reach out to Tammy Giessinger at </a:t>
            </a:r>
            <a:r>
              <a:rPr lang="en" u="sng">
                <a:solidFill>
                  <a:srgbClr val="1155CC"/>
                </a:solidFill>
                <a:hlinkClick r:id="rId4">
                  <a:extLst>
                    <a:ext uri="{A12FA001-AC4F-418D-AE19-62706E023703}">
                      <ahyp:hlinkClr xmlns:ahyp="http://schemas.microsoft.com/office/drawing/2018/hyperlinkcolor" val="tx"/>
                    </a:ext>
                  </a:extLst>
                </a:hlinkClick>
              </a:rPr>
              <a:t>giessinger_t@cde.state.co.us</a:t>
            </a:r>
            <a:r>
              <a:rPr lang="en"/>
              <a:t>. </a:t>
            </a:r>
            <a:endParaRPr sz="1700"/>
          </a:p>
        </p:txBody>
      </p:sp>
      <p:sp>
        <p:nvSpPr>
          <p:cNvPr id="332" name="Google Shape;332;p4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 Us</a:t>
            </a:r>
            <a:endParaRPr/>
          </a:p>
        </p:txBody>
      </p:sp>
      <p:pic>
        <p:nvPicPr>
          <p:cNvPr id="333" name="Google Shape;333;p4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940862" y="2873913"/>
            <a:ext cx="1918575" cy="1276737"/>
          </a:xfrm>
          <a:prstGeom prst="rect">
            <a:avLst/>
          </a:prstGeom>
          <a:noFill/>
          <a:ln>
            <a:noFill/>
          </a:ln>
        </p:spPr>
      </p:pic>
      <p:pic>
        <p:nvPicPr>
          <p:cNvPr id="334" name="Google Shape;334;p48">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253738" y="2873922"/>
            <a:ext cx="1918575" cy="1276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a:t>
            </a:r>
            <a:endParaRPr/>
          </a:p>
        </p:txBody>
      </p:sp>
      <p:sp>
        <p:nvSpPr>
          <p:cNvPr id="201" name="Google Shape;201;p3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202" name="Google Shape;202;p31"/>
          <p:cNvSpPr txBox="1"/>
          <p:nvPr/>
        </p:nvSpPr>
        <p:spPr>
          <a:xfrm>
            <a:off x="287550" y="1147250"/>
            <a:ext cx="8568900" cy="25347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n" sz="1700">
                <a:latin typeface="Calibri"/>
                <a:ea typeface="Calibri"/>
                <a:cs typeface="Calibri"/>
                <a:sym typeface="Calibri"/>
              </a:rPr>
              <a:t>Program Overview</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 sz="1700">
                <a:latin typeface="Calibri"/>
                <a:ea typeface="Calibri"/>
                <a:cs typeface="Calibri"/>
                <a:sym typeface="Calibri"/>
              </a:rPr>
              <a:t>Eligibility</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 sz="1700">
                <a:latin typeface="Calibri"/>
                <a:ea typeface="Calibri"/>
                <a:cs typeface="Calibri"/>
                <a:sym typeface="Calibri"/>
              </a:rPr>
              <a:t>Equitable Services  </a:t>
            </a:r>
            <a:endParaRPr sz="1700">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Allowable and Prohibited Uses of Funds</a:t>
            </a:r>
            <a:endParaRPr sz="1700">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GEPA</a:t>
            </a:r>
            <a:endParaRPr sz="1700">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Evidence-Based Interventions</a:t>
            </a:r>
            <a:endParaRPr sz="1700">
              <a:solidFill>
                <a:schemeClr val="dk1"/>
              </a:solidFill>
              <a:latin typeface="Calibri"/>
              <a:ea typeface="Calibri"/>
              <a:cs typeface="Calibri"/>
              <a:sym typeface="Calibri"/>
            </a:endParaRPr>
          </a:p>
          <a:p>
            <a:pPr marL="457200" lvl="0" indent="-336550" algn="l" rtl="0">
              <a:spcBef>
                <a:spcPts val="1000"/>
              </a:spcBef>
              <a:spcAft>
                <a:spcPts val="0"/>
              </a:spcAft>
              <a:buSzPts val="1700"/>
              <a:buFont typeface="Calibri"/>
              <a:buChar char="★"/>
            </a:pPr>
            <a:r>
              <a:rPr lang="en" sz="1700">
                <a:latin typeface="Calibri"/>
                <a:ea typeface="Calibri"/>
                <a:cs typeface="Calibri"/>
                <a:sym typeface="Calibri"/>
              </a:rPr>
              <a:t>Application Walkthrough</a:t>
            </a:r>
            <a:endParaRPr sz="1700">
              <a:latin typeface="Calibri"/>
              <a:ea typeface="Calibri"/>
              <a:cs typeface="Calibri"/>
              <a:sym typeface="Calibri"/>
            </a:endParaRPr>
          </a:p>
          <a:p>
            <a:pPr marL="457200" lvl="0" indent="-336550" algn="l" rtl="0">
              <a:spcBef>
                <a:spcPts val="1000"/>
              </a:spcBef>
              <a:spcAft>
                <a:spcPts val="0"/>
              </a:spcAft>
              <a:buSzPts val="1700"/>
              <a:buFont typeface="Calibri"/>
              <a:buChar char="★"/>
            </a:pPr>
            <a:r>
              <a:rPr lang="en" sz="1700">
                <a:solidFill>
                  <a:schemeClr val="dk1"/>
                </a:solidFill>
                <a:latin typeface="Calibri"/>
                <a:ea typeface="Calibri"/>
                <a:cs typeface="Calibri"/>
                <a:sym typeface="Calibri"/>
              </a:rPr>
              <a:t>Timeline</a:t>
            </a:r>
            <a:endParaRPr sz="1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197425" y="220800"/>
            <a:ext cx="8520600" cy="5727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lt1"/>
                </a:solidFill>
              </a:rPr>
              <a:t>Overview</a:t>
            </a:r>
            <a:endParaRPr>
              <a:solidFill>
                <a:schemeClr val="lt1"/>
              </a:solidFill>
            </a:endParaRPr>
          </a:p>
        </p:txBody>
      </p:sp>
      <p:sp>
        <p:nvSpPr>
          <p:cNvPr id="208" name="Google Shape;208;p3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209" name="Google Shape;209;p32"/>
          <p:cNvSpPr txBox="1"/>
          <p:nvPr/>
        </p:nvSpPr>
        <p:spPr>
          <a:xfrm>
            <a:off x="264750" y="1179150"/>
            <a:ext cx="8614500" cy="2679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Calibri"/>
              <a:buChar char="●"/>
            </a:pPr>
            <a:r>
              <a:rPr lang="en" sz="1700">
                <a:solidFill>
                  <a:schemeClr val="dk1"/>
                </a:solidFill>
                <a:highlight>
                  <a:srgbClr val="FFFFFF"/>
                </a:highlight>
                <a:latin typeface="Calibri"/>
                <a:ea typeface="Calibri"/>
                <a:cs typeface="Calibri"/>
                <a:sym typeface="Calibri"/>
              </a:rPr>
              <a:t>The </a:t>
            </a:r>
            <a:r>
              <a:rPr lang="en" sz="1700" u="sng">
                <a:solidFill>
                  <a:srgbClr val="4A86E8"/>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Bipartisan Safer Communities Act (BSCA)</a:t>
            </a:r>
            <a:r>
              <a:rPr lang="en" sz="1700">
                <a:solidFill>
                  <a:schemeClr val="dk1"/>
                </a:solidFill>
                <a:highlight>
                  <a:srgbClr val="FFFFFF"/>
                </a:highlight>
                <a:latin typeface="Calibri"/>
                <a:ea typeface="Calibri"/>
                <a:cs typeface="Calibri"/>
                <a:sym typeface="Calibri"/>
              </a:rPr>
              <a:t>, authorized $1 billion for states to pursue safer communities and healthier outcomes for students through activities that are allowable under Title IV, Part A of the Elementary and Secondary Education Act (ESEA). </a:t>
            </a:r>
            <a:endParaRPr sz="1700">
              <a:solidFill>
                <a:schemeClr val="dk1"/>
              </a:solidFill>
              <a:highlight>
                <a:srgbClr val="FFFFFF"/>
              </a:highlight>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 sz="1700">
                <a:solidFill>
                  <a:schemeClr val="dk1"/>
                </a:solidFill>
                <a:highlight>
                  <a:schemeClr val="lt1"/>
                </a:highlight>
                <a:latin typeface="Calibri"/>
                <a:ea typeface="Calibri"/>
                <a:cs typeface="Calibri"/>
                <a:sym typeface="Calibri"/>
              </a:rPr>
              <a:t>The Colorado Department of Education (CDE) received a total allocation of $9,356,572 for a three-year performance period, ending on September 30, 2025.</a:t>
            </a:r>
            <a:r>
              <a:rPr lang="en" sz="2200">
                <a:solidFill>
                  <a:schemeClr val="dk1"/>
                </a:solidFill>
                <a:highlight>
                  <a:schemeClr val="lt1"/>
                </a:highlight>
                <a:latin typeface="Calibri"/>
                <a:ea typeface="Calibri"/>
                <a:cs typeface="Calibri"/>
                <a:sym typeface="Calibri"/>
              </a:rPr>
              <a:t> </a:t>
            </a:r>
            <a:endParaRPr sz="2200">
              <a:solidFill>
                <a:schemeClr val="dk1"/>
              </a:solidFill>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700">
                <a:solidFill>
                  <a:schemeClr val="dk1"/>
                </a:solidFill>
                <a:highlight>
                  <a:srgbClr val="FFFFFF"/>
                </a:highlight>
                <a:latin typeface="Calibri"/>
                <a:ea typeface="Calibri"/>
                <a:cs typeface="Calibri"/>
                <a:sym typeface="Calibri"/>
              </a:rPr>
              <a:t>95% of funds ($8,888,743) will be awarded to “high-need” </a:t>
            </a:r>
            <a:r>
              <a:rPr lang="en" sz="1700">
                <a:solidFill>
                  <a:schemeClr val="dk1"/>
                </a:solidFill>
                <a:latin typeface="Calibri"/>
                <a:ea typeface="Calibri"/>
                <a:cs typeface="Calibri"/>
                <a:sym typeface="Calibri"/>
              </a:rPr>
              <a:t>local education agencies (LEAs)</a:t>
            </a:r>
            <a:r>
              <a:rPr lang="en" sz="1700">
                <a:solidFill>
                  <a:schemeClr val="dk1"/>
                </a:solidFill>
                <a:highlight>
                  <a:srgbClr val="FFFFFF"/>
                </a:highlight>
                <a:latin typeface="Calibri"/>
                <a:ea typeface="Calibri"/>
                <a:cs typeface="Calibri"/>
                <a:sym typeface="Calibri"/>
              </a:rPr>
              <a:t> through the Stronger Connections Grant process.</a:t>
            </a:r>
            <a:endParaRPr sz="1700">
              <a:solidFill>
                <a:schemeClr val="dk1"/>
              </a:solidFill>
              <a:highlight>
                <a:srgbClr val="FFFFFF"/>
              </a:highlight>
              <a:latin typeface="Calibri"/>
              <a:ea typeface="Calibri"/>
              <a:cs typeface="Calibri"/>
              <a:sym typeface="Calibri"/>
            </a:endParaRPr>
          </a:p>
          <a:p>
            <a:pPr marL="0" lvl="0" indent="0" algn="l" rtl="0">
              <a:lnSpc>
                <a:spcPct val="115000"/>
              </a:lnSpc>
              <a:spcBef>
                <a:spcPts val="1000"/>
              </a:spcBef>
              <a:spcAft>
                <a:spcPts val="1000"/>
              </a:spcAft>
              <a:buNone/>
            </a:pPr>
            <a:endParaRPr sz="17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“High-Need” LEA</a:t>
            </a:r>
            <a:endParaRPr/>
          </a:p>
        </p:txBody>
      </p:sp>
      <p:sp>
        <p:nvSpPr>
          <p:cNvPr id="215" name="Google Shape;215;p3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216" name="Google Shape;216;p33"/>
          <p:cNvSpPr txBox="1"/>
          <p:nvPr/>
        </p:nvSpPr>
        <p:spPr>
          <a:xfrm>
            <a:off x="604950" y="1141275"/>
            <a:ext cx="79341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262626"/>
                </a:solidFill>
                <a:latin typeface="Calibri"/>
                <a:ea typeface="Calibri"/>
                <a:cs typeface="Calibri"/>
                <a:sym typeface="Calibri"/>
              </a:rPr>
              <a:t>The definition of a “high-need” LEA in Colorado, developed by the Colorado Department of Education (CDE), in consultation with stakeholders and with public input, is based on three criteria:</a:t>
            </a:r>
            <a:endParaRPr sz="1700">
              <a:solidFill>
                <a:srgbClr val="262626"/>
              </a:solidFill>
              <a:latin typeface="Calibri"/>
              <a:ea typeface="Calibri"/>
              <a:cs typeface="Calibri"/>
              <a:sym typeface="Calibri"/>
            </a:endParaRPr>
          </a:p>
          <a:p>
            <a:pPr marL="457200" lvl="0" indent="-336550" algn="l" rtl="0">
              <a:spcBef>
                <a:spcPts val="0"/>
              </a:spcBef>
              <a:spcAft>
                <a:spcPts val="0"/>
              </a:spcAft>
              <a:buClr>
                <a:srgbClr val="262626"/>
              </a:buClr>
              <a:buSzPts val="1700"/>
              <a:buFont typeface="Calibri"/>
              <a:buAutoNum type="arabicParenBoth"/>
            </a:pPr>
            <a:r>
              <a:rPr lang="en" sz="1700">
                <a:solidFill>
                  <a:srgbClr val="262626"/>
                </a:solidFill>
                <a:latin typeface="Calibri"/>
                <a:ea typeface="Calibri"/>
                <a:cs typeface="Calibri"/>
                <a:sym typeface="Calibri"/>
              </a:rPr>
              <a:t>the percentage of students eligible for Free and Reduced Lunch (FRL), </a:t>
            </a:r>
            <a:endParaRPr sz="1700">
              <a:solidFill>
                <a:srgbClr val="262626"/>
              </a:solidFill>
              <a:latin typeface="Calibri"/>
              <a:ea typeface="Calibri"/>
              <a:cs typeface="Calibri"/>
              <a:sym typeface="Calibri"/>
            </a:endParaRPr>
          </a:p>
          <a:p>
            <a:pPr marL="457200" lvl="0" indent="-336550" algn="l" rtl="0">
              <a:spcBef>
                <a:spcPts val="0"/>
              </a:spcBef>
              <a:spcAft>
                <a:spcPts val="0"/>
              </a:spcAft>
              <a:buClr>
                <a:srgbClr val="262626"/>
              </a:buClr>
              <a:buSzPts val="1700"/>
              <a:buFont typeface="Calibri"/>
              <a:buAutoNum type="arabicParenBoth"/>
            </a:pPr>
            <a:r>
              <a:rPr lang="en" sz="1700">
                <a:solidFill>
                  <a:srgbClr val="262626"/>
                </a:solidFill>
                <a:latin typeface="Calibri"/>
                <a:ea typeface="Calibri"/>
                <a:cs typeface="Calibri"/>
                <a:sym typeface="Calibri"/>
              </a:rPr>
              <a:t>the student-to-mental health professional ratio, and </a:t>
            </a:r>
            <a:endParaRPr sz="1700">
              <a:solidFill>
                <a:srgbClr val="262626"/>
              </a:solidFill>
              <a:latin typeface="Calibri"/>
              <a:ea typeface="Calibri"/>
              <a:cs typeface="Calibri"/>
              <a:sym typeface="Calibri"/>
            </a:endParaRPr>
          </a:p>
          <a:p>
            <a:pPr marL="457200" lvl="0" indent="-336550" algn="l" rtl="0">
              <a:spcBef>
                <a:spcPts val="0"/>
              </a:spcBef>
              <a:spcAft>
                <a:spcPts val="0"/>
              </a:spcAft>
              <a:buClr>
                <a:srgbClr val="262626"/>
              </a:buClr>
              <a:buSzPts val="1700"/>
              <a:buFont typeface="Calibri"/>
              <a:buAutoNum type="arabicParenBoth"/>
            </a:pPr>
            <a:r>
              <a:rPr lang="en" sz="1700">
                <a:solidFill>
                  <a:srgbClr val="262626"/>
                </a:solidFill>
                <a:latin typeface="Calibri"/>
                <a:ea typeface="Calibri"/>
                <a:cs typeface="Calibri"/>
                <a:sym typeface="Calibri"/>
              </a:rPr>
              <a:t>the rate of chronic absenteeism, for public school districts within the state. </a:t>
            </a:r>
            <a:endParaRPr sz="1000">
              <a:solidFill>
                <a:schemeClr val="dk1"/>
              </a:solidFill>
            </a:endParaRPr>
          </a:p>
          <a:p>
            <a:pPr marL="0" lvl="0" indent="0" algn="l" rtl="0">
              <a:lnSpc>
                <a:spcPct val="115000"/>
              </a:lnSpc>
              <a:spcBef>
                <a:spcPts val="0"/>
              </a:spcBef>
              <a:spcAft>
                <a:spcPts val="1000"/>
              </a:spcAft>
              <a:buNone/>
            </a:pPr>
            <a:endParaRPr sz="1000">
              <a:solidFill>
                <a:schemeClr val="dk1"/>
              </a:solidFill>
            </a:endParaRPr>
          </a:p>
        </p:txBody>
      </p:sp>
      <p:sp>
        <p:nvSpPr>
          <p:cNvPr id="217" name="Google Shape;217;p33"/>
          <p:cNvSpPr/>
          <p:nvPr/>
        </p:nvSpPr>
        <p:spPr>
          <a:xfrm>
            <a:off x="2370675" y="3214025"/>
            <a:ext cx="4205400" cy="1233900"/>
          </a:xfrm>
          <a:prstGeom prst="wave">
            <a:avLst>
              <a:gd name="adj1" fmla="val 7805"/>
              <a:gd name="adj2" fmla="val 4291"/>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Calibri"/>
                <a:ea typeface="Calibri"/>
                <a:cs typeface="Calibri"/>
                <a:sym typeface="Calibri"/>
              </a:rPr>
              <a:t>A </a:t>
            </a:r>
            <a:r>
              <a:rPr lang="en" sz="1600" u="sng">
                <a:solidFill>
                  <a:schemeClr val="hlink"/>
                </a:solidFill>
                <a:latin typeface="Calibri"/>
                <a:ea typeface="Calibri"/>
                <a:cs typeface="Calibri"/>
                <a:sym typeface="Calibri"/>
                <a:hlinkClick r:id="rId3"/>
              </a:rPr>
              <a:t>summary of the public comment</a:t>
            </a:r>
            <a:r>
              <a:rPr lang="en" sz="1600">
                <a:latin typeface="Calibri"/>
                <a:ea typeface="Calibri"/>
                <a:cs typeface="Calibri"/>
                <a:sym typeface="Calibri"/>
              </a:rPr>
              <a:t> received is available through the Stronger Connections Grant website. </a:t>
            </a:r>
            <a:endParaRPr sz="16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Eligibility Determination</a:t>
            </a:r>
            <a:endParaRPr/>
          </a:p>
        </p:txBody>
      </p:sp>
      <p:sp>
        <p:nvSpPr>
          <p:cNvPr id="223" name="Google Shape;223;p3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
        <p:nvSpPr>
          <p:cNvPr id="224" name="Google Shape;224;p34"/>
          <p:cNvSpPr txBox="1"/>
          <p:nvPr/>
        </p:nvSpPr>
        <p:spPr>
          <a:xfrm>
            <a:off x="500275" y="1156900"/>
            <a:ext cx="8113800" cy="391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1500">
                <a:solidFill>
                  <a:schemeClr val="dk1"/>
                </a:solidFill>
                <a:latin typeface="Calibri"/>
                <a:ea typeface="Calibri"/>
                <a:cs typeface="Calibri"/>
                <a:sym typeface="Calibri"/>
              </a:rPr>
              <a:t>“High-need” LEAs were determined based on a total composite score utilizing three metrics:</a:t>
            </a:r>
            <a:endParaRPr sz="1500">
              <a:solidFill>
                <a:schemeClr val="dk1"/>
              </a:solidFill>
              <a:latin typeface="Calibri"/>
              <a:ea typeface="Calibri"/>
              <a:cs typeface="Calibri"/>
              <a:sym typeface="Calibri"/>
            </a:endParaRPr>
          </a:p>
          <a:p>
            <a:pPr marL="457200" lvl="0" indent="-323850" algn="l" rtl="0">
              <a:lnSpc>
                <a:spcPct val="115000"/>
              </a:lnSpc>
              <a:spcBef>
                <a:spcPts val="1000"/>
              </a:spcBef>
              <a:spcAft>
                <a:spcPts val="0"/>
              </a:spcAft>
              <a:buClr>
                <a:schemeClr val="dk1"/>
              </a:buClr>
              <a:buSzPts val="1500"/>
              <a:buAutoNum type="arabicPeriod"/>
            </a:pPr>
            <a:r>
              <a:rPr lang="en" sz="1500" b="1">
                <a:solidFill>
                  <a:schemeClr val="dk1"/>
                </a:solidFill>
                <a:latin typeface="Calibri"/>
                <a:ea typeface="Calibri"/>
                <a:cs typeface="Calibri"/>
                <a:sym typeface="Calibri"/>
              </a:rPr>
              <a:t>Poverty rate</a:t>
            </a:r>
            <a:r>
              <a:rPr lang="en" sz="1500">
                <a:solidFill>
                  <a:schemeClr val="dk1"/>
                </a:solidFill>
                <a:latin typeface="Calibri"/>
                <a:ea typeface="Calibri"/>
                <a:cs typeface="Calibri"/>
                <a:sym typeface="Calibri"/>
              </a:rPr>
              <a:t> - calculated based on the percentage of K-12 students eligible for free/reduced meals (FRL), utilizing 2021-22 Student October Snapshot data.</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AutoNum type="arabicPeriod"/>
            </a:pPr>
            <a:r>
              <a:rPr lang="en" sz="1500" b="1">
                <a:solidFill>
                  <a:schemeClr val="dk1"/>
                </a:solidFill>
                <a:latin typeface="Calibri"/>
                <a:ea typeface="Calibri"/>
                <a:cs typeface="Calibri"/>
                <a:sym typeface="Calibri"/>
              </a:rPr>
              <a:t>Student-to-mental health professional ratio</a:t>
            </a:r>
            <a:r>
              <a:rPr lang="en" sz="1500">
                <a:solidFill>
                  <a:schemeClr val="dk1"/>
                </a:solidFill>
                <a:latin typeface="Calibri"/>
                <a:ea typeface="Calibri"/>
                <a:cs typeface="Calibri"/>
                <a:sym typeface="Calibri"/>
              </a:rPr>
              <a:t> - calculated based on the total number of K-12 students (utilizing 2021-22 Student October Snapshot data) divided by the total FTE (full-time equivalent) of staff with a job classification code of 211 (counselor), 236 (psychologist), or 237 (social worker), as reported by LEAs in the 2021-22 Human Resources Snapshot.</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AutoNum type="arabicPeriod"/>
            </a:pPr>
            <a:r>
              <a:rPr lang="en" sz="1500" b="1">
                <a:solidFill>
                  <a:schemeClr val="dk1"/>
                </a:solidFill>
                <a:latin typeface="Calibri"/>
                <a:ea typeface="Calibri"/>
                <a:cs typeface="Calibri"/>
                <a:sym typeface="Calibri"/>
              </a:rPr>
              <a:t>Chronic absenteeism rate</a:t>
            </a:r>
            <a:r>
              <a:rPr lang="en" sz="1500">
                <a:solidFill>
                  <a:schemeClr val="dk1"/>
                </a:solidFill>
                <a:latin typeface="Calibri"/>
                <a:ea typeface="Calibri"/>
                <a:cs typeface="Calibri"/>
                <a:sym typeface="Calibri"/>
              </a:rPr>
              <a:t> - calculated based on the percentage of students considered chronically absent (students who are absent for any reason [excused or unexcused] for 10% or more of the days enrolled during the school year), utilizing 2021-22 Attendance Snapshot data.</a:t>
            </a:r>
            <a:endParaRPr sz="15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endParaRPr sz="1000">
              <a:solidFill>
                <a:schemeClr val="dk1"/>
              </a:solidFill>
            </a:endParaRPr>
          </a:p>
          <a:p>
            <a:pPr marL="0" lvl="0" indent="0" algn="l" rtl="0">
              <a:lnSpc>
                <a:spcPct val="115000"/>
              </a:lnSpc>
              <a:spcBef>
                <a:spcPts val="1200"/>
              </a:spcBef>
              <a:spcAft>
                <a:spcPts val="0"/>
              </a:spcAft>
              <a:buNone/>
            </a:pPr>
            <a:endParaRPr sz="1000">
              <a:solidFill>
                <a:schemeClr val="dk1"/>
              </a:solidFill>
            </a:endParaRPr>
          </a:p>
          <a:p>
            <a:pPr marL="0" lvl="0" indent="0" algn="l" rtl="0">
              <a:lnSpc>
                <a:spcPct val="115000"/>
              </a:lnSpc>
              <a:spcBef>
                <a:spcPts val="1200"/>
              </a:spcBef>
              <a:spcAft>
                <a:spcPts val="1000"/>
              </a:spcAft>
              <a:buNone/>
            </a:pPr>
            <a:endParaRPr sz="1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a:t>Eligibility Determination, continued</a:t>
            </a:r>
            <a:endParaRPr/>
          </a:p>
        </p:txBody>
      </p:sp>
      <p:sp>
        <p:nvSpPr>
          <p:cNvPr id="230" name="Google Shape;230;p3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graphicFrame>
        <p:nvGraphicFramePr>
          <p:cNvPr id="231" name="Google Shape;231;p35"/>
          <p:cNvGraphicFramePr/>
          <p:nvPr>
            <p:extLst>
              <p:ext uri="{D42A27DB-BD31-4B8C-83A1-F6EECF244321}">
                <p14:modId xmlns:p14="http://schemas.microsoft.com/office/powerpoint/2010/main" val="2841105023"/>
              </p:ext>
            </p:extLst>
          </p:nvPr>
        </p:nvGraphicFramePr>
        <p:xfrm>
          <a:off x="1044375" y="1130225"/>
          <a:ext cx="6857975" cy="2026079"/>
        </p:xfrm>
        <a:graphic>
          <a:graphicData uri="http://schemas.openxmlformats.org/drawingml/2006/table">
            <a:tbl>
              <a:tblPr firstRow="1">
                <a:noFill/>
                <a:tableStyleId>{B1D9708A-3793-4CD3-9B68-1C6618981487}</a:tableStyleId>
              </a:tblPr>
              <a:tblGrid>
                <a:gridCol w="1337675">
                  <a:extLst>
                    <a:ext uri="{9D8B030D-6E8A-4147-A177-3AD203B41FA5}">
                      <a16:colId xmlns:a16="http://schemas.microsoft.com/office/drawing/2014/main" val="20000"/>
                    </a:ext>
                  </a:extLst>
                </a:gridCol>
                <a:gridCol w="1380075">
                  <a:extLst>
                    <a:ext uri="{9D8B030D-6E8A-4147-A177-3AD203B41FA5}">
                      <a16:colId xmlns:a16="http://schemas.microsoft.com/office/drawing/2014/main" val="20001"/>
                    </a:ext>
                  </a:extLst>
                </a:gridCol>
                <a:gridCol w="1380075">
                  <a:extLst>
                    <a:ext uri="{9D8B030D-6E8A-4147-A177-3AD203B41FA5}">
                      <a16:colId xmlns:a16="http://schemas.microsoft.com/office/drawing/2014/main" val="20002"/>
                    </a:ext>
                  </a:extLst>
                </a:gridCol>
                <a:gridCol w="1380075">
                  <a:extLst>
                    <a:ext uri="{9D8B030D-6E8A-4147-A177-3AD203B41FA5}">
                      <a16:colId xmlns:a16="http://schemas.microsoft.com/office/drawing/2014/main" val="20003"/>
                    </a:ext>
                  </a:extLst>
                </a:gridCol>
                <a:gridCol w="1380075">
                  <a:extLst>
                    <a:ext uri="{9D8B030D-6E8A-4147-A177-3AD203B41FA5}">
                      <a16:colId xmlns:a16="http://schemas.microsoft.com/office/drawing/2014/main" val="20004"/>
                    </a:ext>
                  </a:extLst>
                </a:gridCol>
              </a:tblGrid>
              <a:tr h="317500">
                <a:tc>
                  <a:txBody>
                    <a:bodyPr/>
                    <a:lstStyle/>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Metric</a:t>
                      </a:r>
                      <a:endParaRPr sz="1100" b="1">
                        <a:solidFill>
                          <a:srgbClr val="262626"/>
                        </a:solidFill>
                        <a:latin typeface="Calibri"/>
                        <a:ea typeface="Calibri"/>
                        <a:cs typeface="Calibri"/>
                        <a:sym typeface="Calibri"/>
                      </a:endParaRPr>
                    </a:p>
                  </a:txBody>
                  <a:tcPr marL="63500" marR="63500" marT="63500" marB="63500" anchor="ctr">
                    <a:solidFill>
                      <a:srgbClr val="A4C2F4"/>
                    </a:solidFill>
                  </a:tcPr>
                </a:tc>
                <a:tc>
                  <a:txBody>
                    <a:bodyPr/>
                    <a:lstStyle/>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Quartile 1</a:t>
                      </a:r>
                      <a:endParaRPr sz="1100" b="1">
                        <a:solidFill>
                          <a:srgbClr val="262626"/>
                        </a:solidFill>
                        <a:latin typeface="Calibri"/>
                        <a:ea typeface="Calibri"/>
                        <a:cs typeface="Calibri"/>
                        <a:sym typeface="Calibri"/>
                      </a:endParaRPr>
                    </a:p>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(1 point)</a:t>
                      </a:r>
                      <a:endParaRPr sz="1100" b="1">
                        <a:solidFill>
                          <a:srgbClr val="262626"/>
                        </a:solidFill>
                        <a:latin typeface="Calibri"/>
                        <a:ea typeface="Calibri"/>
                        <a:cs typeface="Calibri"/>
                        <a:sym typeface="Calibri"/>
                      </a:endParaRPr>
                    </a:p>
                  </a:txBody>
                  <a:tcPr marL="63500" marR="63500" marT="63500" marB="63500" anchor="ctr">
                    <a:solidFill>
                      <a:srgbClr val="A4C2F4"/>
                    </a:solidFill>
                  </a:tcPr>
                </a:tc>
                <a:tc>
                  <a:txBody>
                    <a:bodyPr/>
                    <a:lstStyle/>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Quartile 2</a:t>
                      </a:r>
                      <a:endParaRPr sz="1100" b="1">
                        <a:solidFill>
                          <a:srgbClr val="262626"/>
                        </a:solidFill>
                        <a:latin typeface="Calibri"/>
                        <a:ea typeface="Calibri"/>
                        <a:cs typeface="Calibri"/>
                        <a:sym typeface="Calibri"/>
                      </a:endParaRPr>
                    </a:p>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(2 points)</a:t>
                      </a:r>
                      <a:endParaRPr sz="1100" b="1">
                        <a:solidFill>
                          <a:srgbClr val="262626"/>
                        </a:solidFill>
                        <a:latin typeface="Calibri"/>
                        <a:ea typeface="Calibri"/>
                        <a:cs typeface="Calibri"/>
                        <a:sym typeface="Calibri"/>
                      </a:endParaRPr>
                    </a:p>
                  </a:txBody>
                  <a:tcPr marL="63500" marR="63500" marT="63500" marB="63500" anchor="ctr">
                    <a:solidFill>
                      <a:srgbClr val="A4C2F4"/>
                    </a:solidFill>
                  </a:tcPr>
                </a:tc>
                <a:tc>
                  <a:txBody>
                    <a:bodyPr/>
                    <a:lstStyle/>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Quartile 3</a:t>
                      </a:r>
                      <a:endParaRPr sz="1100" b="1">
                        <a:solidFill>
                          <a:srgbClr val="262626"/>
                        </a:solidFill>
                        <a:latin typeface="Calibri"/>
                        <a:ea typeface="Calibri"/>
                        <a:cs typeface="Calibri"/>
                        <a:sym typeface="Calibri"/>
                      </a:endParaRPr>
                    </a:p>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(3 points)</a:t>
                      </a:r>
                      <a:endParaRPr sz="1100" b="1">
                        <a:solidFill>
                          <a:srgbClr val="262626"/>
                        </a:solidFill>
                        <a:latin typeface="Calibri"/>
                        <a:ea typeface="Calibri"/>
                        <a:cs typeface="Calibri"/>
                        <a:sym typeface="Calibri"/>
                      </a:endParaRPr>
                    </a:p>
                  </a:txBody>
                  <a:tcPr marL="63500" marR="63500" marT="63500" marB="63500" anchor="ctr">
                    <a:solidFill>
                      <a:srgbClr val="A4C2F4"/>
                    </a:solidFill>
                  </a:tcPr>
                </a:tc>
                <a:tc>
                  <a:txBody>
                    <a:bodyPr/>
                    <a:lstStyle/>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Quartile 4</a:t>
                      </a:r>
                      <a:endParaRPr sz="1100" b="1">
                        <a:solidFill>
                          <a:srgbClr val="262626"/>
                        </a:solidFill>
                        <a:latin typeface="Calibri"/>
                        <a:ea typeface="Calibri"/>
                        <a:cs typeface="Calibri"/>
                        <a:sym typeface="Calibri"/>
                      </a:endParaRPr>
                    </a:p>
                    <a:p>
                      <a:pPr marL="0" lvl="0" indent="0" algn="ctr" rtl="0">
                        <a:lnSpc>
                          <a:spcPct val="115000"/>
                        </a:lnSpc>
                        <a:spcBef>
                          <a:spcPts val="0"/>
                        </a:spcBef>
                        <a:spcAft>
                          <a:spcPts val="0"/>
                        </a:spcAft>
                        <a:buNone/>
                      </a:pPr>
                      <a:r>
                        <a:rPr lang="en" sz="1100" b="1">
                          <a:solidFill>
                            <a:srgbClr val="262626"/>
                          </a:solidFill>
                          <a:latin typeface="Calibri"/>
                          <a:ea typeface="Calibri"/>
                          <a:cs typeface="Calibri"/>
                          <a:sym typeface="Calibri"/>
                        </a:rPr>
                        <a:t>(4 points)</a:t>
                      </a:r>
                      <a:endParaRPr sz="1100" b="1">
                        <a:solidFill>
                          <a:srgbClr val="262626"/>
                        </a:solidFill>
                        <a:latin typeface="Calibri"/>
                        <a:ea typeface="Calibri"/>
                        <a:cs typeface="Calibri"/>
                        <a:sym typeface="Calibri"/>
                      </a:endParaRPr>
                    </a:p>
                  </a:txBody>
                  <a:tcPr marL="63500" marR="63500" marT="63500" marB="63500" anchor="ctr">
                    <a:solidFill>
                      <a:srgbClr val="A4C2F4"/>
                    </a:solidFill>
                  </a:tcPr>
                </a:tc>
                <a:extLst>
                  <a:ext uri="{0D108BD9-81ED-4DB2-BD59-A6C34878D82A}">
                    <a16:rowId xmlns:a16="http://schemas.microsoft.com/office/drawing/2014/main" val="10000"/>
                  </a:ext>
                </a:extLst>
              </a:tr>
              <a:tr h="317500">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Poverty Rate</a:t>
                      </a:r>
                      <a:endParaRPr sz="1100">
                        <a:solidFill>
                          <a:srgbClr val="262626"/>
                        </a:solidFill>
                        <a:latin typeface="Calibri"/>
                        <a:ea typeface="Calibri"/>
                        <a:cs typeface="Calibri"/>
                        <a:sym typeface="Calibri"/>
                      </a:endParaRPr>
                    </a:p>
                  </a:txBody>
                  <a:tcPr marL="18300" marR="18300" marT="18300" marB="18300" anchor="ctr">
                    <a:solidFill>
                      <a:srgbClr val="D9D9D9"/>
                    </a:solidFill>
                  </a:tcP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Less than 27.5%</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27.5% - 40.7%</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40.8% - 53.0%</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Greater than 53.0%</a:t>
                      </a:r>
                      <a:endParaRPr sz="1100">
                        <a:solidFill>
                          <a:srgbClr val="262626"/>
                        </a:solidFill>
                        <a:latin typeface="Calibri"/>
                        <a:ea typeface="Calibri"/>
                        <a:cs typeface="Calibri"/>
                        <a:sym typeface="Calibri"/>
                      </a:endParaRPr>
                    </a:p>
                  </a:txBody>
                  <a:tcPr marL="18300" marR="18300" marT="18300" marB="18300" anchor="ctr"/>
                </a:tc>
                <a:extLst>
                  <a:ext uri="{0D108BD9-81ED-4DB2-BD59-A6C34878D82A}">
                    <a16:rowId xmlns:a16="http://schemas.microsoft.com/office/drawing/2014/main" val="10001"/>
                  </a:ext>
                </a:extLst>
              </a:tr>
              <a:tr h="698500">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Student to Mental Health Professional Ratio</a:t>
                      </a:r>
                      <a:endParaRPr sz="1100">
                        <a:solidFill>
                          <a:srgbClr val="262626"/>
                        </a:solidFill>
                        <a:latin typeface="Calibri"/>
                        <a:ea typeface="Calibri"/>
                        <a:cs typeface="Calibri"/>
                        <a:sym typeface="Calibri"/>
                      </a:endParaRPr>
                    </a:p>
                  </a:txBody>
                  <a:tcPr marL="18300" marR="18300" marT="18300" marB="18300" anchor="ctr">
                    <a:solidFill>
                      <a:srgbClr val="D9D9D9"/>
                    </a:solidFill>
                  </a:tcP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Less than 176 students per 1 (FTE) staff</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176 - 233.5 students per 1 (FTE) staff</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233.6 - 375 students per 1 (FTE) staff</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More than 375 students per 1 (FTE) staff </a:t>
                      </a:r>
                      <a:r>
                        <a:rPr lang="en" sz="1100" u="sng">
                          <a:solidFill>
                            <a:srgbClr val="262626"/>
                          </a:solidFill>
                          <a:latin typeface="Calibri"/>
                          <a:ea typeface="Calibri"/>
                          <a:cs typeface="Calibri"/>
                          <a:sym typeface="Calibri"/>
                        </a:rPr>
                        <a:t>or</a:t>
                      </a:r>
                      <a:r>
                        <a:rPr lang="en" sz="1100">
                          <a:solidFill>
                            <a:srgbClr val="262626"/>
                          </a:solidFill>
                          <a:latin typeface="Calibri"/>
                          <a:ea typeface="Calibri"/>
                          <a:cs typeface="Calibri"/>
                          <a:sym typeface="Calibri"/>
                        </a:rPr>
                        <a:t> no mental health professionals</a:t>
                      </a:r>
                      <a:endParaRPr sz="1100">
                        <a:solidFill>
                          <a:srgbClr val="262626"/>
                        </a:solidFill>
                        <a:latin typeface="Calibri"/>
                        <a:ea typeface="Calibri"/>
                        <a:cs typeface="Calibri"/>
                        <a:sym typeface="Calibri"/>
                      </a:endParaRPr>
                    </a:p>
                  </a:txBody>
                  <a:tcPr marL="18300" marR="18300" marT="18300" marB="18300" anchor="ctr"/>
                </a:tc>
                <a:extLst>
                  <a:ext uri="{0D108BD9-81ED-4DB2-BD59-A6C34878D82A}">
                    <a16:rowId xmlns:a16="http://schemas.microsoft.com/office/drawing/2014/main" val="10002"/>
                  </a:ext>
                </a:extLst>
              </a:tr>
              <a:tr h="317500">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Chronic Absenteeism Rate</a:t>
                      </a:r>
                      <a:endParaRPr sz="1100">
                        <a:solidFill>
                          <a:srgbClr val="262626"/>
                        </a:solidFill>
                        <a:latin typeface="Calibri"/>
                        <a:ea typeface="Calibri"/>
                        <a:cs typeface="Calibri"/>
                        <a:sym typeface="Calibri"/>
                      </a:endParaRPr>
                    </a:p>
                  </a:txBody>
                  <a:tcPr marL="18300" marR="18300" marT="18300" marB="18300" anchor="ctr">
                    <a:solidFill>
                      <a:srgbClr val="D9D9D9"/>
                    </a:solidFill>
                  </a:tcP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Less than 22.2%</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22.2% - 30.7%</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a:solidFill>
                            <a:srgbClr val="262626"/>
                          </a:solidFill>
                          <a:latin typeface="Calibri"/>
                          <a:ea typeface="Calibri"/>
                          <a:cs typeface="Calibri"/>
                          <a:sym typeface="Calibri"/>
                        </a:rPr>
                        <a:t>30.8% - 39.7%</a:t>
                      </a:r>
                      <a:endParaRPr sz="1100">
                        <a:solidFill>
                          <a:srgbClr val="262626"/>
                        </a:solidFill>
                        <a:latin typeface="Calibri"/>
                        <a:ea typeface="Calibri"/>
                        <a:cs typeface="Calibri"/>
                        <a:sym typeface="Calibri"/>
                      </a:endParaRPr>
                    </a:p>
                  </a:txBody>
                  <a:tcPr marL="18300" marR="18300" marT="18300" marB="18300" anchor="ctr"/>
                </a:tc>
                <a:tc>
                  <a:txBody>
                    <a:bodyPr/>
                    <a:lstStyle/>
                    <a:p>
                      <a:pPr marL="0" lvl="0" indent="0" algn="ctr" rtl="0">
                        <a:lnSpc>
                          <a:spcPct val="115000"/>
                        </a:lnSpc>
                        <a:spcBef>
                          <a:spcPts val="0"/>
                        </a:spcBef>
                        <a:spcAft>
                          <a:spcPts val="0"/>
                        </a:spcAft>
                        <a:buNone/>
                      </a:pPr>
                      <a:r>
                        <a:rPr lang="en" sz="1100" dirty="0">
                          <a:solidFill>
                            <a:srgbClr val="262626"/>
                          </a:solidFill>
                          <a:latin typeface="Calibri"/>
                          <a:ea typeface="Calibri"/>
                          <a:cs typeface="Calibri"/>
                          <a:sym typeface="Calibri"/>
                        </a:rPr>
                        <a:t>Greater than 39.7%</a:t>
                      </a:r>
                      <a:endParaRPr sz="1100" dirty="0">
                        <a:solidFill>
                          <a:srgbClr val="262626"/>
                        </a:solidFill>
                        <a:latin typeface="Calibri"/>
                        <a:ea typeface="Calibri"/>
                        <a:cs typeface="Calibri"/>
                        <a:sym typeface="Calibri"/>
                      </a:endParaRPr>
                    </a:p>
                  </a:txBody>
                  <a:tcPr marL="18300" marR="18300" marT="18300" marB="18300" anchor="ctr"/>
                </a:tc>
                <a:extLst>
                  <a:ext uri="{0D108BD9-81ED-4DB2-BD59-A6C34878D82A}">
                    <a16:rowId xmlns:a16="http://schemas.microsoft.com/office/drawing/2014/main" val="10003"/>
                  </a:ext>
                </a:extLst>
              </a:tr>
            </a:tbl>
          </a:graphicData>
        </a:graphic>
      </p:graphicFrame>
      <p:sp>
        <p:nvSpPr>
          <p:cNvPr id="232" name="Google Shape;232;p35"/>
          <p:cNvSpPr txBox="1"/>
          <p:nvPr/>
        </p:nvSpPr>
        <p:spPr>
          <a:xfrm>
            <a:off x="303375" y="3462350"/>
            <a:ext cx="8340000" cy="708000"/>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0"/>
              </a:spcAft>
              <a:buNone/>
            </a:pPr>
            <a:r>
              <a:rPr lang="en" sz="1700">
                <a:solidFill>
                  <a:srgbClr val="262626"/>
                </a:solidFill>
                <a:latin typeface="Calibri"/>
                <a:ea typeface="Calibri"/>
                <a:cs typeface="Calibri"/>
                <a:sym typeface="Calibri"/>
              </a:rPr>
              <a:t>LEAs with at least 10 total points are considered “high-need” LEAs and </a:t>
            </a:r>
            <a:endParaRPr sz="1700">
              <a:solidFill>
                <a:srgbClr val="262626"/>
              </a:solidFill>
              <a:latin typeface="Calibri"/>
              <a:ea typeface="Calibri"/>
              <a:cs typeface="Calibri"/>
              <a:sym typeface="Calibri"/>
            </a:endParaRPr>
          </a:p>
          <a:p>
            <a:pPr marL="0" lvl="0" indent="0" algn="ctr" rtl="0">
              <a:spcBef>
                <a:spcPts val="0"/>
              </a:spcBef>
              <a:spcAft>
                <a:spcPts val="0"/>
              </a:spcAft>
              <a:buNone/>
            </a:pPr>
            <a:r>
              <a:rPr lang="en" sz="1700">
                <a:solidFill>
                  <a:srgbClr val="262626"/>
                </a:solidFill>
                <a:latin typeface="Calibri"/>
                <a:ea typeface="Calibri"/>
                <a:cs typeface="Calibri"/>
                <a:sym typeface="Calibri"/>
              </a:rPr>
              <a:t>are eligible to apply for the Stronger Connections Grant.</a:t>
            </a:r>
            <a:endParaRPr sz="2200">
              <a:solidFill>
                <a:srgbClr val="26262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“High-Need” LEAs</a:t>
            </a:r>
            <a:endParaRPr/>
          </a:p>
        </p:txBody>
      </p:sp>
      <p:sp>
        <p:nvSpPr>
          <p:cNvPr id="238" name="Google Shape;238;p3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graphicFrame>
        <p:nvGraphicFramePr>
          <p:cNvPr id="239" name="Google Shape;239;p36"/>
          <p:cNvGraphicFramePr/>
          <p:nvPr/>
        </p:nvGraphicFramePr>
        <p:xfrm>
          <a:off x="509038" y="1047750"/>
          <a:ext cx="7928675" cy="3048000"/>
        </p:xfrm>
        <a:graphic>
          <a:graphicData uri="http://schemas.openxmlformats.org/drawingml/2006/table">
            <a:tbl>
              <a:tblPr>
                <a:noFill/>
                <a:tableStyleId>{56DC67A2-D781-4EE4-ACAD-E7CC2883B1FE}</a:tableStyleId>
              </a:tblPr>
              <a:tblGrid>
                <a:gridCol w="2073075">
                  <a:extLst>
                    <a:ext uri="{9D8B030D-6E8A-4147-A177-3AD203B41FA5}">
                      <a16:colId xmlns:a16="http://schemas.microsoft.com/office/drawing/2014/main" val="20000"/>
                    </a:ext>
                  </a:extLst>
                </a:gridCol>
                <a:gridCol w="1463625">
                  <a:extLst>
                    <a:ext uri="{9D8B030D-6E8A-4147-A177-3AD203B41FA5}">
                      <a16:colId xmlns:a16="http://schemas.microsoft.com/office/drawing/2014/main" val="20001"/>
                    </a:ext>
                  </a:extLst>
                </a:gridCol>
                <a:gridCol w="2095275">
                  <a:extLst>
                    <a:ext uri="{9D8B030D-6E8A-4147-A177-3AD203B41FA5}">
                      <a16:colId xmlns:a16="http://schemas.microsoft.com/office/drawing/2014/main" val="20002"/>
                    </a:ext>
                  </a:extLst>
                </a:gridCol>
                <a:gridCol w="229670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sz="1200">
                          <a:latin typeface="Calibri"/>
                          <a:ea typeface="Calibri"/>
                          <a:cs typeface="Calibri"/>
                          <a:sym typeface="Calibri"/>
                        </a:rPr>
                        <a:t>0030 Adams County 14</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2520 East Otero R-1</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0290 Las Animas RE-1</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2530 Rocky Ford R-2</a:t>
                      </a: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0960 Agate 300</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1050 Ellicott 22</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2070 Mancos Re-6</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0250 Springfield RE-4</a:t>
                      </a: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1620 Aguilar Reorganized 6</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1220 Garfield 16</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2035 Montezuma-Cortez RE-1</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1580 Trinidad 1</a:t>
                      </a: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1500 Burlington RE-6J</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2650 Granada RE-1</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0550 North Conejos RE-1J</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3140 Weld Re-8 Schools</a:t>
                      </a: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0640 Centennial R-1</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3120 Greeley 6</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1410 North Park R-1</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2190 West End RE-2</a:t>
                      </a: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1010 Colorado Springs 11</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2670 Holly RE-3</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2840 Norwood R-2J</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0070 Westminster Public Schools</a:t>
                      </a: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1160 Cotopaxi RE-3</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1390 Huerfano Re-1</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0240 Pritchett RE-3</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3200 Yuma 1</a:t>
                      </a: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0890 Dolores County RE No.2</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2660 Lamar Re-2</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2690 Pueblo City 60</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lt1"/>
                </a:solidFill>
              </a:rPr>
              <a:t>Alternative Eligibility Option</a:t>
            </a:r>
            <a:endParaRPr/>
          </a:p>
        </p:txBody>
      </p:sp>
      <p:sp>
        <p:nvSpPr>
          <p:cNvPr id="245" name="Google Shape;245;p3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246" name="Google Shape;246;p37"/>
          <p:cNvSpPr txBox="1"/>
          <p:nvPr/>
        </p:nvSpPr>
        <p:spPr>
          <a:xfrm>
            <a:off x="586275" y="1201775"/>
            <a:ext cx="82539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262626"/>
                </a:solidFill>
                <a:latin typeface="Calibri"/>
                <a:ea typeface="Calibri"/>
                <a:cs typeface="Calibri"/>
                <a:sym typeface="Calibri"/>
              </a:rPr>
              <a:t>LEAs that are</a:t>
            </a:r>
            <a:r>
              <a:rPr lang="en" sz="1700" b="1">
                <a:solidFill>
                  <a:srgbClr val="262626"/>
                </a:solidFill>
                <a:latin typeface="Calibri"/>
                <a:ea typeface="Calibri"/>
                <a:cs typeface="Calibri"/>
                <a:sym typeface="Calibri"/>
              </a:rPr>
              <a:t> </a:t>
            </a:r>
            <a:r>
              <a:rPr lang="en" sz="1700" b="1" u="sng">
                <a:solidFill>
                  <a:srgbClr val="262626"/>
                </a:solidFill>
                <a:latin typeface="Calibri"/>
                <a:ea typeface="Calibri"/>
                <a:cs typeface="Calibri"/>
                <a:sym typeface="Calibri"/>
              </a:rPr>
              <a:t>not</a:t>
            </a:r>
            <a:r>
              <a:rPr lang="en" sz="1700">
                <a:solidFill>
                  <a:srgbClr val="262626"/>
                </a:solidFill>
                <a:latin typeface="Calibri"/>
                <a:ea typeface="Calibri"/>
                <a:cs typeface="Calibri"/>
                <a:sym typeface="Calibri"/>
              </a:rPr>
              <a:t> automatically eligible to apply based on CDE’s definition will have the option to submit an application using their own data to demonstrate an identified need. </a:t>
            </a:r>
            <a:endParaRPr sz="1700">
              <a:solidFill>
                <a:srgbClr val="262626"/>
              </a:solidFill>
              <a:latin typeface="Calibri"/>
              <a:ea typeface="Calibri"/>
              <a:cs typeface="Calibri"/>
              <a:sym typeface="Calibri"/>
            </a:endParaRPr>
          </a:p>
          <a:p>
            <a:pPr marL="0" lvl="0" indent="0" algn="l" rtl="0">
              <a:spcBef>
                <a:spcPts val="0"/>
              </a:spcBef>
              <a:spcAft>
                <a:spcPts val="0"/>
              </a:spcAft>
              <a:buNone/>
            </a:pPr>
            <a:endParaRPr sz="1700">
              <a:solidFill>
                <a:srgbClr val="262626"/>
              </a:solidFill>
              <a:latin typeface="Calibri"/>
              <a:ea typeface="Calibri"/>
              <a:cs typeface="Calibri"/>
              <a:sym typeface="Calibri"/>
            </a:endParaRPr>
          </a:p>
          <a:p>
            <a:pPr marL="457200" lvl="0" indent="-336550" algn="l" rtl="0">
              <a:spcBef>
                <a:spcPts val="0"/>
              </a:spcBef>
              <a:spcAft>
                <a:spcPts val="0"/>
              </a:spcAft>
              <a:buClr>
                <a:srgbClr val="262626"/>
              </a:buClr>
              <a:buSzPts val="1700"/>
              <a:buFont typeface="Calibri"/>
              <a:buChar char="●"/>
            </a:pPr>
            <a:r>
              <a:rPr lang="en" sz="1700" b="1" i="1">
                <a:solidFill>
                  <a:srgbClr val="262626"/>
                </a:solidFill>
                <a:latin typeface="Calibri"/>
                <a:ea typeface="Calibri"/>
                <a:cs typeface="Calibri"/>
                <a:sym typeface="Calibri"/>
              </a:rPr>
              <a:t>All applications submitted under this category must include a data summary that clearly demonstrates an identified need aligned with the grant’s intent to address the health and safety of students and explains the urgency of the identified need.</a:t>
            </a:r>
            <a:endParaRPr sz="1700">
              <a:solidFill>
                <a:srgbClr val="262626"/>
              </a:solidFill>
              <a:latin typeface="Calibri"/>
              <a:ea typeface="Calibri"/>
              <a:cs typeface="Calibri"/>
              <a:sym typeface="Calibri"/>
            </a:endParaRPr>
          </a:p>
        </p:txBody>
      </p:sp>
      <p:pic>
        <p:nvPicPr>
          <p:cNvPr id="247" name="Google Shape;247;p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246123" y="3151900"/>
            <a:ext cx="2651750" cy="1217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Charter School Eligibility</a:t>
            </a:r>
            <a:endParaRPr/>
          </a:p>
        </p:txBody>
      </p:sp>
      <p:sp>
        <p:nvSpPr>
          <p:cNvPr id="253" name="Google Shape;253;p3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254" name="Google Shape;254;p3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20000"/>
          </a:bodyPr>
          <a:lstStyle/>
          <a:p>
            <a:pPr marL="0" lvl="0" indent="0" algn="l" rtl="0">
              <a:lnSpc>
                <a:spcPct val="100000"/>
              </a:lnSpc>
              <a:spcBef>
                <a:spcPts val="0"/>
              </a:spcBef>
              <a:spcAft>
                <a:spcPts val="0"/>
              </a:spcAft>
              <a:buNone/>
            </a:pPr>
            <a:r>
              <a:rPr lang="en" sz="1400" u="sng">
                <a:solidFill>
                  <a:srgbClr val="262626"/>
                </a:solidFill>
              </a:rPr>
              <a:t>U. S. Department of Education</a:t>
            </a:r>
            <a:r>
              <a:rPr lang="en" sz="1400">
                <a:solidFill>
                  <a:srgbClr val="262626"/>
                </a:solidFill>
              </a:rPr>
              <a:t> </a:t>
            </a:r>
            <a:endParaRPr sz="1400">
              <a:solidFill>
                <a:srgbClr val="262626"/>
              </a:solidFill>
            </a:endParaRPr>
          </a:p>
          <a:p>
            <a:pPr marL="0" lvl="0" indent="0" algn="l" rtl="0">
              <a:lnSpc>
                <a:spcPct val="100000"/>
              </a:lnSpc>
              <a:spcBef>
                <a:spcPts val="0"/>
              </a:spcBef>
              <a:spcAft>
                <a:spcPts val="0"/>
              </a:spcAft>
              <a:buNone/>
            </a:pPr>
            <a:endParaRPr sz="1400">
              <a:solidFill>
                <a:srgbClr val="262626"/>
              </a:solidFill>
            </a:endParaRPr>
          </a:p>
          <a:p>
            <a:pPr marL="0" lvl="0" indent="0" algn="l" rtl="0">
              <a:lnSpc>
                <a:spcPct val="100000"/>
              </a:lnSpc>
              <a:spcBef>
                <a:spcPts val="0"/>
              </a:spcBef>
              <a:spcAft>
                <a:spcPts val="0"/>
              </a:spcAft>
              <a:buNone/>
            </a:pPr>
            <a:r>
              <a:rPr lang="en" sz="1400">
                <a:solidFill>
                  <a:srgbClr val="262626"/>
                </a:solidFill>
              </a:rPr>
              <a:t>A charter school that is an LEA, as defined in section 8101(30) of the ESEA, may receive a Stronger Connections subgrant like any other LEA. A charter school that is not an LEA may not receive a subgrant, but it may receive support under Stronger Connections through the LEA of which it is a part… LEAs should consult with charter schools that are part of their LEA when developing their application.</a:t>
            </a:r>
            <a:endParaRPr sz="1400">
              <a:solidFill>
                <a:srgbClr val="262626"/>
              </a:solidFill>
            </a:endParaRPr>
          </a:p>
          <a:p>
            <a:pPr marL="0" lvl="0" indent="0" algn="l" rtl="0">
              <a:lnSpc>
                <a:spcPct val="100000"/>
              </a:lnSpc>
              <a:spcBef>
                <a:spcPts val="0"/>
              </a:spcBef>
              <a:spcAft>
                <a:spcPts val="0"/>
              </a:spcAft>
              <a:buNone/>
            </a:pPr>
            <a:endParaRPr sz="1400">
              <a:solidFill>
                <a:srgbClr val="262626"/>
              </a:solidFill>
            </a:endParaRPr>
          </a:p>
          <a:p>
            <a:pPr marL="0" lvl="0" indent="0" algn="l" rtl="0">
              <a:lnSpc>
                <a:spcPct val="100000"/>
              </a:lnSpc>
              <a:spcBef>
                <a:spcPts val="0"/>
              </a:spcBef>
              <a:spcAft>
                <a:spcPts val="0"/>
              </a:spcAft>
              <a:buNone/>
            </a:pPr>
            <a:r>
              <a:rPr lang="en" sz="1400" u="sng">
                <a:solidFill>
                  <a:srgbClr val="262626"/>
                </a:solidFill>
              </a:rPr>
              <a:t>Colorado</a:t>
            </a:r>
            <a:r>
              <a:rPr lang="en" sz="1400">
                <a:solidFill>
                  <a:srgbClr val="262626"/>
                </a:solidFill>
              </a:rPr>
              <a:t> </a:t>
            </a:r>
            <a:endParaRPr sz="1400">
              <a:solidFill>
                <a:srgbClr val="262626"/>
              </a:solidFill>
            </a:endParaRPr>
          </a:p>
          <a:p>
            <a:pPr marL="0" lvl="0" indent="0" algn="l" rtl="0">
              <a:lnSpc>
                <a:spcPct val="100000"/>
              </a:lnSpc>
              <a:spcBef>
                <a:spcPts val="0"/>
              </a:spcBef>
              <a:spcAft>
                <a:spcPts val="0"/>
              </a:spcAft>
              <a:buNone/>
            </a:pPr>
            <a:endParaRPr sz="1400">
              <a:solidFill>
                <a:srgbClr val="262626"/>
              </a:solidFill>
            </a:endParaRPr>
          </a:p>
          <a:p>
            <a:pPr marL="0" lvl="0" indent="0" algn="l" rtl="0">
              <a:lnSpc>
                <a:spcPct val="100000"/>
              </a:lnSpc>
              <a:spcBef>
                <a:spcPts val="0"/>
              </a:spcBef>
              <a:spcAft>
                <a:spcPts val="0"/>
              </a:spcAft>
              <a:buClr>
                <a:schemeClr val="dk1"/>
              </a:buClr>
              <a:buSzPts val="1100"/>
              <a:buFont typeface="Arial"/>
              <a:buNone/>
            </a:pPr>
            <a:r>
              <a:rPr lang="en" sz="1400">
                <a:solidFill>
                  <a:srgbClr val="262626"/>
                </a:solidFill>
              </a:rPr>
              <a:t>LEAs may submit an application that includes their charter schools or may opt to submit a separate application jointly with their charter school(s) if the needs of the charter school(s) do not align with the identified needs of the LEA or the non-charter schools. </a:t>
            </a:r>
            <a:r>
              <a:rPr lang="en" sz="1400"/>
              <a:t>Pursuant to </a:t>
            </a:r>
            <a:r>
              <a:rPr lang="en" sz="1400" u="sng">
                <a:solidFill>
                  <a:srgbClr val="1155CC"/>
                </a:solidFill>
                <a:hlinkClick r:id="rId3">
                  <a:extLst>
                    <a:ext uri="{A12FA001-AC4F-418D-AE19-62706E023703}">
                      <ahyp:hlinkClr xmlns:ahyp="http://schemas.microsoft.com/office/drawing/2018/hyperlinkcolor" val="tx"/>
                    </a:ext>
                  </a:extLst>
                </a:hlinkClick>
              </a:rPr>
              <a:t>C.R.S. 22-30.5-104 (11)</a:t>
            </a:r>
            <a:r>
              <a:rPr lang="en" sz="1400"/>
              <a:t>, a charter school may choose to apply apart from their authorizer for a competitive grant program created by a federal or state statute or program. </a:t>
            </a:r>
            <a:r>
              <a:rPr lang="en" sz="1400" b="1" i="1"/>
              <a:t>However, the charter school’s authorizer must be the fiscal agent, if funded.</a:t>
            </a:r>
            <a:r>
              <a:rPr lang="en" sz="1400"/>
              <a:t>  If a charter school intends to apply for a grant that the school’s authorizing school district is also intending to apply for, the charter school shall seek to collaborate with the school district in the application and to submit the application jointly. An LEA may submit a separate application on behalf of the charter school only. </a:t>
            </a:r>
            <a:endParaRPr sz="1400">
              <a:solidFill>
                <a:srgbClr val="262626"/>
              </a:solidFill>
            </a:endParaRPr>
          </a:p>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2461</Words>
  <Application>Microsoft Office PowerPoint</Application>
  <PresentationFormat>On-screen Show (16:9)</PresentationFormat>
  <Paragraphs>217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Rockwell</vt:lpstr>
      <vt:lpstr>Simple Light</vt:lpstr>
      <vt:lpstr>Stronger Connections Grant</vt:lpstr>
      <vt:lpstr>Agenda</vt:lpstr>
      <vt:lpstr>Overview</vt:lpstr>
      <vt:lpstr>“High-Need” LEA</vt:lpstr>
      <vt:lpstr>Eligibility Determination</vt:lpstr>
      <vt:lpstr>Eligibility Determination, continued</vt:lpstr>
      <vt:lpstr>“High-Need” LEAs</vt:lpstr>
      <vt:lpstr>Alternative Eligibility Option</vt:lpstr>
      <vt:lpstr>Charter School Eligibility</vt:lpstr>
      <vt:lpstr>Equitable Services</vt:lpstr>
      <vt:lpstr>Allowable Uses of Funds</vt:lpstr>
      <vt:lpstr>Prohibited Uses of Funds</vt:lpstr>
      <vt:lpstr>GEPA</vt:lpstr>
      <vt:lpstr>Evidence-Based Interventions (EBIs)</vt:lpstr>
      <vt:lpstr>Application Walkthrough</vt:lpstr>
      <vt:lpstr>Application Sections</vt:lpstr>
      <vt:lpstr>Scoring Criteria</vt:lpstr>
      <vt:lpstr>Application Submission and Review Timeline</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Connections Grant</dc:title>
  <dc:creator>Owen, Emily</dc:creator>
  <cp:lastModifiedBy>Owen, Emily</cp:lastModifiedBy>
  <cp:revision>2</cp:revision>
  <dcterms:modified xsi:type="dcterms:W3CDTF">2023-04-14T19:00:28Z</dcterms:modified>
</cp:coreProperties>
</file>