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4"/>
  </p:notesMasterIdLst>
  <p:handoutMasterIdLst>
    <p:handoutMasterId r:id="rId65"/>
  </p:handoutMasterIdLst>
  <p:sldIdLst>
    <p:sldId id="322" r:id="rId5"/>
    <p:sldId id="321" r:id="rId6"/>
    <p:sldId id="323" r:id="rId7"/>
    <p:sldId id="320" r:id="rId8"/>
    <p:sldId id="318" r:id="rId9"/>
    <p:sldId id="325" r:id="rId10"/>
    <p:sldId id="391" r:id="rId11"/>
    <p:sldId id="327" r:id="rId12"/>
    <p:sldId id="328" r:id="rId13"/>
    <p:sldId id="455" r:id="rId14"/>
    <p:sldId id="457" r:id="rId15"/>
    <p:sldId id="456" r:id="rId16"/>
    <p:sldId id="317" r:id="rId17"/>
    <p:sldId id="458" r:id="rId18"/>
    <p:sldId id="369" r:id="rId19"/>
    <p:sldId id="459" r:id="rId20"/>
    <p:sldId id="466" r:id="rId21"/>
    <p:sldId id="461" r:id="rId22"/>
    <p:sldId id="319" r:id="rId23"/>
    <p:sldId id="385" r:id="rId24"/>
    <p:sldId id="462" r:id="rId25"/>
    <p:sldId id="464" r:id="rId26"/>
    <p:sldId id="465" r:id="rId27"/>
    <p:sldId id="326" r:id="rId28"/>
    <p:sldId id="467" r:id="rId29"/>
    <p:sldId id="427" r:id="rId30"/>
    <p:sldId id="469" r:id="rId31"/>
    <p:sldId id="470" r:id="rId32"/>
    <p:sldId id="386" r:id="rId33"/>
    <p:sldId id="431" r:id="rId34"/>
    <p:sldId id="432" r:id="rId35"/>
    <p:sldId id="443" r:id="rId36"/>
    <p:sldId id="476" r:id="rId37"/>
    <p:sldId id="471" r:id="rId38"/>
    <p:sldId id="473" r:id="rId39"/>
    <p:sldId id="477" r:id="rId40"/>
    <p:sldId id="441" r:id="rId41"/>
    <p:sldId id="442" r:id="rId42"/>
    <p:sldId id="368" r:id="rId43"/>
    <p:sldId id="472" r:id="rId44"/>
    <p:sldId id="422" r:id="rId45"/>
    <p:sldId id="423" r:id="rId46"/>
    <p:sldId id="424" r:id="rId47"/>
    <p:sldId id="426" r:id="rId48"/>
    <p:sldId id="332" r:id="rId49"/>
    <p:sldId id="347" r:id="rId50"/>
    <p:sldId id="435" r:id="rId51"/>
    <p:sldId id="434" r:id="rId52"/>
    <p:sldId id="445" r:id="rId53"/>
    <p:sldId id="331" r:id="rId54"/>
    <p:sldId id="446" r:id="rId55"/>
    <p:sldId id="447" r:id="rId56"/>
    <p:sldId id="474" r:id="rId57"/>
    <p:sldId id="348" r:id="rId58"/>
    <p:sldId id="336" r:id="rId59"/>
    <p:sldId id="411" r:id="rId60"/>
    <p:sldId id="412" r:id="rId61"/>
    <p:sldId id="314" r:id="rId62"/>
    <p:sldId id="39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96B"/>
    <a:srgbClr val="95B8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077" autoAdjust="0"/>
  </p:normalViewPr>
  <p:slideViewPr>
    <p:cSldViewPr snapToGrid="0">
      <p:cViewPr varScale="1">
        <p:scale>
          <a:sx n="69" d="100"/>
          <a:sy n="69" d="100"/>
        </p:scale>
        <p:origin x="1356" y="72"/>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27D9D0-9949-412E-B1D4-AAD83433E2A5}"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en-US"/>
        </a:p>
      </dgm:t>
    </dgm:pt>
    <dgm:pt modelId="{4D8A9331-9465-4B91-9C0C-1CF234D5D1F3}">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Lowered academic achievement and aspirations</a:t>
          </a:r>
        </a:p>
      </dgm:t>
    </dgm:pt>
    <dgm:pt modelId="{5612C996-C1F3-4F68-A474-AEC26BAC331B}" type="parTrans" cxnId="{4CD0A934-9E80-4AEB-9E89-045B3A1FC21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0D624DC-BC02-4E06-8AE4-AC0C23FBA38D}" type="sibTrans" cxnId="{4CD0A934-9E80-4AEB-9E89-045B3A1FC21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035EF1B-D814-4C4C-A6B5-E296CD143056}">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Increased anxiety</a:t>
          </a:r>
        </a:p>
      </dgm:t>
    </dgm:pt>
    <dgm:pt modelId="{DF1A426B-F6F0-42B3-ADD3-E51EE337FA5C}" type="parTrans" cxnId="{AE6159EB-4AB8-444A-A4D1-9CD88348B3A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8F16FCED-868C-4814-83D2-51FC42F05DD7}" type="sibTrans" cxnId="{AE6159EB-4AB8-444A-A4D1-9CD88348B3A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6E502B2-48A3-4D65-84DA-4BB34875C662}">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Loss of self-esteem and confidence</a:t>
          </a:r>
        </a:p>
      </dgm:t>
    </dgm:pt>
    <dgm:pt modelId="{026DB477-23E1-4AE2-9429-82B58E5F5625}" type="parTrans" cxnId="{563C8F87-CFB5-40F3-BD58-46DE1D01E7F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652DE3B-0238-4D67-A3A0-1D981D34B420}" type="sibTrans" cxnId="{563C8F87-CFB5-40F3-BD58-46DE1D01E7F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A06943E-F1CB-40AE-A5A1-EDD493F8980E}">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Depression and post-traumatic stress</a:t>
          </a:r>
        </a:p>
      </dgm:t>
    </dgm:pt>
    <dgm:pt modelId="{72B8B1C9-F980-4FE7-9F02-28353CDC3A3B}" type="parTrans" cxnId="{B99F607F-F9B0-4199-900D-31F44E64984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788B205-9AD1-4B0C-B13C-C2037186955F}" type="sibTrans" cxnId="{B99F607F-F9B0-4199-900D-31F44E64984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53D8A34-14F4-48A0-BB3D-533FB3FB5783}">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General deterioration in physical health</a:t>
          </a:r>
        </a:p>
      </dgm:t>
    </dgm:pt>
    <dgm:pt modelId="{C5430DCF-DD33-4046-B2E5-5C76BEA74582}" type="parTrans" cxnId="{D0E1871D-DA06-42A3-BF1B-7DA5FB7D78D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2F81617-3453-4CBD-A3C0-89BCE9CFB6C1}" type="sibTrans" cxnId="{D0E1871D-DA06-42A3-BF1B-7DA5FB7D78D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B355F0A-EA03-4235-8B93-C6D84862B3C2}">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Sleep disruption</a:t>
          </a:r>
        </a:p>
      </dgm:t>
    </dgm:pt>
    <dgm:pt modelId="{951BDF48-6919-4F0B-B772-E751D8DDBAE4}" type="parTrans" cxnId="{01532B17-9C7F-4D56-84E8-448CA9B8A08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E663106-E28A-42D7-8B2D-815F807E1C74}" type="sibTrans" cxnId="{01532B17-9C7F-4D56-84E8-448CA9B8A08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937CCA7-FB98-48B0-A583-CE8710905516}">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Self-harm and suicidal thinking</a:t>
          </a:r>
        </a:p>
      </dgm:t>
    </dgm:pt>
    <dgm:pt modelId="{2A0F4BA3-EA78-4D8F-94CD-2FFDFF37DF58}" type="parTrans" cxnId="{B8522FEF-82D3-4CDE-990B-6C862005215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7AE44C3-1EA7-4C9C-B049-019305A35299}" type="sibTrans" cxnId="{B8522FEF-82D3-4CDE-990B-6C862005215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FD2F6B0-2659-4806-917B-FB9E57EFEC62}">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Feelings of alienation in the school environment</a:t>
          </a:r>
        </a:p>
      </dgm:t>
    </dgm:pt>
    <dgm:pt modelId="{5DB9BBBE-CC8A-40BF-B7DE-13482004F1CD}" type="parTrans" cxnId="{4AACA7FB-2417-4DFC-8D53-DED5DF7EBF6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D0C3C30-98D9-4F87-B73C-EA80D2CB5097}" type="sibTrans" cxnId="{4AACA7FB-2417-4DFC-8D53-DED5DF7EBF6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2518BAB-31EA-4B13-B837-FF61BDE212ED}">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Absenteeism and avoidance</a:t>
          </a:r>
        </a:p>
      </dgm:t>
    </dgm:pt>
    <dgm:pt modelId="{E557FF99-77C2-4E70-9340-1E157E1E93E4}" type="parTrans" cxnId="{8C2BD765-A40D-44EC-BF02-5382A357362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0F47641-85A4-428F-95DE-1DDD3B3F0DB0}" type="sibTrans" cxnId="{8C2BD765-A40D-44EC-BF02-5382A3573629}">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976E944-E4F3-4808-8D64-060B09708883}" type="pres">
      <dgm:prSet presAssocID="{2C27D9D0-9949-412E-B1D4-AAD83433E2A5}" presName="diagram" presStyleCnt="0">
        <dgm:presLayoutVars>
          <dgm:dir/>
          <dgm:resizeHandles val="exact"/>
        </dgm:presLayoutVars>
      </dgm:prSet>
      <dgm:spPr/>
    </dgm:pt>
    <dgm:pt modelId="{1A4E432B-FF3C-42B3-AD83-D7AA5C5E1FD3}" type="pres">
      <dgm:prSet presAssocID="{4D8A9331-9465-4B91-9C0C-1CF234D5D1F3}" presName="node" presStyleLbl="node1" presStyleIdx="0" presStyleCnt="9">
        <dgm:presLayoutVars>
          <dgm:bulletEnabled val="1"/>
        </dgm:presLayoutVars>
      </dgm:prSet>
      <dgm:spPr/>
    </dgm:pt>
    <dgm:pt modelId="{3E93BBA0-1166-4CC4-B742-4C192EC4AEB3}" type="pres">
      <dgm:prSet presAssocID="{30D624DC-BC02-4E06-8AE4-AC0C23FBA38D}" presName="sibTrans" presStyleCnt="0"/>
      <dgm:spPr/>
    </dgm:pt>
    <dgm:pt modelId="{F10B5D4E-BC51-4BCD-89BC-3B50D546D68D}" type="pres">
      <dgm:prSet presAssocID="{D035EF1B-D814-4C4C-A6B5-E296CD143056}" presName="node" presStyleLbl="node1" presStyleIdx="1" presStyleCnt="9">
        <dgm:presLayoutVars>
          <dgm:bulletEnabled val="1"/>
        </dgm:presLayoutVars>
      </dgm:prSet>
      <dgm:spPr/>
    </dgm:pt>
    <dgm:pt modelId="{CF95CCD8-4E50-44BD-8A63-8518BAF0516B}" type="pres">
      <dgm:prSet presAssocID="{8F16FCED-868C-4814-83D2-51FC42F05DD7}" presName="sibTrans" presStyleCnt="0"/>
      <dgm:spPr/>
    </dgm:pt>
    <dgm:pt modelId="{BD6F36B5-48C1-47E5-BEB3-A573F796682A}" type="pres">
      <dgm:prSet presAssocID="{A6E502B2-48A3-4D65-84DA-4BB34875C662}" presName="node" presStyleLbl="node1" presStyleIdx="2" presStyleCnt="9">
        <dgm:presLayoutVars>
          <dgm:bulletEnabled val="1"/>
        </dgm:presLayoutVars>
      </dgm:prSet>
      <dgm:spPr/>
    </dgm:pt>
    <dgm:pt modelId="{9239EE91-2D73-4EBD-9DCD-146467D5F7DF}" type="pres">
      <dgm:prSet presAssocID="{3652DE3B-0238-4D67-A3A0-1D981D34B420}" presName="sibTrans" presStyleCnt="0"/>
      <dgm:spPr/>
    </dgm:pt>
    <dgm:pt modelId="{CF0F5311-70B4-4E4C-B260-49B421117445}" type="pres">
      <dgm:prSet presAssocID="{BA06943E-F1CB-40AE-A5A1-EDD493F8980E}" presName="node" presStyleLbl="node1" presStyleIdx="3" presStyleCnt="9">
        <dgm:presLayoutVars>
          <dgm:bulletEnabled val="1"/>
        </dgm:presLayoutVars>
      </dgm:prSet>
      <dgm:spPr/>
    </dgm:pt>
    <dgm:pt modelId="{79A9C932-5908-4241-9F41-9C364D0137A8}" type="pres">
      <dgm:prSet presAssocID="{1788B205-9AD1-4B0C-B13C-C2037186955F}" presName="sibTrans" presStyleCnt="0"/>
      <dgm:spPr/>
    </dgm:pt>
    <dgm:pt modelId="{87AF6160-F259-4A30-AEBC-3EFAD79B1FCC}" type="pres">
      <dgm:prSet presAssocID="{F53D8A34-14F4-48A0-BB3D-533FB3FB5783}" presName="node" presStyleLbl="node1" presStyleIdx="4" presStyleCnt="9">
        <dgm:presLayoutVars>
          <dgm:bulletEnabled val="1"/>
        </dgm:presLayoutVars>
      </dgm:prSet>
      <dgm:spPr/>
    </dgm:pt>
    <dgm:pt modelId="{E9C1C9CA-C076-4B45-9475-3A7DB2CB969F}" type="pres">
      <dgm:prSet presAssocID="{32F81617-3453-4CBD-A3C0-89BCE9CFB6C1}" presName="sibTrans" presStyleCnt="0"/>
      <dgm:spPr/>
    </dgm:pt>
    <dgm:pt modelId="{249E3F4E-A0BF-41F2-B408-A4738BCCE6FE}" type="pres">
      <dgm:prSet presAssocID="{1B355F0A-EA03-4235-8B93-C6D84862B3C2}" presName="node" presStyleLbl="node1" presStyleIdx="5" presStyleCnt="9">
        <dgm:presLayoutVars>
          <dgm:bulletEnabled val="1"/>
        </dgm:presLayoutVars>
      </dgm:prSet>
      <dgm:spPr/>
    </dgm:pt>
    <dgm:pt modelId="{46AB527A-BAC2-4108-99DF-2B62E3A73AE5}" type="pres">
      <dgm:prSet presAssocID="{1E663106-E28A-42D7-8B2D-815F807E1C74}" presName="sibTrans" presStyleCnt="0"/>
      <dgm:spPr/>
    </dgm:pt>
    <dgm:pt modelId="{1C8D7E56-638B-4907-82B3-B66402FBBCEB}" type="pres">
      <dgm:prSet presAssocID="{D937CCA7-FB98-48B0-A583-CE8710905516}" presName="node" presStyleLbl="node1" presStyleIdx="6" presStyleCnt="9">
        <dgm:presLayoutVars>
          <dgm:bulletEnabled val="1"/>
        </dgm:presLayoutVars>
      </dgm:prSet>
      <dgm:spPr/>
    </dgm:pt>
    <dgm:pt modelId="{0C9656A2-9213-40F6-BA64-33B96AEEDF34}" type="pres">
      <dgm:prSet presAssocID="{77AE44C3-1EA7-4C9C-B049-019305A35299}" presName="sibTrans" presStyleCnt="0"/>
      <dgm:spPr/>
    </dgm:pt>
    <dgm:pt modelId="{D29BF47F-D5DB-4713-BD81-85F0509F19EF}" type="pres">
      <dgm:prSet presAssocID="{5FD2F6B0-2659-4806-917B-FB9E57EFEC62}" presName="node" presStyleLbl="node1" presStyleIdx="7" presStyleCnt="9">
        <dgm:presLayoutVars>
          <dgm:bulletEnabled val="1"/>
        </dgm:presLayoutVars>
      </dgm:prSet>
      <dgm:spPr/>
    </dgm:pt>
    <dgm:pt modelId="{F6FAEEC3-EB0C-4DD1-9744-EA2921C0BA31}" type="pres">
      <dgm:prSet presAssocID="{0D0C3C30-98D9-4F87-B73C-EA80D2CB5097}" presName="sibTrans" presStyleCnt="0"/>
      <dgm:spPr/>
    </dgm:pt>
    <dgm:pt modelId="{365A41D4-A726-4B68-A590-55ACA4169BBE}" type="pres">
      <dgm:prSet presAssocID="{42518BAB-31EA-4B13-B837-FF61BDE212ED}" presName="node" presStyleLbl="node1" presStyleIdx="8" presStyleCnt="9">
        <dgm:presLayoutVars>
          <dgm:bulletEnabled val="1"/>
        </dgm:presLayoutVars>
      </dgm:prSet>
      <dgm:spPr/>
    </dgm:pt>
  </dgm:ptLst>
  <dgm:cxnLst>
    <dgm:cxn modelId="{DBB91613-28A9-4161-BF67-3963F9D035E4}" type="presOf" srcId="{BA06943E-F1CB-40AE-A5A1-EDD493F8980E}" destId="{CF0F5311-70B4-4E4C-B260-49B421117445}" srcOrd="0" destOrd="0" presId="urn:microsoft.com/office/officeart/2005/8/layout/default"/>
    <dgm:cxn modelId="{01532B17-9C7F-4D56-84E8-448CA9B8A082}" srcId="{2C27D9D0-9949-412E-B1D4-AAD83433E2A5}" destId="{1B355F0A-EA03-4235-8B93-C6D84862B3C2}" srcOrd="5" destOrd="0" parTransId="{951BDF48-6919-4F0B-B772-E751D8DDBAE4}" sibTransId="{1E663106-E28A-42D7-8B2D-815F807E1C74}"/>
    <dgm:cxn modelId="{D0E1871D-DA06-42A3-BF1B-7DA5FB7D78D2}" srcId="{2C27D9D0-9949-412E-B1D4-AAD83433E2A5}" destId="{F53D8A34-14F4-48A0-BB3D-533FB3FB5783}" srcOrd="4" destOrd="0" parTransId="{C5430DCF-DD33-4046-B2E5-5C76BEA74582}" sibTransId="{32F81617-3453-4CBD-A3C0-89BCE9CFB6C1}"/>
    <dgm:cxn modelId="{4CD0A934-9E80-4AEB-9E89-045B3A1FC21B}" srcId="{2C27D9D0-9949-412E-B1D4-AAD83433E2A5}" destId="{4D8A9331-9465-4B91-9C0C-1CF234D5D1F3}" srcOrd="0" destOrd="0" parTransId="{5612C996-C1F3-4F68-A474-AEC26BAC331B}" sibTransId="{30D624DC-BC02-4E06-8AE4-AC0C23FBA38D}"/>
    <dgm:cxn modelId="{A673C53D-0A57-493E-B5CA-9095A2B059A1}" type="presOf" srcId="{D937CCA7-FB98-48B0-A583-CE8710905516}" destId="{1C8D7E56-638B-4907-82B3-B66402FBBCEB}" srcOrd="0" destOrd="0" presId="urn:microsoft.com/office/officeart/2005/8/layout/default"/>
    <dgm:cxn modelId="{78561D3F-6896-4315-BFF0-F9D041494A29}" type="presOf" srcId="{42518BAB-31EA-4B13-B837-FF61BDE212ED}" destId="{365A41D4-A726-4B68-A590-55ACA4169BBE}" srcOrd="0" destOrd="0" presId="urn:microsoft.com/office/officeart/2005/8/layout/default"/>
    <dgm:cxn modelId="{8C2BD765-A40D-44EC-BF02-5382A3573629}" srcId="{2C27D9D0-9949-412E-B1D4-AAD83433E2A5}" destId="{42518BAB-31EA-4B13-B837-FF61BDE212ED}" srcOrd="8" destOrd="0" parTransId="{E557FF99-77C2-4E70-9340-1E157E1E93E4}" sibTransId="{30F47641-85A4-428F-95DE-1DDD3B3F0DB0}"/>
    <dgm:cxn modelId="{8BC1BA67-DAEC-4BC1-B36F-560276748B8D}" type="presOf" srcId="{A6E502B2-48A3-4D65-84DA-4BB34875C662}" destId="{BD6F36B5-48C1-47E5-BEB3-A573F796682A}" srcOrd="0" destOrd="0" presId="urn:microsoft.com/office/officeart/2005/8/layout/default"/>
    <dgm:cxn modelId="{4AB6264A-0184-42F2-B6BE-8BF99E9BFDA6}" type="presOf" srcId="{1B355F0A-EA03-4235-8B93-C6D84862B3C2}" destId="{249E3F4E-A0BF-41F2-B408-A4738BCCE6FE}" srcOrd="0" destOrd="0" presId="urn:microsoft.com/office/officeart/2005/8/layout/default"/>
    <dgm:cxn modelId="{EFF7E071-7331-4BF2-AE61-8FFA3C60766C}" type="presOf" srcId="{5FD2F6B0-2659-4806-917B-FB9E57EFEC62}" destId="{D29BF47F-D5DB-4713-BD81-85F0509F19EF}" srcOrd="0" destOrd="0" presId="urn:microsoft.com/office/officeart/2005/8/layout/default"/>
    <dgm:cxn modelId="{84F09E76-D8F9-4174-8510-7B9C75D27D32}" type="presOf" srcId="{4D8A9331-9465-4B91-9C0C-1CF234D5D1F3}" destId="{1A4E432B-FF3C-42B3-AD83-D7AA5C5E1FD3}" srcOrd="0" destOrd="0" presId="urn:microsoft.com/office/officeart/2005/8/layout/default"/>
    <dgm:cxn modelId="{2839FC7A-38F7-422F-B169-94B6BD5BE4D9}" type="presOf" srcId="{F53D8A34-14F4-48A0-BB3D-533FB3FB5783}" destId="{87AF6160-F259-4A30-AEBC-3EFAD79B1FCC}" srcOrd="0" destOrd="0" presId="urn:microsoft.com/office/officeart/2005/8/layout/default"/>
    <dgm:cxn modelId="{B99F607F-F9B0-4199-900D-31F44E649842}" srcId="{2C27D9D0-9949-412E-B1D4-AAD83433E2A5}" destId="{BA06943E-F1CB-40AE-A5A1-EDD493F8980E}" srcOrd="3" destOrd="0" parTransId="{72B8B1C9-F980-4FE7-9F02-28353CDC3A3B}" sibTransId="{1788B205-9AD1-4B0C-B13C-C2037186955F}"/>
    <dgm:cxn modelId="{563C8F87-CFB5-40F3-BD58-46DE1D01E7FA}" srcId="{2C27D9D0-9949-412E-B1D4-AAD83433E2A5}" destId="{A6E502B2-48A3-4D65-84DA-4BB34875C662}" srcOrd="2" destOrd="0" parTransId="{026DB477-23E1-4AE2-9429-82B58E5F5625}" sibTransId="{3652DE3B-0238-4D67-A3A0-1D981D34B420}"/>
    <dgm:cxn modelId="{B5239E87-D0D0-44B2-AA07-29F14F91DE16}" type="presOf" srcId="{D035EF1B-D814-4C4C-A6B5-E296CD143056}" destId="{F10B5D4E-BC51-4BCD-89BC-3B50D546D68D}" srcOrd="0" destOrd="0" presId="urn:microsoft.com/office/officeart/2005/8/layout/default"/>
    <dgm:cxn modelId="{20B5B4D8-9AA0-4441-A46D-BD6F2CDCC0E7}" type="presOf" srcId="{2C27D9D0-9949-412E-B1D4-AAD83433E2A5}" destId="{B976E944-E4F3-4808-8D64-060B09708883}" srcOrd="0" destOrd="0" presId="urn:microsoft.com/office/officeart/2005/8/layout/default"/>
    <dgm:cxn modelId="{AE6159EB-4AB8-444A-A4D1-9CD88348B3A3}" srcId="{2C27D9D0-9949-412E-B1D4-AAD83433E2A5}" destId="{D035EF1B-D814-4C4C-A6B5-E296CD143056}" srcOrd="1" destOrd="0" parTransId="{DF1A426B-F6F0-42B3-ADD3-E51EE337FA5C}" sibTransId="{8F16FCED-868C-4814-83D2-51FC42F05DD7}"/>
    <dgm:cxn modelId="{B8522FEF-82D3-4CDE-990B-6C8620052153}" srcId="{2C27D9D0-9949-412E-B1D4-AAD83433E2A5}" destId="{D937CCA7-FB98-48B0-A583-CE8710905516}" srcOrd="6" destOrd="0" parTransId="{2A0F4BA3-EA78-4D8F-94CD-2FFDFF37DF58}" sibTransId="{77AE44C3-1EA7-4C9C-B049-019305A35299}"/>
    <dgm:cxn modelId="{4AACA7FB-2417-4DFC-8D53-DED5DF7EBF6C}" srcId="{2C27D9D0-9949-412E-B1D4-AAD83433E2A5}" destId="{5FD2F6B0-2659-4806-917B-FB9E57EFEC62}" srcOrd="7" destOrd="0" parTransId="{5DB9BBBE-CC8A-40BF-B7DE-13482004F1CD}" sibTransId="{0D0C3C30-98D9-4F87-B73C-EA80D2CB5097}"/>
    <dgm:cxn modelId="{B10C1EE0-AD13-42BC-93EE-755731A981F5}" type="presParOf" srcId="{B976E944-E4F3-4808-8D64-060B09708883}" destId="{1A4E432B-FF3C-42B3-AD83-D7AA5C5E1FD3}" srcOrd="0" destOrd="0" presId="urn:microsoft.com/office/officeart/2005/8/layout/default"/>
    <dgm:cxn modelId="{D1BD8E87-1BF3-4634-B1B9-B6C7095A0F83}" type="presParOf" srcId="{B976E944-E4F3-4808-8D64-060B09708883}" destId="{3E93BBA0-1166-4CC4-B742-4C192EC4AEB3}" srcOrd="1" destOrd="0" presId="urn:microsoft.com/office/officeart/2005/8/layout/default"/>
    <dgm:cxn modelId="{52E08FD3-69C9-41B5-BC7E-4BB5C989E859}" type="presParOf" srcId="{B976E944-E4F3-4808-8D64-060B09708883}" destId="{F10B5D4E-BC51-4BCD-89BC-3B50D546D68D}" srcOrd="2" destOrd="0" presId="urn:microsoft.com/office/officeart/2005/8/layout/default"/>
    <dgm:cxn modelId="{6CF9D207-4152-4545-ADE1-28DE895B5866}" type="presParOf" srcId="{B976E944-E4F3-4808-8D64-060B09708883}" destId="{CF95CCD8-4E50-44BD-8A63-8518BAF0516B}" srcOrd="3" destOrd="0" presId="urn:microsoft.com/office/officeart/2005/8/layout/default"/>
    <dgm:cxn modelId="{E9D31125-23CF-414D-962E-C762AFF75D0C}" type="presParOf" srcId="{B976E944-E4F3-4808-8D64-060B09708883}" destId="{BD6F36B5-48C1-47E5-BEB3-A573F796682A}" srcOrd="4" destOrd="0" presId="urn:microsoft.com/office/officeart/2005/8/layout/default"/>
    <dgm:cxn modelId="{0F8538B1-0B6A-4380-AD47-F988A6F75EBE}" type="presParOf" srcId="{B976E944-E4F3-4808-8D64-060B09708883}" destId="{9239EE91-2D73-4EBD-9DCD-146467D5F7DF}" srcOrd="5" destOrd="0" presId="urn:microsoft.com/office/officeart/2005/8/layout/default"/>
    <dgm:cxn modelId="{CE847199-A11E-4560-9706-CC4195DD599F}" type="presParOf" srcId="{B976E944-E4F3-4808-8D64-060B09708883}" destId="{CF0F5311-70B4-4E4C-B260-49B421117445}" srcOrd="6" destOrd="0" presId="urn:microsoft.com/office/officeart/2005/8/layout/default"/>
    <dgm:cxn modelId="{5F3789D3-2181-4C8E-A69C-4821F2063F38}" type="presParOf" srcId="{B976E944-E4F3-4808-8D64-060B09708883}" destId="{79A9C932-5908-4241-9F41-9C364D0137A8}" srcOrd="7" destOrd="0" presId="urn:microsoft.com/office/officeart/2005/8/layout/default"/>
    <dgm:cxn modelId="{C006979B-FBAA-4BDF-967E-F6CF751B248B}" type="presParOf" srcId="{B976E944-E4F3-4808-8D64-060B09708883}" destId="{87AF6160-F259-4A30-AEBC-3EFAD79B1FCC}" srcOrd="8" destOrd="0" presId="urn:microsoft.com/office/officeart/2005/8/layout/default"/>
    <dgm:cxn modelId="{D5144BDE-A223-4C30-A3F4-E2859D1AC672}" type="presParOf" srcId="{B976E944-E4F3-4808-8D64-060B09708883}" destId="{E9C1C9CA-C076-4B45-9475-3A7DB2CB969F}" srcOrd="9" destOrd="0" presId="urn:microsoft.com/office/officeart/2005/8/layout/default"/>
    <dgm:cxn modelId="{B06FB2CF-0179-4EFB-84AE-F33602226772}" type="presParOf" srcId="{B976E944-E4F3-4808-8D64-060B09708883}" destId="{249E3F4E-A0BF-41F2-B408-A4738BCCE6FE}" srcOrd="10" destOrd="0" presId="urn:microsoft.com/office/officeart/2005/8/layout/default"/>
    <dgm:cxn modelId="{152E35D3-0869-477D-9771-B5F77BE5EB30}" type="presParOf" srcId="{B976E944-E4F3-4808-8D64-060B09708883}" destId="{46AB527A-BAC2-4108-99DF-2B62E3A73AE5}" srcOrd="11" destOrd="0" presId="urn:microsoft.com/office/officeart/2005/8/layout/default"/>
    <dgm:cxn modelId="{7C922CC2-FABE-4729-8545-273D96C5FA14}" type="presParOf" srcId="{B976E944-E4F3-4808-8D64-060B09708883}" destId="{1C8D7E56-638B-4907-82B3-B66402FBBCEB}" srcOrd="12" destOrd="0" presId="urn:microsoft.com/office/officeart/2005/8/layout/default"/>
    <dgm:cxn modelId="{EA408A9D-8E3F-4E57-9CFE-E0EA6D6D0208}" type="presParOf" srcId="{B976E944-E4F3-4808-8D64-060B09708883}" destId="{0C9656A2-9213-40F6-BA64-33B96AEEDF34}" srcOrd="13" destOrd="0" presId="urn:microsoft.com/office/officeart/2005/8/layout/default"/>
    <dgm:cxn modelId="{250E1F83-6943-4848-9EE3-5565C29A1317}" type="presParOf" srcId="{B976E944-E4F3-4808-8D64-060B09708883}" destId="{D29BF47F-D5DB-4713-BD81-85F0509F19EF}" srcOrd="14" destOrd="0" presId="urn:microsoft.com/office/officeart/2005/8/layout/default"/>
    <dgm:cxn modelId="{91D168B3-6AEC-4A38-88E9-8A74247734E6}" type="presParOf" srcId="{B976E944-E4F3-4808-8D64-060B09708883}" destId="{F6FAEEC3-EB0C-4DD1-9744-EA2921C0BA31}" srcOrd="15" destOrd="0" presId="urn:microsoft.com/office/officeart/2005/8/layout/default"/>
    <dgm:cxn modelId="{A7036D13-0B20-4CCC-89C3-C809C5FA31BD}" type="presParOf" srcId="{B976E944-E4F3-4808-8D64-060B09708883}" destId="{365A41D4-A726-4B68-A590-55ACA4169BBE}"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A5ACE3-292A-45E1-9A8C-B5854C3AF8A8}"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A6E1BD10-A8B6-4C52-88A4-DCEAA2D1EBCF}">
      <dgm:prSet/>
      <dgm:spPr/>
      <dgm:t>
        <a:bodyPr/>
        <a:lstStyle/>
        <a:p>
          <a:r>
            <a:rPr lang="en-US"/>
            <a:t>Disability </a:t>
          </a:r>
        </a:p>
      </dgm:t>
    </dgm:pt>
    <dgm:pt modelId="{17EB5F29-0031-4527-98ED-20FCB020E06C}" type="parTrans" cxnId="{107BAECC-EC55-46DC-B6BC-B70E62711E70}">
      <dgm:prSet/>
      <dgm:spPr/>
      <dgm:t>
        <a:bodyPr/>
        <a:lstStyle/>
        <a:p>
          <a:endParaRPr lang="en-US"/>
        </a:p>
      </dgm:t>
    </dgm:pt>
    <dgm:pt modelId="{26947B83-9D28-4B46-89CB-E32911AF4510}" type="sibTrans" cxnId="{107BAECC-EC55-46DC-B6BC-B70E62711E70}">
      <dgm:prSet/>
      <dgm:spPr/>
      <dgm:t>
        <a:bodyPr/>
        <a:lstStyle/>
        <a:p>
          <a:endParaRPr lang="en-US"/>
        </a:p>
      </dgm:t>
    </dgm:pt>
    <dgm:pt modelId="{D0153981-3D25-4EBB-809D-D8100E1024B2}">
      <dgm:prSet/>
      <dgm:spPr/>
      <dgm:t>
        <a:bodyPr/>
        <a:lstStyle/>
        <a:p>
          <a:r>
            <a:rPr lang="en-US"/>
            <a:t>Race</a:t>
          </a:r>
        </a:p>
      </dgm:t>
    </dgm:pt>
    <dgm:pt modelId="{8F6B669B-B88D-4D9F-80C0-8CC2726AF040}" type="parTrans" cxnId="{81C7BFE8-B419-471B-B763-D9FCA8BD0FD9}">
      <dgm:prSet/>
      <dgm:spPr/>
      <dgm:t>
        <a:bodyPr/>
        <a:lstStyle/>
        <a:p>
          <a:endParaRPr lang="en-US"/>
        </a:p>
      </dgm:t>
    </dgm:pt>
    <dgm:pt modelId="{AC90B538-2D6E-4E92-B5D2-7530A4992827}" type="sibTrans" cxnId="{81C7BFE8-B419-471B-B763-D9FCA8BD0FD9}">
      <dgm:prSet/>
      <dgm:spPr/>
      <dgm:t>
        <a:bodyPr/>
        <a:lstStyle/>
        <a:p>
          <a:endParaRPr lang="en-US"/>
        </a:p>
      </dgm:t>
    </dgm:pt>
    <dgm:pt modelId="{5745EF9D-B44B-4AC0-9AFA-EDC7C905880D}">
      <dgm:prSet/>
      <dgm:spPr/>
      <dgm:t>
        <a:bodyPr/>
        <a:lstStyle/>
        <a:p>
          <a:r>
            <a:rPr lang="en-US"/>
            <a:t>Color</a:t>
          </a:r>
        </a:p>
      </dgm:t>
    </dgm:pt>
    <dgm:pt modelId="{A0347B6B-561B-420D-8176-2927A4D8077D}" type="parTrans" cxnId="{E043A67D-C08D-46C2-88FD-5EDE9FD1684D}">
      <dgm:prSet/>
      <dgm:spPr/>
      <dgm:t>
        <a:bodyPr/>
        <a:lstStyle/>
        <a:p>
          <a:endParaRPr lang="en-US"/>
        </a:p>
      </dgm:t>
    </dgm:pt>
    <dgm:pt modelId="{EC90156A-96D7-4239-B18F-E74CAAFE1E3F}" type="sibTrans" cxnId="{E043A67D-C08D-46C2-88FD-5EDE9FD1684D}">
      <dgm:prSet/>
      <dgm:spPr/>
      <dgm:t>
        <a:bodyPr/>
        <a:lstStyle/>
        <a:p>
          <a:endParaRPr lang="en-US"/>
        </a:p>
      </dgm:t>
    </dgm:pt>
    <dgm:pt modelId="{8E856739-9BD2-4BC6-BF54-04A4BDCCEDE7}">
      <dgm:prSet/>
      <dgm:spPr/>
      <dgm:t>
        <a:bodyPr/>
        <a:lstStyle/>
        <a:p>
          <a:r>
            <a:rPr lang="en-US"/>
            <a:t>Sex </a:t>
          </a:r>
        </a:p>
      </dgm:t>
    </dgm:pt>
    <dgm:pt modelId="{FF6E3031-8FAD-4963-9F3C-80882088D5D5}" type="parTrans" cxnId="{1FB5AF54-3A9C-4454-988D-968C63F6170A}">
      <dgm:prSet/>
      <dgm:spPr/>
      <dgm:t>
        <a:bodyPr/>
        <a:lstStyle/>
        <a:p>
          <a:endParaRPr lang="en-US"/>
        </a:p>
      </dgm:t>
    </dgm:pt>
    <dgm:pt modelId="{B57E61C7-8133-49F9-921D-531303160FA0}" type="sibTrans" cxnId="{1FB5AF54-3A9C-4454-988D-968C63F6170A}">
      <dgm:prSet/>
      <dgm:spPr/>
      <dgm:t>
        <a:bodyPr/>
        <a:lstStyle/>
        <a:p>
          <a:endParaRPr lang="en-US"/>
        </a:p>
      </dgm:t>
    </dgm:pt>
    <dgm:pt modelId="{D325CBE2-2FC0-48D2-B924-3D4A149E16E1}">
      <dgm:prSet/>
      <dgm:spPr/>
      <dgm:t>
        <a:bodyPr/>
        <a:lstStyle/>
        <a:p>
          <a:r>
            <a:rPr lang="en-US"/>
            <a:t>Sexual Orientation</a:t>
          </a:r>
        </a:p>
      </dgm:t>
    </dgm:pt>
    <dgm:pt modelId="{0585643C-11F7-47B7-955F-394BB48033A6}" type="parTrans" cxnId="{7E252F76-02E2-45F2-A22C-F56E334D0460}">
      <dgm:prSet/>
      <dgm:spPr/>
      <dgm:t>
        <a:bodyPr/>
        <a:lstStyle/>
        <a:p>
          <a:endParaRPr lang="en-US"/>
        </a:p>
      </dgm:t>
    </dgm:pt>
    <dgm:pt modelId="{B22CC572-7105-4F29-BF8B-6F5528855E7B}" type="sibTrans" cxnId="{7E252F76-02E2-45F2-A22C-F56E334D0460}">
      <dgm:prSet/>
      <dgm:spPr/>
      <dgm:t>
        <a:bodyPr/>
        <a:lstStyle/>
        <a:p>
          <a:endParaRPr lang="en-US"/>
        </a:p>
      </dgm:t>
    </dgm:pt>
    <dgm:pt modelId="{E4B7918E-321F-489C-AC26-BA25385459D9}">
      <dgm:prSet/>
      <dgm:spPr/>
      <dgm:t>
        <a:bodyPr/>
        <a:lstStyle/>
        <a:p>
          <a:r>
            <a:rPr lang="en-US"/>
            <a:t>Gender Identity </a:t>
          </a:r>
        </a:p>
      </dgm:t>
    </dgm:pt>
    <dgm:pt modelId="{5AF186D8-D3CA-4031-B0A1-C2B2456A242F}" type="parTrans" cxnId="{8DFAF523-9B69-4334-B551-74E8495739B2}">
      <dgm:prSet/>
      <dgm:spPr/>
      <dgm:t>
        <a:bodyPr/>
        <a:lstStyle/>
        <a:p>
          <a:endParaRPr lang="en-US"/>
        </a:p>
      </dgm:t>
    </dgm:pt>
    <dgm:pt modelId="{762C10FF-272C-4FA5-AA4E-E2170896B3D5}" type="sibTrans" cxnId="{8DFAF523-9B69-4334-B551-74E8495739B2}">
      <dgm:prSet/>
      <dgm:spPr/>
      <dgm:t>
        <a:bodyPr/>
        <a:lstStyle/>
        <a:p>
          <a:endParaRPr lang="en-US"/>
        </a:p>
      </dgm:t>
    </dgm:pt>
    <dgm:pt modelId="{FB7035A2-FEAF-4073-A28E-AE89764E8FA5}">
      <dgm:prSet/>
      <dgm:spPr/>
      <dgm:t>
        <a:bodyPr/>
        <a:lstStyle/>
        <a:p>
          <a:r>
            <a:rPr lang="en-US"/>
            <a:t>Gender Expression</a:t>
          </a:r>
        </a:p>
      </dgm:t>
    </dgm:pt>
    <dgm:pt modelId="{735E31C0-CAFF-4592-8A67-060A70D3E88F}" type="parTrans" cxnId="{7A0DA188-8AEC-4D67-BB8C-B6556593FB5C}">
      <dgm:prSet/>
      <dgm:spPr/>
      <dgm:t>
        <a:bodyPr/>
        <a:lstStyle/>
        <a:p>
          <a:endParaRPr lang="en-US"/>
        </a:p>
      </dgm:t>
    </dgm:pt>
    <dgm:pt modelId="{397D9A5B-B004-4EC2-92F7-C37127237529}" type="sibTrans" cxnId="{7A0DA188-8AEC-4D67-BB8C-B6556593FB5C}">
      <dgm:prSet/>
      <dgm:spPr/>
      <dgm:t>
        <a:bodyPr/>
        <a:lstStyle/>
        <a:p>
          <a:endParaRPr lang="en-US"/>
        </a:p>
      </dgm:t>
    </dgm:pt>
    <dgm:pt modelId="{579488A9-0206-4742-ACAA-D2B429784C86}">
      <dgm:prSet/>
      <dgm:spPr/>
      <dgm:t>
        <a:bodyPr/>
        <a:lstStyle/>
        <a:p>
          <a:r>
            <a:rPr lang="en-US" dirty="0"/>
            <a:t>Religion &amp; Creed </a:t>
          </a:r>
        </a:p>
      </dgm:t>
    </dgm:pt>
    <dgm:pt modelId="{9F4E2253-AF98-4520-AEE5-23FF497A2A66}" type="parTrans" cxnId="{CDDCE5C2-1B5A-4BA1-BEB1-F83EFA784FE9}">
      <dgm:prSet/>
      <dgm:spPr/>
      <dgm:t>
        <a:bodyPr/>
        <a:lstStyle/>
        <a:p>
          <a:endParaRPr lang="en-US"/>
        </a:p>
      </dgm:t>
    </dgm:pt>
    <dgm:pt modelId="{77414FCB-45B0-46CC-A752-BA788AA1C040}" type="sibTrans" cxnId="{CDDCE5C2-1B5A-4BA1-BEB1-F83EFA784FE9}">
      <dgm:prSet/>
      <dgm:spPr/>
      <dgm:t>
        <a:bodyPr/>
        <a:lstStyle/>
        <a:p>
          <a:endParaRPr lang="en-US"/>
        </a:p>
      </dgm:t>
    </dgm:pt>
    <dgm:pt modelId="{25FC7CB6-4C6B-4E7E-BB92-367C31ACAFFE}">
      <dgm:prSet/>
      <dgm:spPr/>
      <dgm:t>
        <a:bodyPr/>
        <a:lstStyle/>
        <a:p>
          <a:r>
            <a:rPr lang="en-US"/>
            <a:t>Age </a:t>
          </a:r>
        </a:p>
      </dgm:t>
    </dgm:pt>
    <dgm:pt modelId="{5C228153-9A57-4BC4-9369-84BDB7916749}" type="parTrans" cxnId="{2D46B8BE-0A35-4657-90B6-E93E0606CEB8}">
      <dgm:prSet/>
      <dgm:spPr/>
      <dgm:t>
        <a:bodyPr/>
        <a:lstStyle/>
        <a:p>
          <a:endParaRPr lang="en-US"/>
        </a:p>
      </dgm:t>
    </dgm:pt>
    <dgm:pt modelId="{79225BE7-B630-444A-AE49-DCEFC56D9818}" type="sibTrans" cxnId="{2D46B8BE-0A35-4657-90B6-E93E0606CEB8}">
      <dgm:prSet/>
      <dgm:spPr/>
      <dgm:t>
        <a:bodyPr/>
        <a:lstStyle/>
        <a:p>
          <a:endParaRPr lang="en-US"/>
        </a:p>
      </dgm:t>
    </dgm:pt>
    <dgm:pt modelId="{745E5427-5774-42B3-9CEE-AA1BCEB3074B}">
      <dgm:prSet/>
      <dgm:spPr/>
      <dgm:t>
        <a:bodyPr/>
        <a:lstStyle/>
        <a:p>
          <a:r>
            <a:rPr lang="en-US"/>
            <a:t>National Origin</a:t>
          </a:r>
        </a:p>
      </dgm:t>
    </dgm:pt>
    <dgm:pt modelId="{D1BCBE26-E15D-4E8B-8412-ECA40D31AB61}" type="parTrans" cxnId="{7E984C9C-56E1-4D52-8B5D-8F7A1E8F0DA8}">
      <dgm:prSet/>
      <dgm:spPr/>
      <dgm:t>
        <a:bodyPr/>
        <a:lstStyle/>
        <a:p>
          <a:endParaRPr lang="en-US"/>
        </a:p>
      </dgm:t>
    </dgm:pt>
    <dgm:pt modelId="{678DD6A9-6EDE-4556-8A8F-8DEA6A18C65B}" type="sibTrans" cxnId="{7E984C9C-56E1-4D52-8B5D-8F7A1E8F0DA8}">
      <dgm:prSet/>
      <dgm:spPr/>
      <dgm:t>
        <a:bodyPr/>
        <a:lstStyle/>
        <a:p>
          <a:endParaRPr lang="en-US"/>
        </a:p>
      </dgm:t>
    </dgm:pt>
    <dgm:pt modelId="{3D47274C-F37D-4294-A493-00C21BD331C5}">
      <dgm:prSet/>
      <dgm:spPr/>
      <dgm:t>
        <a:bodyPr/>
        <a:lstStyle/>
        <a:p>
          <a:r>
            <a:rPr lang="en-US"/>
            <a:t>Ancestry</a:t>
          </a:r>
        </a:p>
      </dgm:t>
    </dgm:pt>
    <dgm:pt modelId="{FCD55833-CA30-4BED-88F1-5621C67A0EEE}" type="parTrans" cxnId="{B75B7894-35E9-4DF3-B257-2C2D079DD73F}">
      <dgm:prSet/>
      <dgm:spPr/>
      <dgm:t>
        <a:bodyPr/>
        <a:lstStyle/>
        <a:p>
          <a:endParaRPr lang="en-US"/>
        </a:p>
      </dgm:t>
    </dgm:pt>
    <dgm:pt modelId="{936FBAEB-B077-4FC6-98E6-81D1FF961A86}" type="sibTrans" cxnId="{B75B7894-35E9-4DF3-B257-2C2D079DD73F}">
      <dgm:prSet/>
      <dgm:spPr/>
      <dgm:t>
        <a:bodyPr/>
        <a:lstStyle/>
        <a:p>
          <a:endParaRPr lang="en-US"/>
        </a:p>
      </dgm:t>
    </dgm:pt>
    <dgm:pt modelId="{4DF8E1EA-9CEB-4B16-9EA0-EF46E6754FD4}">
      <dgm:prSet/>
      <dgm:spPr/>
      <dgm:t>
        <a:bodyPr/>
        <a:lstStyle/>
        <a:p>
          <a:r>
            <a:rPr lang="en-US"/>
            <a:t>Family Composition </a:t>
          </a:r>
        </a:p>
      </dgm:t>
    </dgm:pt>
    <dgm:pt modelId="{7D6ABE64-2A62-4FD1-8E88-5838C56CFCEA}" type="parTrans" cxnId="{BD52651A-73D2-4F30-A81B-14A20CC0C4CC}">
      <dgm:prSet/>
      <dgm:spPr/>
      <dgm:t>
        <a:bodyPr/>
        <a:lstStyle/>
        <a:p>
          <a:endParaRPr lang="en-US"/>
        </a:p>
      </dgm:t>
    </dgm:pt>
    <dgm:pt modelId="{CBB737FD-1735-43DB-B6CD-447147C14C53}" type="sibTrans" cxnId="{BD52651A-73D2-4F30-A81B-14A20CC0C4CC}">
      <dgm:prSet/>
      <dgm:spPr/>
      <dgm:t>
        <a:bodyPr/>
        <a:lstStyle/>
        <a:p>
          <a:endParaRPr lang="en-US"/>
        </a:p>
      </dgm:t>
    </dgm:pt>
    <dgm:pt modelId="{99F198B1-77AE-4B52-98C4-1DFDA543B3FA}" type="pres">
      <dgm:prSet presAssocID="{7EA5ACE3-292A-45E1-9A8C-B5854C3AF8A8}" presName="diagram" presStyleCnt="0">
        <dgm:presLayoutVars>
          <dgm:dir/>
          <dgm:resizeHandles val="exact"/>
        </dgm:presLayoutVars>
      </dgm:prSet>
      <dgm:spPr/>
    </dgm:pt>
    <dgm:pt modelId="{E4F1CBD6-66D2-4CE9-BEE8-B400807E2CD7}" type="pres">
      <dgm:prSet presAssocID="{A6E1BD10-A8B6-4C52-88A4-DCEAA2D1EBCF}" presName="node" presStyleLbl="node1" presStyleIdx="0" presStyleCnt="12">
        <dgm:presLayoutVars>
          <dgm:bulletEnabled val="1"/>
        </dgm:presLayoutVars>
      </dgm:prSet>
      <dgm:spPr/>
    </dgm:pt>
    <dgm:pt modelId="{62B6269F-15BE-4A79-BBE4-D6ADCFBF2E1C}" type="pres">
      <dgm:prSet presAssocID="{26947B83-9D28-4B46-89CB-E32911AF4510}" presName="sibTrans" presStyleCnt="0"/>
      <dgm:spPr/>
    </dgm:pt>
    <dgm:pt modelId="{5905DA5F-A6E6-4BC1-A6C8-97C729D0C115}" type="pres">
      <dgm:prSet presAssocID="{D0153981-3D25-4EBB-809D-D8100E1024B2}" presName="node" presStyleLbl="node1" presStyleIdx="1" presStyleCnt="12">
        <dgm:presLayoutVars>
          <dgm:bulletEnabled val="1"/>
        </dgm:presLayoutVars>
      </dgm:prSet>
      <dgm:spPr/>
    </dgm:pt>
    <dgm:pt modelId="{4445D262-321D-481A-BA9E-A4F427589A4C}" type="pres">
      <dgm:prSet presAssocID="{AC90B538-2D6E-4E92-B5D2-7530A4992827}" presName="sibTrans" presStyleCnt="0"/>
      <dgm:spPr/>
    </dgm:pt>
    <dgm:pt modelId="{464E577B-BD5D-4BCE-84D5-A2A83C03669C}" type="pres">
      <dgm:prSet presAssocID="{5745EF9D-B44B-4AC0-9AFA-EDC7C905880D}" presName="node" presStyleLbl="node1" presStyleIdx="2" presStyleCnt="12">
        <dgm:presLayoutVars>
          <dgm:bulletEnabled val="1"/>
        </dgm:presLayoutVars>
      </dgm:prSet>
      <dgm:spPr/>
    </dgm:pt>
    <dgm:pt modelId="{4D29CB21-B5F8-4EC0-9E92-3A9FDD6980A6}" type="pres">
      <dgm:prSet presAssocID="{EC90156A-96D7-4239-B18F-E74CAAFE1E3F}" presName="sibTrans" presStyleCnt="0"/>
      <dgm:spPr/>
    </dgm:pt>
    <dgm:pt modelId="{49EB9A0D-F375-4001-A740-669E3EDAC0DA}" type="pres">
      <dgm:prSet presAssocID="{8E856739-9BD2-4BC6-BF54-04A4BDCCEDE7}" presName="node" presStyleLbl="node1" presStyleIdx="3" presStyleCnt="12">
        <dgm:presLayoutVars>
          <dgm:bulletEnabled val="1"/>
        </dgm:presLayoutVars>
      </dgm:prSet>
      <dgm:spPr/>
    </dgm:pt>
    <dgm:pt modelId="{3029533B-8558-4ED2-9916-43DAEE823625}" type="pres">
      <dgm:prSet presAssocID="{B57E61C7-8133-49F9-921D-531303160FA0}" presName="sibTrans" presStyleCnt="0"/>
      <dgm:spPr/>
    </dgm:pt>
    <dgm:pt modelId="{0EED81E8-7FB8-4F8F-8155-6E934F8EA7F5}" type="pres">
      <dgm:prSet presAssocID="{D325CBE2-2FC0-48D2-B924-3D4A149E16E1}" presName="node" presStyleLbl="node1" presStyleIdx="4" presStyleCnt="12">
        <dgm:presLayoutVars>
          <dgm:bulletEnabled val="1"/>
        </dgm:presLayoutVars>
      </dgm:prSet>
      <dgm:spPr/>
    </dgm:pt>
    <dgm:pt modelId="{522DE04F-1016-4B0C-87F2-FF3485531CB6}" type="pres">
      <dgm:prSet presAssocID="{B22CC572-7105-4F29-BF8B-6F5528855E7B}" presName="sibTrans" presStyleCnt="0"/>
      <dgm:spPr/>
    </dgm:pt>
    <dgm:pt modelId="{7D7960A0-0276-4F73-9354-7A3C3E64B31D}" type="pres">
      <dgm:prSet presAssocID="{E4B7918E-321F-489C-AC26-BA25385459D9}" presName="node" presStyleLbl="node1" presStyleIdx="5" presStyleCnt="12">
        <dgm:presLayoutVars>
          <dgm:bulletEnabled val="1"/>
        </dgm:presLayoutVars>
      </dgm:prSet>
      <dgm:spPr/>
    </dgm:pt>
    <dgm:pt modelId="{3BA89372-317B-40CC-BD23-11E83583BAD8}" type="pres">
      <dgm:prSet presAssocID="{762C10FF-272C-4FA5-AA4E-E2170896B3D5}" presName="sibTrans" presStyleCnt="0"/>
      <dgm:spPr/>
    </dgm:pt>
    <dgm:pt modelId="{E54BE3C4-ACE3-48C5-9B8C-DDCD0C741604}" type="pres">
      <dgm:prSet presAssocID="{FB7035A2-FEAF-4073-A28E-AE89764E8FA5}" presName="node" presStyleLbl="node1" presStyleIdx="6" presStyleCnt="12">
        <dgm:presLayoutVars>
          <dgm:bulletEnabled val="1"/>
        </dgm:presLayoutVars>
      </dgm:prSet>
      <dgm:spPr/>
    </dgm:pt>
    <dgm:pt modelId="{7D70F530-1DCE-430E-82CE-86F1DED9AF0A}" type="pres">
      <dgm:prSet presAssocID="{397D9A5B-B004-4EC2-92F7-C37127237529}" presName="sibTrans" presStyleCnt="0"/>
      <dgm:spPr/>
    </dgm:pt>
    <dgm:pt modelId="{67EF9279-EFFF-482F-995C-3E27058F3015}" type="pres">
      <dgm:prSet presAssocID="{579488A9-0206-4742-ACAA-D2B429784C86}" presName="node" presStyleLbl="node1" presStyleIdx="7" presStyleCnt="12">
        <dgm:presLayoutVars>
          <dgm:bulletEnabled val="1"/>
        </dgm:presLayoutVars>
      </dgm:prSet>
      <dgm:spPr/>
    </dgm:pt>
    <dgm:pt modelId="{2AB7F697-7CF2-437A-BA93-28450057C051}" type="pres">
      <dgm:prSet presAssocID="{77414FCB-45B0-46CC-A752-BA788AA1C040}" presName="sibTrans" presStyleCnt="0"/>
      <dgm:spPr/>
    </dgm:pt>
    <dgm:pt modelId="{1A20D7A7-A852-4FED-AA78-983556B1B0B9}" type="pres">
      <dgm:prSet presAssocID="{25FC7CB6-4C6B-4E7E-BB92-367C31ACAFFE}" presName="node" presStyleLbl="node1" presStyleIdx="8" presStyleCnt="12">
        <dgm:presLayoutVars>
          <dgm:bulletEnabled val="1"/>
        </dgm:presLayoutVars>
      </dgm:prSet>
      <dgm:spPr/>
    </dgm:pt>
    <dgm:pt modelId="{214E6008-9EEE-41FC-942C-F31A287D6AF0}" type="pres">
      <dgm:prSet presAssocID="{79225BE7-B630-444A-AE49-DCEFC56D9818}" presName="sibTrans" presStyleCnt="0"/>
      <dgm:spPr/>
    </dgm:pt>
    <dgm:pt modelId="{35266389-DDDC-4FDF-AC04-9399827AC6F6}" type="pres">
      <dgm:prSet presAssocID="{745E5427-5774-42B3-9CEE-AA1BCEB3074B}" presName="node" presStyleLbl="node1" presStyleIdx="9" presStyleCnt="12">
        <dgm:presLayoutVars>
          <dgm:bulletEnabled val="1"/>
        </dgm:presLayoutVars>
      </dgm:prSet>
      <dgm:spPr/>
    </dgm:pt>
    <dgm:pt modelId="{8B3F437C-99B6-4BB6-B724-4A898417CAD0}" type="pres">
      <dgm:prSet presAssocID="{678DD6A9-6EDE-4556-8A8F-8DEA6A18C65B}" presName="sibTrans" presStyleCnt="0"/>
      <dgm:spPr/>
    </dgm:pt>
    <dgm:pt modelId="{0AAE9758-B626-458D-A3C1-EE3DA72D755B}" type="pres">
      <dgm:prSet presAssocID="{3D47274C-F37D-4294-A493-00C21BD331C5}" presName="node" presStyleLbl="node1" presStyleIdx="10" presStyleCnt="12">
        <dgm:presLayoutVars>
          <dgm:bulletEnabled val="1"/>
        </dgm:presLayoutVars>
      </dgm:prSet>
      <dgm:spPr/>
    </dgm:pt>
    <dgm:pt modelId="{C935CB5A-86F3-4E87-911A-A2900D6F6797}" type="pres">
      <dgm:prSet presAssocID="{936FBAEB-B077-4FC6-98E6-81D1FF961A86}" presName="sibTrans" presStyleCnt="0"/>
      <dgm:spPr/>
    </dgm:pt>
    <dgm:pt modelId="{74B61A96-9FDC-48BA-A68B-54FBE17DE9C0}" type="pres">
      <dgm:prSet presAssocID="{4DF8E1EA-9CEB-4B16-9EA0-EF46E6754FD4}" presName="node" presStyleLbl="node1" presStyleIdx="11" presStyleCnt="12">
        <dgm:presLayoutVars>
          <dgm:bulletEnabled val="1"/>
        </dgm:presLayoutVars>
      </dgm:prSet>
      <dgm:spPr/>
    </dgm:pt>
  </dgm:ptLst>
  <dgm:cxnLst>
    <dgm:cxn modelId="{045D4300-DB0C-4915-9775-9E1922F3A201}" type="presOf" srcId="{25FC7CB6-4C6B-4E7E-BB92-367C31ACAFFE}" destId="{1A20D7A7-A852-4FED-AA78-983556B1B0B9}" srcOrd="0" destOrd="0" presId="urn:microsoft.com/office/officeart/2005/8/layout/default"/>
    <dgm:cxn modelId="{57C89E08-033E-4C57-884B-9266FF5B85D5}" type="presOf" srcId="{8E856739-9BD2-4BC6-BF54-04A4BDCCEDE7}" destId="{49EB9A0D-F375-4001-A740-669E3EDAC0DA}" srcOrd="0" destOrd="0" presId="urn:microsoft.com/office/officeart/2005/8/layout/default"/>
    <dgm:cxn modelId="{8C5B8C19-8699-4D18-A8DC-935EA4F0EDB4}" type="presOf" srcId="{4DF8E1EA-9CEB-4B16-9EA0-EF46E6754FD4}" destId="{74B61A96-9FDC-48BA-A68B-54FBE17DE9C0}" srcOrd="0" destOrd="0" presId="urn:microsoft.com/office/officeart/2005/8/layout/default"/>
    <dgm:cxn modelId="{BD52651A-73D2-4F30-A81B-14A20CC0C4CC}" srcId="{7EA5ACE3-292A-45E1-9A8C-B5854C3AF8A8}" destId="{4DF8E1EA-9CEB-4B16-9EA0-EF46E6754FD4}" srcOrd="11" destOrd="0" parTransId="{7D6ABE64-2A62-4FD1-8E88-5838C56CFCEA}" sibTransId="{CBB737FD-1735-43DB-B6CD-447147C14C53}"/>
    <dgm:cxn modelId="{8DFAF523-9B69-4334-B551-74E8495739B2}" srcId="{7EA5ACE3-292A-45E1-9A8C-B5854C3AF8A8}" destId="{E4B7918E-321F-489C-AC26-BA25385459D9}" srcOrd="5" destOrd="0" parTransId="{5AF186D8-D3CA-4031-B0A1-C2B2456A242F}" sibTransId="{762C10FF-272C-4FA5-AA4E-E2170896B3D5}"/>
    <dgm:cxn modelId="{FF82BF3E-7AD9-4522-902E-33CFDC157406}" type="presOf" srcId="{D0153981-3D25-4EBB-809D-D8100E1024B2}" destId="{5905DA5F-A6E6-4BC1-A6C8-97C729D0C115}" srcOrd="0" destOrd="0" presId="urn:microsoft.com/office/officeart/2005/8/layout/default"/>
    <dgm:cxn modelId="{78E2735F-7866-44EB-BA21-CF1F62AE4C70}" type="presOf" srcId="{D325CBE2-2FC0-48D2-B924-3D4A149E16E1}" destId="{0EED81E8-7FB8-4F8F-8155-6E934F8EA7F5}" srcOrd="0" destOrd="0" presId="urn:microsoft.com/office/officeart/2005/8/layout/default"/>
    <dgm:cxn modelId="{3370004E-11D7-491C-A455-01268C2435C8}" type="presOf" srcId="{579488A9-0206-4742-ACAA-D2B429784C86}" destId="{67EF9279-EFFF-482F-995C-3E27058F3015}" srcOrd="0" destOrd="0" presId="urn:microsoft.com/office/officeart/2005/8/layout/default"/>
    <dgm:cxn modelId="{1FB5AF54-3A9C-4454-988D-968C63F6170A}" srcId="{7EA5ACE3-292A-45E1-9A8C-B5854C3AF8A8}" destId="{8E856739-9BD2-4BC6-BF54-04A4BDCCEDE7}" srcOrd="3" destOrd="0" parTransId="{FF6E3031-8FAD-4963-9F3C-80882088D5D5}" sibTransId="{B57E61C7-8133-49F9-921D-531303160FA0}"/>
    <dgm:cxn modelId="{C75C0256-334D-4146-8A6A-3D10B812252D}" type="presOf" srcId="{7EA5ACE3-292A-45E1-9A8C-B5854C3AF8A8}" destId="{99F198B1-77AE-4B52-98C4-1DFDA543B3FA}" srcOrd="0" destOrd="0" presId="urn:microsoft.com/office/officeart/2005/8/layout/default"/>
    <dgm:cxn modelId="{7E252F76-02E2-45F2-A22C-F56E334D0460}" srcId="{7EA5ACE3-292A-45E1-9A8C-B5854C3AF8A8}" destId="{D325CBE2-2FC0-48D2-B924-3D4A149E16E1}" srcOrd="4" destOrd="0" parTransId="{0585643C-11F7-47B7-955F-394BB48033A6}" sibTransId="{B22CC572-7105-4F29-BF8B-6F5528855E7B}"/>
    <dgm:cxn modelId="{93B67A58-D659-4C18-B64D-4EF460FC993E}" type="presOf" srcId="{E4B7918E-321F-489C-AC26-BA25385459D9}" destId="{7D7960A0-0276-4F73-9354-7A3C3E64B31D}" srcOrd="0" destOrd="0" presId="urn:microsoft.com/office/officeart/2005/8/layout/default"/>
    <dgm:cxn modelId="{2CF81A7C-D876-477A-A43D-4B818ABC3ABC}" type="presOf" srcId="{3D47274C-F37D-4294-A493-00C21BD331C5}" destId="{0AAE9758-B626-458D-A3C1-EE3DA72D755B}" srcOrd="0" destOrd="0" presId="urn:microsoft.com/office/officeart/2005/8/layout/default"/>
    <dgm:cxn modelId="{E043A67D-C08D-46C2-88FD-5EDE9FD1684D}" srcId="{7EA5ACE3-292A-45E1-9A8C-B5854C3AF8A8}" destId="{5745EF9D-B44B-4AC0-9AFA-EDC7C905880D}" srcOrd="2" destOrd="0" parTransId="{A0347B6B-561B-420D-8176-2927A4D8077D}" sibTransId="{EC90156A-96D7-4239-B18F-E74CAAFE1E3F}"/>
    <dgm:cxn modelId="{7A0DA188-8AEC-4D67-BB8C-B6556593FB5C}" srcId="{7EA5ACE3-292A-45E1-9A8C-B5854C3AF8A8}" destId="{FB7035A2-FEAF-4073-A28E-AE89764E8FA5}" srcOrd="6" destOrd="0" parTransId="{735E31C0-CAFF-4592-8A67-060A70D3E88F}" sibTransId="{397D9A5B-B004-4EC2-92F7-C37127237529}"/>
    <dgm:cxn modelId="{B75B7894-35E9-4DF3-B257-2C2D079DD73F}" srcId="{7EA5ACE3-292A-45E1-9A8C-B5854C3AF8A8}" destId="{3D47274C-F37D-4294-A493-00C21BD331C5}" srcOrd="10" destOrd="0" parTransId="{FCD55833-CA30-4BED-88F1-5621C67A0EEE}" sibTransId="{936FBAEB-B077-4FC6-98E6-81D1FF961A86}"/>
    <dgm:cxn modelId="{7E984C9C-56E1-4D52-8B5D-8F7A1E8F0DA8}" srcId="{7EA5ACE3-292A-45E1-9A8C-B5854C3AF8A8}" destId="{745E5427-5774-42B3-9CEE-AA1BCEB3074B}" srcOrd="9" destOrd="0" parTransId="{D1BCBE26-E15D-4E8B-8412-ECA40D31AB61}" sibTransId="{678DD6A9-6EDE-4556-8A8F-8DEA6A18C65B}"/>
    <dgm:cxn modelId="{96715DA3-7B13-43D0-BB76-82A59B494EC5}" type="presOf" srcId="{745E5427-5774-42B3-9CEE-AA1BCEB3074B}" destId="{35266389-DDDC-4FDF-AC04-9399827AC6F6}" srcOrd="0" destOrd="0" presId="urn:microsoft.com/office/officeart/2005/8/layout/default"/>
    <dgm:cxn modelId="{2D46B8BE-0A35-4657-90B6-E93E0606CEB8}" srcId="{7EA5ACE3-292A-45E1-9A8C-B5854C3AF8A8}" destId="{25FC7CB6-4C6B-4E7E-BB92-367C31ACAFFE}" srcOrd="8" destOrd="0" parTransId="{5C228153-9A57-4BC4-9369-84BDB7916749}" sibTransId="{79225BE7-B630-444A-AE49-DCEFC56D9818}"/>
    <dgm:cxn modelId="{591322C2-714A-4F30-9B93-544E70533C5A}" type="presOf" srcId="{A6E1BD10-A8B6-4C52-88A4-DCEAA2D1EBCF}" destId="{E4F1CBD6-66D2-4CE9-BEE8-B400807E2CD7}" srcOrd="0" destOrd="0" presId="urn:microsoft.com/office/officeart/2005/8/layout/default"/>
    <dgm:cxn modelId="{CDDCE5C2-1B5A-4BA1-BEB1-F83EFA784FE9}" srcId="{7EA5ACE3-292A-45E1-9A8C-B5854C3AF8A8}" destId="{579488A9-0206-4742-ACAA-D2B429784C86}" srcOrd="7" destOrd="0" parTransId="{9F4E2253-AF98-4520-AEE5-23FF497A2A66}" sibTransId="{77414FCB-45B0-46CC-A752-BA788AA1C040}"/>
    <dgm:cxn modelId="{107BAECC-EC55-46DC-B6BC-B70E62711E70}" srcId="{7EA5ACE3-292A-45E1-9A8C-B5854C3AF8A8}" destId="{A6E1BD10-A8B6-4C52-88A4-DCEAA2D1EBCF}" srcOrd="0" destOrd="0" parTransId="{17EB5F29-0031-4527-98ED-20FCB020E06C}" sibTransId="{26947B83-9D28-4B46-89CB-E32911AF4510}"/>
    <dgm:cxn modelId="{81C7BFE8-B419-471B-B763-D9FCA8BD0FD9}" srcId="{7EA5ACE3-292A-45E1-9A8C-B5854C3AF8A8}" destId="{D0153981-3D25-4EBB-809D-D8100E1024B2}" srcOrd="1" destOrd="0" parTransId="{8F6B669B-B88D-4D9F-80C0-8CC2726AF040}" sibTransId="{AC90B538-2D6E-4E92-B5D2-7530A4992827}"/>
    <dgm:cxn modelId="{BEE084F1-42D4-43CB-8D05-4FD200AC0122}" type="presOf" srcId="{FB7035A2-FEAF-4073-A28E-AE89764E8FA5}" destId="{E54BE3C4-ACE3-48C5-9B8C-DDCD0C741604}" srcOrd="0" destOrd="0" presId="urn:microsoft.com/office/officeart/2005/8/layout/default"/>
    <dgm:cxn modelId="{962FD1F5-F688-4EB0-80B4-AFDCA50D229A}" type="presOf" srcId="{5745EF9D-B44B-4AC0-9AFA-EDC7C905880D}" destId="{464E577B-BD5D-4BCE-84D5-A2A83C03669C}" srcOrd="0" destOrd="0" presId="urn:microsoft.com/office/officeart/2005/8/layout/default"/>
    <dgm:cxn modelId="{BDD9FF8F-C4B7-4C45-BE42-387290EB46D1}" type="presParOf" srcId="{99F198B1-77AE-4B52-98C4-1DFDA543B3FA}" destId="{E4F1CBD6-66D2-4CE9-BEE8-B400807E2CD7}" srcOrd="0" destOrd="0" presId="urn:microsoft.com/office/officeart/2005/8/layout/default"/>
    <dgm:cxn modelId="{24A29EF3-1D69-45A4-8839-BB1429166E20}" type="presParOf" srcId="{99F198B1-77AE-4B52-98C4-1DFDA543B3FA}" destId="{62B6269F-15BE-4A79-BBE4-D6ADCFBF2E1C}" srcOrd="1" destOrd="0" presId="urn:microsoft.com/office/officeart/2005/8/layout/default"/>
    <dgm:cxn modelId="{7E85DA53-C673-4DB6-8DCD-AC55C91C3808}" type="presParOf" srcId="{99F198B1-77AE-4B52-98C4-1DFDA543B3FA}" destId="{5905DA5F-A6E6-4BC1-A6C8-97C729D0C115}" srcOrd="2" destOrd="0" presId="urn:microsoft.com/office/officeart/2005/8/layout/default"/>
    <dgm:cxn modelId="{188B5347-DBDA-4E4D-8E81-3CEEEE548D69}" type="presParOf" srcId="{99F198B1-77AE-4B52-98C4-1DFDA543B3FA}" destId="{4445D262-321D-481A-BA9E-A4F427589A4C}" srcOrd="3" destOrd="0" presId="urn:microsoft.com/office/officeart/2005/8/layout/default"/>
    <dgm:cxn modelId="{BB112A78-7658-44FD-819D-0BAD506C84FD}" type="presParOf" srcId="{99F198B1-77AE-4B52-98C4-1DFDA543B3FA}" destId="{464E577B-BD5D-4BCE-84D5-A2A83C03669C}" srcOrd="4" destOrd="0" presId="urn:microsoft.com/office/officeart/2005/8/layout/default"/>
    <dgm:cxn modelId="{20724D9B-535B-43B0-B332-B15EB11D82FE}" type="presParOf" srcId="{99F198B1-77AE-4B52-98C4-1DFDA543B3FA}" destId="{4D29CB21-B5F8-4EC0-9E92-3A9FDD6980A6}" srcOrd="5" destOrd="0" presId="urn:microsoft.com/office/officeart/2005/8/layout/default"/>
    <dgm:cxn modelId="{3CE2B4F9-5F39-419B-8C92-06263811265D}" type="presParOf" srcId="{99F198B1-77AE-4B52-98C4-1DFDA543B3FA}" destId="{49EB9A0D-F375-4001-A740-669E3EDAC0DA}" srcOrd="6" destOrd="0" presId="urn:microsoft.com/office/officeart/2005/8/layout/default"/>
    <dgm:cxn modelId="{867B8104-1062-4D15-8D9F-0E347902E108}" type="presParOf" srcId="{99F198B1-77AE-4B52-98C4-1DFDA543B3FA}" destId="{3029533B-8558-4ED2-9916-43DAEE823625}" srcOrd="7" destOrd="0" presId="urn:microsoft.com/office/officeart/2005/8/layout/default"/>
    <dgm:cxn modelId="{86494D85-4F65-4380-AF44-477A0F5ED0D4}" type="presParOf" srcId="{99F198B1-77AE-4B52-98C4-1DFDA543B3FA}" destId="{0EED81E8-7FB8-4F8F-8155-6E934F8EA7F5}" srcOrd="8" destOrd="0" presId="urn:microsoft.com/office/officeart/2005/8/layout/default"/>
    <dgm:cxn modelId="{A7BF6E0C-0157-4A00-B524-F12B7BA1C68C}" type="presParOf" srcId="{99F198B1-77AE-4B52-98C4-1DFDA543B3FA}" destId="{522DE04F-1016-4B0C-87F2-FF3485531CB6}" srcOrd="9" destOrd="0" presId="urn:microsoft.com/office/officeart/2005/8/layout/default"/>
    <dgm:cxn modelId="{791BD8E3-CA0C-4B28-90A6-DD4266EC192D}" type="presParOf" srcId="{99F198B1-77AE-4B52-98C4-1DFDA543B3FA}" destId="{7D7960A0-0276-4F73-9354-7A3C3E64B31D}" srcOrd="10" destOrd="0" presId="urn:microsoft.com/office/officeart/2005/8/layout/default"/>
    <dgm:cxn modelId="{FE00C9AC-1128-469A-9207-F65888FE4BB5}" type="presParOf" srcId="{99F198B1-77AE-4B52-98C4-1DFDA543B3FA}" destId="{3BA89372-317B-40CC-BD23-11E83583BAD8}" srcOrd="11" destOrd="0" presId="urn:microsoft.com/office/officeart/2005/8/layout/default"/>
    <dgm:cxn modelId="{C73FDAE1-2947-4D09-8F36-99BCE3B1C4E0}" type="presParOf" srcId="{99F198B1-77AE-4B52-98C4-1DFDA543B3FA}" destId="{E54BE3C4-ACE3-48C5-9B8C-DDCD0C741604}" srcOrd="12" destOrd="0" presId="urn:microsoft.com/office/officeart/2005/8/layout/default"/>
    <dgm:cxn modelId="{64ED22A2-768A-431D-91C6-702432FAC353}" type="presParOf" srcId="{99F198B1-77AE-4B52-98C4-1DFDA543B3FA}" destId="{7D70F530-1DCE-430E-82CE-86F1DED9AF0A}" srcOrd="13" destOrd="0" presId="urn:microsoft.com/office/officeart/2005/8/layout/default"/>
    <dgm:cxn modelId="{9531B10E-FF31-4EC2-9D54-1F2F339E4DA5}" type="presParOf" srcId="{99F198B1-77AE-4B52-98C4-1DFDA543B3FA}" destId="{67EF9279-EFFF-482F-995C-3E27058F3015}" srcOrd="14" destOrd="0" presId="urn:microsoft.com/office/officeart/2005/8/layout/default"/>
    <dgm:cxn modelId="{CE34EE56-829C-400D-9FF7-9D2593C32583}" type="presParOf" srcId="{99F198B1-77AE-4B52-98C4-1DFDA543B3FA}" destId="{2AB7F697-7CF2-437A-BA93-28450057C051}" srcOrd="15" destOrd="0" presId="urn:microsoft.com/office/officeart/2005/8/layout/default"/>
    <dgm:cxn modelId="{3A1A1BB7-F796-4DC3-97EF-BD0F5A532713}" type="presParOf" srcId="{99F198B1-77AE-4B52-98C4-1DFDA543B3FA}" destId="{1A20D7A7-A852-4FED-AA78-983556B1B0B9}" srcOrd="16" destOrd="0" presId="urn:microsoft.com/office/officeart/2005/8/layout/default"/>
    <dgm:cxn modelId="{975A2630-8E8C-4B42-AF0F-ED6D90E5FDCE}" type="presParOf" srcId="{99F198B1-77AE-4B52-98C4-1DFDA543B3FA}" destId="{214E6008-9EEE-41FC-942C-F31A287D6AF0}" srcOrd="17" destOrd="0" presId="urn:microsoft.com/office/officeart/2005/8/layout/default"/>
    <dgm:cxn modelId="{5E07EF69-B55C-4797-BE00-2EB74A0CF821}" type="presParOf" srcId="{99F198B1-77AE-4B52-98C4-1DFDA543B3FA}" destId="{35266389-DDDC-4FDF-AC04-9399827AC6F6}" srcOrd="18" destOrd="0" presId="urn:microsoft.com/office/officeart/2005/8/layout/default"/>
    <dgm:cxn modelId="{A3C18623-DB20-4B3F-AF9D-4F3CC13FB170}" type="presParOf" srcId="{99F198B1-77AE-4B52-98C4-1DFDA543B3FA}" destId="{8B3F437C-99B6-4BB6-B724-4A898417CAD0}" srcOrd="19" destOrd="0" presId="urn:microsoft.com/office/officeart/2005/8/layout/default"/>
    <dgm:cxn modelId="{A05C72F4-5374-4A4B-B221-857A4E009A70}" type="presParOf" srcId="{99F198B1-77AE-4B52-98C4-1DFDA543B3FA}" destId="{0AAE9758-B626-458D-A3C1-EE3DA72D755B}" srcOrd="20" destOrd="0" presId="urn:microsoft.com/office/officeart/2005/8/layout/default"/>
    <dgm:cxn modelId="{E19D8907-626A-4B10-AFCA-FCDC392FC233}" type="presParOf" srcId="{99F198B1-77AE-4B52-98C4-1DFDA543B3FA}" destId="{C935CB5A-86F3-4E87-911A-A2900D6F6797}" srcOrd="21" destOrd="0" presId="urn:microsoft.com/office/officeart/2005/8/layout/default"/>
    <dgm:cxn modelId="{EC85C8C0-9AC6-4694-A8C7-2D2765B09549}" type="presParOf" srcId="{99F198B1-77AE-4B52-98C4-1DFDA543B3FA}" destId="{74B61A96-9FDC-48BA-A68B-54FBE17DE9C0}"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0B4DB7-59F4-442F-A496-1E3E9F0ED607}"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C6452FA-01DB-4268-9D11-7D5309E59594}">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Educators should be vigilant for signs of grooming, such as:</a:t>
          </a:r>
        </a:p>
      </dgm:t>
    </dgm:pt>
    <dgm:pt modelId="{3718D4B8-42DF-4823-A92F-8A8778ACD908}" type="parTrans" cxnId="{4131183B-4936-4960-A847-78722D23A6E3}">
      <dgm:prSet/>
      <dgm:spPr/>
      <dgm:t>
        <a:bodyPr/>
        <a:lstStyle/>
        <a:p>
          <a:endParaRPr lang="en-US"/>
        </a:p>
      </dgm:t>
    </dgm:pt>
    <dgm:pt modelId="{C01471D1-C44F-4918-902B-CF1F470A8D00}" type="sibTrans" cxnId="{4131183B-4936-4960-A847-78722D23A6E3}">
      <dgm:prSet/>
      <dgm:spPr/>
      <dgm:t>
        <a:bodyPr/>
        <a:lstStyle/>
        <a:p>
          <a:endParaRPr lang="en-US"/>
        </a:p>
      </dgm:t>
    </dgm:pt>
    <dgm:pt modelId="{5847552D-05F9-4D36-860D-32228A0F1A7C}">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Unusual interest in a particular student by an adult.</a:t>
          </a:r>
        </a:p>
      </dgm:t>
    </dgm:pt>
    <dgm:pt modelId="{A49D1504-94FB-40DF-A967-8E88FD85AE3F}" type="parTrans" cxnId="{88BE29C4-7179-4BE6-A802-9ADDA48E726D}">
      <dgm:prSet/>
      <dgm:spPr/>
      <dgm:t>
        <a:bodyPr/>
        <a:lstStyle/>
        <a:p>
          <a:endParaRPr lang="en-US"/>
        </a:p>
      </dgm:t>
    </dgm:pt>
    <dgm:pt modelId="{4CA22EBF-943A-4DF2-82BB-29C519C315F7}" type="sibTrans" cxnId="{88BE29C4-7179-4BE6-A802-9ADDA48E726D}">
      <dgm:prSet/>
      <dgm:spPr/>
      <dgm:t>
        <a:bodyPr/>
        <a:lstStyle/>
        <a:p>
          <a:endParaRPr lang="en-US"/>
        </a:p>
      </dgm:t>
    </dgm:pt>
    <dgm:pt modelId="{F247FCDC-CAE6-4F25-BF85-4B4F18A0C3A5}">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Excessive gift-giving or special treatment.</a:t>
          </a:r>
        </a:p>
      </dgm:t>
    </dgm:pt>
    <dgm:pt modelId="{67C7D280-0BED-4E91-888E-D3B9B5527681}" type="parTrans" cxnId="{D44428AF-4F33-49E3-B394-E18644C10F49}">
      <dgm:prSet/>
      <dgm:spPr/>
      <dgm:t>
        <a:bodyPr/>
        <a:lstStyle/>
        <a:p>
          <a:endParaRPr lang="en-US"/>
        </a:p>
      </dgm:t>
    </dgm:pt>
    <dgm:pt modelId="{F05EA533-8A03-4979-AFE4-A54C25A15820}" type="sibTrans" cxnId="{D44428AF-4F33-49E3-B394-E18644C10F49}">
      <dgm:prSet/>
      <dgm:spPr/>
      <dgm:t>
        <a:bodyPr/>
        <a:lstStyle/>
        <a:p>
          <a:endParaRPr lang="en-US"/>
        </a:p>
      </dgm:t>
    </dgm:pt>
    <dgm:pt modelId="{F60A78C2-7BD5-4282-80E1-7C0D7EB2F44A}">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Attempts to isolate the student from peers.</a:t>
          </a:r>
        </a:p>
      </dgm:t>
    </dgm:pt>
    <dgm:pt modelId="{7717B866-1559-40BE-8E83-AB71F10F6DFF}" type="parTrans" cxnId="{5F38C63C-5E6A-4D46-A2E1-3486A3A6EDAC}">
      <dgm:prSet/>
      <dgm:spPr/>
      <dgm:t>
        <a:bodyPr/>
        <a:lstStyle/>
        <a:p>
          <a:endParaRPr lang="en-US"/>
        </a:p>
      </dgm:t>
    </dgm:pt>
    <dgm:pt modelId="{E26D3BEE-AFDB-4851-93B5-FB0F8B7C3115}" type="sibTrans" cxnId="{5F38C63C-5E6A-4D46-A2E1-3486A3A6EDAC}">
      <dgm:prSet/>
      <dgm:spPr/>
      <dgm:t>
        <a:bodyPr/>
        <a:lstStyle/>
        <a:p>
          <a:endParaRPr lang="en-US"/>
        </a:p>
      </dgm:t>
    </dgm:pt>
    <dgm:pt modelId="{EB5C03D5-7713-422A-8562-410B8ACC48EF}">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Engagement in inappropriate conversations or physical contact.</a:t>
          </a:r>
        </a:p>
      </dgm:t>
    </dgm:pt>
    <dgm:pt modelId="{F3198F83-D0FF-4BE5-9ECC-3D319C64F5B3}" type="parTrans" cxnId="{EF282134-C101-439F-934D-3CC2D778C1F7}">
      <dgm:prSet/>
      <dgm:spPr/>
      <dgm:t>
        <a:bodyPr/>
        <a:lstStyle/>
        <a:p>
          <a:endParaRPr lang="en-US"/>
        </a:p>
      </dgm:t>
    </dgm:pt>
    <dgm:pt modelId="{317B3513-56AD-4AE0-9DD7-38059BDADD2F}" type="sibTrans" cxnId="{EF282134-C101-439F-934D-3CC2D778C1F7}">
      <dgm:prSet/>
      <dgm:spPr/>
      <dgm:t>
        <a:bodyPr/>
        <a:lstStyle/>
        <a:p>
          <a:endParaRPr lang="en-US"/>
        </a:p>
      </dgm:t>
    </dgm:pt>
    <dgm:pt modelId="{BDF19EBC-8560-4506-A545-0885BC4C4F07}">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ACTIONS TO TAKE: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9F725394-BDAA-4EC5-87A3-F4235D973B42}" type="parTrans" cxnId="{060E5F26-CE93-49C5-9B46-0777980C7322}">
      <dgm:prSet/>
      <dgm:spPr/>
      <dgm:t>
        <a:bodyPr/>
        <a:lstStyle/>
        <a:p>
          <a:endParaRPr lang="en-US"/>
        </a:p>
      </dgm:t>
    </dgm:pt>
    <dgm:pt modelId="{3E5C130C-4857-4025-B781-0DB387A861F6}" type="sibTrans" cxnId="{060E5F26-CE93-49C5-9B46-0777980C7322}">
      <dgm:prSet/>
      <dgm:spPr/>
      <dgm:t>
        <a:bodyPr/>
        <a:lstStyle/>
        <a:p>
          <a:endParaRPr lang="en-US"/>
        </a:p>
      </dgm:t>
    </dgm:pt>
    <dgm:pt modelId="{9C1299E1-54F6-4074-976C-DEAF41F8C956}">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Report to </a:t>
          </a:r>
          <a:r>
            <a:rPr lang="en-US" b="1" dirty="0">
              <a:latin typeface="Calibri" panose="020F0502020204030204" pitchFamily="34" charset="0"/>
              <a:ea typeface="Calibri" panose="020F0502020204030204" pitchFamily="34" charset="0"/>
              <a:cs typeface="Calibri" panose="020F0502020204030204" pitchFamily="34" charset="0"/>
            </a:rPr>
            <a:t>law enforcement </a:t>
          </a:r>
          <a:r>
            <a:rPr lang="en-US" dirty="0">
              <a:latin typeface="Calibri" panose="020F0502020204030204" pitchFamily="34" charset="0"/>
              <a:ea typeface="Calibri" panose="020F0502020204030204" pitchFamily="34" charset="0"/>
              <a:cs typeface="Calibri" panose="020F0502020204030204" pitchFamily="34" charset="0"/>
            </a:rPr>
            <a:t>if you reasonably suspect child abuse, which includes sexual abuse, unlawful sexual behavior, and attempted unlawful sexual behavior.</a:t>
          </a:r>
        </a:p>
      </dgm:t>
    </dgm:pt>
    <dgm:pt modelId="{595F3FE0-971C-4EC4-9E4B-7C7F3EE20532}" type="parTrans" cxnId="{644D2056-CFA0-429A-A78F-7F7CB15DC79C}">
      <dgm:prSet/>
      <dgm:spPr/>
      <dgm:t>
        <a:bodyPr/>
        <a:lstStyle/>
        <a:p>
          <a:endParaRPr lang="en-US"/>
        </a:p>
      </dgm:t>
    </dgm:pt>
    <dgm:pt modelId="{0D62FB78-1955-4F77-BABE-E9B3B3399F51}" type="sibTrans" cxnId="{644D2056-CFA0-429A-A78F-7F7CB15DC79C}">
      <dgm:prSet/>
      <dgm:spPr/>
      <dgm:t>
        <a:bodyPr/>
        <a:lstStyle/>
        <a:p>
          <a:endParaRPr lang="en-US"/>
        </a:p>
      </dgm:t>
    </dgm:pt>
    <dgm:pt modelId="{B6419B89-6C72-4B60-9642-6B7073F9F747}">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Always report to your</a:t>
          </a:r>
          <a:r>
            <a:rPr lang="en-US" b="1" dirty="0">
              <a:latin typeface="Calibri" panose="020F0502020204030204" pitchFamily="34" charset="0"/>
              <a:ea typeface="Calibri" panose="020F0502020204030204" pitchFamily="34" charset="0"/>
              <a:cs typeface="Calibri" panose="020F0502020204030204" pitchFamily="34" charset="0"/>
            </a:rPr>
            <a:t> leadership and Title IX coordinator.</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B6D8F354-4629-4AD6-BD25-4B3D4A25D11F}" type="parTrans" cxnId="{D3AD7F16-249E-4620-A79E-31C7D68EBA5E}">
      <dgm:prSet/>
      <dgm:spPr/>
      <dgm:t>
        <a:bodyPr/>
        <a:lstStyle/>
        <a:p>
          <a:endParaRPr lang="en-US"/>
        </a:p>
      </dgm:t>
    </dgm:pt>
    <dgm:pt modelId="{7C091E62-D62C-43D8-89F0-147BD76F8596}" type="sibTrans" cxnId="{D3AD7F16-249E-4620-A79E-31C7D68EBA5E}">
      <dgm:prSet/>
      <dgm:spPr/>
      <dgm:t>
        <a:bodyPr/>
        <a:lstStyle/>
        <a:p>
          <a:endParaRPr lang="en-US"/>
        </a:p>
      </dgm:t>
    </dgm:pt>
    <dgm:pt modelId="{75B36D7D-C549-4C41-B5CF-F05EFDA6EEF3}">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Follow harassment discrimination and harassment procedures. </a:t>
          </a:r>
        </a:p>
      </dgm:t>
    </dgm:pt>
    <dgm:pt modelId="{D647383C-A922-4F3A-8169-E4875549EC3D}" type="parTrans" cxnId="{2684CEED-9A56-4E1B-AE75-DC19231E7C36}">
      <dgm:prSet/>
      <dgm:spPr/>
      <dgm:t>
        <a:bodyPr/>
        <a:lstStyle/>
        <a:p>
          <a:endParaRPr lang="en-US"/>
        </a:p>
      </dgm:t>
    </dgm:pt>
    <dgm:pt modelId="{11A7CE54-D18E-4818-8C58-689EF73C8460}" type="sibTrans" cxnId="{2684CEED-9A56-4E1B-AE75-DC19231E7C36}">
      <dgm:prSet/>
      <dgm:spPr/>
      <dgm:t>
        <a:bodyPr/>
        <a:lstStyle/>
        <a:p>
          <a:endParaRPr lang="en-US"/>
        </a:p>
      </dgm:t>
    </dgm:pt>
    <dgm:pt modelId="{1711E84A-B434-4A7F-85D6-284A8D1E3D8F}" type="pres">
      <dgm:prSet presAssocID="{5B0B4DB7-59F4-442F-A496-1E3E9F0ED607}" presName="linear" presStyleCnt="0">
        <dgm:presLayoutVars>
          <dgm:dir/>
          <dgm:animLvl val="lvl"/>
          <dgm:resizeHandles val="exact"/>
        </dgm:presLayoutVars>
      </dgm:prSet>
      <dgm:spPr/>
    </dgm:pt>
    <dgm:pt modelId="{FEB4BA56-058F-4DF5-9198-0C90249ABEA0}" type="pres">
      <dgm:prSet presAssocID="{9C6452FA-01DB-4268-9D11-7D5309E59594}" presName="parentLin" presStyleCnt="0"/>
      <dgm:spPr/>
    </dgm:pt>
    <dgm:pt modelId="{D8276C58-C00E-4809-9691-6F6737FE0B28}" type="pres">
      <dgm:prSet presAssocID="{9C6452FA-01DB-4268-9D11-7D5309E59594}" presName="parentLeftMargin" presStyleLbl="node1" presStyleIdx="0" presStyleCnt="2"/>
      <dgm:spPr/>
    </dgm:pt>
    <dgm:pt modelId="{DB7E9F37-9CA8-432D-80F6-9420767696A8}" type="pres">
      <dgm:prSet presAssocID="{9C6452FA-01DB-4268-9D11-7D5309E59594}" presName="parentText" presStyleLbl="node1" presStyleIdx="0" presStyleCnt="2" custScaleX="102312" custScaleY="142333">
        <dgm:presLayoutVars>
          <dgm:chMax val="0"/>
          <dgm:bulletEnabled val="1"/>
        </dgm:presLayoutVars>
      </dgm:prSet>
      <dgm:spPr/>
    </dgm:pt>
    <dgm:pt modelId="{9F226E49-CD44-497F-AEE0-A64B4014CF7C}" type="pres">
      <dgm:prSet presAssocID="{9C6452FA-01DB-4268-9D11-7D5309E59594}" presName="negativeSpace" presStyleCnt="0"/>
      <dgm:spPr/>
    </dgm:pt>
    <dgm:pt modelId="{40C609FA-6B1C-435A-819F-EFBB1F47BBAB}" type="pres">
      <dgm:prSet presAssocID="{9C6452FA-01DB-4268-9D11-7D5309E59594}" presName="childText" presStyleLbl="conFgAcc1" presStyleIdx="0" presStyleCnt="2">
        <dgm:presLayoutVars>
          <dgm:bulletEnabled val="1"/>
        </dgm:presLayoutVars>
      </dgm:prSet>
      <dgm:spPr/>
    </dgm:pt>
    <dgm:pt modelId="{EF43358E-3DF7-4E17-A6DA-280C3589C5D8}" type="pres">
      <dgm:prSet presAssocID="{C01471D1-C44F-4918-902B-CF1F470A8D00}" presName="spaceBetweenRectangles" presStyleCnt="0"/>
      <dgm:spPr/>
    </dgm:pt>
    <dgm:pt modelId="{1C599A1A-1FB3-4100-A94E-49BE49028FD5}" type="pres">
      <dgm:prSet presAssocID="{BDF19EBC-8560-4506-A545-0885BC4C4F07}" presName="parentLin" presStyleCnt="0"/>
      <dgm:spPr/>
    </dgm:pt>
    <dgm:pt modelId="{D7969AF6-4E01-4555-8F61-D31EF0DE7C7B}" type="pres">
      <dgm:prSet presAssocID="{BDF19EBC-8560-4506-A545-0885BC4C4F07}" presName="parentLeftMargin" presStyleLbl="node1" presStyleIdx="0" presStyleCnt="2"/>
      <dgm:spPr/>
    </dgm:pt>
    <dgm:pt modelId="{2503765F-D4A5-4032-B757-02A35BB65327}" type="pres">
      <dgm:prSet presAssocID="{BDF19EBC-8560-4506-A545-0885BC4C4F07}" presName="parentText" presStyleLbl="node1" presStyleIdx="1" presStyleCnt="2" custScaleX="105323" custScaleY="119040">
        <dgm:presLayoutVars>
          <dgm:chMax val="0"/>
          <dgm:bulletEnabled val="1"/>
        </dgm:presLayoutVars>
      </dgm:prSet>
      <dgm:spPr/>
    </dgm:pt>
    <dgm:pt modelId="{5AFE1A1F-5005-450E-814B-D29DE430DDFE}" type="pres">
      <dgm:prSet presAssocID="{BDF19EBC-8560-4506-A545-0885BC4C4F07}" presName="negativeSpace" presStyleCnt="0"/>
      <dgm:spPr/>
    </dgm:pt>
    <dgm:pt modelId="{46D551D7-B307-4954-B956-6A2A701B0280}" type="pres">
      <dgm:prSet presAssocID="{BDF19EBC-8560-4506-A545-0885BC4C4F07}" presName="childText" presStyleLbl="conFgAcc1" presStyleIdx="1" presStyleCnt="2">
        <dgm:presLayoutVars>
          <dgm:bulletEnabled val="1"/>
        </dgm:presLayoutVars>
      </dgm:prSet>
      <dgm:spPr/>
    </dgm:pt>
  </dgm:ptLst>
  <dgm:cxnLst>
    <dgm:cxn modelId="{1CD9850F-28AA-4A96-9940-BF9C39625C41}" type="presOf" srcId="{5847552D-05F9-4D36-860D-32228A0F1A7C}" destId="{40C609FA-6B1C-435A-819F-EFBB1F47BBAB}" srcOrd="0" destOrd="0" presId="urn:microsoft.com/office/officeart/2005/8/layout/list1"/>
    <dgm:cxn modelId="{D3AD7F16-249E-4620-A79E-31C7D68EBA5E}" srcId="{BDF19EBC-8560-4506-A545-0885BC4C4F07}" destId="{B6419B89-6C72-4B60-9642-6B7073F9F747}" srcOrd="1" destOrd="0" parTransId="{B6D8F354-4629-4AD6-BD25-4B3D4A25D11F}" sibTransId="{7C091E62-D62C-43D8-89F0-147BD76F8596}"/>
    <dgm:cxn modelId="{A844371B-1EE1-4E25-8445-335FCAE0311B}" type="presOf" srcId="{9C6452FA-01DB-4268-9D11-7D5309E59594}" destId="{D8276C58-C00E-4809-9691-6F6737FE0B28}" srcOrd="0" destOrd="0" presId="urn:microsoft.com/office/officeart/2005/8/layout/list1"/>
    <dgm:cxn modelId="{3CD56920-96E7-4FE7-8B9F-95F6E793BDBC}" type="presOf" srcId="{9C1299E1-54F6-4074-976C-DEAF41F8C956}" destId="{46D551D7-B307-4954-B956-6A2A701B0280}" srcOrd="0" destOrd="0" presId="urn:microsoft.com/office/officeart/2005/8/layout/list1"/>
    <dgm:cxn modelId="{060E5F26-CE93-49C5-9B46-0777980C7322}" srcId="{5B0B4DB7-59F4-442F-A496-1E3E9F0ED607}" destId="{BDF19EBC-8560-4506-A545-0885BC4C4F07}" srcOrd="1" destOrd="0" parTransId="{9F725394-BDAA-4EC5-87A3-F4235D973B42}" sibTransId="{3E5C130C-4857-4025-B781-0DB387A861F6}"/>
    <dgm:cxn modelId="{CE68CB2C-A9FD-48B1-B82F-1060E923DCE4}" type="presOf" srcId="{F247FCDC-CAE6-4F25-BF85-4B4F18A0C3A5}" destId="{40C609FA-6B1C-435A-819F-EFBB1F47BBAB}" srcOrd="0" destOrd="1" presId="urn:microsoft.com/office/officeart/2005/8/layout/list1"/>
    <dgm:cxn modelId="{EF282134-C101-439F-934D-3CC2D778C1F7}" srcId="{9C6452FA-01DB-4268-9D11-7D5309E59594}" destId="{EB5C03D5-7713-422A-8562-410B8ACC48EF}" srcOrd="3" destOrd="0" parTransId="{F3198F83-D0FF-4BE5-9ECC-3D319C64F5B3}" sibTransId="{317B3513-56AD-4AE0-9DD7-38059BDADD2F}"/>
    <dgm:cxn modelId="{E723143B-2952-4A8D-9ECF-71AD45037408}" type="presOf" srcId="{BDF19EBC-8560-4506-A545-0885BC4C4F07}" destId="{D7969AF6-4E01-4555-8F61-D31EF0DE7C7B}" srcOrd="0" destOrd="0" presId="urn:microsoft.com/office/officeart/2005/8/layout/list1"/>
    <dgm:cxn modelId="{4131183B-4936-4960-A847-78722D23A6E3}" srcId="{5B0B4DB7-59F4-442F-A496-1E3E9F0ED607}" destId="{9C6452FA-01DB-4268-9D11-7D5309E59594}" srcOrd="0" destOrd="0" parTransId="{3718D4B8-42DF-4823-A92F-8A8778ACD908}" sibTransId="{C01471D1-C44F-4918-902B-CF1F470A8D00}"/>
    <dgm:cxn modelId="{5F38C63C-5E6A-4D46-A2E1-3486A3A6EDAC}" srcId="{9C6452FA-01DB-4268-9D11-7D5309E59594}" destId="{F60A78C2-7BD5-4282-80E1-7C0D7EB2F44A}" srcOrd="2" destOrd="0" parTransId="{7717B866-1559-40BE-8E83-AB71F10F6DFF}" sibTransId="{E26D3BEE-AFDB-4851-93B5-FB0F8B7C3115}"/>
    <dgm:cxn modelId="{8A6C3867-4566-41B3-A4FB-7BE1A315CEF0}" type="presOf" srcId="{EB5C03D5-7713-422A-8562-410B8ACC48EF}" destId="{40C609FA-6B1C-435A-819F-EFBB1F47BBAB}" srcOrd="0" destOrd="3" presId="urn:microsoft.com/office/officeart/2005/8/layout/list1"/>
    <dgm:cxn modelId="{E0F27652-804B-433A-B40B-6E6996E005C2}" type="presOf" srcId="{9C6452FA-01DB-4268-9D11-7D5309E59594}" destId="{DB7E9F37-9CA8-432D-80F6-9420767696A8}" srcOrd="1" destOrd="0" presId="urn:microsoft.com/office/officeart/2005/8/layout/list1"/>
    <dgm:cxn modelId="{07DB6C53-713C-4FDB-A4E4-15D8B1BC86DF}" type="presOf" srcId="{5B0B4DB7-59F4-442F-A496-1E3E9F0ED607}" destId="{1711E84A-B434-4A7F-85D6-284A8D1E3D8F}" srcOrd="0" destOrd="0" presId="urn:microsoft.com/office/officeart/2005/8/layout/list1"/>
    <dgm:cxn modelId="{644D2056-CFA0-429A-A78F-7F7CB15DC79C}" srcId="{BDF19EBC-8560-4506-A545-0885BC4C4F07}" destId="{9C1299E1-54F6-4074-976C-DEAF41F8C956}" srcOrd="0" destOrd="0" parTransId="{595F3FE0-971C-4EC4-9E4B-7C7F3EE20532}" sibTransId="{0D62FB78-1955-4F77-BABE-E9B3B3399F51}"/>
    <dgm:cxn modelId="{DDD7717E-0653-416E-8C69-5A9FA73D9A29}" type="presOf" srcId="{BDF19EBC-8560-4506-A545-0885BC4C4F07}" destId="{2503765F-D4A5-4032-B757-02A35BB65327}" srcOrd="1" destOrd="0" presId="urn:microsoft.com/office/officeart/2005/8/layout/list1"/>
    <dgm:cxn modelId="{7557A090-4363-49DB-858E-184961E84B9D}" type="presOf" srcId="{B6419B89-6C72-4B60-9642-6B7073F9F747}" destId="{46D551D7-B307-4954-B956-6A2A701B0280}" srcOrd="0" destOrd="1" presId="urn:microsoft.com/office/officeart/2005/8/layout/list1"/>
    <dgm:cxn modelId="{D44428AF-4F33-49E3-B394-E18644C10F49}" srcId="{9C6452FA-01DB-4268-9D11-7D5309E59594}" destId="{F247FCDC-CAE6-4F25-BF85-4B4F18A0C3A5}" srcOrd="1" destOrd="0" parTransId="{67C7D280-0BED-4E91-888E-D3B9B5527681}" sibTransId="{F05EA533-8A03-4979-AFE4-A54C25A15820}"/>
    <dgm:cxn modelId="{08738DC2-2FA5-4016-9AB7-CBD70BC44684}" type="presOf" srcId="{75B36D7D-C549-4C41-B5CF-F05EFDA6EEF3}" destId="{46D551D7-B307-4954-B956-6A2A701B0280}" srcOrd="0" destOrd="2" presId="urn:microsoft.com/office/officeart/2005/8/layout/list1"/>
    <dgm:cxn modelId="{88BE29C4-7179-4BE6-A802-9ADDA48E726D}" srcId="{9C6452FA-01DB-4268-9D11-7D5309E59594}" destId="{5847552D-05F9-4D36-860D-32228A0F1A7C}" srcOrd="0" destOrd="0" parTransId="{A49D1504-94FB-40DF-A967-8E88FD85AE3F}" sibTransId="{4CA22EBF-943A-4DF2-82BB-29C519C315F7}"/>
    <dgm:cxn modelId="{60F6A4DB-8A8E-4FD7-9651-35D297C7E305}" type="presOf" srcId="{F60A78C2-7BD5-4282-80E1-7C0D7EB2F44A}" destId="{40C609FA-6B1C-435A-819F-EFBB1F47BBAB}" srcOrd="0" destOrd="2" presId="urn:microsoft.com/office/officeart/2005/8/layout/list1"/>
    <dgm:cxn modelId="{2684CEED-9A56-4E1B-AE75-DC19231E7C36}" srcId="{BDF19EBC-8560-4506-A545-0885BC4C4F07}" destId="{75B36D7D-C549-4C41-B5CF-F05EFDA6EEF3}" srcOrd="2" destOrd="0" parTransId="{D647383C-A922-4F3A-8169-E4875549EC3D}" sibTransId="{11A7CE54-D18E-4818-8C58-689EF73C8460}"/>
    <dgm:cxn modelId="{C7C91148-9268-446D-BEA8-A854B3065200}" type="presParOf" srcId="{1711E84A-B434-4A7F-85D6-284A8D1E3D8F}" destId="{FEB4BA56-058F-4DF5-9198-0C90249ABEA0}" srcOrd="0" destOrd="0" presId="urn:microsoft.com/office/officeart/2005/8/layout/list1"/>
    <dgm:cxn modelId="{DFEC4F1F-346C-4FD0-9CE5-F19D0890ED5E}" type="presParOf" srcId="{FEB4BA56-058F-4DF5-9198-0C90249ABEA0}" destId="{D8276C58-C00E-4809-9691-6F6737FE0B28}" srcOrd="0" destOrd="0" presId="urn:microsoft.com/office/officeart/2005/8/layout/list1"/>
    <dgm:cxn modelId="{2AC8F242-7436-4017-AFAD-B520D94280D7}" type="presParOf" srcId="{FEB4BA56-058F-4DF5-9198-0C90249ABEA0}" destId="{DB7E9F37-9CA8-432D-80F6-9420767696A8}" srcOrd="1" destOrd="0" presId="urn:microsoft.com/office/officeart/2005/8/layout/list1"/>
    <dgm:cxn modelId="{40F3AB32-F7E9-4761-8401-A9AC94365424}" type="presParOf" srcId="{1711E84A-B434-4A7F-85D6-284A8D1E3D8F}" destId="{9F226E49-CD44-497F-AEE0-A64B4014CF7C}" srcOrd="1" destOrd="0" presId="urn:microsoft.com/office/officeart/2005/8/layout/list1"/>
    <dgm:cxn modelId="{2AB2855D-0821-42F2-865A-011990261287}" type="presParOf" srcId="{1711E84A-B434-4A7F-85D6-284A8D1E3D8F}" destId="{40C609FA-6B1C-435A-819F-EFBB1F47BBAB}" srcOrd="2" destOrd="0" presId="urn:microsoft.com/office/officeart/2005/8/layout/list1"/>
    <dgm:cxn modelId="{0B32ADB8-3506-4C61-A193-8D46FA6B6953}" type="presParOf" srcId="{1711E84A-B434-4A7F-85D6-284A8D1E3D8F}" destId="{EF43358E-3DF7-4E17-A6DA-280C3589C5D8}" srcOrd="3" destOrd="0" presId="urn:microsoft.com/office/officeart/2005/8/layout/list1"/>
    <dgm:cxn modelId="{38F5F647-C2DB-483B-B8E2-C22CAE7A1538}" type="presParOf" srcId="{1711E84A-B434-4A7F-85D6-284A8D1E3D8F}" destId="{1C599A1A-1FB3-4100-A94E-49BE49028FD5}" srcOrd="4" destOrd="0" presId="urn:microsoft.com/office/officeart/2005/8/layout/list1"/>
    <dgm:cxn modelId="{67B36FA9-086E-4631-A1C9-F9500604E608}" type="presParOf" srcId="{1C599A1A-1FB3-4100-A94E-49BE49028FD5}" destId="{D7969AF6-4E01-4555-8F61-D31EF0DE7C7B}" srcOrd="0" destOrd="0" presId="urn:microsoft.com/office/officeart/2005/8/layout/list1"/>
    <dgm:cxn modelId="{0113A676-25BB-4F5F-9319-A1019B2753CB}" type="presParOf" srcId="{1C599A1A-1FB3-4100-A94E-49BE49028FD5}" destId="{2503765F-D4A5-4032-B757-02A35BB65327}" srcOrd="1" destOrd="0" presId="urn:microsoft.com/office/officeart/2005/8/layout/list1"/>
    <dgm:cxn modelId="{B7AF3BE7-2295-4B14-A3C9-ECFC163ED804}" type="presParOf" srcId="{1711E84A-B434-4A7F-85D6-284A8D1E3D8F}" destId="{5AFE1A1F-5005-450E-814B-D29DE430DDFE}" srcOrd="5" destOrd="0" presId="urn:microsoft.com/office/officeart/2005/8/layout/list1"/>
    <dgm:cxn modelId="{B599C86C-F327-4E8A-B744-5C5C1FEC0C47}" type="presParOf" srcId="{1711E84A-B434-4A7F-85D6-284A8D1E3D8F}" destId="{46D551D7-B307-4954-B956-6A2A701B028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030356-BF88-48D3-BB38-D387E02BB266}"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D26619ED-7824-4980-A70F-663369A71467}">
      <dgm:prSet custT="1"/>
      <dgm:spPr>
        <a:solidFill>
          <a:srgbClr val="58696B"/>
        </a:solidFill>
      </dgm:spPr>
      <dgm:t>
        <a:bodyPr/>
        <a:lstStyle/>
        <a:p>
          <a:r>
            <a:rPr lang="en-US" sz="3000" b="1" dirty="0">
              <a:latin typeface="Calibri" panose="020F0502020204030204" pitchFamily="34" charset="0"/>
              <a:ea typeface="Calibri" panose="020F0502020204030204" pitchFamily="34" charset="0"/>
              <a:cs typeface="Calibri" panose="020F0502020204030204" pitchFamily="34" charset="0"/>
            </a:rPr>
            <a:t>What is the unwelcome conduct or communication?</a:t>
          </a:r>
          <a:endParaRPr lang="en-US" sz="3000" dirty="0">
            <a:latin typeface="Calibri" panose="020F0502020204030204" pitchFamily="34" charset="0"/>
            <a:ea typeface="Calibri" panose="020F0502020204030204" pitchFamily="34" charset="0"/>
            <a:cs typeface="Calibri" panose="020F0502020204030204" pitchFamily="34" charset="0"/>
          </a:endParaRPr>
        </a:p>
      </dgm:t>
    </dgm:pt>
    <dgm:pt modelId="{3389E464-ACEB-4341-A0ED-D85F4D27E271}" type="parTrans" cxnId="{81D2CC83-DD76-4358-A249-8B3D2F8041EB}">
      <dgm:prSet/>
      <dgm:spPr/>
      <dgm:t>
        <a:bodyPr/>
        <a:lstStyle/>
        <a:p>
          <a:endParaRPr lang="en-US"/>
        </a:p>
      </dgm:t>
    </dgm:pt>
    <dgm:pt modelId="{DE891FB1-D224-469E-B796-7912E0BEE21A}" type="sibTrans" cxnId="{81D2CC83-DD76-4358-A249-8B3D2F8041EB}">
      <dgm:prSet/>
      <dgm:spPr/>
      <dgm:t>
        <a:bodyPr/>
        <a:lstStyle/>
        <a:p>
          <a:endParaRPr lang="en-US"/>
        </a:p>
      </dgm:t>
    </dgm:pt>
    <dgm:pt modelId="{AA382BA0-4B6B-4C37-86E7-57605B91B8B9}" type="pres">
      <dgm:prSet presAssocID="{53030356-BF88-48D3-BB38-D387E02BB266}" presName="diagram" presStyleCnt="0">
        <dgm:presLayoutVars>
          <dgm:dir/>
          <dgm:resizeHandles val="exact"/>
        </dgm:presLayoutVars>
      </dgm:prSet>
      <dgm:spPr/>
    </dgm:pt>
    <dgm:pt modelId="{C5A777DE-655F-432E-84F2-BF8AD9D2C7A6}" type="pres">
      <dgm:prSet presAssocID="{D26619ED-7824-4980-A70F-663369A71467}" presName="node" presStyleLbl="node1" presStyleIdx="0" presStyleCnt="1" custScaleX="82873" custScaleY="97906" custLinFactNeighborY="-5679">
        <dgm:presLayoutVars>
          <dgm:bulletEnabled val="1"/>
        </dgm:presLayoutVars>
      </dgm:prSet>
      <dgm:spPr/>
    </dgm:pt>
  </dgm:ptLst>
  <dgm:cxnLst>
    <dgm:cxn modelId="{81D2CC83-DD76-4358-A249-8B3D2F8041EB}" srcId="{53030356-BF88-48D3-BB38-D387E02BB266}" destId="{D26619ED-7824-4980-A70F-663369A71467}" srcOrd="0" destOrd="0" parTransId="{3389E464-ACEB-4341-A0ED-D85F4D27E271}" sibTransId="{DE891FB1-D224-469E-B796-7912E0BEE21A}"/>
    <dgm:cxn modelId="{4EB0D8BB-8BBA-490D-8C6F-87A525543AB2}" type="presOf" srcId="{53030356-BF88-48D3-BB38-D387E02BB266}" destId="{AA382BA0-4B6B-4C37-86E7-57605B91B8B9}" srcOrd="0" destOrd="0" presId="urn:microsoft.com/office/officeart/2005/8/layout/default"/>
    <dgm:cxn modelId="{3A3417E5-31A4-40BB-A94A-3CF2A29C4B94}" type="presOf" srcId="{D26619ED-7824-4980-A70F-663369A71467}" destId="{C5A777DE-655F-432E-84F2-BF8AD9D2C7A6}" srcOrd="0" destOrd="0" presId="urn:microsoft.com/office/officeart/2005/8/layout/default"/>
    <dgm:cxn modelId="{2AD23373-D85D-4FD1-9BF8-62377E20A61B}" type="presParOf" srcId="{AA382BA0-4B6B-4C37-86E7-57605B91B8B9}" destId="{C5A777DE-655F-432E-84F2-BF8AD9D2C7A6}"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030356-BF88-48D3-BB38-D387E02BB266}"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D26619ED-7824-4980-A70F-663369A71467}">
      <dgm:prSet custT="1"/>
      <dgm:spPr>
        <a:solidFill>
          <a:srgbClr val="58696B"/>
        </a:solidFill>
      </dgm:spPr>
      <dgm:t>
        <a:bodyPr/>
        <a:lstStyle/>
        <a:p>
          <a:r>
            <a:rPr lang="en-US" sz="3000" b="1" dirty="0">
              <a:latin typeface="Calibri" panose="020F0502020204030204" pitchFamily="34" charset="0"/>
              <a:ea typeface="Calibri" panose="020F0502020204030204" pitchFamily="34" charset="0"/>
              <a:cs typeface="Calibri" panose="020F0502020204030204" pitchFamily="34" charset="0"/>
            </a:rPr>
            <a:t>How is it connected to a protected class?</a:t>
          </a:r>
          <a:endParaRPr lang="en-US" sz="3000" dirty="0">
            <a:latin typeface="Calibri" panose="020F0502020204030204" pitchFamily="34" charset="0"/>
            <a:ea typeface="Calibri" panose="020F0502020204030204" pitchFamily="34" charset="0"/>
            <a:cs typeface="Calibri" panose="020F0502020204030204" pitchFamily="34" charset="0"/>
          </a:endParaRPr>
        </a:p>
      </dgm:t>
    </dgm:pt>
    <dgm:pt modelId="{3389E464-ACEB-4341-A0ED-D85F4D27E271}" type="parTrans" cxnId="{81D2CC83-DD76-4358-A249-8B3D2F8041EB}">
      <dgm:prSet/>
      <dgm:spPr/>
      <dgm:t>
        <a:bodyPr/>
        <a:lstStyle/>
        <a:p>
          <a:endParaRPr lang="en-US"/>
        </a:p>
      </dgm:t>
    </dgm:pt>
    <dgm:pt modelId="{DE891FB1-D224-469E-B796-7912E0BEE21A}" type="sibTrans" cxnId="{81D2CC83-DD76-4358-A249-8B3D2F8041EB}">
      <dgm:prSet/>
      <dgm:spPr/>
      <dgm:t>
        <a:bodyPr/>
        <a:lstStyle/>
        <a:p>
          <a:endParaRPr lang="en-US"/>
        </a:p>
      </dgm:t>
    </dgm:pt>
    <dgm:pt modelId="{AA382BA0-4B6B-4C37-86E7-57605B91B8B9}" type="pres">
      <dgm:prSet presAssocID="{53030356-BF88-48D3-BB38-D387E02BB266}" presName="diagram" presStyleCnt="0">
        <dgm:presLayoutVars>
          <dgm:dir/>
          <dgm:resizeHandles val="exact"/>
        </dgm:presLayoutVars>
      </dgm:prSet>
      <dgm:spPr/>
    </dgm:pt>
    <dgm:pt modelId="{C5A777DE-655F-432E-84F2-BF8AD9D2C7A6}" type="pres">
      <dgm:prSet presAssocID="{D26619ED-7824-4980-A70F-663369A71467}" presName="node" presStyleLbl="node1" presStyleIdx="0" presStyleCnt="1" custScaleX="82873" custScaleY="97906" custLinFactNeighborY="-5679">
        <dgm:presLayoutVars>
          <dgm:bulletEnabled val="1"/>
        </dgm:presLayoutVars>
      </dgm:prSet>
      <dgm:spPr/>
    </dgm:pt>
  </dgm:ptLst>
  <dgm:cxnLst>
    <dgm:cxn modelId="{81D2CC83-DD76-4358-A249-8B3D2F8041EB}" srcId="{53030356-BF88-48D3-BB38-D387E02BB266}" destId="{D26619ED-7824-4980-A70F-663369A71467}" srcOrd="0" destOrd="0" parTransId="{3389E464-ACEB-4341-A0ED-D85F4D27E271}" sibTransId="{DE891FB1-D224-469E-B796-7912E0BEE21A}"/>
    <dgm:cxn modelId="{4EB0D8BB-8BBA-490D-8C6F-87A525543AB2}" type="presOf" srcId="{53030356-BF88-48D3-BB38-D387E02BB266}" destId="{AA382BA0-4B6B-4C37-86E7-57605B91B8B9}" srcOrd="0" destOrd="0" presId="urn:microsoft.com/office/officeart/2005/8/layout/default"/>
    <dgm:cxn modelId="{3A3417E5-31A4-40BB-A94A-3CF2A29C4B94}" type="presOf" srcId="{D26619ED-7824-4980-A70F-663369A71467}" destId="{C5A777DE-655F-432E-84F2-BF8AD9D2C7A6}" srcOrd="0" destOrd="0" presId="urn:microsoft.com/office/officeart/2005/8/layout/default"/>
    <dgm:cxn modelId="{2AD23373-D85D-4FD1-9BF8-62377E20A61B}" type="presParOf" srcId="{AA382BA0-4B6B-4C37-86E7-57605B91B8B9}" destId="{C5A777DE-655F-432E-84F2-BF8AD9D2C7A6}"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030356-BF88-48D3-BB38-D387E02BB266}"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D26619ED-7824-4980-A70F-663369A71467}">
      <dgm:prSet custT="1"/>
      <dgm:spPr>
        <a:solidFill>
          <a:srgbClr val="58696B"/>
        </a:solidFill>
      </dgm:spPr>
      <dgm:t>
        <a:bodyPr/>
        <a:lstStyle/>
        <a:p>
          <a:r>
            <a:rPr lang="en-US" sz="3000" b="1" dirty="0">
              <a:latin typeface="Calibri" panose="020F0502020204030204" pitchFamily="34" charset="0"/>
              <a:ea typeface="Calibri" panose="020F0502020204030204" pitchFamily="34" charset="0"/>
              <a:cs typeface="Calibri" panose="020F0502020204030204" pitchFamily="34" charset="0"/>
            </a:rPr>
            <a:t>Did the unwelcome conduct impact their access to educational benefits or opportunities?</a:t>
          </a:r>
          <a:endParaRPr lang="en-US" sz="3000" dirty="0">
            <a:latin typeface="Calibri" panose="020F0502020204030204" pitchFamily="34" charset="0"/>
            <a:ea typeface="Calibri" panose="020F0502020204030204" pitchFamily="34" charset="0"/>
            <a:cs typeface="Calibri" panose="020F0502020204030204" pitchFamily="34" charset="0"/>
          </a:endParaRPr>
        </a:p>
      </dgm:t>
    </dgm:pt>
    <dgm:pt modelId="{3389E464-ACEB-4341-A0ED-D85F4D27E271}" type="parTrans" cxnId="{81D2CC83-DD76-4358-A249-8B3D2F8041EB}">
      <dgm:prSet/>
      <dgm:spPr/>
      <dgm:t>
        <a:bodyPr/>
        <a:lstStyle/>
        <a:p>
          <a:endParaRPr lang="en-US"/>
        </a:p>
      </dgm:t>
    </dgm:pt>
    <dgm:pt modelId="{DE891FB1-D224-469E-B796-7912E0BEE21A}" type="sibTrans" cxnId="{81D2CC83-DD76-4358-A249-8B3D2F8041EB}">
      <dgm:prSet/>
      <dgm:spPr/>
      <dgm:t>
        <a:bodyPr/>
        <a:lstStyle/>
        <a:p>
          <a:endParaRPr lang="en-US"/>
        </a:p>
      </dgm:t>
    </dgm:pt>
    <dgm:pt modelId="{AA382BA0-4B6B-4C37-86E7-57605B91B8B9}" type="pres">
      <dgm:prSet presAssocID="{53030356-BF88-48D3-BB38-D387E02BB266}" presName="diagram" presStyleCnt="0">
        <dgm:presLayoutVars>
          <dgm:dir/>
          <dgm:resizeHandles val="exact"/>
        </dgm:presLayoutVars>
      </dgm:prSet>
      <dgm:spPr/>
    </dgm:pt>
    <dgm:pt modelId="{C5A777DE-655F-432E-84F2-BF8AD9D2C7A6}" type="pres">
      <dgm:prSet presAssocID="{D26619ED-7824-4980-A70F-663369A71467}" presName="node" presStyleLbl="node1" presStyleIdx="0" presStyleCnt="1" custScaleX="82873" custScaleY="97906" custLinFactNeighborY="-5679">
        <dgm:presLayoutVars>
          <dgm:bulletEnabled val="1"/>
        </dgm:presLayoutVars>
      </dgm:prSet>
      <dgm:spPr/>
    </dgm:pt>
  </dgm:ptLst>
  <dgm:cxnLst>
    <dgm:cxn modelId="{81D2CC83-DD76-4358-A249-8B3D2F8041EB}" srcId="{53030356-BF88-48D3-BB38-D387E02BB266}" destId="{D26619ED-7824-4980-A70F-663369A71467}" srcOrd="0" destOrd="0" parTransId="{3389E464-ACEB-4341-A0ED-D85F4D27E271}" sibTransId="{DE891FB1-D224-469E-B796-7912E0BEE21A}"/>
    <dgm:cxn modelId="{4EB0D8BB-8BBA-490D-8C6F-87A525543AB2}" type="presOf" srcId="{53030356-BF88-48D3-BB38-D387E02BB266}" destId="{AA382BA0-4B6B-4C37-86E7-57605B91B8B9}" srcOrd="0" destOrd="0" presId="urn:microsoft.com/office/officeart/2005/8/layout/default"/>
    <dgm:cxn modelId="{3A3417E5-31A4-40BB-A94A-3CF2A29C4B94}" type="presOf" srcId="{D26619ED-7824-4980-A70F-663369A71467}" destId="{C5A777DE-655F-432E-84F2-BF8AD9D2C7A6}" srcOrd="0" destOrd="0" presId="urn:microsoft.com/office/officeart/2005/8/layout/default"/>
    <dgm:cxn modelId="{2AD23373-D85D-4FD1-9BF8-62377E20A61B}" type="presParOf" srcId="{AA382BA0-4B6B-4C37-86E7-57605B91B8B9}" destId="{C5A777DE-655F-432E-84F2-BF8AD9D2C7A6}"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030356-BF88-48D3-BB38-D387E02BB266}"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D26619ED-7824-4980-A70F-663369A71467}">
      <dgm:prSet custT="1"/>
      <dgm:spPr>
        <a:solidFill>
          <a:srgbClr val="58696B"/>
        </a:solidFill>
      </dgm:spPr>
      <dgm:t>
        <a:bodyPr/>
        <a:lstStyle/>
        <a:p>
          <a:r>
            <a:rPr lang="en-US" sz="3000" b="1" dirty="0">
              <a:latin typeface="Calibri" panose="020F0502020204030204" pitchFamily="34" charset="0"/>
              <a:ea typeface="Calibri" panose="020F0502020204030204" pitchFamily="34" charset="0"/>
              <a:cs typeface="Calibri" panose="020F0502020204030204" pitchFamily="34" charset="0"/>
            </a:rPr>
            <a:t>Did the unwelcome conduct create an intimidating, offensive, or hostile environment at school? </a:t>
          </a:r>
          <a:endParaRPr lang="en-US" sz="3000" dirty="0">
            <a:latin typeface="Calibri" panose="020F0502020204030204" pitchFamily="34" charset="0"/>
            <a:ea typeface="Calibri" panose="020F0502020204030204" pitchFamily="34" charset="0"/>
            <a:cs typeface="Calibri" panose="020F0502020204030204" pitchFamily="34" charset="0"/>
          </a:endParaRPr>
        </a:p>
      </dgm:t>
    </dgm:pt>
    <dgm:pt modelId="{3389E464-ACEB-4341-A0ED-D85F4D27E271}" type="parTrans" cxnId="{81D2CC83-DD76-4358-A249-8B3D2F8041EB}">
      <dgm:prSet/>
      <dgm:spPr/>
      <dgm:t>
        <a:bodyPr/>
        <a:lstStyle/>
        <a:p>
          <a:endParaRPr lang="en-US"/>
        </a:p>
      </dgm:t>
    </dgm:pt>
    <dgm:pt modelId="{DE891FB1-D224-469E-B796-7912E0BEE21A}" type="sibTrans" cxnId="{81D2CC83-DD76-4358-A249-8B3D2F8041EB}">
      <dgm:prSet/>
      <dgm:spPr/>
      <dgm:t>
        <a:bodyPr/>
        <a:lstStyle/>
        <a:p>
          <a:endParaRPr lang="en-US"/>
        </a:p>
      </dgm:t>
    </dgm:pt>
    <dgm:pt modelId="{AA382BA0-4B6B-4C37-86E7-57605B91B8B9}" type="pres">
      <dgm:prSet presAssocID="{53030356-BF88-48D3-BB38-D387E02BB266}" presName="diagram" presStyleCnt="0">
        <dgm:presLayoutVars>
          <dgm:dir/>
          <dgm:resizeHandles val="exact"/>
        </dgm:presLayoutVars>
      </dgm:prSet>
      <dgm:spPr/>
    </dgm:pt>
    <dgm:pt modelId="{C5A777DE-655F-432E-84F2-BF8AD9D2C7A6}" type="pres">
      <dgm:prSet presAssocID="{D26619ED-7824-4980-A70F-663369A71467}" presName="node" presStyleLbl="node1" presStyleIdx="0" presStyleCnt="1" custScaleX="82873" custScaleY="97906" custLinFactNeighborY="-5679">
        <dgm:presLayoutVars>
          <dgm:bulletEnabled val="1"/>
        </dgm:presLayoutVars>
      </dgm:prSet>
      <dgm:spPr/>
    </dgm:pt>
  </dgm:ptLst>
  <dgm:cxnLst>
    <dgm:cxn modelId="{81D2CC83-DD76-4358-A249-8B3D2F8041EB}" srcId="{53030356-BF88-48D3-BB38-D387E02BB266}" destId="{D26619ED-7824-4980-A70F-663369A71467}" srcOrd="0" destOrd="0" parTransId="{3389E464-ACEB-4341-A0ED-D85F4D27E271}" sibTransId="{DE891FB1-D224-469E-B796-7912E0BEE21A}"/>
    <dgm:cxn modelId="{4EB0D8BB-8BBA-490D-8C6F-87A525543AB2}" type="presOf" srcId="{53030356-BF88-48D3-BB38-D387E02BB266}" destId="{AA382BA0-4B6B-4C37-86E7-57605B91B8B9}" srcOrd="0" destOrd="0" presId="urn:microsoft.com/office/officeart/2005/8/layout/default"/>
    <dgm:cxn modelId="{3A3417E5-31A4-40BB-A94A-3CF2A29C4B94}" type="presOf" srcId="{D26619ED-7824-4980-A70F-663369A71467}" destId="{C5A777DE-655F-432E-84F2-BF8AD9D2C7A6}" srcOrd="0" destOrd="0" presId="urn:microsoft.com/office/officeart/2005/8/layout/default"/>
    <dgm:cxn modelId="{2AD23373-D85D-4FD1-9BF8-62377E20A61B}" type="presParOf" srcId="{AA382BA0-4B6B-4C37-86E7-57605B91B8B9}" destId="{C5A777DE-655F-432E-84F2-BF8AD9D2C7A6}"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030356-BF88-48D3-BB38-D387E02BB266}"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D26619ED-7824-4980-A70F-663369A71467}">
      <dgm:prSet custT="1"/>
      <dgm:spPr>
        <a:solidFill>
          <a:srgbClr val="58696B"/>
        </a:solidFill>
      </dgm:spPr>
      <dgm:t>
        <a:bodyPr/>
        <a:lstStyle/>
        <a:p>
          <a:r>
            <a:rPr lang="en-US" sz="3000" b="1" dirty="0">
              <a:latin typeface="Calibri" panose="020F0502020204030204" pitchFamily="34" charset="0"/>
              <a:ea typeface="Calibri" panose="020F0502020204030204" pitchFamily="34" charset="0"/>
              <a:cs typeface="Calibri" panose="020F0502020204030204" pitchFamily="34" charset="0"/>
            </a:rPr>
            <a:t>What is the unwelcome conduct?</a:t>
          </a:r>
          <a:endParaRPr lang="en-US" sz="3000" dirty="0">
            <a:latin typeface="Calibri" panose="020F0502020204030204" pitchFamily="34" charset="0"/>
            <a:ea typeface="Calibri" panose="020F0502020204030204" pitchFamily="34" charset="0"/>
            <a:cs typeface="Calibri" panose="020F0502020204030204" pitchFamily="34" charset="0"/>
          </a:endParaRPr>
        </a:p>
      </dgm:t>
    </dgm:pt>
    <dgm:pt modelId="{3389E464-ACEB-4341-A0ED-D85F4D27E271}" type="parTrans" cxnId="{81D2CC83-DD76-4358-A249-8B3D2F8041EB}">
      <dgm:prSet/>
      <dgm:spPr/>
      <dgm:t>
        <a:bodyPr/>
        <a:lstStyle/>
        <a:p>
          <a:endParaRPr lang="en-US"/>
        </a:p>
      </dgm:t>
    </dgm:pt>
    <dgm:pt modelId="{DE891FB1-D224-469E-B796-7912E0BEE21A}" type="sibTrans" cxnId="{81D2CC83-DD76-4358-A249-8B3D2F8041EB}">
      <dgm:prSet/>
      <dgm:spPr/>
      <dgm:t>
        <a:bodyPr/>
        <a:lstStyle/>
        <a:p>
          <a:endParaRPr lang="en-US"/>
        </a:p>
      </dgm:t>
    </dgm:pt>
    <dgm:pt modelId="{AA382BA0-4B6B-4C37-86E7-57605B91B8B9}" type="pres">
      <dgm:prSet presAssocID="{53030356-BF88-48D3-BB38-D387E02BB266}" presName="diagram" presStyleCnt="0">
        <dgm:presLayoutVars>
          <dgm:dir/>
          <dgm:resizeHandles val="exact"/>
        </dgm:presLayoutVars>
      </dgm:prSet>
      <dgm:spPr/>
    </dgm:pt>
    <dgm:pt modelId="{C5A777DE-655F-432E-84F2-BF8AD9D2C7A6}" type="pres">
      <dgm:prSet presAssocID="{D26619ED-7824-4980-A70F-663369A71467}" presName="node" presStyleLbl="node1" presStyleIdx="0" presStyleCnt="1" custScaleX="82873" custScaleY="97906" custLinFactNeighborY="-5679">
        <dgm:presLayoutVars>
          <dgm:bulletEnabled val="1"/>
        </dgm:presLayoutVars>
      </dgm:prSet>
      <dgm:spPr/>
    </dgm:pt>
  </dgm:ptLst>
  <dgm:cxnLst>
    <dgm:cxn modelId="{81D2CC83-DD76-4358-A249-8B3D2F8041EB}" srcId="{53030356-BF88-48D3-BB38-D387E02BB266}" destId="{D26619ED-7824-4980-A70F-663369A71467}" srcOrd="0" destOrd="0" parTransId="{3389E464-ACEB-4341-A0ED-D85F4D27E271}" sibTransId="{DE891FB1-D224-469E-B796-7912E0BEE21A}"/>
    <dgm:cxn modelId="{4EB0D8BB-8BBA-490D-8C6F-87A525543AB2}" type="presOf" srcId="{53030356-BF88-48D3-BB38-D387E02BB266}" destId="{AA382BA0-4B6B-4C37-86E7-57605B91B8B9}" srcOrd="0" destOrd="0" presId="urn:microsoft.com/office/officeart/2005/8/layout/default"/>
    <dgm:cxn modelId="{3A3417E5-31A4-40BB-A94A-3CF2A29C4B94}" type="presOf" srcId="{D26619ED-7824-4980-A70F-663369A71467}" destId="{C5A777DE-655F-432E-84F2-BF8AD9D2C7A6}" srcOrd="0" destOrd="0" presId="urn:microsoft.com/office/officeart/2005/8/layout/default"/>
    <dgm:cxn modelId="{2AD23373-D85D-4FD1-9BF8-62377E20A61B}" type="presParOf" srcId="{AA382BA0-4B6B-4C37-86E7-57605B91B8B9}" destId="{C5A777DE-655F-432E-84F2-BF8AD9D2C7A6}"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030356-BF88-48D3-BB38-D387E02BB266}"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D26619ED-7824-4980-A70F-663369A71467}">
      <dgm:prSet custT="1"/>
      <dgm:spPr>
        <a:solidFill>
          <a:srgbClr val="58696B"/>
        </a:solidFill>
      </dgm:spPr>
      <dgm:t>
        <a:bodyPr/>
        <a:lstStyle/>
        <a:p>
          <a:r>
            <a:rPr lang="en-US" sz="3000" b="1" dirty="0">
              <a:latin typeface="Calibri" panose="020F0502020204030204" pitchFamily="34" charset="0"/>
              <a:ea typeface="Calibri" panose="020F0502020204030204" pitchFamily="34" charset="0"/>
              <a:cs typeface="Calibri" panose="020F0502020204030204" pitchFamily="34" charset="0"/>
            </a:rPr>
            <a:t>Did the unwelcome conduct create an intimidating, offensive, or hostile environment at school? </a:t>
          </a:r>
          <a:endParaRPr lang="en-US" sz="3000" dirty="0">
            <a:latin typeface="Calibri" panose="020F0502020204030204" pitchFamily="34" charset="0"/>
            <a:ea typeface="Calibri" panose="020F0502020204030204" pitchFamily="34" charset="0"/>
            <a:cs typeface="Calibri" panose="020F0502020204030204" pitchFamily="34" charset="0"/>
          </a:endParaRPr>
        </a:p>
      </dgm:t>
    </dgm:pt>
    <dgm:pt modelId="{3389E464-ACEB-4341-A0ED-D85F4D27E271}" type="parTrans" cxnId="{81D2CC83-DD76-4358-A249-8B3D2F8041EB}">
      <dgm:prSet/>
      <dgm:spPr/>
      <dgm:t>
        <a:bodyPr/>
        <a:lstStyle/>
        <a:p>
          <a:endParaRPr lang="en-US"/>
        </a:p>
      </dgm:t>
    </dgm:pt>
    <dgm:pt modelId="{DE891FB1-D224-469E-B796-7912E0BEE21A}" type="sibTrans" cxnId="{81D2CC83-DD76-4358-A249-8B3D2F8041EB}">
      <dgm:prSet/>
      <dgm:spPr/>
      <dgm:t>
        <a:bodyPr/>
        <a:lstStyle/>
        <a:p>
          <a:endParaRPr lang="en-US"/>
        </a:p>
      </dgm:t>
    </dgm:pt>
    <dgm:pt modelId="{AA382BA0-4B6B-4C37-86E7-57605B91B8B9}" type="pres">
      <dgm:prSet presAssocID="{53030356-BF88-48D3-BB38-D387E02BB266}" presName="diagram" presStyleCnt="0">
        <dgm:presLayoutVars>
          <dgm:dir/>
          <dgm:resizeHandles val="exact"/>
        </dgm:presLayoutVars>
      </dgm:prSet>
      <dgm:spPr/>
    </dgm:pt>
    <dgm:pt modelId="{C5A777DE-655F-432E-84F2-BF8AD9D2C7A6}" type="pres">
      <dgm:prSet presAssocID="{D26619ED-7824-4980-A70F-663369A71467}" presName="node" presStyleLbl="node1" presStyleIdx="0" presStyleCnt="1" custScaleX="90728" custScaleY="105029" custLinFactNeighborY="-5679">
        <dgm:presLayoutVars>
          <dgm:bulletEnabled val="1"/>
        </dgm:presLayoutVars>
      </dgm:prSet>
      <dgm:spPr/>
    </dgm:pt>
  </dgm:ptLst>
  <dgm:cxnLst>
    <dgm:cxn modelId="{81D2CC83-DD76-4358-A249-8B3D2F8041EB}" srcId="{53030356-BF88-48D3-BB38-D387E02BB266}" destId="{D26619ED-7824-4980-A70F-663369A71467}" srcOrd="0" destOrd="0" parTransId="{3389E464-ACEB-4341-A0ED-D85F4D27E271}" sibTransId="{DE891FB1-D224-469E-B796-7912E0BEE21A}"/>
    <dgm:cxn modelId="{4EB0D8BB-8BBA-490D-8C6F-87A525543AB2}" type="presOf" srcId="{53030356-BF88-48D3-BB38-D387E02BB266}" destId="{AA382BA0-4B6B-4C37-86E7-57605B91B8B9}" srcOrd="0" destOrd="0" presId="urn:microsoft.com/office/officeart/2005/8/layout/default"/>
    <dgm:cxn modelId="{3A3417E5-31A4-40BB-A94A-3CF2A29C4B94}" type="presOf" srcId="{D26619ED-7824-4980-A70F-663369A71467}" destId="{C5A777DE-655F-432E-84F2-BF8AD9D2C7A6}" srcOrd="0" destOrd="0" presId="urn:microsoft.com/office/officeart/2005/8/layout/default"/>
    <dgm:cxn modelId="{2AD23373-D85D-4FD1-9BF8-62377E20A61B}" type="presParOf" srcId="{AA382BA0-4B6B-4C37-86E7-57605B91B8B9}" destId="{C5A777DE-655F-432E-84F2-BF8AD9D2C7A6}"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E432B-FF3C-42B3-AD83-D7AA5C5E1FD3}">
      <dsp:nvSpPr>
        <dsp:cNvPr id="0" name=""/>
        <dsp:cNvSpPr/>
      </dsp:nvSpPr>
      <dsp:spPr>
        <a:xfrm>
          <a:off x="762667" y="1637"/>
          <a:ext cx="2023882" cy="121432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Lowered academic achievement and aspirations</a:t>
          </a:r>
        </a:p>
      </dsp:txBody>
      <dsp:txXfrm>
        <a:off x="762667" y="1637"/>
        <a:ext cx="2023882" cy="1214329"/>
      </dsp:txXfrm>
    </dsp:sp>
    <dsp:sp modelId="{F10B5D4E-BC51-4BCD-89BC-3B50D546D68D}">
      <dsp:nvSpPr>
        <dsp:cNvPr id="0" name=""/>
        <dsp:cNvSpPr/>
      </dsp:nvSpPr>
      <dsp:spPr>
        <a:xfrm>
          <a:off x="2988937" y="1637"/>
          <a:ext cx="2023882" cy="121432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Increased anxiety</a:t>
          </a:r>
        </a:p>
      </dsp:txBody>
      <dsp:txXfrm>
        <a:off x="2988937" y="1637"/>
        <a:ext cx="2023882" cy="1214329"/>
      </dsp:txXfrm>
    </dsp:sp>
    <dsp:sp modelId="{BD6F36B5-48C1-47E5-BEB3-A573F796682A}">
      <dsp:nvSpPr>
        <dsp:cNvPr id="0" name=""/>
        <dsp:cNvSpPr/>
      </dsp:nvSpPr>
      <dsp:spPr>
        <a:xfrm>
          <a:off x="5215208" y="1637"/>
          <a:ext cx="2023882" cy="121432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Loss of self-esteem and confidence</a:t>
          </a:r>
        </a:p>
      </dsp:txBody>
      <dsp:txXfrm>
        <a:off x="5215208" y="1637"/>
        <a:ext cx="2023882" cy="1214329"/>
      </dsp:txXfrm>
    </dsp:sp>
    <dsp:sp modelId="{CF0F5311-70B4-4E4C-B260-49B421117445}">
      <dsp:nvSpPr>
        <dsp:cNvPr id="0" name=""/>
        <dsp:cNvSpPr/>
      </dsp:nvSpPr>
      <dsp:spPr>
        <a:xfrm>
          <a:off x="762667" y="1418355"/>
          <a:ext cx="2023882" cy="121432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Depression and post-traumatic stress</a:t>
          </a:r>
        </a:p>
      </dsp:txBody>
      <dsp:txXfrm>
        <a:off x="762667" y="1418355"/>
        <a:ext cx="2023882" cy="1214329"/>
      </dsp:txXfrm>
    </dsp:sp>
    <dsp:sp modelId="{87AF6160-F259-4A30-AEBC-3EFAD79B1FCC}">
      <dsp:nvSpPr>
        <dsp:cNvPr id="0" name=""/>
        <dsp:cNvSpPr/>
      </dsp:nvSpPr>
      <dsp:spPr>
        <a:xfrm>
          <a:off x="2988937" y="1418355"/>
          <a:ext cx="2023882" cy="121432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General deterioration in physical health</a:t>
          </a:r>
        </a:p>
      </dsp:txBody>
      <dsp:txXfrm>
        <a:off x="2988937" y="1418355"/>
        <a:ext cx="2023882" cy="1214329"/>
      </dsp:txXfrm>
    </dsp:sp>
    <dsp:sp modelId="{249E3F4E-A0BF-41F2-B408-A4738BCCE6FE}">
      <dsp:nvSpPr>
        <dsp:cNvPr id="0" name=""/>
        <dsp:cNvSpPr/>
      </dsp:nvSpPr>
      <dsp:spPr>
        <a:xfrm>
          <a:off x="5215208" y="1418355"/>
          <a:ext cx="2023882" cy="121432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Sleep disruption</a:t>
          </a:r>
        </a:p>
      </dsp:txBody>
      <dsp:txXfrm>
        <a:off x="5215208" y="1418355"/>
        <a:ext cx="2023882" cy="1214329"/>
      </dsp:txXfrm>
    </dsp:sp>
    <dsp:sp modelId="{1C8D7E56-638B-4907-82B3-B66402FBBCEB}">
      <dsp:nvSpPr>
        <dsp:cNvPr id="0" name=""/>
        <dsp:cNvSpPr/>
      </dsp:nvSpPr>
      <dsp:spPr>
        <a:xfrm>
          <a:off x="762667" y="2835072"/>
          <a:ext cx="2023882" cy="121432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Self-harm and suicidal thinking</a:t>
          </a:r>
        </a:p>
      </dsp:txBody>
      <dsp:txXfrm>
        <a:off x="762667" y="2835072"/>
        <a:ext cx="2023882" cy="1214329"/>
      </dsp:txXfrm>
    </dsp:sp>
    <dsp:sp modelId="{D29BF47F-D5DB-4713-BD81-85F0509F19EF}">
      <dsp:nvSpPr>
        <dsp:cNvPr id="0" name=""/>
        <dsp:cNvSpPr/>
      </dsp:nvSpPr>
      <dsp:spPr>
        <a:xfrm>
          <a:off x="2988937" y="2835072"/>
          <a:ext cx="2023882" cy="121432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Feelings of alienation in the school environment</a:t>
          </a:r>
        </a:p>
      </dsp:txBody>
      <dsp:txXfrm>
        <a:off x="2988937" y="2835072"/>
        <a:ext cx="2023882" cy="1214329"/>
      </dsp:txXfrm>
    </dsp:sp>
    <dsp:sp modelId="{365A41D4-A726-4B68-A590-55ACA4169BBE}">
      <dsp:nvSpPr>
        <dsp:cNvPr id="0" name=""/>
        <dsp:cNvSpPr/>
      </dsp:nvSpPr>
      <dsp:spPr>
        <a:xfrm>
          <a:off x="5215208" y="2835072"/>
          <a:ext cx="2023882" cy="121432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Absenteeism and avoidance</a:t>
          </a:r>
        </a:p>
      </dsp:txBody>
      <dsp:txXfrm>
        <a:off x="5215208" y="2835072"/>
        <a:ext cx="2023882" cy="1214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1CBD6-66D2-4CE9-BEE8-B400807E2CD7}">
      <dsp:nvSpPr>
        <dsp:cNvPr id="0" name=""/>
        <dsp:cNvSpPr/>
      </dsp:nvSpPr>
      <dsp:spPr>
        <a:xfrm>
          <a:off x="722307" y="2286"/>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Disability </a:t>
          </a:r>
        </a:p>
      </dsp:txBody>
      <dsp:txXfrm>
        <a:off x="722307" y="2286"/>
        <a:ext cx="1940813" cy="1164487"/>
      </dsp:txXfrm>
    </dsp:sp>
    <dsp:sp modelId="{5905DA5F-A6E6-4BC1-A6C8-97C729D0C115}">
      <dsp:nvSpPr>
        <dsp:cNvPr id="0" name=""/>
        <dsp:cNvSpPr/>
      </dsp:nvSpPr>
      <dsp:spPr>
        <a:xfrm>
          <a:off x="2857202" y="2286"/>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Race</a:t>
          </a:r>
        </a:p>
      </dsp:txBody>
      <dsp:txXfrm>
        <a:off x="2857202" y="2286"/>
        <a:ext cx="1940813" cy="1164487"/>
      </dsp:txXfrm>
    </dsp:sp>
    <dsp:sp modelId="{464E577B-BD5D-4BCE-84D5-A2A83C03669C}">
      <dsp:nvSpPr>
        <dsp:cNvPr id="0" name=""/>
        <dsp:cNvSpPr/>
      </dsp:nvSpPr>
      <dsp:spPr>
        <a:xfrm>
          <a:off x="4992096" y="2286"/>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Color</a:t>
          </a:r>
        </a:p>
      </dsp:txBody>
      <dsp:txXfrm>
        <a:off x="4992096" y="2286"/>
        <a:ext cx="1940813" cy="1164487"/>
      </dsp:txXfrm>
    </dsp:sp>
    <dsp:sp modelId="{49EB9A0D-F375-4001-A740-669E3EDAC0DA}">
      <dsp:nvSpPr>
        <dsp:cNvPr id="0" name=""/>
        <dsp:cNvSpPr/>
      </dsp:nvSpPr>
      <dsp:spPr>
        <a:xfrm>
          <a:off x="7126991" y="2286"/>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Sex </a:t>
          </a:r>
        </a:p>
      </dsp:txBody>
      <dsp:txXfrm>
        <a:off x="7126991" y="2286"/>
        <a:ext cx="1940813" cy="1164487"/>
      </dsp:txXfrm>
    </dsp:sp>
    <dsp:sp modelId="{0EED81E8-7FB8-4F8F-8155-6E934F8EA7F5}">
      <dsp:nvSpPr>
        <dsp:cNvPr id="0" name=""/>
        <dsp:cNvSpPr/>
      </dsp:nvSpPr>
      <dsp:spPr>
        <a:xfrm>
          <a:off x="722307" y="1360856"/>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Sexual Orientation</a:t>
          </a:r>
        </a:p>
      </dsp:txBody>
      <dsp:txXfrm>
        <a:off x="722307" y="1360856"/>
        <a:ext cx="1940813" cy="1164487"/>
      </dsp:txXfrm>
    </dsp:sp>
    <dsp:sp modelId="{7D7960A0-0276-4F73-9354-7A3C3E64B31D}">
      <dsp:nvSpPr>
        <dsp:cNvPr id="0" name=""/>
        <dsp:cNvSpPr/>
      </dsp:nvSpPr>
      <dsp:spPr>
        <a:xfrm>
          <a:off x="2857202" y="1360856"/>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Gender Identity </a:t>
          </a:r>
        </a:p>
      </dsp:txBody>
      <dsp:txXfrm>
        <a:off x="2857202" y="1360856"/>
        <a:ext cx="1940813" cy="1164487"/>
      </dsp:txXfrm>
    </dsp:sp>
    <dsp:sp modelId="{E54BE3C4-ACE3-48C5-9B8C-DDCD0C741604}">
      <dsp:nvSpPr>
        <dsp:cNvPr id="0" name=""/>
        <dsp:cNvSpPr/>
      </dsp:nvSpPr>
      <dsp:spPr>
        <a:xfrm>
          <a:off x="4992096" y="1360856"/>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Gender Expression</a:t>
          </a:r>
        </a:p>
      </dsp:txBody>
      <dsp:txXfrm>
        <a:off x="4992096" y="1360856"/>
        <a:ext cx="1940813" cy="1164487"/>
      </dsp:txXfrm>
    </dsp:sp>
    <dsp:sp modelId="{67EF9279-EFFF-482F-995C-3E27058F3015}">
      <dsp:nvSpPr>
        <dsp:cNvPr id="0" name=""/>
        <dsp:cNvSpPr/>
      </dsp:nvSpPr>
      <dsp:spPr>
        <a:xfrm>
          <a:off x="7126991" y="1360856"/>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Religion &amp; Creed </a:t>
          </a:r>
        </a:p>
      </dsp:txBody>
      <dsp:txXfrm>
        <a:off x="7126991" y="1360856"/>
        <a:ext cx="1940813" cy="1164487"/>
      </dsp:txXfrm>
    </dsp:sp>
    <dsp:sp modelId="{1A20D7A7-A852-4FED-AA78-983556B1B0B9}">
      <dsp:nvSpPr>
        <dsp:cNvPr id="0" name=""/>
        <dsp:cNvSpPr/>
      </dsp:nvSpPr>
      <dsp:spPr>
        <a:xfrm>
          <a:off x="722307" y="2719425"/>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Age </a:t>
          </a:r>
        </a:p>
      </dsp:txBody>
      <dsp:txXfrm>
        <a:off x="722307" y="2719425"/>
        <a:ext cx="1940813" cy="1164487"/>
      </dsp:txXfrm>
    </dsp:sp>
    <dsp:sp modelId="{35266389-DDDC-4FDF-AC04-9399827AC6F6}">
      <dsp:nvSpPr>
        <dsp:cNvPr id="0" name=""/>
        <dsp:cNvSpPr/>
      </dsp:nvSpPr>
      <dsp:spPr>
        <a:xfrm>
          <a:off x="2857202" y="2719425"/>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National Origin</a:t>
          </a:r>
        </a:p>
      </dsp:txBody>
      <dsp:txXfrm>
        <a:off x="2857202" y="2719425"/>
        <a:ext cx="1940813" cy="1164487"/>
      </dsp:txXfrm>
    </dsp:sp>
    <dsp:sp modelId="{0AAE9758-B626-458D-A3C1-EE3DA72D755B}">
      <dsp:nvSpPr>
        <dsp:cNvPr id="0" name=""/>
        <dsp:cNvSpPr/>
      </dsp:nvSpPr>
      <dsp:spPr>
        <a:xfrm>
          <a:off x="4992096" y="2719425"/>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Ancestry</a:t>
          </a:r>
        </a:p>
      </dsp:txBody>
      <dsp:txXfrm>
        <a:off x="4992096" y="2719425"/>
        <a:ext cx="1940813" cy="1164487"/>
      </dsp:txXfrm>
    </dsp:sp>
    <dsp:sp modelId="{74B61A96-9FDC-48BA-A68B-54FBE17DE9C0}">
      <dsp:nvSpPr>
        <dsp:cNvPr id="0" name=""/>
        <dsp:cNvSpPr/>
      </dsp:nvSpPr>
      <dsp:spPr>
        <a:xfrm>
          <a:off x="7126991" y="2719425"/>
          <a:ext cx="1940813" cy="11644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Family Composition </a:t>
          </a:r>
        </a:p>
      </dsp:txBody>
      <dsp:txXfrm>
        <a:off x="7126991" y="2719425"/>
        <a:ext cx="1940813" cy="11644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609FA-6B1C-435A-819F-EFBB1F47BBAB}">
      <dsp:nvSpPr>
        <dsp:cNvPr id="0" name=""/>
        <dsp:cNvSpPr/>
      </dsp:nvSpPr>
      <dsp:spPr>
        <a:xfrm>
          <a:off x="0" y="704482"/>
          <a:ext cx="9591680" cy="17356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421" tIns="395732" rIns="74442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latin typeface="Calibri" panose="020F0502020204030204" pitchFamily="34" charset="0"/>
              <a:ea typeface="Calibri" panose="020F0502020204030204" pitchFamily="34" charset="0"/>
              <a:cs typeface="Calibri" panose="020F0502020204030204" pitchFamily="34" charset="0"/>
            </a:rPr>
            <a:t>Unusual interest in a particular student by an adult.</a:t>
          </a:r>
        </a:p>
        <a:p>
          <a:pPr marL="171450" lvl="1" indent="-171450" algn="l" defTabSz="844550">
            <a:lnSpc>
              <a:spcPct val="90000"/>
            </a:lnSpc>
            <a:spcBef>
              <a:spcPct val="0"/>
            </a:spcBef>
            <a:spcAft>
              <a:spcPct val="15000"/>
            </a:spcAft>
            <a:buChar char="•"/>
          </a:pPr>
          <a:r>
            <a:rPr lang="en-US" sz="1900" kern="1200" dirty="0">
              <a:latin typeface="Calibri" panose="020F0502020204030204" pitchFamily="34" charset="0"/>
              <a:ea typeface="Calibri" panose="020F0502020204030204" pitchFamily="34" charset="0"/>
              <a:cs typeface="Calibri" panose="020F0502020204030204" pitchFamily="34" charset="0"/>
            </a:rPr>
            <a:t>Excessive gift-giving or special treatment.</a:t>
          </a:r>
        </a:p>
        <a:p>
          <a:pPr marL="171450" lvl="1" indent="-171450" algn="l" defTabSz="844550">
            <a:lnSpc>
              <a:spcPct val="90000"/>
            </a:lnSpc>
            <a:spcBef>
              <a:spcPct val="0"/>
            </a:spcBef>
            <a:spcAft>
              <a:spcPct val="15000"/>
            </a:spcAft>
            <a:buChar char="•"/>
          </a:pPr>
          <a:r>
            <a:rPr lang="en-US" sz="1900" kern="1200" dirty="0">
              <a:latin typeface="Calibri" panose="020F0502020204030204" pitchFamily="34" charset="0"/>
              <a:ea typeface="Calibri" panose="020F0502020204030204" pitchFamily="34" charset="0"/>
              <a:cs typeface="Calibri" panose="020F0502020204030204" pitchFamily="34" charset="0"/>
            </a:rPr>
            <a:t>Attempts to isolate the student from peers.</a:t>
          </a:r>
        </a:p>
        <a:p>
          <a:pPr marL="171450" lvl="1" indent="-171450" algn="l" defTabSz="844550">
            <a:lnSpc>
              <a:spcPct val="90000"/>
            </a:lnSpc>
            <a:spcBef>
              <a:spcPct val="0"/>
            </a:spcBef>
            <a:spcAft>
              <a:spcPct val="15000"/>
            </a:spcAft>
            <a:buChar char="•"/>
          </a:pPr>
          <a:r>
            <a:rPr lang="en-US" sz="1900" kern="1200" dirty="0">
              <a:latin typeface="Calibri" panose="020F0502020204030204" pitchFamily="34" charset="0"/>
              <a:ea typeface="Calibri" panose="020F0502020204030204" pitchFamily="34" charset="0"/>
              <a:cs typeface="Calibri" panose="020F0502020204030204" pitchFamily="34" charset="0"/>
            </a:rPr>
            <a:t>Engagement in inappropriate conversations or physical contact.</a:t>
          </a:r>
        </a:p>
      </dsp:txBody>
      <dsp:txXfrm>
        <a:off x="0" y="704482"/>
        <a:ext cx="9591680" cy="1735650"/>
      </dsp:txXfrm>
    </dsp:sp>
    <dsp:sp modelId="{DB7E9F37-9CA8-432D-80F6-9420767696A8}">
      <dsp:nvSpPr>
        <dsp:cNvPr id="0" name=""/>
        <dsp:cNvSpPr/>
      </dsp:nvSpPr>
      <dsp:spPr>
        <a:xfrm>
          <a:off x="479584" y="186605"/>
          <a:ext cx="6869407" cy="79831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3780" tIns="0" rIns="253780" bIns="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Calibri" panose="020F0502020204030204" pitchFamily="34" charset="0"/>
              <a:ea typeface="Calibri" panose="020F0502020204030204" pitchFamily="34" charset="0"/>
              <a:cs typeface="Calibri" panose="020F0502020204030204" pitchFamily="34" charset="0"/>
            </a:rPr>
            <a:t>Educators should be vigilant for signs of grooming, such as:</a:t>
          </a:r>
        </a:p>
      </dsp:txBody>
      <dsp:txXfrm>
        <a:off x="518555" y="225576"/>
        <a:ext cx="6791465" cy="720375"/>
      </dsp:txXfrm>
    </dsp:sp>
    <dsp:sp modelId="{46D551D7-B307-4954-B956-6A2A701B0280}">
      <dsp:nvSpPr>
        <dsp:cNvPr id="0" name=""/>
        <dsp:cNvSpPr/>
      </dsp:nvSpPr>
      <dsp:spPr>
        <a:xfrm>
          <a:off x="0" y="2929963"/>
          <a:ext cx="9591680" cy="170572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4421" tIns="395732" rIns="74442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latin typeface="Calibri" panose="020F0502020204030204" pitchFamily="34" charset="0"/>
              <a:ea typeface="Calibri" panose="020F0502020204030204" pitchFamily="34" charset="0"/>
              <a:cs typeface="Calibri" panose="020F0502020204030204" pitchFamily="34" charset="0"/>
            </a:rPr>
            <a:t>Report to </a:t>
          </a:r>
          <a:r>
            <a:rPr lang="en-US" sz="1900" b="1" kern="1200" dirty="0">
              <a:latin typeface="Calibri" panose="020F0502020204030204" pitchFamily="34" charset="0"/>
              <a:ea typeface="Calibri" panose="020F0502020204030204" pitchFamily="34" charset="0"/>
              <a:cs typeface="Calibri" panose="020F0502020204030204" pitchFamily="34" charset="0"/>
            </a:rPr>
            <a:t>law enforcement </a:t>
          </a:r>
          <a:r>
            <a:rPr lang="en-US" sz="1900" kern="1200" dirty="0">
              <a:latin typeface="Calibri" panose="020F0502020204030204" pitchFamily="34" charset="0"/>
              <a:ea typeface="Calibri" panose="020F0502020204030204" pitchFamily="34" charset="0"/>
              <a:cs typeface="Calibri" panose="020F0502020204030204" pitchFamily="34" charset="0"/>
            </a:rPr>
            <a:t>if you reasonably suspect child abuse, which includes sexual abuse, unlawful sexual behavior, and attempted unlawful sexual behavior.</a:t>
          </a:r>
        </a:p>
        <a:p>
          <a:pPr marL="171450" lvl="1" indent="-171450" algn="l" defTabSz="844550">
            <a:lnSpc>
              <a:spcPct val="90000"/>
            </a:lnSpc>
            <a:spcBef>
              <a:spcPct val="0"/>
            </a:spcBef>
            <a:spcAft>
              <a:spcPct val="15000"/>
            </a:spcAft>
            <a:buChar char="•"/>
          </a:pPr>
          <a:r>
            <a:rPr lang="en-US" sz="1900" kern="1200" dirty="0">
              <a:latin typeface="Calibri" panose="020F0502020204030204" pitchFamily="34" charset="0"/>
              <a:ea typeface="Calibri" panose="020F0502020204030204" pitchFamily="34" charset="0"/>
              <a:cs typeface="Calibri" panose="020F0502020204030204" pitchFamily="34" charset="0"/>
            </a:rPr>
            <a:t>Always report to your</a:t>
          </a:r>
          <a:r>
            <a:rPr lang="en-US" sz="1900" b="1" kern="1200" dirty="0">
              <a:latin typeface="Calibri" panose="020F0502020204030204" pitchFamily="34" charset="0"/>
              <a:ea typeface="Calibri" panose="020F0502020204030204" pitchFamily="34" charset="0"/>
              <a:cs typeface="Calibri" panose="020F0502020204030204" pitchFamily="34" charset="0"/>
            </a:rPr>
            <a:t> leadership and Title IX coordinator.</a:t>
          </a:r>
          <a:endParaRPr lang="en-US" sz="1900" kern="1200" dirty="0">
            <a:latin typeface="Calibri" panose="020F0502020204030204" pitchFamily="34" charset="0"/>
            <a:ea typeface="Calibri" panose="020F0502020204030204" pitchFamily="34" charset="0"/>
            <a:cs typeface="Calibri" panose="020F0502020204030204" pitchFamily="34" charset="0"/>
          </a:endParaRPr>
        </a:p>
        <a:p>
          <a:pPr marL="171450" lvl="1" indent="-171450" algn="l" defTabSz="844550">
            <a:lnSpc>
              <a:spcPct val="90000"/>
            </a:lnSpc>
            <a:spcBef>
              <a:spcPct val="0"/>
            </a:spcBef>
            <a:spcAft>
              <a:spcPct val="15000"/>
            </a:spcAft>
            <a:buChar char="•"/>
          </a:pPr>
          <a:r>
            <a:rPr lang="en-US" sz="1900" kern="1200" dirty="0">
              <a:latin typeface="Calibri" panose="020F0502020204030204" pitchFamily="34" charset="0"/>
              <a:ea typeface="Calibri" panose="020F0502020204030204" pitchFamily="34" charset="0"/>
              <a:cs typeface="Calibri" panose="020F0502020204030204" pitchFamily="34" charset="0"/>
            </a:rPr>
            <a:t>Follow harassment discrimination and harassment procedures. </a:t>
          </a:r>
        </a:p>
      </dsp:txBody>
      <dsp:txXfrm>
        <a:off x="0" y="2929963"/>
        <a:ext cx="9591680" cy="1705725"/>
      </dsp:txXfrm>
    </dsp:sp>
    <dsp:sp modelId="{2503765F-D4A5-4032-B757-02A35BB65327}">
      <dsp:nvSpPr>
        <dsp:cNvPr id="0" name=""/>
        <dsp:cNvSpPr/>
      </dsp:nvSpPr>
      <dsp:spPr>
        <a:xfrm>
          <a:off x="479584" y="2542732"/>
          <a:ext cx="7071571" cy="66767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3780" tIns="0" rIns="253780" bIns="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ACTIONS TO TAKE:</a:t>
          </a:r>
          <a:endParaRPr lang="en-US" sz="1900" kern="1200" dirty="0">
            <a:latin typeface="Calibri" panose="020F0502020204030204" pitchFamily="34" charset="0"/>
            <a:ea typeface="Calibri" panose="020F0502020204030204" pitchFamily="34" charset="0"/>
            <a:cs typeface="Calibri" panose="020F0502020204030204" pitchFamily="34" charset="0"/>
          </a:endParaRPr>
        </a:p>
      </dsp:txBody>
      <dsp:txXfrm>
        <a:off x="512177" y="2575325"/>
        <a:ext cx="7006385" cy="602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777DE-655F-432E-84F2-BF8AD9D2C7A6}">
      <dsp:nvSpPr>
        <dsp:cNvPr id="0" name=""/>
        <dsp:cNvSpPr/>
      </dsp:nvSpPr>
      <dsp:spPr>
        <a:xfrm>
          <a:off x="396249" y="417014"/>
          <a:ext cx="3834687" cy="2718175"/>
        </a:xfrm>
        <a:prstGeom prst="rect">
          <a:avLst/>
        </a:prstGeom>
        <a:solidFill>
          <a:srgbClr val="58696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Calibri" panose="020F0502020204030204" pitchFamily="34" charset="0"/>
              <a:ea typeface="Calibri" panose="020F0502020204030204" pitchFamily="34" charset="0"/>
              <a:cs typeface="Calibri" panose="020F0502020204030204" pitchFamily="34" charset="0"/>
            </a:rPr>
            <a:t>What is the unwelcome conduct or communication?</a:t>
          </a:r>
          <a:endParaRPr lang="en-US" sz="3000" kern="1200" dirty="0">
            <a:latin typeface="Calibri" panose="020F0502020204030204" pitchFamily="34" charset="0"/>
            <a:ea typeface="Calibri" panose="020F0502020204030204" pitchFamily="34" charset="0"/>
            <a:cs typeface="Calibri" panose="020F0502020204030204" pitchFamily="34" charset="0"/>
          </a:endParaRPr>
        </a:p>
      </dsp:txBody>
      <dsp:txXfrm>
        <a:off x="396249" y="417014"/>
        <a:ext cx="3834687" cy="27181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777DE-655F-432E-84F2-BF8AD9D2C7A6}">
      <dsp:nvSpPr>
        <dsp:cNvPr id="0" name=""/>
        <dsp:cNvSpPr/>
      </dsp:nvSpPr>
      <dsp:spPr>
        <a:xfrm>
          <a:off x="396249" y="417014"/>
          <a:ext cx="3834687" cy="2718175"/>
        </a:xfrm>
        <a:prstGeom prst="rect">
          <a:avLst/>
        </a:prstGeom>
        <a:solidFill>
          <a:srgbClr val="58696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Calibri" panose="020F0502020204030204" pitchFamily="34" charset="0"/>
              <a:ea typeface="Calibri" panose="020F0502020204030204" pitchFamily="34" charset="0"/>
              <a:cs typeface="Calibri" panose="020F0502020204030204" pitchFamily="34" charset="0"/>
            </a:rPr>
            <a:t>How is it connected to a protected class?</a:t>
          </a:r>
          <a:endParaRPr lang="en-US" sz="3000" kern="1200" dirty="0">
            <a:latin typeface="Calibri" panose="020F0502020204030204" pitchFamily="34" charset="0"/>
            <a:ea typeface="Calibri" panose="020F0502020204030204" pitchFamily="34" charset="0"/>
            <a:cs typeface="Calibri" panose="020F0502020204030204" pitchFamily="34" charset="0"/>
          </a:endParaRPr>
        </a:p>
      </dsp:txBody>
      <dsp:txXfrm>
        <a:off x="396249" y="417014"/>
        <a:ext cx="3834687" cy="27181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777DE-655F-432E-84F2-BF8AD9D2C7A6}">
      <dsp:nvSpPr>
        <dsp:cNvPr id="0" name=""/>
        <dsp:cNvSpPr/>
      </dsp:nvSpPr>
      <dsp:spPr>
        <a:xfrm>
          <a:off x="396249" y="417014"/>
          <a:ext cx="3834687" cy="2718175"/>
        </a:xfrm>
        <a:prstGeom prst="rect">
          <a:avLst/>
        </a:prstGeom>
        <a:solidFill>
          <a:srgbClr val="58696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Calibri" panose="020F0502020204030204" pitchFamily="34" charset="0"/>
              <a:ea typeface="Calibri" panose="020F0502020204030204" pitchFamily="34" charset="0"/>
              <a:cs typeface="Calibri" panose="020F0502020204030204" pitchFamily="34" charset="0"/>
            </a:rPr>
            <a:t>Did the unwelcome conduct impact their access to educational benefits or opportunities?</a:t>
          </a:r>
          <a:endParaRPr lang="en-US" sz="3000" kern="1200" dirty="0">
            <a:latin typeface="Calibri" panose="020F0502020204030204" pitchFamily="34" charset="0"/>
            <a:ea typeface="Calibri" panose="020F0502020204030204" pitchFamily="34" charset="0"/>
            <a:cs typeface="Calibri" panose="020F0502020204030204" pitchFamily="34" charset="0"/>
          </a:endParaRPr>
        </a:p>
      </dsp:txBody>
      <dsp:txXfrm>
        <a:off x="396249" y="417014"/>
        <a:ext cx="3834687" cy="27181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777DE-655F-432E-84F2-BF8AD9D2C7A6}">
      <dsp:nvSpPr>
        <dsp:cNvPr id="0" name=""/>
        <dsp:cNvSpPr/>
      </dsp:nvSpPr>
      <dsp:spPr>
        <a:xfrm>
          <a:off x="398121" y="418495"/>
          <a:ext cx="3830943" cy="2715521"/>
        </a:xfrm>
        <a:prstGeom prst="rect">
          <a:avLst/>
        </a:prstGeom>
        <a:solidFill>
          <a:srgbClr val="58696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Calibri" panose="020F0502020204030204" pitchFamily="34" charset="0"/>
              <a:ea typeface="Calibri" panose="020F0502020204030204" pitchFamily="34" charset="0"/>
              <a:cs typeface="Calibri" panose="020F0502020204030204" pitchFamily="34" charset="0"/>
            </a:rPr>
            <a:t>Did the unwelcome conduct create an intimidating, offensive, or hostile environment at school? </a:t>
          </a:r>
          <a:endParaRPr lang="en-US" sz="3000" kern="1200" dirty="0">
            <a:latin typeface="Calibri" panose="020F0502020204030204" pitchFamily="34" charset="0"/>
            <a:ea typeface="Calibri" panose="020F0502020204030204" pitchFamily="34" charset="0"/>
            <a:cs typeface="Calibri" panose="020F0502020204030204" pitchFamily="34" charset="0"/>
          </a:endParaRPr>
        </a:p>
      </dsp:txBody>
      <dsp:txXfrm>
        <a:off x="398121" y="418495"/>
        <a:ext cx="3830943" cy="27155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777DE-655F-432E-84F2-BF8AD9D2C7A6}">
      <dsp:nvSpPr>
        <dsp:cNvPr id="0" name=""/>
        <dsp:cNvSpPr/>
      </dsp:nvSpPr>
      <dsp:spPr>
        <a:xfrm>
          <a:off x="316204" y="570593"/>
          <a:ext cx="3060057" cy="2169087"/>
        </a:xfrm>
        <a:prstGeom prst="rect">
          <a:avLst/>
        </a:prstGeom>
        <a:solidFill>
          <a:srgbClr val="58696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Calibri" panose="020F0502020204030204" pitchFamily="34" charset="0"/>
              <a:ea typeface="Calibri" panose="020F0502020204030204" pitchFamily="34" charset="0"/>
              <a:cs typeface="Calibri" panose="020F0502020204030204" pitchFamily="34" charset="0"/>
            </a:rPr>
            <a:t>What is the unwelcome conduct?</a:t>
          </a:r>
          <a:endParaRPr lang="en-US" sz="3000" kern="1200" dirty="0">
            <a:latin typeface="Calibri" panose="020F0502020204030204" pitchFamily="34" charset="0"/>
            <a:ea typeface="Calibri" panose="020F0502020204030204" pitchFamily="34" charset="0"/>
            <a:cs typeface="Calibri" panose="020F0502020204030204" pitchFamily="34" charset="0"/>
          </a:endParaRPr>
        </a:p>
      </dsp:txBody>
      <dsp:txXfrm>
        <a:off x="316204" y="570593"/>
        <a:ext cx="3060057" cy="21690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777DE-655F-432E-84F2-BF8AD9D2C7A6}">
      <dsp:nvSpPr>
        <dsp:cNvPr id="0" name=""/>
        <dsp:cNvSpPr/>
      </dsp:nvSpPr>
      <dsp:spPr>
        <a:xfrm>
          <a:off x="193741" y="397971"/>
          <a:ext cx="3752023" cy="2606061"/>
        </a:xfrm>
        <a:prstGeom prst="rect">
          <a:avLst/>
        </a:prstGeom>
        <a:solidFill>
          <a:srgbClr val="58696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Calibri" panose="020F0502020204030204" pitchFamily="34" charset="0"/>
              <a:ea typeface="Calibri" panose="020F0502020204030204" pitchFamily="34" charset="0"/>
              <a:cs typeface="Calibri" panose="020F0502020204030204" pitchFamily="34" charset="0"/>
            </a:rPr>
            <a:t>Did the unwelcome conduct create an intimidating, offensive, or hostile environment at school? </a:t>
          </a:r>
          <a:endParaRPr lang="en-US" sz="3000" kern="1200" dirty="0">
            <a:latin typeface="Calibri" panose="020F0502020204030204" pitchFamily="34" charset="0"/>
            <a:ea typeface="Calibri" panose="020F0502020204030204" pitchFamily="34" charset="0"/>
            <a:cs typeface="Calibri" panose="020F0502020204030204" pitchFamily="34" charset="0"/>
          </a:endParaRPr>
        </a:p>
      </dsp:txBody>
      <dsp:txXfrm>
        <a:off x="193741" y="397971"/>
        <a:ext cx="3752023" cy="260606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6/6/2025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6/6/2025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1472876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F455-C634-BA21-AEE0-18736428C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CF958-9736-F567-B2EA-F8E610BE8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EBACA-BE09-1F6F-1BB2-90C403B8C2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240CE4-AA45-83D9-13A0-E5FC444976FE}"/>
              </a:ext>
            </a:extLst>
          </p:cNvPr>
          <p:cNvSpPr>
            <a:spLocks noGrp="1"/>
          </p:cNvSpPr>
          <p:nvPr>
            <p:ph type="sldNum" sz="quarter" idx="5"/>
          </p:nvPr>
        </p:nvSpPr>
        <p:spPr/>
        <p:txBody>
          <a:bodyPr/>
          <a:lstStyle/>
          <a:p>
            <a:fld id="{C37D7554-D10C-4E29-B8E6-BB7111FA614F}" type="slidenum">
              <a:rPr lang="en-US" smtClean="0"/>
              <a:t>27</a:t>
            </a:fld>
            <a:endParaRPr lang="en-US" dirty="0"/>
          </a:p>
        </p:txBody>
      </p:sp>
    </p:spTree>
    <p:extLst>
      <p:ext uri="{BB962C8B-B14F-4D97-AF65-F5344CB8AC3E}">
        <p14:creationId xmlns:p14="http://schemas.microsoft.com/office/powerpoint/2010/main" val="18318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39</a:t>
            </a:fld>
            <a:endParaRPr lang="en-US" dirty="0"/>
          </a:p>
        </p:txBody>
      </p:sp>
    </p:spTree>
    <p:extLst>
      <p:ext uri="{BB962C8B-B14F-4D97-AF65-F5344CB8AC3E}">
        <p14:creationId xmlns:p14="http://schemas.microsoft.com/office/powerpoint/2010/main" val="1678171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42</a:t>
            </a:fld>
            <a:endParaRPr lang="en-US" dirty="0"/>
          </a:p>
        </p:txBody>
      </p:sp>
    </p:spTree>
    <p:extLst>
      <p:ext uri="{BB962C8B-B14F-4D97-AF65-F5344CB8AC3E}">
        <p14:creationId xmlns:p14="http://schemas.microsoft.com/office/powerpoint/2010/main" val="1686041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6C9D4-7D41-BED6-34F3-4D7DBFCFB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27AC4-7676-C512-3241-68026099F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B9616-8306-1B9A-1EA7-C1D522247C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CC9B5A-6236-5FF7-2E76-6D0E6FF1F0C7}"/>
              </a:ext>
            </a:extLst>
          </p:cNvPr>
          <p:cNvSpPr>
            <a:spLocks noGrp="1"/>
          </p:cNvSpPr>
          <p:nvPr>
            <p:ph type="sldNum" sz="quarter" idx="5"/>
          </p:nvPr>
        </p:nvSpPr>
        <p:spPr/>
        <p:txBody>
          <a:bodyPr/>
          <a:lstStyle/>
          <a:p>
            <a:fld id="{C37D7554-D10C-4E29-B8E6-BB7111FA614F}" type="slidenum">
              <a:rPr lang="en-US" smtClean="0"/>
              <a:t>43</a:t>
            </a:fld>
            <a:endParaRPr lang="en-US" dirty="0"/>
          </a:p>
        </p:txBody>
      </p:sp>
    </p:spTree>
    <p:extLst>
      <p:ext uri="{BB962C8B-B14F-4D97-AF65-F5344CB8AC3E}">
        <p14:creationId xmlns:p14="http://schemas.microsoft.com/office/powerpoint/2010/main" val="3350170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6BE3E-09F1-96D2-8765-039BCB730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08E5B-8BCF-D355-99DF-AFE22095A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2580E-3F5B-FE22-C683-BE84F7900F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367D34-A669-0C65-65E6-C2BAFD0ED68B}"/>
              </a:ext>
            </a:extLst>
          </p:cNvPr>
          <p:cNvSpPr>
            <a:spLocks noGrp="1"/>
          </p:cNvSpPr>
          <p:nvPr>
            <p:ph type="sldNum" sz="quarter" idx="5"/>
          </p:nvPr>
        </p:nvSpPr>
        <p:spPr/>
        <p:txBody>
          <a:bodyPr/>
          <a:lstStyle/>
          <a:p>
            <a:fld id="{C37D7554-D10C-4E29-B8E6-BB7111FA614F}" type="slidenum">
              <a:rPr lang="en-US" smtClean="0"/>
              <a:t>44</a:t>
            </a:fld>
            <a:endParaRPr lang="en-US" dirty="0"/>
          </a:p>
        </p:txBody>
      </p:sp>
    </p:spTree>
    <p:extLst>
      <p:ext uri="{BB962C8B-B14F-4D97-AF65-F5344CB8AC3E}">
        <p14:creationId xmlns:p14="http://schemas.microsoft.com/office/powerpoint/2010/main" val="4028091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381E0-BFA4-8560-E0AF-AD3C20040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95890-9D2A-24B0-49F6-A6E99FEA2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44100B-980D-8572-3879-2FB524E0F8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6FD2BD-0D32-37F1-91D2-E810FDC12CCF}"/>
              </a:ext>
            </a:extLst>
          </p:cNvPr>
          <p:cNvSpPr>
            <a:spLocks noGrp="1"/>
          </p:cNvSpPr>
          <p:nvPr>
            <p:ph type="sldNum" sz="quarter" idx="5"/>
          </p:nvPr>
        </p:nvSpPr>
        <p:spPr/>
        <p:txBody>
          <a:bodyPr/>
          <a:lstStyle/>
          <a:p>
            <a:fld id="{C37D7554-D10C-4E29-B8E6-BB7111FA614F}" type="slidenum">
              <a:rPr lang="en-US" smtClean="0"/>
              <a:t>49</a:t>
            </a:fld>
            <a:endParaRPr lang="en-US" dirty="0"/>
          </a:p>
        </p:txBody>
      </p:sp>
    </p:spTree>
    <p:extLst>
      <p:ext uri="{BB962C8B-B14F-4D97-AF65-F5344CB8AC3E}">
        <p14:creationId xmlns:p14="http://schemas.microsoft.com/office/powerpoint/2010/main" val="3712245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50</a:t>
            </a:fld>
            <a:endParaRPr lang="en-US" dirty="0"/>
          </a:p>
        </p:txBody>
      </p:sp>
    </p:spTree>
    <p:extLst>
      <p:ext uri="{BB962C8B-B14F-4D97-AF65-F5344CB8AC3E}">
        <p14:creationId xmlns:p14="http://schemas.microsoft.com/office/powerpoint/2010/main" val="1027010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B1729-2D26-4011-5D32-2991578C6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B041A-848B-5055-936A-3BC2DE4C8C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8F9A0-53D5-4D6E-8F5A-D10D348CE2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564A0E-C11B-65CB-CCD5-DAA208B93C52}"/>
              </a:ext>
            </a:extLst>
          </p:cNvPr>
          <p:cNvSpPr>
            <a:spLocks noGrp="1"/>
          </p:cNvSpPr>
          <p:nvPr>
            <p:ph type="sldNum" sz="quarter" idx="5"/>
          </p:nvPr>
        </p:nvSpPr>
        <p:spPr/>
        <p:txBody>
          <a:bodyPr/>
          <a:lstStyle/>
          <a:p>
            <a:fld id="{C37D7554-D10C-4E29-B8E6-BB7111FA614F}" type="slidenum">
              <a:rPr lang="en-US" smtClean="0"/>
              <a:t>52</a:t>
            </a:fld>
            <a:endParaRPr lang="en-US" dirty="0"/>
          </a:p>
        </p:txBody>
      </p:sp>
    </p:spTree>
    <p:extLst>
      <p:ext uri="{BB962C8B-B14F-4D97-AF65-F5344CB8AC3E}">
        <p14:creationId xmlns:p14="http://schemas.microsoft.com/office/powerpoint/2010/main" val="678174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E6037-2072-3424-512B-D7B068CD8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8EF57-3C7A-2152-B2BC-0AB57AB28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36C36-DD46-783E-5DC9-E73C6E6DA6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6C9425-96F4-9988-DF13-E85E752DBB8E}"/>
              </a:ext>
            </a:extLst>
          </p:cNvPr>
          <p:cNvSpPr>
            <a:spLocks noGrp="1"/>
          </p:cNvSpPr>
          <p:nvPr>
            <p:ph type="sldNum" sz="quarter" idx="5"/>
          </p:nvPr>
        </p:nvSpPr>
        <p:spPr/>
        <p:txBody>
          <a:bodyPr/>
          <a:lstStyle/>
          <a:p>
            <a:fld id="{C37D7554-D10C-4E29-B8E6-BB7111FA614F}" type="slidenum">
              <a:rPr lang="en-US" smtClean="0"/>
              <a:t>59</a:t>
            </a:fld>
            <a:endParaRPr lang="en-US" dirty="0"/>
          </a:p>
        </p:txBody>
      </p:sp>
    </p:spTree>
    <p:extLst>
      <p:ext uri="{BB962C8B-B14F-4D97-AF65-F5344CB8AC3E}">
        <p14:creationId xmlns:p14="http://schemas.microsoft.com/office/powerpoint/2010/main" val="391736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3147969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3324305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2565675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3175677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995197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36345-4E80-18CB-F761-13D8E4B60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BC5A2-0CD1-7303-BDF2-D6334DB0D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44E92-1BC4-9FC6-5BB6-2B81C1DF2F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4D3D38-50EB-3BCE-8C42-227A5DFD99CF}"/>
              </a:ext>
            </a:extLst>
          </p:cNvPr>
          <p:cNvSpPr>
            <a:spLocks noGrp="1"/>
          </p:cNvSpPr>
          <p:nvPr>
            <p:ph type="sldNum" sz="quarter" idx="5"/>
          </p:nvPr>
        </p:nvSpPr>
        <p:spPr/>
        <p:txBody>
          <a:bodyPr/>
          <a:lstStyle/>
          <a:p>
            <a:fld id="{C37D7554-D10C-4E29-B8E6-BB7111FA614F}" type="slidenum">
              <a:rPr lang="en-US" smtClean="0"/>
              <a:t>22</a:t>
            </a:fld>
            <a:endParaRPr lang="en-US" dirty="0"/>
          </a:p>
        </p:txBody>
      </p:sp>
    </p:spTree>
    <p:extLst>
      <p:ext uri="{BB962C8B-B14F-4D97-AF65-F5344CB8AC3E}">
        <p14:creationId xmlns:p14="http://schemas.microsoft.com/office/powerpoint/2010/main" val="283562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C6E3F-4C2E-2B4F-6609-4E6B65949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28ABB-089A-863A-1BA0-8188A4D72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7559E9-FD31-1157-A2F0-CAFDCCE695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3BC9BE-6463-29FC-8D3F-93389780C714}"/>
              </a:ext>
            </a:extLst>
          </p:cNvPr>
          <p:cNvSpPr>
            <a:spLocks noGrp="1"/>
          </p:cNvSpPr>
          <p:nvPr>
            <p:ph type="sldNum" sz="quarter" idx="5"/>
          </p:nvPr>
        </p:nvSpPr>
        <p:spPr/>
        <p:txBody>
          <a:bodyPr/>
          <a:lstStyle/>
          <a:p>
            <a:fld id="{C37D7554-D10C-4E29-B8E6-BB7111FA614F}" type="slidenum">
              <a:rPr lang="en-US" smtClean="0"/>
              <a:t>23</a:t>
            </a:fld>
            <a:endParaRPr lang="en-US" dirty="0"/>
          </a:p>
        </p:txBody>
      </p:sp>
    </p:spTree>
    <p:extLst>
      <p:ext uri="{BB962C8B-B14F-4D97-AF65-F5344CB8AC3E}">
        <p14:creationId xmlns:p14="http://schemas.microsoft.com/office/powerpoint/2010/main" val="1319652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26</a:t>
            </a:fld>
            <a:endParaRPr lang="en-US" dirty="0"/>
          </a:p>
        </p:txBody>
      </p:sp>
    </p:spTree>
    <p:extLst>
      <p:ext uri="{BB962C8B-B14F-4D97-AF65-F5344CB8AC3E}">
        <p14:creationId xmlns:p14="http://schemas.microsoft.com/office/powerpoint/2010/main" val="1910683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endParaRPr lang="en-US" dirty="0"/>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endParaRPr lang="en-US" dirty="0"/>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lorado.public.law/statutes/crs_22-1-14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s://colorado.public.law/statutes/crs_22-1-143"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s://colorado.public.law/statutes/crs_22-1-143"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colorado.public.law/statutes/crs_22-1-143"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hyperlink" Target="https://www.cde.state.co.us/mtss/bullying" TargetMode="Externa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317615" y="690511"/>
            <a:ext cx="8247009" cy="5253089"/>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Identifying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Discrimination and Harassment in Schools</a:t>
            </a:r>
            <a:br>
              <a:rPr lang="en-US">
                <a:latin typeface="Calibri" panose="020F0502020204030204" pitchFamily="34" charset="0"/>
                <a:ea typeface="Calibri" panose="020F0502020204030204" pitchFamily="34" charset="0"/>
                <a:cs typeface="Calibri" panose="020F0502020204030204" pitchFamily="34" charset="0"/>
              </a:rPr>
            </a:br>
            <a:r>
              <a:rPr lang="en-US" sz="2400">
                <a:latin typeface="Calibri" panose="020F0502020204030204" pitchFamily="34" charset="0"/>
                <a:ea typeface="Calibri" panose="020F0502020204030204" pitchFamily="34" charset="0"/>
                <a:cs typeface="Calibri" panose="020F0502020204030204" pitchFamily="34" charset="0"/>
              </a:rPr>
              <a:t>SB23-296 </a:t>
            </a:r>
            <a:r>
              <a:rPr lang="en-US" sz="2400" dirty="0">
                <a:latin typeface="Calibri" panose="020F0502020204030204" pitchFamily="34" charset="0"/>
                <a:ea typeface="Calibri" panose="020F0502020204030204" pitchFamily="34" charset="0"/>
                <a:cs typeface="Calibri" panose="020F0502020204030204" pitchFamily="34" charset="0"/>
              </a:rPr>
              <a:t>Training – Module 1 for All School Employees</a:t>
            </a:r>
          </a:p>
        </p:txBody>
      </p:sp>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FA4B01-4BEA-BC71-7B04-1DC4F430AB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7853F0-2285-0507-1E86-B6CB829D0EF4}"/>
              </a:ext>
            </a:extLst>
          </p:cNvPr>
          <p:cNvSpPr>
            <a:spLocks noGrp="1"/>
          </p:cNvSpPr>
          <p:nvPr>
            <p:ph type="title"/>
          </p:nvPr>
        </p:nvSpPr>
        <p:spPr>
          <a:xfrm>
            <a:off x="1455583" y="737115"/>
            <a:ext cx="2811617" cy="4662199"/>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And this work is required by law.</a:t>
            </a:r>
          </a:p>
        </p:txBody>
      </p:sp>
      <p:sp>
        <p:nvSpPr>
          <p:cNvPr id="3" name="Content Placeholder 2">
            <a:extLst>
              <a:ext uri="{FF2B5EF4-FFF2-40B4-BE49-F238E27FC236}">
                <a16:creationId xmlns:a16="http://schemas.microsoft.com/office/drawing/2014/main" id="{EE20721F-C422-41BD-8E7B-5325CA0BD2DC}"/>
              </a:ext>
            </a:extLst>
          </p:cNvPr>
          <p:cNvSpPr>
            <a:spLocks noGrp="1"/>
          </p:cNvSpPr>
          <p:nvPr>
            <p:ph sz="quarter" idx="12"/>
          </p:nvPr>
        </p:nvSpPr>
        <p:spPr>
          <a:xfrm>
            <a:off x="4599709" y="737115"/>
            <a:ext cx="6547263" cy="5407091"/>
          </a:xfrm>
        </p:spPr>
        <p:txBody>
          <a:bodyPr anchor="ctr">
            <a:noAutofit/>
          </a:bodyPr>
          <a:lstStyle/>
          <a:p>
            <a:pPr>
              <a:lnSpc>
                <a:spcPct val="90000"/>
              </a:lnSpc>
            </a:pPr>
            <a:r>
              <a:rPr lang="en-US" dirty="0">
                <a:latin typeface="Calibri" panose="020F0502020204030204" pitchFamily="34" charset="0"/>
                <a:ea typeface="Calibri" panose="020F0502020204030204" pitchFamily="34" charset="0"/>
                <a:cs typeface="Calibri" panose="020F0502020204030204" pitchFamily="34" charset="0"/>
              </a:rPr>
              <a:t>In 2023, the Colorado legislature passed SB23-296. </a:t>
            </a:r>
          </a:p>
          <a:p>
            <a:pPr>
              <a:lnSpc>
                <a:spcPct val="90000"/>
              </a:lnSpc>
            </a:pPr>
            <a:r>
              <a:rPr lang="en-US" dirty="0">
                <a:latin typeface="Calibri" panose="020F0502020204030204" pitchFamily="34" charset="0"/>
                <a:ea typeface="Calibri" panose="020F0502020204030204" pitchFamily="34" charset="0"/>
                <a:cs typeface="Calibri" panose="020F0502020204030204" pitchFamily="34" charset="0"/>
              </a:rPr>
              <a:t>It sets a specific definition for discrimination and harassment in Colorado public schools. </a:t>
            </a:r>
          </a:p>
          <a:p>
            <a:pPr>
              <a:lnSpc>
                <a:spcPct val="90000"/>
              </a:lnSpc>
            </a:pPr>
            <a:r>
              <a:rPr lang="en-US" dirty="0">
                <a:latin typeface="Calibri" panose="020F0502020204030204" pitchFamily="34" charset="0"/>
                <a:ea typeface="Calibri" panose="020F0502020204030204" pitchFamily="34" charset="0"/>
                <a:cs typeface="Calibri" panose="020F0502020204030204" pitchFamily="34" charset="0"/>
              </a:rPr>
              <a:t>Schools must have a policy and procedure on how discrimination and harassment is reported, investigated, and remediated.  </a:t>
            </a:r>
          </a:p>
          <a:p>
            <a:pPr>
              <a:lnSpc>
                <a:spcPct val="90000"/>
              </a:lnSpc>
            </a:pPr>
            <a:r>
              <a:rPr lang="en-US" dirty="0">
                <a:latin typeface="Calibri" panose="020F0502020204030204" pitchFamily="34" charset="0"/>
                <a:ea typeface="Calibri" panose="020F0502020204030204" pitchFamily="34" charset="0"/>
                <a:cs typeface="Calibri" panose="020F0502020204030204" pitchFamily="34" charset="0"/>
              </a:rPr>
              <a:t>Students and their families can file a complaint with the school or district if they are experiencing discrimination or harassment from other students or from the employees and contractors working in schools.</a:t>
            </a:r>
          </a:p>
          <a:p>
            <a:pPr>
              <a:lnSpc>
                <a:spcPct val="90000"/>
              </a:lnSpc>
            </a:pPr>
            <a:r>
              <a:rPr lang="en-US" dirty="0">
                <a:latin typeface="Calibri" panose="020F0502020204030204" pitchFamily="34" charset="0"/>
                <a:ea typeface="Calibri" panose="020F0502020204030204" pitchFamily="34" charset="0"/>
                <a:cs typeface="Calibri" panose="020F0502020204030204" pitchFamily="34" charset="0"/>
              </a:rPr>
              <a:t>It requires this training!</a:t>
            </a:r>
          </a:p>
          <a:p>
            <a:pPr>
              <a:lnSpc>
                <a:spcPct val="90000"/>
              </a:lnSpc>
            </a:pPr>
            <a:r>
              <a:rPr lang="en-US" dirty="0">
                <a:latin typeface="Calibri" panose="020F0502020204030204" pitchFamily="34" charset="0"/>
                <a:ea typeface="Calibri" panose="020F0502020204030204" pitchFamily="34" charset="0"/>
                <a:cs typeface="Calibri" panose="020F0502020204030204" pitchFamily="34" charset="0"/>
              </a:rPr>
              <a:t>These definitions and legal obligations live in </a:t>
            </a:r>
            <a:r>
              <a:rPr lang="en-US" dirty="0">
                <a:latin typeface="Calibri" panose="020F0502020204030204" pitchFamily="34" charset="0"/>
                <a:ea typeface="Calibri" panose="020F0502020204030204" pitchFamily="34" charset="0"/>
                <a:cs typeface="Calibri" panose="020F0502020204030204" pitchFamily="34" charset="0"/>
                <a:hlinkClick r:id="rId3"/>
              </a:rPr>
              <a:t>Colorado Revised Statutes 22-1-143</a:t>
            </a:r>
            <a:r>
              <a:rPr lang="en-US" dirty="0">
                <a:latin typeface="Calibri" panose="020F0502020204030204" pitchFamily="34" charset="0"/>
                <a:ea typeface="Calibri" panose="020F0502020204030204" pitchFamily="34" charset="0"/>
                <a:cs typeface="Calibri" panose="020F0502020204030204" pitchFamily="34" charset="0"/>
              </a:rPr>
              <a:t>. You’ll see that citation a lot in this training.</a:t>
            </a:r>
          </a:p>
          <a:p>
            <a:pPr>
              <a:lnSpc>
                <a:spcPct val="90000"/>
              </a:lnSpc>
            </a:pPr>
            <a:r>
              <a:rPr lang="en-US" dirty="0">
                <a:latin typeface="Calibri" panose="020F0502020204030204" pitchFamily="34" charset="0"/>
                <a:ea typeface="Calibri" panose="020F0502020204030204" pitchFamily="34" charset="0"/>
                <a:cs typeface="Calibri" panose="020F0502020204030204" pitchFamily="34" charset="0"/>
              </a:rPr>
              <a:t>There are other state and federal laws on discrimination. However, this training focuses on the definitions and obligations in this state law focused on schools. </a:t>
            </a:r>
            <a:endParaRPr lang="en-US" dirty="0"/>
          </a:p>
        </p:txBody>
      </p:sp>
      <p:sp>
        <p:nvSpPr>
          <p:cNvPr id="10" name="Slide Number Placeholder 3">
            <a:extLst>
              <a:ext uri="{FF2B5EF4-FFF2-40B4-BE49-F238E27FC236}">
                <a16:creationId xmlns:a16="http://schemas.microsoft.com/office/drawing/2014/main" id="{D6BC59BA-C478-2F17-6B1B-B98D73A9E17C}"/>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10</a:t>
            </a:fld>
            <a:endParaRPr lang="en-US"/>
          </a:p>
        </p:txBody>
      </p:sp>
      <p:sp>
        <p:nvSpPr>
          <p:cNvPr id="5" name="Slide Number Placeholder 4" hidden="1">
            <a:extLst>
              <a:ext uri="{FF2B5EF4-FFF2-40B4-BE49-F238E27FC236}">
                <a16:creationId xmlns:a16="http://schemas.microsoft.com/office/drawing/2014/main" id="{2765F784-C9AB-4E1C-53EC-495BB6D8D239}"/>
              </a:ext>
            </a:extLst>
          </p:cNvPr>
          <p:cNvSpPr>
            <a:spLocks noGrp="1"/>
          </p:cNvSpPr>
          <p:nvPr>
            <p:ph type="sldNum" sz="quarter" idx="4294967295"/>
          </p:nvPr>
        </p:nvSpPr>
        <p:spPr>
          <a:xfrm>
            <a:off x="412136" y="5943601"/>
            <a:ext cx="968983" cy="651912"/>
          </a:xfrm>
        </p:spPr>
        <p:txBody>
          <a:bodyPr/>
          <a:lstStyle/>
          <a:p>
            <a:pPr>
              <a:spcAft>
                <a:spcPts val="600"/>
              </a:spcAft>
            </a:pPr>
            <a:fld id="{18D65601-5AE2-46FC-B138-694DDD2B510D}" type="slidenum">
              <a:rPr lang="en-US" smtClean="0"/>
              <a:pPr>
                <a:spcAft>
                  <a:spcPts val="600"/>
                </a:spcAft>
              </a:pPr>
              <a:t>10</a:t>
            </a:fld>
            <a:endParaRPr lang="en-US"/>
          </a:p>
        </p:txBody>
      </p:sp>
    </p:spTree>
    <p:extLst>
      <p:ext uri="{BB962C8B-B14F-4D97-AF65-F5344CB8AC3E}">
        <p14:creationId xmlns:p14="http://schemas.microsoft.com/office/powerpoint/2010/main" val="1650431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20E4C9-706C-EDE3-F8EE-405C7A238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82C3D-3346-0E29-4862-DB92219EC81C}"/>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What did the legislature require for this training?</a:t>
            </a:r>
          </a:p>
        </p:txBody>
      </p:sp>
      <p:sp>
        <p:nvSpPr>
          <p:cNvPr id="3" name="Content Placeholder 2">
            <a:extLst>
              <a:ext uri="{FF2B5EF4-FFF2-40B4-BE49-F238E27FC236}">
                <a16:creationId xmlns:a16="http://schemas.microsoft.com/office/drawing/2014/main" id="{60AACB35-4871-4663-8671-1C85040BCD13}"/>
              </a:ext>
            </a:extLst>
          </p:cNvPr>
          <p:cNvSpPr>
            <a:spLocks noGrp="1"/>
          </p:cNvSpPr>
          <p:nvPr>
            <p:ph sz="quarter" idx="12"/>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Recognizing harassment or discrimination, including indicators of grooming and child sexual abuse</a:t>
            </a:r>
          </a:p>
          <a:p>
            <a:r>
              <a:rPr lang="en-US" dirty="0">
                <a:latin typeface="Calibri" panose="020F0502020204030204" pitchFamily="34" charset="0"/>
                <a:ea typeface="Calibri" panose="020F0502020204030204" pitchFamily="34" charset="0"/>
                <a:cs typeface="Calibri" panose="020F0502020204030204" pitchFamily="34" charset="0"/>
              </a:rPr>
              <a:t>The appropriate immediate response when harassment or discrimination is reported to or witnessed by an employee</a:t>
            </a:r>
          </a:p>
          <a:p>
            <a:r>
              <a:rPr lang="en-US" dirty="0">
                <a:latin typeface="Calibri" panose="020F0502020204030204" pitchFamily="34" charset="0"/>
                <a:ea typeface="Calibri" panose="020F0502020204030204" pitchFamily="34" charset="0"/>
                <a:cs typeface="Calibri" panose="020F0502020204030204" pitchFamily="34" charset="0"/>
              </a:rPr>
              <a:t>Reporting harassment or discrimination to the public school or school district</a:t>
            </a:r>
          </a:p>
        </p:txBody>
      </p:sp>
      <p:sp>
        <p:nvSpPr>
          <p:cNvPr id="4" name="Slide Number Placeholder 3">
            <a:extLst>
              <a:ext uri="{FF2B5EF4-FFF2-40B4-BE49-F238E27FC236}">
                <a16:creationId xmlns:a16="http://schemas.microsoft.com/office/drawing/2014/main" id="{76D420EC-9439-4EE7-0A66-DF6295E025C8}"/>
              </a:ext>
            </a:extLst>
          </p:cNvPr>
          <p:cNvSpPr>
            <a:spLocks noGrp="1"/>
          </p:cNvSpPr>
          <p:nvPr>
            <p:ph type="sldNum" sz="quarter" idx="15"/>
          </p:nvPr>
        </p:nvSpPr>
        <p:spPr/>
        <p:txBody>
          <a:bodyPr/>
          <a:lstStyle/>
          <a:p>
            <a:fld id="{18D65601-5AE2-46FC-B138-694DDD2B510D}" type="slidenum">
              <a:rPr lang="en-US" smtClean="0"/>
              <a:pPr/>
              <a:t>11</a:t>
            </a:fld>
            <a:endParaRPr lang="en-US" dirty="0"/>
          </a:p>
        </p:txBody>
      </p:sp>
    </p:spTree>
    <p:extLst>
      <p:ext uri="{BB962C8B-B14F-4D97-AF65-F5344CB8AC3E}">
        <p14:creationId xmlns:p14="http://schemas.microsoft.com/office/powerpoint/2010/main" val="2257128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3320-EF56-8E12-B5C3-2614DB16A027}"/>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What did the legislature require for this training?</a:t>
            </a:r>
          </a:p>
        </p:txBody>
      </p:sp>
      <p:sp>
        <p:nvSpPr>
          <p:cNvPr id="3" name="Content Placeholder 2">
            <a:extLst>
              <a:ext uri="{FF2B5EF4-FFF2-40B4-BE49-F238E27FC236}">
                <a16:creationId xmlns:a16="http://schemas.microsoft.com/office/drawing/2014/main" id="{FD8DA8B2-A2DA-6482-1F39-F369725B671F}"/>
              </a:ext>
            </a:extLst>
          </p:cNvPr>
          <p:cNvSpPr>
            <a:spLocks noGrp="1"/>
          </p:cNvSpPr>
          <p:nvPr>
            <p:ph sz="quarter" idx="12"/>
          </p:nvPr>
        </p:nvSpPr>
        <p:spPr>
          <a:xfrm>
            <a:off x="1450153" y="1931438"/>
            <a:ext cx="9647338" cy="4296748"/>
          </a:xfrm>
        </p:spPr>
        <p:txBody>
          <a:bodyPr>
            <a:normAutofit/>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If the employee has direct supervision of students, the following:</a:t>
            </a:r>
          </a:p>
          <a:p>
            <a:r>
              <a:rPr lang="en-US" dirty="0">
                <a:latin typeface="Calibri" panose="020F0502020204030204" pitchFamily="34" charset="0"/>
                <a:ea typeface="Calibri" panose="020F0502020204030204" pitchFamily="34" charset="0"/>
                <a:cs typeface="Calibri" panose="020F0502020204030204" pitchFamily="34" charset="0"/>
              </a:rPr>
              <a:t>The public school’s procedure for responding to allegations of harassment or discrimination</a:t>
            </a:r>
          </a:p>
          <a:p>
            <a:r>
              <a:rPr lang="en-US" dirty="0">
                <a:latin typeface="Calibri" panose="020F0502020204030204" pitchFamily="34" charset="0"/>
                <a:ea typeface="Calibri" panose="020F0502020204030204" pitchFamily="34" charset="0"/>
                <a:cs typeface="Calibri" panose="020F0502020204030204" pitchFamily="34" charset="0"/>
              </a:rPr>
              <a:t>The difference between the public school’s harassment or discrimination policy adopted pursuant to this section and other federal civil rights laws as well as mandatory reporting requirements in state law </a:t>
            </a:r>
          </a:p>
          <a:p>
            <a:r>
              <a:rPr lang="en-US" dirty="0">
                <a:latin typeface="Calibri" panose="020F0502020204030204" pitchFamily="34" charset="0"/>
                <a:ea typeface="Calibri" panose="020F0502020204030204" pitchFamily="34" charset="0"/>
                <a:cs typeface="Calibri" panose="020F0502020204030204" pitchFamily="34" charset="0"/>
              </a:rPr>
              <a:t>Best practices for avoiding victim-blaming; the effect of trauma on victims of harassment or discrimination; communicating with victims sensitively, compassionately, and in a gender-inclusive and culturally responsive manner; and the impact of harassment or discrimination on students with disabilities</a:t>
            </a:r>
          </a:p>
          <a:p>
            <a:r>
              <a:rPr lang="en-US" dirty="0">
                <a:latin typeface="Calibri" panose="020F0502020204030204" pitchFamily="34" charset="0"/>
                <a:ea typeface="Calibri" panose="020F0502020204030204" pitchFamily="34" charset="0"/>
                <a:cs typeface="Calibri" panose="020F0502020204030204" pitchFamily="34" charset="0"/>
              </a:rPr>
              <a:t>The types of supportive measures available to students and the provision of effective academic, mental health, and safety accommodations for students who report harassment or discrimination</a:t>
            </a:r>
          </a:p>
        </p:txBody>
      </p:sp>
      <p:sp>
        <p:nvSpPr>
          <p:cNvPr id="4" name="Slide Number Placeholder 3">
            <a:extLst>
              <a:ext uri="{FF2B5EF4-FFF2-40B4-BE49-F238E27FC236}">
                <a16:creationId xmlns:a16="http://schemas.microsoft.com/office/drawing/2014/main" id="{13A128D0-F4B1-CE17-4C40-993588E853E2}"/>
              </a:ext>
            </a:extLst>
          </p:cNvPr>
          <p:cNvSpPr>
            <a:spLocks noGrp="1"/>
          </p:cNvSpPr>
          <p:nvPr>
            <p:ph type="sldNum" sz="quarter" idx="15"/>
          </p:nvPr>
        </p:nvSpPr>
        <p:spPr/>
        <p:txBody>
          <a:bodyPr/>
          <a:lstStyle/>
          <a:p>
            <a:fld id="{18D65601-5AE2-46FC-B138-694DDD2B510D}" type="slidenum">
              <a:rPr lang="en-US" smtClean="0"/>
              <a:pPr/>
              <a:t>12</a:t>
            </a:fld>
            <a:endParaRPr lang="en-US" dirty="0"/>
          </a:p>
        </p:txBody>
      </p:sp>
    </p:spTree>
    <p:extLst>
      <p:ext uri="{BB962C8B-B14F-4D97-AF65-F5344CB8AC3E}">
        <p14:creationId xmlns:p14="http://schemas.microsoft.com/office/powerpoint/2010/main" val="3582509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1384-8C2A-AC46-D296-2DF95CBF10BB}"/>
              </a:ext>
            </a:extLst>
          </p:cNvPr>
          <p:cNvSpPr>
            <a:spLocks noGrp="1"/>
          </p:cNvSpPr>
          <p:nvPr>
            <p:ph type="title"/>
          </p:nvPr>
        </p:nvSpPr>
        <p:spPr>
          <a:xfrm>
            <a:off x="1317615" y="690511"/>
            <a:ext cx="5185821" cy="5253089"/>
          </a:xfrm>
        </p:spPr>
        <p:txBody>
          <a:bodyPr anchor="b">
            <a:normAutofit/>
          </a:bodyPr>
          <a:lstStyle/>
          <a:p>
            <a:r>
              <a:rPr lang="en-US" sz="5600" dirty="0">
                <a:latin typeface="Calibri" panose="020F0502020204030204" pitchFamily="34" charset="0"/>
                <a:ea typeface="Calibri" panose="020F0502020204030204" pitchFamily="34" charset="0"/>
                <a:cs typeface="Calibri" panose="020F0502020204030204" pitchFamily="34" charset="0"/>
              </a:rPr>
              <a:t>Identifying Discrimination and Harassment</a:t>
            </a:r>
            <a:endParaRPr lang="en-ZA" sz="5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133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A14F81-E57B-92B4-4175-1E870AAF36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4CF78-F8E9-9E32-5873-464B2CC03FDD}"/>
              </a:ext>
            </a:extLst>
          </p:cNvPr>
          <p:cNvSpPr>
            <a:spLocks noGrp="1"/>
          </p:cNvSpPr>
          <p:nvPr>
            <p:ph type="title"/>
          </p:nvPr>
        </p:nvSpPr>
        <p:spPr>
          <a:xfrm>
            <a:off x="1468815" y="503853"/>
            <a:ext cx="9150675" cy="1219070"/>
          </a:xfrm>
        </p:spPr>
        <p:txBody>
          <a:bodyPr>
            <a:norm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Let’s start with the basic concept from            C.R.S.</a:t>
            </a:r>
            <a:r>
              <a:rPr lang="en-US" sz="3600" dirty="0">
                <a:latin typeface="Calibri" panose="020F0502020204030204" pitchFamily="34" charset="0"/>
                <a:ea typeface="Calibri" panose="020F0502020204030204" pitchFamily="34" charset="0"/>
                <a:cs typeface="Calibri" panose="020F0502020204030204" pitchFamily="34" charset="0"/>
              </a:rPr>
              <a:t> § </a:t>
            </a:r>
            <a:r>
              <a:rPr lang="en-US" sz="3600" b="1" dirty="0">
                <a:latin typeface="Calibri" panose="020F0502020204030204" pitchFamily="34" charset="0"/>
                <a:ea typeface="Calibri" panose="020F0502020204030204" pitchFamily="34" charset="0"/>
                <a:cs typeface="Calibri" panose="020F0502020204030204" pitchFamily="34" charset="0"/>
                <a:hlinkClick r:id="rId2"/>
              </a:rPr>
              <a:t>22-1-143</a:t>
            </a:r>
            <a:r>
              <a:rPr lang="en-US" sz="3600" b="1"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5F94991-B0A0-40A2-F4D7-FC83E5A74863}"/>
              </a:ext>
            </a:extLst>
          </p:cNvPr>
          <p:cNvSpPr>
            <a:spLocks noGrp="1"/>
          </p:cNvSpPr>
          <p:nvPr>
            <p:ph sz="quarter" idx="12"/>
          </p:nvPr>
        </p:nvSpPr>
        <p:spPr>
          <a:xfrm>
            <a:off x="1450152" y="1982804"/>
            <a:ext cx="9474521" cy="4504623"/>
          </a:xfrm>
        </p:spPr>
        <p:txBody>
          <a:bodyPr>
            <a:noAutofit/>
          </a:bodyPr>
          <a:lstStyle/>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[Offensive Unwelcome Conduct or Communication]</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[Connected to a Protected Class]</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[Meeting a Defined Standard of Harm or Impact to the Student]</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Discrimination or Harassment under </a:t>
            </a:r>
            <a:r>
              <a:rPr lang="en-US" sz="2400" dirty="0">
                <a:latin typeface="Calibri" panose="020F0502020204030204" pitchFamily="34" charset="0"/>
                <a:ea typeface="Calibri" panose="020F0502020204030204" pitchFamily="34" charset="0"/>
                <a:cs typeface="Calibri" panose="020F0502020204030204" pitchFamily="34" charset="0"/>
              </a:rPr>
              <a:t>C.R.S. § </a:t>
            </a:r>
            <a:r>
              <a:rPr lang="en-US" sz="2400" dirty="0">
                <a:latin typeface="Calibri" panose="020F0502020204030204" pitchFamily="34" charset="0"/>
                <a:ea typeface="Calibri" panose="020F0502020204030204" pitchFamily="34" charset="0"/>
                <a:cs typeface="Calibri" panose="020F0502020204030204" pitchFamily="34" charset="0"/>
                <a:hlinkClick r:id="rId2"/>
              </a:rPr>
              <a:t>22-1-143</a:t>
            </a:r>
            <a:r>
              <a:rPr lang="en-US" sz="2400" dirty="0">
                <a:latin typeface="Calibri" panose="020F0502020204030204" pitchFamily="34" charset="0"/>
                <a:ea typeface="Calibri" panose="020F0502020204030204" pitchFamily="34" charset="0"/>
                <a:cs typeface="Calibri" panose="020F0502020204030204" pitchFamily="34" charset="0"/>
              </a:rPr>
              <a:t> </a:t>
            </a:r>
          </a:p>
          <a:p>
            <a:pPr marL="0" indent="0" algn="ctr">
              <a:buNone/>
            </a:pPr>
            <a:endParaRPr lang="en-US" sz="23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BA0DC14-FF23-A1DA-9250-B44987115972}"/>
              </a:ext>
            </a:extLst>
          </p:cNvPr>
          <p:cNvSpPr>
            <a:spLocks noGrp="1"/>
          </p:cNvSpPr>
          <p:nvPr>
            <p:ph type="sldNum" sz="quarter" idx="15"/>
          </p:nvPr>
        </p:nvSpPr>
        <p:spPr/>
        <p:txBody>
          <a:bodyPr/>
          <a:lstStyle/>
          <a:p>
            <a:fld id="{18D65601-5AE2-46FC-B138-694DDD2B510D}" type="slidenum">
              <a:rPr lang="en-US" smtClean="0"/>
              <a:pPr/>
              <a:t>14</a:t>
            </a:fld>
            <a:endParaRPr lang="en-US" dirty="0"/>
          </a:p>
        </p:txBody>
      </p:sp>
    </p:spTree>
    <p:extLst>
      <p:ext uri="{BB962C8B-B14F-4D97-AF65-F5344CB8AC3E}">
        <p14:creationId xmlns:p14="http://schemas.microsoft.com/office/powerpoint/2010/main" val="318011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38086-F32D-D752-A74D-A9ED9D2DB75C}"/>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Offensive Unwelcome Conduct or Communication</a:t>
            </a:r>
          </a:p>
        </p:txBody>
      </p:sp>
    </p:spTree>
    <p:extLst>
      <p:ext uri="{BB962C8B-B14F-4D97-AF65-F5344CB8AC3E}">
        <p14:creationId xmlns:p14="http://schemas.microsoft.com/office/powerpoint/2010/main" val="785296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8BD5-9364-8FF5-3113-23A267CEAF44}"/>
              </a:ext>
            </a:extLst>
          </p:cNvPr>
          <p:cNvSpPr>
            <a:spLocks noGrp="1"/>
          </p:cNvSpPr>
          <p:nvPr>
            <p:ph type="title"/>
          </p:nvPr>
        </p:nvSpPr>
        <p:spPr/>
        <p:txBody>
          <a:bodyPr>
            <a:norm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Unwelcome Conduct or Communication</a:t>
            </a:r>
          </a:p>
        </p:txBody>
      </p:sp>
      <p:graphicFrame>
        <p:nvGraphicFramePr>
          <p:cNvPr id="5" name="Content Placeholder 4">
            <a:extLst>
              <a:ext uri="{FF2B5EF4-FFF2-40B4-BE49-F238E27FC236}">
                <a16:creationId xmlns:a16="http://schemas.microsoft.com/office/drawing/2014/main" id="{87789F6B-6FD6-A5E3-3A0B-3EEBD9B2D06E}"/>
              </a:ext>
            </a:extLst>
          </p:cNvPr>
          <p:cNvGraphicFramePr>
            <a:graphicFrameLocks noGrp="1"/>
          </p:cNvGraphicFramePr>
          <p:nvPr>
            <p:ph sz="quarter" idx="12"/>
            <p:extLst>
              <p:ext uri="{D42A27DB-BD31-4B8C-83A1-F6EECF244321}">
                <p14:modId xmlns:p14="http://schemas.microsoft.com/office/powerpoint/2010/main" val="1795007352"/>
              </p:ext>
            </p:extLst>
          </p:nvPr>
        </p:nvGraphicFramePr>
        <p:xfrm>
          <a:off x="1767427" y="1931437"/>
          <a:ext cx="8553450" cy="4419600"/>
        </p:xfrm>
        <a:graphic>
          <a:graphicData uri="http://schemas.openxmlformats.org/drawingml/2006/table">
            <a:tbl>
              <a:tblPr firstRow="1" bandRow="1">
                <a:tableStyleId>{0E3FDE45-AF77-4B5C-9715-49D594BDF05E}</a:tableStyleId>
              </a:tblPr>
              <a:tblGrid>
                <a:gridCol w="4276725">
                  <a:extLst>
                    <a:ext uri="{9D8B030D-6E8A-4147-A177-3AD203B41FA5}">
                      <a16:colId xmlns:a16="http://schemas.microsoft.com/office/drawing/2014/main" val="1879811474"/>
                    </a:ext>
                  </a:extLst>
                </a:gridCol>
                <a:gridCol w="4276725">
                  <a:extLst>
                    <a:ext uri="{9D8B030D-6E8A-4147-A177-3AD203B41FA5}">
                      <a16:colId xmlns:a16="http://schemas.microsoft.com/office/drawing/2014/main" val="2250918991"/>
                    </a:ext>
                  </a:extLst>
                </a:gridCol>
              </a:tblGrid>
              <a:tr h="370840">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Type</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Examples</a:t>
                      </a:r>
                    </a:p>
                  </a:txBody>
                  <a:tcPr/>
                </a:tc>
                <a:extLst>
                  <a:ext uri="{0D108BD9-81ED-4DB2-BD59-A6C34878D82A}">
                    <a16:rowId xmlns:a16="http://schemas.microsoft.com/office/drawing/2014/main" val="3221013567"/>
                  </a:ext>
                </a:extLst>
              </a:tr>
              <a:tr h="370840">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Physical conduct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Physical assaults; damaging personal property; or sexual contact.</a:t>
                      </a:r>
                    </a:p>
                  </a:txBody>
                  <a:tcPr/>
                </a:tc>
                <a:extLst>
                  <a:ext uri="{0D108BD9-81ED-4DB2-BD59-A6C34878D82A}">
                    <a16:rowId xmlns:a16="http://schemas.microsoft.com/office/drawing/2014/main" val="2419379054"/>
                  </a:ext>
                </a:extLst>
              </a:tr>
              <a:tr h="370840">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Verbal conduct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Verbal harassment; stereotyping by protected class; use of slurs; intentional refusal to use a chosen name or form of address; or denial of a benefit or opportunity.</a:t>
                      </a:r>
                    </a:p>
                  </a:txBody>
                  <a:tcPr/>
                </a:tc>
                <a:extLst>
                  <a:ext uri="{0D108BD9-81ED-4DB2-BD59-A6C34878D82A}">
                    <a16:rowId xmlns:a16="http://schemas.microsoft.com/office/drawing/2014/main" val="2087876900"/>
                  </a:ext>
                </a:extLst>
              </a:tr>
              <a:tr h="370840">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Written communication</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Text messages; online messaging; or messages on bathroom stalls.</a:t>
                      </a:r>
                    </a:p>
                  </a:txBody>
                  <a:tcPr/>
                </a:tc>
                <a:extLst>
                  <a:ext uri="{0D108BD9-81ED-4DB2-BD59-A6C34878D82A}">
                    <a16:rowId xmlns:a16="http://schemas.microsoft.com/office/drawing/2014/main" val="3801043699"/>
                  </a:ext>
                </a:extLst>
              </a:tr>
              <a:tr h="370840">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Pictorial or visual communication</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Drawings of offensive images such as swastikas or nooses; AI-created images; or nude photos. </a:t>
                      </a:r>
                    </a:p>
                  </a:txBody>
                  <a:tcPr/>
                </a:tc>
                <a:extLst>
                  <a:ext uri="{0D108BD9-81ED-4DB2-BD59-A6C34878D82A}">
                    <a16:rowId xmlns:a16="http://schemas.microsoft.com/office/drawing/2014/main" val="3838471469"/>
                  </a:ext>
                </a:extLst>
              </a:tr>
            </a:tbl>
          </a:graphicData>
        </a:graphic>
      </p:graphicFrame>
      <p:sp>
        <p:nvSpPr>
          <p:cNvPr id="4" name="Slide Number Placeholder 3">
            <a:extLst>
              <a:ext uri="{FF2B5EF4-FFF2-40B4-BE49-F238E27FC236}">
                <a16:creationId xmlns:a16="http://schemas.microsoft.com/office/drawing/2014/main" id="{0419149A-04BE-0692-C1F2-1D6EC455012B}"/>
              </a:ext>
            </a:extLst>
          </p:cNvPr>
          <p:cNvSpPr>
            <a:spLocks noGrp="1"/>
          </p:cNvSpPr>
          <p:nvPr>
            <p:ph type="sldNum" sz="quarter" idx="15"/>
          </p:nvPr>
        </p:nvSpPr>
        <p:spPr/>
        <p:txBody>
          <a:bodyPr/>
          <a:lstStyle/>
          <a:p>
            <a:fld id="{18D65601-5AE2-46FC-B138-694DDD2B510D}" type="slidenum">
              <a:rPr lang="en-US" smtClean="0"/>
              <a:pPr/>
              <a:t>16</a:t>
            </a:fld>
            <a:endParaRPr lang="en-US" dirty="0"/>
          </a:p>
        </p:txBody>
      </p:sp>
    </p:spTree>
    <p:extLst>
      <p:ext uri="{BB962C8B-B14F-4D97-AF65-F5344CB8AC3E}">
        <p14:creationId xmlns:p14="http://schemas.microsoft.com/office/powerpoint/2010/main" val="2286418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BCE5D-F818-9699-5442-72C2C0C47854}"/>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Objectively Offensive </a:t>
            </a:r>
          </a:p>
        </p:txBody>
      </p:sp>
      <p:sp>
        <p:nvSpPr>
          <p:cNvPr id="3" name="Content Placeholder 2">
            <a:extLst>
              <a:ext uri="{FF2B5EF4-FFF2-40B4-BE49-F238E27FC236}">
                <a16:creationId xmlns:a16="http://schemas.microsoft.com/office/drawing/2014/main" id="{4ECF0B4D-6DEB-E0AC-9B0E-C3921F8346A7}"/>
              </a:ext>
            </a:extLst>
          </p:cNvPr>
          <p:cNvSpPr>
            <a:spLocks noGrp="1"/>
          </p:cNvSpPr>
          <p:nvPr>
            <p:ph sz="quarter" idx="12"/>
          </p:nvPr>
        </p:nvSpPr>
        <p:spPr>
          <a:xfrm>
            <a:off x="1671826" y="2341418"/>
            <a:ext cx="8552264" cy="3449782"/>
          </a:xfrm>
        </p:spPr>
        <p:txBody>
          <a:bodyPr>
            <a:normAutofit fontScale="92500" lnSpcReduction="20000"/>
          </a:bodyPr>
          <a:lstStyle/>
          <a:p>
            <a:pPr marL="0" indent="0" algn="ctr">
              <a:buNone/>
            </a:pPr>
            <a:r>
              <a:rPr lang="en-US" sz="2800" dirty="0">
                <a:latin typeface="Calibri" panose="020F0502020204030204" pitchFamily="34" charset="0"/>
                <a:ea typeface="Calibri" panose="020F0502020204030204" pitchFamily="34" charset="0"/>
                <a:cs typeface="Calibri" panose="020F0502020204030204" pitchFamily="34" charset="0"/>
              </a:rPr>
              <a:t>The unwelcome conduct or communication must be “</a:t>
            </a:r>
            <a:r>
              <a:rPr lang="en-US" sz="2800" dirty="0">
                <a:highlight>
                  <a:srgbClr val="FFFF00"/>
                </a:highlight>
                <a:latin typeface="Calibri" panose="020F0502020204030204" pitchFamily="34" charset="0"/>
                <a:ea typeface="Calibri" panose="020F0502020204030204" pitchFamily="34" charset="0"/>
                <a:cs typeface="Calibri" panose="020F0502020204030204" pitchFamily="34" charset="0"/>
              </a:rPr>
              <a:t>objectively offensive </a:t>
            </a:r>
            <a:r>
              <a:rPr lang="en-US" sz="2800" dirty="0">
                <a:latin typeface="Calibri" panose="020F0502020204030204" pitchFamily="34" charset="0"/>
                <a:ea typeface="Calibri" panose="020F0502020204030204" pitchFamily="34" charset="0"/>
                <a:cs typeface="Calibri" panose="020F0502020204030204" pitchFamily="34" charset="0"/>
              </a:rPr>
              <a:t>to a reasonable individual who is a </a:t>
            </a:r>
            <a:r>
              <a:rPr lang="en-US" sz="2800" dirty="0">
                <a:highlight>
                  <a:srgbClr val="FFFF00"/>
                </a:highlight>
                <a:latin typeface="Calibri" panose="020F0502020204030204" pitchFamily="34" charset="0"/>
                <a:ea typeface="Calibri" panose="020F0502020204030204" pitchFamily="34" charset="0"/>
                <a:cs typeface="Calibri" panose="020F0502020204030204" pitchFamily="34" charset="0"/>
              </a:rPr>
              <a:t>member of the same protected class</a:t>
            </a:r>
            <a:r>
              <a:rPr lang="en-US" sz="2800" dirty="0">
                <a:latin typeface="Calibri" panose="020F0502020204030204" pitchFamily="34" charset="0"/>
                <a:ea typeface="Calibri" panose="020F0502020204030204" pitchFamily="34" charset="0"/>
                <a:cs typeface="Calibri" panose="020F0502020204030204" pitchFamily="34" charset="0"/>
              </a:rPr>
              <a:t>.” C.R.S. § </a:t>
            </a:r>
            <a:r>
              <a:rPr lang="en-US" sz="2800" dirty="0">
                <a:latin typeface="Calibri" panose="020F0502020204030204" pitchFamily="34" charset="0"/>
                <a:ea typeface="Calibri" panose="020F0502020204030204" pitchFamily="34" charset="0"/>
                <a:cs typeface="Calibri" panose="020F0502020204030204" pitchFamily="34" charset="0"/>
                <a:hlinkClick r:id="rId2"/>
              </a:rPr>
              <a:t>22-1-143</a:t>
            </a:r>
            <a:r>
              <a:rPr lang="en-US" sz="2800" dirty="0">
                <a:latin typeface="Calibri" panose="020F0502020204030204" pitchFamily="34" charset="0"/>
                <a:ea typeface="Calibri" panose="020F0502020204030204" pitchFamily="34" charset="0"/>
                <a:cs typeface="Calibri" panose="020F0502020204030204" pitchFamily="34" charset="0"/>
              </a:rPr>
              <a:t>(1)(d)(I). </a:t>
            </a:r>
          </a:p>
          <a:p>
            <a:pPr marL="0" indent="0"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US" sz="2200" b="1" dirty="0">
                <a:latin typeface="Calibri" panose="020F0502020204030204" pitchFamily="34" charset="0"/>
                <a:ea typeface="Calibri" panose="020F0502020204030204" pitchFamily="34" charset="0"/>
                <a:cs typeface="Calibri" panose="020F0502020204030204" pitchFamily="34" charset="0"/>
              </a:rPr>
              <a:t>Example: </a:t>
            </a:r>
            <a:r>
              <a:rPr lang="en-US" sz="2200" dirty="0">
                <a:latin typeface="Calibri" panose="020F0502020204030204" pitchFamily="34" charset="0"/>
                <a:ea typeface="Calibri" panose="020F0502020204030204" pitchFamily="34" charset="0"/>
                <a:cs typeface="Calibri" panose="020F0502020204030204" pitchFamily="34" charset="0"/>
              </a:rPr>
              <a:t>If the communication is directed toward a Jewish student, you would consider whether most individuals identifying as Jewish would agree that the communication was offensive. </a:t>
            </a:r>
          </a:p>
          <a:p>
            <a:pPr marL="0" indent="0" algn="ctr">
              <a:buNone/>
            </a:pPr>
            <a:r>
              <a:rPr lang="en-US" sz="2200" b="1" dirty="0">
                <a:latin typeface="Calibri" panose="020F0502020204030204" pitchFamily="34" charset="0"/>
                <a:ea typeface="Calibri" panose="020F0502020204030204" pitchFamily="34" charset="0"/>
                <a:cs typeface="Calibri" panose="020F0502020204030204" pitchFamily="34" charset="0"/>
              </a:rPr>
              <a:t>Example: </a:t>
            </a:r>
            <a:r>
              <a:rPr lang="en-US" sz="2200" dirty="0">
                <a:latin typeface="Calibri" panose="020F0502020204030204" pitchFamily="34" charset="0"/>
                <a:ea typeface="Calibri" panose="020F0502020204030204" pitchFamily="34" charset="0"/>
                <a:cs typeface="Calibri" panose="020F0502020204030204" pitchFamily="34" charset="0"/>
              </a:rPr>
              <a:t>If the conduct is directed toward students with disabilities, you would consider whether it was objectively offensive to individuals with disabilities.</a:t>
            </a:r>
          </a:p>
          <a:p>
            <a:pPr marL="0" indent="0" algn="ctr">
              <a:buNone/>
            </a:pP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1402930-83A6-25B6-1AF7-6A9A952DEF02}"/>
              </a:ext>
            </a:extLst>
          </p:cNvPr>
          <p:cNvSpPr>
            <a:spLocks noGrp="1"/>
          </p:cNvSpPr>
          <p:nvPr>
            <p:ph type="sldNum" sz="quarter" idx="15"/>
          </p:nvPr>
        </p:nvSpPr>
        <p:spPr/>
        <p:txBody>
          <a:bodyPr/>
          <a:lstStyle/>
          <a:p>
            <a:fld id="{18D65601-5AE2-46FC-B138-694DDD2B510D}" type="slidenum">
              <a:rPr lang="en-US" smtClean="0"/>
              <a:pPr/>
              <a:t>17</a:t>
            </a:fld>
            <a:endParaRPr lang="en-US" dirty="0"/>
          </a:p>
        </p:txBody>
      </p:sp>
    </p:spTree>
    <p:extLst>
      <p:ext uri="{BB962C8B-B14F-4D97-AF65-F5344CB8AC3E}">
        <p14:creationId xmlns:p14="http://schemas.microsoft.com/office/powerpoint/2010/main" val="3493314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77D65-3252-3033-89AD-42AF7BEA7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F891D-7A54-A808-FF81-7D23696A8AA4}"/>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Connected to a Protected Class</a:t>
            </a:r>
          </a:p>
        </p:txBody>
      </p:sp>
    </p:spTree>
    <p:extLst>
      <p:ext uri="{BB962C8B-B14F-4D97-AF65-F5344CB8AC3E}">
        <p14:creationId xmlns:p14="http://schemas.microsoft.com/office/powerpoint/2010/main" val="1725866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84" descr="Stick figure families holding hands">
            <a:extLst>
              <a:ext uri="{FF2B5EF4-FFF2-40B4-BE49-F238E27FC236}">
                <a16:creationId xmlns:a16="http://schemas.microsoft.com/office/drawing/2014/main" id="{E71238CA-461F-1B03-D7E1-786C002AB7DC}"/>
              </a:ext>
            </a:extLst>
          </p:cNvPr>
          <p:cNvPicPr>
            <a:picLocks noGrp="1" noChangeAspect="1"/>
          </p:cNvPicPr>
          <p:nvPr>
            <p:ph type="pic" sz="quarter" idx="13"/>
          </p:nvPr>
        </p:nvPicPr>
        <p:blipFill>
          <a:blip r:embed="rId3"/>
          <a:srcRect t="25181" b="25181"/>
          <a:stretch/>
        </p:blipFill>
        <p:spPr>
          <a:xfrm>
            <a:off x="915600" y="0"/>
            <a:ext cx="10361995" cy="3429000"/>
          </a:xfrm>
        </p:spPr>
      </p:pic>
      <p:sp>
        <p:nvSpPr>
          <p:cNvPr id="8" name="Text Placeholder 7">
            <a:extLst>
              <a:ext uri="{FF2B5EF4-FFF2-40B4-BE49-F238E27FC236}">
                <a16:creationId xmlns:a16="http://schemas.microsoft.com/office/drawing/2014/main" id="{DD542008-8017-76E5-ABC0-32401068875D}"/>
              </a:ext>
            </a:extLst>
          </p:cNvPr>
          <p:cNvSpPr>
            <a:spLocks noGrp="1"/>
          </p:cNvSpPr>
          <p:nvPr>
            <p:ph type="body" sz="quarter" idx="12"/>
          </p:nvPr>
        </p:nvSpPr>
        <p:spPr>
          <a:xfrm>
            <a:off x="1353828" y="4433456"/>
            <a:ext cx="9923770" cy="1080654"/>
          </a:xfrm>
        </p:spPr>
        <p:txBody>
          <a:bodyP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A protected class is a group of people who are legally protected from discrimination and harassment under federal or state civil rights laws because of specific characteristics they have. </a:t>
            </a:r>
          </a:p>
        </p:txBody>
      </p:sp>
    </p:spTree>
    <p:extLst>
      <p:ext uri="{BB962C8B-B14F-4D97-AF65-F5344CB8AC3E}">
        <p14:creationId xmlns:p14="http://schemas.microsoft.com/office/powerpoint/2010/main" val="3421680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455583" y="737115"/>
            <a:ext cx="3238337" cy="5407091"/>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Agenda for this Module</a:t>
            </a:r>
          </a:p>
        </p:txBody>
      </p:sp>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5396948" y="737115"/>
            <a:ext cx="5441225" cy="5407091"/>
          </a:xfrm>
        </p:spPr>
        <p:txBody>
          <a:bodyP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Why we do this work</a:t>
            </a:r>
          </a:p>
          <a:p>
            <a:r>
              <a:rPr lang="en-US" sz="2400" dirty="0">
                <a:latin typeface="Calibri" panose="020F0502020204030204" pitchFamily="34" charset="0"/>
                <a:ea typeface="Calibri" panose="020F0502020204030204" pitchFamily="34" charset="0"/>
                <a:cs typeface="Calibri" panose="020F0502020204030204" pitchFamily="34" charset="0"/>
              </a:rPr>
              <a:t>Identifying Discrimination and Harassment</a:t>
            </a:r>
          </a:p>
          <a:p>
            <a:pPr lvl="1"/>
            <a:r>
              <a:rPr lang="en-US" sz="2400" dirty="0">
                <a:latin typeface="Calibri" panose="020F0502020204030204" pitchFamily="34" charset="0"/>
                <a:ea typeface="Calibri" panose="020F0502020204030204" pitchFamily="34" charset="0"/>
                <a:cs typeface="Calibri" panose="020F0502020204030204" pitchFamily="34" charset="0"/>
              </a:rPr>
              <a:t>Offensive Unwelcome Conduct or Communication</a:t>
            </a:r>
          </a:p>
          <a:p>
            <a:pPr lvl="1"/>
            <a:r>
              <a:rPr lang="en-US" sz="2400" dirty="0">
                <a:latin typeface="Calibri" panose="020F0502020204030204" pitchFamily="34" charset="0"/>
                <a:ea typeface="Calibri" panose="020F0502020204030204" pitchFamily="34" charset="0"/>
                <a:cs typeface="Calibri" panose="020F0502020204030204" pitchFamily="34" charset="0"/>
              </a:rPr>
              <a:t>Connected to a Protected Class</a:t>
            </a:r>
          </a:p>
          <a:p>
            <a:pPr lvl="1"/>
            <a:r>
              <a:rPr lang="en-US" sz="2400" dirty="0">
                <a:latin typeface="Calibri" panose="020F0502020204030204" pitchFamily="34" charset="0"/>
                <a:ea typeface="Calibri" panose="020F0502020204030204" pitchFamily="34" charset="0"/>
                <a:cs typeface="Calibri" panose="020F0502020204030204" pitchFamily="34" charset="0"/>
              </a:rPr>
              <a:t>Meeting a Defined Standard of Harm</a:t>
            </a:r>
          </a:p>
          <a:p>
            <a:r>
              <a:rPr lang="en-US" sz="2400" dirty="0">
                <a:latin typeface="Calibri" panose="020F0502020204030204" pitchFamily="34" charset="0"/>
                <a:ea typeface="Calibri" panose="020F0502020204030204" pitchFamily="34" charset="0"/>
                <a:cs typeface="Calibri" panose="020F0502020204030204" pitchFamily="34" charset="0"/>
              </a:rPr>
              <a:t>Practice</a:t>
            </a:r>
          </a:p>
          <a:p>
            <a:pPr lvl="1"/>
            <a:r>
              <a:rPr lang="en-US" sz="2400" dirty="0">
                <a:latin typeface="Calibri" panose="020F0502020204030204" pitchFamily="34" charset="0"/>
                <a:ea typeface="Calibri" panose="020F0502020204030204" pitchFamily="34" charset="0"/>
                <a:cs typeface="Calibri" panose="020F0502020204030204" pitchFamily="34" charset="0"/>
              </a:rPr>
              <a:t>Examples Based on Protected Classes</a:t>
            </a:r>
          </a:p>
          <a:p>
            <a:pPr lvl="1"/>
            <a:r>
              <a:rPr lang="en-US" sz="2400" dirty="0">
                <a:latin typeface="Calibri" panose="020F0502020204030204" pitchFamily="34" charset="0"/>
                <a:ea typeface="Calibri" panose="020F0502020204030204" pitchFamily="34" charset="0"/>
                <a:cs typeface="Calibri" panose="020F0502020204030204" pitchFamily="34" charset="0"/>
              </a:rPr>
              <a:t>Bullying versus Discrimination and Harassment</a:t>
            </a:r>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p:txBody>
          <a:bodyPr/>
          <a:lstStyle/>
          <a:p>
            <a:fld id="{18D65601-5AE2-46FC-B138-694DDD2B510D}" type="slidenum">
              <a:rPr lang="en-US" smtClean="0"/>
              <a:pPr/>
              <a:t>2</a:t>
            </a:fld>
            <a:endParaRPr lang="en-US" dirty="0"/>
          </a:p>
        </p:txBody>
      </p:sp>
    </p:spTree>
    <p:extLst>
      <p:ext uri="{BB962C8B-B14F-4D97-AF65-F5344CB8AC3E}">
        <p14:creationId xmlns:p14="http://schemas.microsoft.com/office/powerpoint/2010/main" val="1607455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6D59-DBD3-71F6-CA53-7A033FCE0C5B}"/>
              </a:ext>
            </a:extLst>
          </p:cNvPr>
          <p:cNvSpPr>
            <a:spLocks noGrp="1"/>
          </p:cNvSpPr>
          <p:nvPr>
            <p:ph type="title"/>
          </p:nvPr>
        </p:nvSpPr>
        <p:spPr>
          <a:xfrm>
            <a:off x="1468814" y="503852"/>
            <a:ext cx="9808773" cy="1427585"/>
          </a:xfrm>
        </p:spPr>
        <p:txBody>
          <a:bodyPr anchor="ctr">
            <a:normAutofit/>
          </a:bodyPr>
          <a:lstStyle/>
          <a:p>
            <a:r>
              <a:rPr lang="en-US"/>
              <a:t>Protected Classes Covered in § 22-1-143</a:t>
            </a:r>
          </a:p>
        </p:txBody>
      </p:sp>
      <p:sp>
        <p:nvSpPr>
          <p:cNvPr id="5" name="Slide Number Placeholder 4">
            <a:extLst>
              <a:ext uri="{FF2B5EF4-FFF2-40B4-BE49-F238E27FC236}">
                <a16:creationId xmlns:a16="http://schemas.microsoft.com/office/drawing/2014/main" id="{EBA3172F-F282-E4F6-1905-4D4A9F62E655}"/>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20</a:t>
            </a:fld>
            <a:endParaRPr lang="en-US"/>
          </a:p>
        </p:txBody>
      </p:sp>
      <p:graphicFrame>
        <p:nvGraphicFramePr>
          <p:cNvPr id="7" name="Content Placeholder 2">
            <a:extLst>
              <a:ext uri="{FF2B5EF4-FFF2-40B4-BE49-F238E27FC236}">
                <a16:creationId xmlns:a16="http://schemas.microsoft.com/office/drawing/2014/main" id="{B6158F58-2B84-999B-BB9E-FFD067191616}"/>
              </a:ext>
            </a:extLst>
          </p:cNvPr>
          <p:cNvGraphicFramePr>
            <a:graphicFrameLocks noGrp="1"/>
          </p:cNvGraphicFramePr>
          <p:nvPr>
            <p:ph type="tbl" sz="quarter" idx="10"/>
            <p:extLst>
              <p:ext uri="{D42A27DB-BD31-4B8C-83A1-F6EECF244321}">
                <p14:modId xmlns:p14="http://schemas.microsoft.com/office/powerpoint/2010/main" val="3457953095"/>
              </p:ext>
            </p:extLst>
          </p:nvPr>
        </p:nvGraphicFramePr>
        <p:xfrm>
          <a:off x="1487488" y="2057400"/>
          <a:ext cx="9790112"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9535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CE096-0074-5113-A0F1-A8BD5D14F6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88224-BD3D-B99D-B179-9DCD5A7C24D3}"/>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Meeting a Defined Standard of Harm or Level of Impact to the Student</a:t>
            </a:r>
          </a:p>
        </p:txBody>
      </p:sp>
    </p:spTree>
    <p:extLst>
      <p:ext uri="{BB962C8B-B14F-4D97-AF65-F5344CB8AC3E}">
        <p14:creationId xmlns:p14="http://schemas.microsoft.com/office/powerpoint/2010/main" val="2915946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47C4AF-911E-319A-2C88-607B780118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D2A7A-3C6C-9985-0BD3-C104AD2366B4}"/>
              </a:ext>
            </a:extLst>
          </p:cNvPr>
          <p:cNvSpPr>
            <a:spLocks noGrp="1"/>
          </p:cNvSpPr>
          <p:nvPr>
            <p:ph type="title"/>
          </p:nvPr>
        </p:nvSpPr>
        <p:spPr>
          <a:xfrm>
            <a:off x="1353826" y="737115"/>
            <a:ext cx="3938609" cy="5407091"/>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Harm Category #1:</a:t>
            </a:r>
            <a:br>
              <a:rPr lang="en-US" dirty="0">
                <a:latin typeface="Calibri" panose="020F0502020204030204" pitchFamily="34" charset="0"/>
                <a:ea typeface="Calibri" panose="020F0502020204030204" pitchFamily="34" charset="0"/>
                <a:cs typeface="Calibri" panose="020F0502020204030204" pitchFamily="34" charset="0"/>
              </a:rPr>
            </a:b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Unreasonably interferes with access to a service, opportunity or benefit. </a:t>
            </a:r>
          </a:p>
        </p:txBody>
      </p:sp>
      <p:sp>
        <p:nvSpPr>
          <p:cNvPr id="3" name="Content Placeholder 2">
            <a:extLst>
              <a:ext uri="{FF2B5EF4-FFF2-40B4-BE49-F238E27FC236}">
                <a16:creationId xmlns:a16="http://schemas.microsoft.com/office/drawing/2014/main" id="{6FB115E8-584F-B91C-08DC-FF4DAAF48741}"/>
              </a:ext>
            </a:extLst>
          </p:cNvPr>
          <p:cNvSpPr>
            <a:spLocks noGrp="1"/>
          </p:cNvSpPr>
          <p:nvPr>
            <p:ph sz="quarter" idx="12"/>
          </p:nvPr>
        </p:nvSpPr>
        <p:spPr>
          <a:xfrm>
            <a:off x="5846618" y="737115"/>
            <a:ext cx="5264727" cy="5407091"/>
          </a:xfrm>
        </p:spPr>
        <p:txBody>
          <a:bodyPr anchor="ctr">
            <a:normAutofit/>
          </a:bodyPr>
          <a:lstStyle/>
          <a:p>
            <a:pPr>
              <a:lnSpc>
                <a:spcPct val="90000"/>
              </a:lnSpc>
            </a:pPr>
            <a:r>
              <a:rPr lang="en-US" b="1" dirty="0">
                <a:latin typeface="Calibri" panose="020F0502020204030204" pitchFamily="34" charset="0"/>
                <a:ea typeface="Calibri" panose="020F0502020204030204" pitchFamily="34" charset="0"/>
                <a:cs typeface="Calibri" panose="020F0502020204030204" pitchFamily="34" charset="0"/>
              </a:rPr>
              <a:t>Focus on the impact to the student. </a:t>
            </a:r>
          </a:p>
          <a:p>
            <a:pPr lvl="1">
              <a:lnSpc>
                <a:spcPct val="90000"/>
              </a:lnSpc>
            </a:pPr>
            <a:r>
              <a:rPr lang="en-US" dirty="0">
                <a:latin typeface="Calibri" panose="020F0502020204030204" pitchFamily="34" charset="0"/>
                <a:ea typeface="Calibri" panose="020F0502020204030204" pitchFamily="34" charset="0"/>
                <a:cs typeface="Calibri" panose="020F0502020204030204" pitchFamily="34" charset="0"/>
              </a:rPr>
              <a:t>Did the conduct or communication have the purpose or effect of </a:t>
            </a:r>
            <a:r>
              <a:rPr lang="en-US" dirty="0">
                <a:highlight>
                  <a:srgbClr val="FFFF00"/>
                </a:highlight>
                <a:latin typeface="Calibri" panose="020F0502020204030204" pitchFamily="34" charset="0"/>
                <a:ea typeface="Calibri" panose="020F0502020204030204" pitchFamily="34" charset="0"/>
                <a:cs typeface="Calibri" panose="020F0502020204030204" pitchFamily="34" charset="0"/>
              </a:rPr>
              <a:t>unreasonably interfering with the student’s access </a:t>
            </a:r>
            <a:r>
              <a:rPr lang="en-US" dirty="0">
                <a:latin typeface="Calibri" panose="020F0502020204030204" pitchFamily="34" charset="0"/>
                <a:ea typeface="Calibri" panose="020F0502020204030204" pitchFamily="34" charset="0"/>
                <a:cs typeface="Calibri" panose="020F0502020204030204" pitchFamily="34" charset="0"/>
              </a:rPr>
              <a:t>to their educational </a:t>
            </a:r>
            <a:r>
              <a:rPr lang="en-US" dirty="0">
                <a:highlight>
                  <a:srgbClr val="FFFF00"/>
                </a:highlight>
                <a:latin typeface="Calibri" panose="020F0502020204030204" pitchFamily="34" charset="0"/>
                <a:ea typeface="Calibri" panose="020F0502020204030204" pitchFamily="34" charset="0"/>
                <a:cs typeface="Calibri" panose="020F0502020204030204" pitchFamily="34" charset="0"/>
              </a:rPr>
              <a:t>service, opportunity, or benefit?</a:t>
            </a:r>
          </a:p>
          <a:p>
            <a:pPr>
              <a:lnSpc>
                <a:spcPct val="90000"/>
              </a:lnSpc>
            </a:pPr>
            <a:r>
              <a:rPr lang="en-US" b="1" dirty="0">
                <a:latin typeface="Calibri" panose="020F0502020204030204" pitchFamily="34" charset="0"/>
                <a:ea typeface="Calibri" panose="020F0502020204030204" pitchFamily="34" charset="0"/>
                <a:cs typeface="Calibri" panose="020F0502020204030204" pitchFamily="34" charset="0"/>
              </a:rPr>
              <a:t>Example: </a:t>
            </a:r>
            <a:r>
              <a:rPr lang="en-US" dirty="0">
                <a:latin typeface="Calibri" panose="020F0502020204030204" pitchFamily="34" charset="0"/>
                <a:ea typeface="Calibri" panose="020F0502020204030204" pitchFamily="34" charset="0"/>
                <a:cs typeface="Calibri" panose="020F0502020204030204" pitchFamily="34" charset="0"/>
              </a:rPr>
              <a:t>Student decides not to join the robotics club after some students repeatedly make comments like: “This club isn’t for girls.” “And especially not Mexican girls.” </a:t>
            </a:r>
          </a:p>
          <a:p>
            <a:pPr lvl="1">
              <a:lnSpc>
                <a:spcPct val="90000"/>
              </a:lnSpc>
            </a:pPr>
            <a:r>
              <a:rPr lang="en-US" b="1" dirty="0">
                <a:latin typeface="Calibri" panose="020F0502020204030204" pitchFamily="34" charset="0"/>
                <a:ea typeface="Calibri" panose="020F0502020204030204" pitchFamily="34" charset="0"/>
                <a:cs typeface="Calibri" panose="020F0502020204030204" pitchFamily="34" charset="0"/>
              </a:rPr>
              <a:t>Protected classes: </a:t>
            </a:r>
            <a:r>
              <a:rPr lang="en-US" dirty="0">
                <a:latin typeface="Calibri" panose="020F0502020204030204" pitchFamily="34" charset="0"/>
                <a:ea typeface="Calibri" panose="020F0502020204030204" pitchFamily="34" charset="0"/>
                <a:cs typeface="Calibri" panose="020F0502020204030204" pitchFamily="34" charset="0"/>
              </a:rPr>
              <a:t>sex, national origin. </a:t>
            </a:r>
          </a:p>
          <a:p>
            <a:pPr lvl="1">
              <a:lnSpc>
                <a:spcPct val="90000"/>
              </a:lnSpc>
            </a:pPr>
            <a:r>
              <a:rPr lang="en-US" b="1" dirty="0">
                <a:latin typeface="Calibri" panose="020F0502020204030204" pitchFamily="34" charset="0"/>
                <a:ea typeface="Calibri" panose="020F0502020204030204" pitchFamily="34" charset="0"/>
                <a:cs typeface="Calibri" panose="020F0502020204030204" pitchFamily="34" charset="0"/>
              </a:rPr>
              <a:t>Harm or impact: </a:t>
            </a:r>
            <a:r>
              <a:rPr lang="en-US" dirty="0">
                <a:latin typeface="Calibri" panose="020F0502020204030204" pitchFamily="34" charset="0"/>
                <a:ea typeface="Calibri" panose="020F0502020204030204" pitchFamily="34" charset="0"/>
                <a:cs typeface="Calibri" panose="020F0502020204030204" pitchFamily="34" charset="0"/>
              </a:rPr>
              <a:t>student loses out on the opportunity to participate in the school’s robotics club. </a:t>
            </a:r>
          </a:p>
        </p:txBody>
      </p:sp>
      <p:sp>
        <p:nvSpPr>
          <p:cNvPr id="4" name="Slide Number Placeholder 3">
            <a:extLst>
              <a:ext uri="{FF2B5EF4-FFF2-40B4-BE49-F238E27FC236}">
                <a16:creationId xmlns:a16="http://schemas.microsoft.com/office/drawing/2014/main" id="{22316C2A-AC98-60C5-C447-FA00B40589CF}"/>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22</a:t>
            </a:fld>
            <a:endParaRPr lang="en-US"/>
          </a:p>
        </p:txBody>
      </p:sp>
    </p:spTree>
    <p:extLst>
      <p:ext uri="{BB962C8B-B14F-4D97-AF65-F5344CB8AC3E}">
        <p14:creationId xmlns:p14="http://schemas.microsoft.com/office/powerpoint/2010/main" val="1560138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FC84BA-734F-E0FD-D713-6BF1F37265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61B24A-3750-A87A-3025-D6D515BC555E}"/>
              </a:ext>
            </a:extLst>
          </p:cNvPr>
          <p:cNvSpPr>
            <a:spLocks noGrp="1"/>
          </p:cNvSpPr>
          <p:nvPr>
            <p:ph type="title"/>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Harm Category #2: Hostile Environment</a:t>
            </a:r>
          </a:p>
        </p:txBody>
      </p:sp>
      <p:sp>
        <p:nvSpPr>
          <p:cNvPr id="3" name="Content Placeholder 2">
            <a:extLst>
              <a:ext uri="{FF2B5EF4-FFF2-40B4-BE49-F238E27FC236}">
                <a16:creationId xmlns:a16="http://schemas.microsoft.com/office/drawing/2014/main" id="{34463D65-A39F-2CA3-889D-F4B490685BD5}"/>
              </a:ext>
            </a:extLst>
          </p:cNvPr>
          <p:cNvSpPr>
            <a:spLocks noGrp="1"/>
          </p:cNvSpPr>
          <p:nvPr>
            <p:ph sz="quarter" idx="12"/>
          </p:nvPr>
        </p:nvSpPr>
        <p:spPr/>
        <p:txBody>
          <a:bodyPr>
            <a:norm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Focus on the impact to the student. </a:t>
            </a:r>
          </a:p>
          <a:p>
            <a:pPr lvl="1"/>
            <a:r>
              <a:rPr lang="en-US" sz="2400" dirty="0">
                <a:latin typeface="Calibri" panose="020F0502020204030204" pitchFamily="34" charset="0"/>
                <a:ea typeface="Calibri" panose="020F0502020204030204" pitchFamily="34" charset="0"/>
                <a:cs typeface="Calibri" panose="020F0502020204030204" pitchFamily="34" charset="0"/>
              </a:rPr>
              <a:t>Did the conduct or communication have the purpose or effect of creating </a:t>
            </a:r>
            <a:r>
              <a:rPr lang="en-US" sz="2400" dirty="0">
                <a:highlight>
                  <a:srgbClr val="FFFF00"/>
                </a:highlight>
                <a:latin typeface="Calibri" panose="020F0502020204030204" pitchFamily="34" charset="0"/>
                <a:ea typeface="Calibri" panose="020F0502020204030204" pitchFamily="34" charset="0"/>
                <a:cs typeface="Calibri" panose="020F0502020204030204" pitchFamily="34" charset="0"/>
              </a:rPr>
              <a:t>an intimidating, hostile, or offensive </a:t>
            </a:r>
            <a:r>
              <a:rPr lang="en-US" sz="2400" dirty="0">
                <a:latin typeface="Calibri" panose="020F0502020204030204" pitchFamily="34" charset="0"/>
                <a:ea typeface="Calibri" panose="020F0502020204030204" pitchFamily="34" charset="0"/>
                <a:cs typeface="Calibri" panose="020F0502020204030204" pitchFamily="34" charset="0"/>
              </a:rPr>
              <a:t>educational environment?</a:t>
            </a:r>
          </a:p>
          <a:p>
            <a:r>
              <a:rPr lang="en-US" sz="2400" b="1" dirty="0">
                <a:latin typeface="Calibri" panose="020F0502020204030204" pitchFamily="34" charset="0"/>
                <a:ea typeface="Calibri" panose="020F0502020204030204" pitchFamily="34" charset="0"/>
                <a:cs typeface="Calibri" panose="020F0502020204030204" pitchFamily="34" charset="0"/>
              </a:rPr>
              <a:t>Note: </a:t>
            </a:r>
            <a:r>
              <a:rPr lang="en-US" sz="2400" dirty="0">
                <a:latin typeface="Calibri" panose="020F0502020204030204" pitchFamily="34" charset="0"/>
                <a:ea typeface="Calibri" panose="020F0502020204030204" pitchFamily="34" charset="0"/>
                <a:cs typeface="Calibri" panose="020F0502020204030204" pitchFamily="34" charset="0"/>
              </a:rPr>
              <a:t>“Petty slights, minor annoyances, and lack of good manners” do not generally constitute harassment or discrimination.</a:t>
            </a:r>
          </a:p>
        </p:txBody>
      </p:sp>
      <p:sp>
        <p:nvSpPr>
          <p:cNvPr id="4" name="Slide Number Placeholder 3">
            <a:extLst>
              <a:ext uri="{FF2B5EF4-FFF2-40B4-BE49-F238E27FC236}">
                <a16:creationId xmlns:a16="http://schemas.microsoft.com/office/drawing/2014/main" id="{CDBFC654-3574-432B-E58A-1D21950246CA}"/>
              </a:ext>
            </a:extLst>
          </p:cNvPr>
          <p:cNvSpPr>
            <a:spLocks noGrp="1"/>
          </p:cNvSpPr>
          <p:nvPr>
            <p:ph type="sldNum" sz="quarter" idx="15"/>
          </p:nvPr>
        </p:nvSpPr>
        <p:spPr/>
        <p:txBody>
          <a:bodyPr/>
          <a:lstStyle/>
          <a:p>
            <a:fld id="{18D65601-5AE2-46FC-B138-694DDD2B510D}" type="slidenum">
              <a:rPr lang="en-US" smtClean="0"/>
              <a:pPr/>
              <a:t>23</a:t>
            </a:fld>
            <a:endParaRPr lang="en-US" dirty="0"/>
          </a:p>
        </p:txBody>
      </p:sp>
    </p:spTree>
    <p:extLst>
      <p:ext uri="{BB962C8B-B14F-4D97-AF65-F5344CB8AC3E}">
        <p14:creationId xmlns:p14="http://schemas.microsoft.com/office/powerpoint/2010/main" val="2406714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F2C9C-E6D5-B3FB-21C4-714F1AA57BBF}"/>
              </a:ext>
            </a:extLst>
          </p:cNvPr>
          <p:cNvSpPr>
            <a:spLocks noGrp="1"/>
          </p:cNvSpPr>
          <p:nvPr>
            <p:ph sz="quarter" idx="10"/>
          </p:nvPr>
        </p:nvSpPr>
        <p:spPr>
          <a:xfrm>
            <a:off x="1381119" y="1341119"/>
            <a:ext cx="9808772" cy="4529329"/>
          </a:xfrm>
        </p:spPr>
        <p:txBody>
          <a:bodyPr>
            <a:noAutofit/>
          </a:bodyPr>
          <a:lstStyle/>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I’m Sarah, and I’m a junior in high school. I posted on social media about freeing the hostages because I care deeply about what’s happening in Israel — my family is Jewish, and we have family and friends in Israel. I just wanted to express my feelings. But after that post, some classmates started making comments at school. It was particularly bad with one student. She told me that Hitler was justified in targeting my people. She called me names like ‘baby killer’ and told me to ‘go back to Israel.’ It has been really scary. One day she confronted me at an afterschool event, got in my face and said some truly horrible things. I had to leave. I am afraid to tell my parents or any of my teachers. I am pretending to be fine, but I am not fine. My parents are asking me why my grades have dropped. I don’t know what to do.</a:t>
            </a:r>
          </a:p>
        </p:txBody>
      </p:sp>
      <p:sp>
        <p:nvSpPr>
          <p:cNvPr id="5" name="Slide Number Placeholder 4">
            <a:extLst>
              <a:ext uri="{FF2B5EF4-FFF2-40B4-BE49-F238E27FC236}">
                <a16:creationId xmlns:a16="http://schemas.microsoft.com/office/drawing/2014/main" id="{F97C6DC7-7DC0-97EE-7D34-3BACEFE0BE75}"/>
              </a:ext>
            </a:extLst>
          </p:cNvPr>
          <p:cNvSpPr>
            <a:spLocks noGrp="1"/>
          </p:cNvSpPr>
          <p:nvPr>
            <p:ph type="sldNum" sz="quarter" idx="15"/>
          </p:nvPr>
        </p:nvSpPr>
        <p:spPr/>
        <p:txBody>
          <a:bodyPr/>
          <a:lstStyle/>
          <a:p>
            <a:fld id="{18D65601-5AE2-46FC-B138-694DDD2B510D}" type="slidenum">
              <a:rPr lang="en-US" smtClean="0"/>
              <a:pPr/>
              <a:t>24</a:t>
            </a:fld>
            <a:endParaRPr lang="en-US" dirty="0"/>
          </a:p>
        </p:txBody>
      </p:sp>
      <p:sp>
        <p:nvSpPr>
          <p:cNvPr id="2" name="TextBox 1">
            <a:extLst>
              <a:ext uri="{FF2B5EF4-FFF2-40B4-BE49-F238E27FC236}">
                <a16:creationId xmlns:a16="http://schemas.microsoft.com/office/drawing/2014/main" id="{13C3970C-0B14-D30D-0EE6-A4EBAEC245C0}"/>
              </a:ext>
            </a:extLst>
          </p:cNvPr>
          <p:cNvSpPr txBox="1"/>
          <p:nvPr/>
        </p:nvSpPr>
        <p:spPr>
          <a:xfrm>
            <a:off x="1381119" y="678873"/>
            <a:ext cx="6515972" cy="553998"/>
          </a:xfrm>
          <a:prstGeom prst="rect">
            <a:avLst/>
          </a:prstGeom>
          <a:noFill/>
        </p:spPr>
        <p:txBody>
          <a:bodyPr wrap="square" rtlCol="0">
            <a:spAutoFit/>
          </a:bodyPr>
          <a:lstStyle/>
          <a:p>
            <a:r>
              <a:rPr lang="en-US" sz="3000" b="1" dirty="0">
                <a:latin typeface="Calibri" panose="020F0502020204030204" pitchFamily="34" charset="0"/>
                <a:ea typeface="Calibri" panose="020F0502020204030204" pitchFamily="34" charset="0"/>
                <a:cs typeface="Calibri" panose="020F0502020204030204" pitchFamily="34" charset="0"/>
              </a:rPr>
              <a:t>Consider a hypothetical about Sarah..</a:t>
            </a:r>
          </a:p>
        </p:txBody>
      </p:sp>
    </p:spTree>
    <p:extLst>
      <p:ext uri="{BB962C8B-B14F-4D97-AF65-F5344CB8AC3E}">
        <p14:creationId xmlns:p14="http://schemas.microsoft.com/office/powerpoint/2010/main" val="4250132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D4A4-9DD4-EB2F-5F91-ACF768C36A59}"/>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What do you see and hear?</a:t>
            </a:r>
          </a:p>
        </p:txBody>
      </p:sp>
      <p:sp>
        <p:nvSpPr>
          <p:cNvPr id="3" name="Table Placeholder 2">
            <a:extLst>
              <a:ext uri="{FF2B5EF4-FFF2-40B4-BE49-F238E27FC236}">
                <a16:creationId xmlns:a16="http://schemas.microsoft.com/office/drawing/2014/main" id="{F65AB57C-B4A7-7CF3-9044-DD303512AAB7}"/>
              </a:ext>
            </a:extLst>
          </p:cNvPr>
          <p:cNvSpPr>
            <a:spLocks noGrp="1"/>
          </p:cNvSpPr>
          <p:nvPr>
            <p:ph type="tbl" sz="quarter" idx="10"/>
          </p:nvPr>
        </p:nvSpPr>
        <p:spPr/>
        <p:txBody>
          <a:bodyPr>
            <a:normAutofit fontScale="92500" lnSpcReduction="10000"/>
          </a:bodyPr>
          <a:lstStyle/>
          <a:p>
            <a:r>
              <a:rPr lang="en-US" b="1" dirty="0">
                <a:latin typeface="Calibri" panose="020F0502020204030204" pitchFamily="34" charset="0"/>
                <a:ea typeface="Calibri" panose="020F0502020204030204" pitchFamily="34" charset="0"/>
                <a:cs typeface="Calibri" panose="020F0502020204030204" pitchFamily="34" charset="0"/>
              </a:rPr>
              <a:t>Conduct: </a:t>
            </a:r>
          </a:p>
          <a:p>
            <a:pPr lvl="1"/>
            <a:r>
              <a:rPr lang="en-US" dirty="0">
                <a:latin typeface="Calibri" panose="020F0502020204030204" pitchFamily="34" charset="0"/>
                <a:ea typeface="Calibri" panose="020F0502020204030204" pitchFamily="34" charset="0"/>
                <a:cs typeface="Calibri" panose="020F0502020204030204" pitchFamily="34" charset="0"/>
              </a:rPr>
              <a:t>Unwelcome and objectively offensive verbal harassment.</a:t>
            </a:r>
          </a:p>
          <a:p>
            <a:r>
              <a:rPr lang="en-US" b="1" dirty="0">
                <a:latin typeface="Calibri" panose="020F0502020204030204" pitchFamily="34" charset="0"/>
                <a:ea typeface="Calibri" panose="020F0502020204030204" pitchFamily="34" charset="0"/>
                <a:cs typeface="Calibri" panose="020F0502020204030204" pitchFamily="34" charset="0"/>
              </a:rPr>
              <a:t>Protected classes: </a:t>
            </a:r>
          </a:p>
          <a:p>
            <a:pPr lvl="1"/>
            <a:r>
              <a:rPr lang="en-US" dirty="0">
                <a:latin typeface="Calibri" panose="020F0502020204030204" pitchFamily="34" charset="0"/>
                <a:ea typeface="Calibri" panose="020F0502020204030204" pitchFamily="34" charset="0"/>
                <a:cs typeface="Calibri" panose="020F0502020204030204" pitchFamily="34" charset="0"/>
              </a:rPr>
              <a:t>Antisemitism, anti-Zionism, and anti-Isreal bias can include elements of religion, national original, and ancestry discrimination. </a:t>
            </a:r>
          </a:p>
          <a:p>
            <a:r>
              <a:rPr lang="en-US" b="1" dirty="0">
                <a:latin typeface="Calibri" panose="020F0502020204030204" pitchFamily="34" charset="0"/>
                <a:ea typeface="Calibri" panose="020F0502020204030204" pitchFamily="34" charset="0"/>
                <a:cs typeface="Calibri" panose="020F0502020204030204" pitchFamily="34" charset="0"/>
              </a:rPr>
              <a:t>Meeting Standard of Harm or Impact:</a:t>
            </a:r>
          </a:p>
          <a:p>
            <a:pPr lvl="1"/>
            <a:r>
              <a:rPr lang="en-US" dirty="0">
                <a:latin typeface="Calibri" panose="020F0502020204030204" pitchFamily="34" charset="0"/>
                <a:ea typeface="Calibri" panose="020F0502020204030204" pitchFamily="34" charset="0"/>
                <a:cs typeface="Calibri" panose="020F0502020204030204" pitchFamily="34" charset="0"/>
              </a:rPr>
              <a:t>Feelings of fear and anxiety at school. She’s not ok.</a:t>
            </a:r>
          </a:p>
          <a:p>
            <a:pPr lvl="1"/>
            <a:r>
              <a:rPr lang="en-US" dirty="0">
                <a:latin typeface="Calibri" panose="020F0502020204030204" pitchFamily="34" charset="0"/>
                <a:ea typeface="Calibri" panose="020F0502020204030204" pitchFamily="34" charset="0"/>
                <a:cs typeface="Calibri" panose="020F0502020204030204" pitchFamily="34" charset="0"/>
              </a:rPr>
              <a:t>Her grades are dropping as a result.</a:t>
            </a:r>
          </a:p>
          <a:p>
            <a:pPr lvl="1"/>
            <a:r>
              <a:rPr lang="en-US" dirty="0">
                <a:latin typeface="Calibri" panose="020F0502020204030204" pitchFamily="34" charset="0"/>
                <a:ea typeface="Calibri" panose="020F0502020204030204" pitchFamily="34" charset="0"/>
                <a:cs typeface="Calibri" panose="020F0502020204030204" pitchFamily="34" charset="0"/>
              </a:rPr>
              <a:t>Had to leave an afterschool event.</a:t>
            </a:r>
          </a:p>
          <a:p>
            <a:pPr lvl="1"/>
            <a:r>
              <a:rPr lang="en-US" dirty="0">
                <a:latin typeface="Calibri" panose="020F0502020204030204" pitchFamily="34" charset="0"/>
                <a:ea typeface="Calibri" panose="020F0502020204030204" pitchFamily="34" charset="0"/>
                <a:cs typeface="Calibri" panose="020F0502020204030204" pitchFamily="34" charset="0"/>
              </a:rPr>
              <a:t>The environment is intimidating, hostile, and offensive. And it is interfering with her access to education and educational opportunities.</a:t>
            </a:r>
          </a:p>
          <a:p>
            <a:pPr lvl="1"/>
            <a:endParaRPr lang="en-US" dirty="0"/>
          </a:p>
          <a:p>
            <a:endParaRPr lang="en-US" dirty="0"/>
          </a:p>
        </p:txBody>
      </p:sp>
      <p:sp>
        <p:nvSpPr>
          <p:cNvPr id="4" name="Slide Number Placeholder 3">
            <a:extLst>
              <a:ext uri="{FF2B5EF4-FFF2-40B4-BE49-F238E27FC236}">
                <a16:creationId xmlns:a16="http://schemas.microsoft.com/office/drawing/2014/main" id="{FD199ED7-C77E-1F2F-6F70-B7E735428387}"/>
              </a:ext>
            </a:extLst>
          </p:cNvPr>
          <p:cNvSpPr>
            <a:spLocks noGrp="1"/>
          </p:cNvSpPr>
          <p:nvPr>
            <p:ph type="sldNum" sz="quarter" idx="15"/>
          </p:nvPr>
        </p:nvSpPr>
        <p:spPr/>
        <p:txBody>
          <a:bodyPr/>
          <a:lstStyle/>
          <a:p>
            <a:fld id="{18D65601-5AE2-46FC-B138-694DDD2B510D}" type="slidenum">
              <a:rPr lang="en-US" smtClean="0"/>
              <a:pPr/>
              <a:t>25</a:t>
            </a:fld>
            <a:endParaRPr lang="en-US" dirty="0"/>
          </a:p>
        </p:txBody>
      </p:sp>
    </p:spTree>
    <p:extLst>
      <p:ext uri="{BB962C8B-B14F-4D97-AF65-F5344CB8AC3E}">
        <p14:creationId xmlns:p14="http://schemas.microsoft.com/office/powerpoint/2010/main" val="240026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2978-224C-D34B-D36B-366C9C9CA6CE}"/>
              </a:ext>
            </a:extLst>
          </p:cNvPr>
          <p:cNvSpPr>
            <a:spLocks noGrp="1"/>
          </p:cNvSpPr>
          <p:nvPr>
            <p:ph type="title"/>
          </p:nvPr>
        </p:nvSpPr>
        <p:spPr>
          <a:xfrm>
            <a:off x="1455583" y="737115"/>
            <a:ext cx="3989253" cy="5407091"/>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Harm Category #3:</a:t>
            </a:r>
          </a:p>
        </p:txBody>
      </p:sp>
      <p:sp>
        <p:nvSpPr>
          <p:cNvPr id="3" name="Content Placeholder 2">
            <a:extLst>
              <a:ext uri="{FF2B5EF4-FFF2-40B4-BE49-F238E27FC236}">
                <a16:creationId xmlns:a16="http://schemas.microsoft.com/office/drawing/2014/main" id="{C05F5711-B737-3EC5-0F5A-4E064CEC3DAE}"/>
              </a:ext>
            </a:extLst>
          </p:cNvPr>
          <p:cNvSpPr>
            <a:spLocks noGrp="1"/>
          </p:cNvSpPr>
          <p:nvPr>
            <p:ph sz="quarter" idx="12"/>
          </p:nvPr>
        </p:nvSpPr>
        <p:spPr>
          <a:xfrm>
            <a:off x="5777345" y="737115"/>
            <a:ext cx="5060828" cy="5407091"/>
          </a:xfrm>
        </p:spPr>
        <p:txBody>
          <a:bodyPr anchor="ctr">
            <a:noAutofit/>
          </a:bodyPr>
          <a:lstStyle/>
          <a:p>
            <a:pPr lvl="1"/>
            <a:r>
              <a:rPr lang="en-US" sz="2200" dirty="0">
                <a:latin typeface="Calibri" panose="020F0502020204030204" pitchFamily="34" charset="0"/>
                <a:ea typeface="Calibri" panose="020F0502020204030204" pitchFamily="34" charset="0"/>
                <a:cs typeface="Calibri" panose="020F0502020204030204" pitchFamily="34" charset="0"/>
              </a:rPr>
              <a:t>Was submission to, objection to, or rejection of the conduct </a:t>
            </a:r>
            <a:r>
              <a:rPr lang="en-US" sz="2200" dirty="0">
                <a:highlight>
                  <a:srgbClr val="FFFF00"/>
                </a:highlight>
                <a:latin typeface="Calibri" panose="020F0502020204030204" pitchFamily="34" charset="0"/>
                <a:ea typeface="Calibri" panose="020F0502020204030204" pitchFamily="34" charset="0"/>
                <a:cs typeface="Calibri" panose="020F0502020204030204" pitchFamily="34" charset="0"/>
              </a:rPr>
              <a:t>used against the student or threatened to be used as a basis for educational decisions</a:t>
            </a:r>
            <a:r>
              <a:rPr lang="en-US" sz="2200" dirty="0">
                <a:latin typeface="Calibri" panose="020F0502020204030204" pitchFamily="34" charset="0"/>
                <a:ea typeface="Calibri" panose="020F0502020204030204" pitchFamily="34" charset="0"/>
                <a:cs typeface="Calibri" panose="020F0502020204030204" pitchFamily="34" charset="0"/>
              </a:rPr>
              <a:t> affecting the student?</a:t>
            </a:r>
          </a:p>
          <a:p>
            <a:pPr lvl="1"/>
            <a:r>
              <a:rPr lang="en-US" sz="2200" dirty="0">
                <a:latin typeface="Calibri" panose="020F0502020204030204" pitchFamily="34" charset="0"/>
                <a:ea typeface="Calibri" panose="020F0502020204030204" pitchFamily="34" charset="0"/>
                <a:cs typeface="Calibri" panose="020F0502020204030204" pitchFamily="34" charset="0"/>
              </a:rPr>
              <a:t>Was submission to the conduct or communication explicitly or implicitly </a:t>
            </a:r>
            <a:r>
              <a:rPr lang="en-US" sz="2200" dirty="0">
                <a:highlight>
                  <a:srgbClr val="FFFF00"/>
                </a:highlight>
                <a:latin typeface="Calibri" panose="020F0502020204030204" pitchFamily="34" charset="0"/>
                <a:ea typeface="Calibri" panose="020F0502020204030204" pitchFamily="34" charset="0"/>
                <a:cs typeface="Calibri" panose="020F0502020204030204" pitchFamily="34" charset="0"/>
              </a:rPr>
              <a:t>made a term or condition of the student’s access to an educational service, opportunity, or benefit</a:t>
            </a:r>
            <a:r>
              <a:rPr lang="en-US" sz="2200" dirty="0">
                <a:latin typeface="Calibri" panose="020F0502020204030204" pitchFamily="34" charset="0"/>
                <a:ea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DEE24ED4-9591-5926-4410-F4CB3209DA6B}"/>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26</a:t>
            </a:fld>
            <a:endParaRPr lang="en-US"/>
          </a:p>
        </p:txBody>
      </p:sp>
    </p:spTree>
    <p:extLst>
      <p:ext uri="{BB962C8B-B14F-4D97-AF65-F5344CB8AC3E}">
        <p14:creationId xmlns:p14="http://schemas.microsoft.com/office/powerpoint/2010/main" val="1365381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8F36FA-8BA8-9D23-F0ED-85A052904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A96900-A51B-5D11-D56B-C04662C3ED46}"/>
              </a:ext>
            </a:extLst>
          </p:cNvPr>
          <p:cNvSpPr>
            <a:spLocks noGrp="1"/>
          </p:cNvSpPr>
          <p:nvPr>
            <p:ph type="title"/>
          </p:nvPr>
        </p:nvSpPr>
        <p:spPr>
          <a:xfrm>
            <a:off x="1455583" y="737115"/>
            <a:ext cx="2811617" cy="5407091"/>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Harm Category #3: Examples</a:t>
            </a:r>
          </a:p>
        </p:txBody>
      </p:sp>
      <p:sp>
        <p:nvSpPr>
          <p:cNvPr id="3" name="Content Placeholder 2">
            <a:extLst>
              <a:ext uri="{FF2B5EF4-FFF2-40B4-BE49-F238E27FC236}">
                <a16:creationId xmlns:a16="http://schemas.microsoft.com/office/drawing/2014/main" id="{03D3360B-2D78-A828-63C0-58CE7A4E6CE7}"/>
              </a:ext>
            </a:extLst>
          </p:cNvPr>
          <p:cNvSpPr>
            <a:spLocks noGrp="1"/>
          </p:cNvSpPr>
          <p:nvPr>
            <p:ph sz="quarter" idx="12"/>
          </p:nvPr>
        </p:nvSpPr>
        <p:spPr>
          <a:xfrm>
            <a:off x="4530436" y="737115"/>
            <a:ext cx="6307737" cy="5407091"/>
          </a:xfrm>
        </p:spPr>
        <p:txBody>
          <a:bodyPr anchor="ctr">
            <a:noAutofit/>
          </a:bodyPr>
          <a:lstStyle/>
          <a:p>
            <a:pPr lvl="1"/>
            <a:r>
              <a:rPr lang="en-US" sz="2200" b="1" dirty="0">
                <a:latin typeface="Calibri" panose="020F0502020204030204" pitchFamily="34" charset="0"/>
                <a:ea typeface="Calibri" panose="020F0502020204030204" pitchFamily="34" charset="0"/>
                <a:cs typeface="Calibri" panose="020F0502020204030204" pitchFamily="34" charset="0"/>
              </a:rPr>
              <a:t>Retaliation is prohibited.</a:t>
            </a:r>
          </a:p>
          <a:p>
            <a:pPr lvl="2"/>
            <a:r>
              <a:rPr lang="en-US" sz="2200" dirty="0">
                <a:latin typeface="Calibri" panose="020F0502020204030204" pitchFamily="34" charset="0"/>
                <a:ea typeface="Calibri" panose="020F0502020204030204" pitchFamily="34" charset="0"/>
                <a:cs typeface="Calibri" panose="020F0502020204030204" pitchFamily="34" charset="0"/>
              </a:rPr>
              <a:t>A student files a complaint about a teacher repeatedly using stereotypes of the student’s protected class. Afterward, the teacher lowers the student’s participation grade and calls them “disruptive.”</a:t>
            </a:r>
          </a:p>
          <a:p>
            <a:pPr lvl="1"/>
            <a:r>
              <a:rPr lang="en-US" sz="2200" b="1" dirty="0">
                <a:latin typeface="Calibri" panose="020F0502020204030204" pitchFamily="34" charset="0"/>
                <a:ea typeface="Calibri" panose="020F0502020204030204" pitchFamily="34" charset="0"/>
                <a:cs typeface="Calibri" panose="020F0502020204030204" pitchFamily="34" charset="0"/>
              </a:rPr>
              <a:t>Includes “quid pro quo” discrimination. You do this for me, I will do this for you.</a:t>
            </a:r>
          </a:p>
          <a:p>
            <a:pPr lvl="2"/>
            <a:r>
              <a:rPr lang="en-US" sz="2200" dirty="0">
                <a:latin typeface="Calibri" panose="020F0502020204030204" pitchFamily="34" charset="0"/>
                <a:ea typeface="Calibri" panose="020F0502020204030204" pitchFamily="34" charset="0"/>
                <a:cs typeface="Calibri" panose="020F0502020204030204" pitchFamily="34" charset="0"/>
              </a:rPr>
              <a:t>A student with ADHD is told by a teacher that if they agree to not use their extra time accommodations, they can stay in the honors program. </a:t>
            </a:r>
          </a:p>
        </p:txBody>
      </p:sp>
      <p:sp>
        <p:nvSpPr>
          <p:cNvPr id="4" name="Slide Number Placeholder 3">
            <a:extLst>
              <a:ext uri="{FF2B5EF4-FFF2-40B4-BE49-F238E27FC236}">
                <a16:creationId xmlns:a16="http://schemas.microsoft.com/office/drawing/2014/main" id="{21AA2CFB-2D28-9AE6-8751-304DD638B69F}"/>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27</a:t>
            </a:fld>
            <a:endParaRPr lang="en-US"/>
          </a:p>
        </p:txBody>
      </p:sp>
    </p:spTree>
    <p:extLst>
      <p:ext uri="{BB962C8B-B14F-4D97-AF65-F5344CB8AC3E}">
        <p14:creationId xmlns:p14="http://schemas.microsoft.com/office/powerpoint/2010/main" val="3132317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6D6C3A-F9F3-E39E-3FB6-F001A2B0D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274DF-D2CF-7DF7-7DB1-6F0163C44EE3}"/>
              </a:ext>
            </a:extLst>
          </p:cNvPr>
          <p:cNvSpPr>
            <a:spLocks noGrp="1"/>
          </p:cNvSpPr>
          <p:nvPr>
            <p:ph type="title"/>
          </p:nvPr>
        </p:nvSpPr>
        <p:spPr>
          <a:xfrm>
            <a:off x="1468815" y="503853"/>
            <a:ext cx="9150675" cy="1219070"/>
          </a:xfrm>
        </p:spPr>
        <p:txBody>
          <a:bodyPr>
            <a:norm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Now that you know more about each category, let’s loop back to the standard one more time. </a:t>
            </a:r>
          </a:p>
        </p:txBody>
      </p:sp>
      <p:sp>
        <p:nvSpPr>
          <p:cNvPr id="3" name="Content Placeholder 2">
            <a:extLst>
              <a:ext uri="{FF2B5EF4-FFF2-40B4-BE49-F238E27FC236}">
                <a16:creationId xmlns:a16="http://schemas.microsoft.com/office/drawing/2014/main" id="{9E4F51D0-FB09-51D8-4F5A-26753287E052}"/>
              </a:ext>
            </a:extLst>
          </p:cNvPr>
          <p:cNvSpPr>
            <a:spLocks noGrp="1"/>
          </p:cNvSpPr>
          <p:nvPr>
            <p:ph sz="quarter" idx="12"/>
          </p:nvPr>
        </p:nvSpPr>
        <p:spPr>
          <a:xfrm>
            <a:off x="1450152" y="1982804"/>
            <a:ext cx="9474521" cy="4504623"/>
          </a:xfrm>
        </p:spPr>
        <p:txBody>
          <a:bodyPr>
            <a:noAutofit/>
          </a:bodyPr>
          <a:lstStyle/>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[Offensive Unwelcome Conduct or Communication]</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[Connected to a Protected Class]</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[Meeting a Defined Standard of Harm]</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a:t>
            </a:r>
          </a:p>
          <a:p>
            <a:pPr marL="0" indent="0" algn="ctr">
              <a:buNone/>
            </a:pPr>
            <a:r>
              <a:rPr lang="en-US" sz="2300" dirty="0">
                <a:latin typeface="Calibri" panose="020F0502020204030204" pitchFamily="34" charset="0"/>
                <a:ea typeface="Calibri" panose="020F0502020204030204" pitchFamily="34" charset="0"/>
                <a:cs typeface="Calibri" panose="020F0502020204030204" pitchFamily="34" charset="0"/>
              </a:rPr>
              <a:t>Discrimination or Harassment under </a:t>
            </a:r>
            <a:r>
              <a:rPr lang="en-US" sz="2400" dirty="0">
                <a:latin typeface="Calibri" panose="020F0502020204030204" pitchFamily="34" charset="0"/>
                <a:ea typeface="Calibri" panose="020F0502020204030204" pitchFamily="34" charset="0"/>
                <a:cs typeface="Calibri" panose="020F0502020204030204" pitchFamily="34" charset="0"/>
              </a:rPr>
              <a:t>C.R.S. § </a:t>
            </a:r>
            <a:r>
              <a:rPr lang="en-US" sz="2400" dirty="0">
                <a:latin typeface="Calibri" panose="020F0502020204030204" pitchFamily="34" charset="0"/>
                <a:ea typeface="Calibri" panose="020F0502020204030204" pitchFamily="34" charset="0"/>
                <a:cs typeface="Calibri" panose="020F0502020204030204" pitchFamily="34" charset="0"/>
                <a:hlinkClick r:id="rId2"/>
              </a:rPr>
              <a:t>22-1-143</a:t>
            </a:r>
            <a:r>
              <a:rPr lang="en-US" sz="2400" dirty="0">
                <a:latin typeface="Calibri" panose="020F0502020204030204" pitchFamily="34" charset="0"/>
                <a:ea typeface="Calibri" panose="020F0502020204030204" pitchFamily="34" charset="0"/>
                <a:cs typeface="Calibri" panose="020F0502020204030204" pitchFamily="34" charset="0"/>
              </a:rPr>
              <a:t> </a:t>
            </a:r>
          </a:p>
          <a:p>
            <a:pPr marL="0" indent="0" algn="ctr">
              <a:buNone/>
            </a:pPr>
            <a:endParaRPr lang="en-US" sz="23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DD16332-00A9-E6D4-FBCA-3EEA0A149663}"/>
              </a:ext>
            </a:extLst>
          </p:cNvPr>
          <p:cNvSpPr>
            <a:spLocks noGrp="1"/>
          </p:cNvSpPr>
          <p:nvPr>
            <p:ph type="sldNum" sz="quarter" idx="15"/>
          </p:nvPr>
        </p:nvSpPr>
        <p:spPr/>
        <p:txBody>
          <a:bodyPr/>
          <a:lstStyle/>
          <a:p>
            <a:fld id="{18D65601-5AE2-46FC-B138-694DDD2B510D}" type="slidenum">
              <a:rPr lang="en-US" smtClean="0"/>
              <a:pPr/>
              <a:t>28</a:t>
            </a:fld>
            <a:endParaRPr lang="en-US" dirty="0"/>
          </a:p>
        </p:txBody>
      </p:sp>
    </p:spTree>
    <p:extLst>
      <p:ext uri="{BB962C8B-B14F-4D97-AF65-F5344CB8AC3E}">
        <p14:creationId xmlns:p14="http://schemas.microsoft.com/office/powerpoint/2010/main" val="127080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921C-1B23-8AA0-B6FD-AA6C8CDC2650}"/>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What about federal laws?</a:t>
            </a:r>
          </a:p>
        </p:txBody>
      </p:sp>
      <p:sp>
        <p:nvSpPr>
          <p:cNvPr id="3" name="Content Placeholder 2">
            <a:extLst>
              <a:ext uri="{FF2B5EF4-FFF2-40B4-BE49-F238E27FC236}">
                <a16:creationId xmlns:a16="http://schemas.microsoft.com/office/drawing/2014/main" id="{262ECA93-EB6C-EE93-51CD-B26BE05E3D86}"/>
              </a:ext>
            </a:extLst>
          </p:cNvPr>
          <p:cNvSpPr>
            <a:spLocks noGrp="1"/>
          </p:cNvSpPr>
          <p:nvPr>
            <p:ph sz="quarter" idx="12"/>
          </p:nvPr>
        </p:nvSpPr>
        <p:spPr>
          <a:xfrm>
            <a:off x="1450153" y="1648691"/>
            <a:ext cx="9150674" cy="4579495"/>
          </a:xfrm>
        </p:spPr>
        <p:txBody>
          <a:bodyPr>
            <a:normAutofit/>
          </a:bodyPr>
          <a:lstStyle/>
          <a:p>
            <a:r>
              <a:rPr lang="en-US" b="1" dirty="0">
                <a:latin typeface="Calibri" panose="020F0502020204030204" pitchFamily="34" charset="0"/>
                <a:ea typeface="Calibri" panose="020F0502020204030204" pitchFamily="34" charset="0"/>
                <a:cs typeface="Calibri" panose="020F0502020204030204" pitchFamily="34" charset="0"/>
              </a:rPr>
              <a:t>Yes! There are federal laws that prohibit discrimination and harassment in schools too. </a:t>
            </a:r>
          </a:p>
          <a:p>
            <a:pPr lvl="1"/>
            <a:r>
              <a:rPr lang="en-US" b="1" dirty="0">
                <a:latin typeface="Calibri" panose="020F0502020204030204" pitchFamily="34" charset="0"/>
                <a:ea typeface="Calibri" panose="020F0502020204030204" pitchFamily="34" charset="0"/>
                <a:cs typeface="Calibri" panose="020F0502020204030204" pitchFamily="34" charset="0"/>
              </a:rPr>
              <a:t>Title VI of the federal “Civil Rights Act of 1964” </a:t>
            </a:r>
            <a:r>
              <a:rPr lang="en-US" dirty="0">
                <a:latin typeface="Calibri" panose="020F0502020204030204" pitchFamily="34" charset="0"/>
                <a:ea typeface="Calibri" panose="020F0502020204030204" pitchFamily="34" charset="0"/>
                <a:cs typeface="Calibri" panose="020F0502020204030204" pitchFamily="34" charset="0"/>
              </a:rPr>
              <a:t>– prohibits discrimination on the basis of </a:t>
            </a:r>
            <a:r>
              <a:rPr lang="en-US" b="1" dirty="0">
                <a:solidFill>
                  <a:srgbClr val="7030A0"/>
                </a:solidFill>
                <a:latin typeface="Calibri" panose="020F0502020204030204" pitchFamily="34" charset="0"/>
                <a:ea typeface="Calibri" panose="020F0502020204030204" pitchFamily="34" charset="0"/>
                <a:cs typeface="Calibri" panose="020F0502020204030204" pitchFamily="34" charset="0"/>
              </a:rPr>
              <a:t>race, color, and national origin or ancestry</a:t>
            </a:r>
          </a:p>
          <a:p>
            <a:pPr lvl="1"/>
            <a:r>
              <a:rPr lang="en-US" b="1" dirty="0">
                <a:latin typeface="Calibri" panose="020F0502020204030204" pitchFamily="34" charset="0"/>
                <a:ea typeface="Calibri" panose="020F0502020204030204" pitchFamily="34" charset="0"/>
                <a:cs typeface="Calibri" panose="020F0502020204030204" pitchFamily="34" charset="0"/>
              </a:rPr>
              <a:t>Title VII of the federal “Civil Rights Act of 1964” </a:t>
            </a:r>
            <a:r>
              <a:rPr lang="en-US" dirty="0">
                <a:latin typeface="Calibri" panose="020F0502020204030204" pitchFamily="34" charset="0"/>
                <a:ea typeface="Calibri" panose="020F0502020204030204" pitchFamily="34" charset="0"/>
                <a:cs typeface="Calibri" panose="020F0502020204030204" pitchFamily="34" charset="0"/>
              </a:rPr>
              <a:t>– prohibits discrimination in </a:t>
            </a:r>
            <a:r>
              <a:rPr lang="en-US" b="1" dirty="0">
                <a:solidFill>
                  <a:srgbClr val="0070C0"/>
                </a:solidFill>
                <a:latin typeface="Calibri" panose="020F0502020204030204" pitchFamily="34" charset="0"/>
                <a:ea typeface="Calibri" panose="020F0502020204030204" pitchFamily="34" charset="0"/>
                <a:cs typeface="Calibri" panose="020F0502020204030204" pitchFamily="34" charset="0"/>
              </a:rPr>
              <a:t>employment</a:t>
            </a:r>
          </a:p>
          <a:p>
            <a:pPr lvl="1"/>
            <a:r>
              <a:rPr lang="en-US" b="1" dirty="0">
                <a:latin typeface="Calibri" panose="020F0502020204030204" pitchFamily="34" charset="0"/>
                <a:ea typeface="Calibri" panose="020F0502020204030204" pitchFamily="34" charset="0"/>
                <a:cs typeface="Calibri" panose="020F0502020204030204" pitchFamily="34" charset="0"/>
              </a:rPr>
              <a:t>Title IX of the Education Amendments of 1972 </a:t>
            </a:r>
            <a:r>
              <a:rPr lang="en-US" dirty="0">
                <a:latin typeface="Calibri" panose="020F0502020204030204" pitchFamily="34" charset="0"/>
                <a:ea typeface="Calibri" panose="020F0502020204030204" pitchFamily="34" charset="0"/>
                <a:cs typeface="Calibri" panose="020F0502020204030204" pitchFamily="34" charset="0"/>
              </a:rPr>
              <a:t>-- prohibits discrimination on the basis of </a:t>
            </a:r>
            <a:r>
              <a:rPr lang="en-US" b="1" dirty="0">
                <a:solidFill>
                  <a:srgbClr val="00B050"/>
                </a:solidFill>
                <a:latin typeface="Calibri" panose="020F0502020204030204" pitchFamily="34" charset="0"/>
                <a:ea typeface="Calibri" panose="020F0502020204030204" pitchFamily="34" charset="0"/>
                <a:cs typeface="Calibri" panose="020F0502020204030204" pitchFamily="34" charset="0"/>
              </a:rPr>
              <a:t>sex</a:t>
            </a:r>
          </a:p>
          <a:p>
            <a:pPr lvl="1"/>
            <a:r>
              <a:rPr lang="en-US" b="1" dirty="0">
                <a:latin typeface="Calibri" panose="020F0502020204030204" pitchFamily="34" charset="0"/>
                <a:ea typeface="Calibri" panose="020F0502020204030204" pitchFamily="34" charset="0"/>
                <a:cs typeface="Calibri" panose="020F0502020204030204" pitchFamily="34" charset="0"/>
              </a:rPr>
              <a:t>Section 504 of the federal “Rehabilitation Act of 1973</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dirty="0">
                <a:latin typeface="Calibri" panose="020F0502020204030204" pitchFamily="34" charset="0"/>
                <a:ea typeface="Calibri" panose="020F0502020204030204" pitchFamily="34" charset="0"/>
                <a:cs typeface="Calibri" panose="020F0502020204030204" pitchFamily="34" charset="0"/>
              </a:rPr>
              <a:t>Title II of the Americans with Disabilities Act</a:t>
            </a:r>
            <a:r>
              <a:rPr lang="en-US" dirty="0">
                <a:latin typeface="Calibri" panose="020F0502020204030204" pitchFamily="34" charset="0"/>
                <a:ea typeface="Calibri" panose="020F0502020204030204" pitchFamily="34" charset="0"/>
                <a:cs typeface="Calibri" panose="020F0502020204030204" pitchFamily="34" charset="0"/>
              </a:rPr>
              <a:t>  and the </a:t>
            </a:r>
            <a:r>
              <a:rPr lang="en-US" b="1" dirty="0">
                <a:latin typeface="Calibri" panose="020F0502020204030204" pitchFamily="34" charset="0"/>
                <a:ea typeface="Calibri" panose="020F0502020204030204" pitchFamily="34" charset="0"/>
                <a:cs typeface="Calibri" panose="020F0502020204030204" pitchFamily="34" charset="0"/>
              </a:rPr>
              <a:t>Individuals with Disabilities Act (IDEA) </a:t>
            </a:r>
            <a:r>
              <a:rPr lang="en-US" dirty="0">
                <a:latin typeface="Calibri" panose="020F0502020204030204" pitchFamily="34" charset="0"/>
                <a:ea typeface="Calibri" panose="020F0502020204030204" pitchFamily="34" charset="0"/>
                <a:cs typeface="Calibri" panose="020F0502020204030204" pitchFamily="34" charset="0"/>
              </a:rPr>
              <a:t>– prohibit discrimination against students with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disabilities</a:t>
            </a:r>
          </a:p>
          <a:p>
            <a:endParaRPr lang="en-US" dirty="0"/>
          </a:p>
        </p:txBody>
      </p:sp>
      <p:sp>
        <p:nvSpPr>
          <p:cNvPr id="4" name="Slide Number Placeholder 3">
            <a:extLst>
              <a:ext uri="{FF2B5EF4-FFF2-40B4-BE49-F238E27FC236}">
                <a16:creationId xmlns:a16="http://schemas.microsoft.com/office/drawing/2014/main" id="{6FC423F2-DC70-5DEC-C5D7-021A40DE4CB2}"/>
              </a:ext>
            </a:extLst>
          </p:cNvPr>
          <p:cNvSpPr>
            <a:spLocks noGrp="1"/>
          </p:cNvSpPr>
          <p:nvPr>
            <p:ph type="sldNum" sz="quarter" idx="15"/>
          </p:nvPr>
        </p:nvSpPr>
        <p:spPr/>
        <p:txBody>
          <a:bodyPr/>
          <a:lstStyle/>
          <a:p>
            <a:fld id="{18D65601-5AE2-46FC-B138-694DDD2B510D}" type="slidenum">
              <a:rPr lang="en-US" smtClean="0"/>
              <a:pPr/>
              <a:t>29</a:t>
            </a:fld>
            <a:endParaRPr lang="en-US" dirty="0"/>
          </a:p>
        </p:txBody>
      </p:sp>
    </p:spTree>
    <p:extLst>
      <p:ext uri="{BB962C8B-B14F-4D97-AF65-F5344CB8AC3E}">
        <p14:creationId xmlns:p14="http://schemas.microsoft.com/office/powerpoint/2010/main" val="2980956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F1C0A-09BB-C6CF-B140-674FBCCEF0F1}"/>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Why we do this work</a:t>
            </a:r>
          </a:p>
        </p:txBody>
      </p:sp>
    </p:spTree>
    <p:extLst>
      <p:ext uri="{BB962C8B-B14F-4D97-AF65-F5344CB8AC3E}">
        <p14:creationId xmlns:p14="http://schemas.microsoft.com/office/powerpoint/2010/main" val="3176494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E732B7-4285-E3EF-E1D9-03933779FC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95CCD8-EE0F-B46D-2DB4-BA5EBB3C7BE2}"/>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Can you simplify all this for me?</a:t>
            </a:r>
            <a:endParaRPr lang="en-US" dirty="0"/>
          </a:p>
        </p:txBody>
      </p:sp>
      <p:pic>
        <p:nvPicPr>
          <p:cNvPr id="6" name="Content Placeholder 5" descr="Badge 1 with solid fill">
            <a:extLst>
              <a:ext uri="{FF2B5EF4-FFF2-40B4-BE49-F238E27FC236}">
                <a16:creationId xmlns:a16="http://schemas.microsoft.com/office/drawing/2014/main" id="{0E644F6B-82B0-FF05-2640-3E7826564DFE}"/>
              </a:ext>
            </a:extLst>
          </p:cNvPr>
          <p:cNvPicPr>
            <a:picLocks noGrp="1" noChangeAspect="1"/>
          </p:cNvPicPr>
          <p:nvPr>
            <p:ph sz="quarter" idx="12"/>
          </p:nvPr>
        </p:nvPicPr>
        <p:blipFill>
          <a:blip r:embed="rId2">
            <a:extLst>
              <a:ext uri="{96DAC541-7B7A-43D3-8B79-37D633B846F1}">
                <asvg:svgBlip xmlns:asvg="http://schemas.microsoft.com/office/drawing/2016/SVG/main" r:embed="rId3"/>
              </a:ext>
            </a:extLst>
          </a:blip>
          <a:srcRect/>
          <a:stretch/>
        </p:blipFill>
        <p:spPr>
          <a:xfrm>
            <a:off x="1596131" y="3148798"/>
            <a:ext cx="914400" cy="914400"/>
          </a:xfrm>
        </p:spPr>
      </p:pic>
      <p:sp>
        <p:nvSpPr>
          <p:cNvPr id="4" name="Slide Number Placeholder 3">
            <a:extLst>
              <a:ext uri="{FF2B5EF4-FFF2-40B4-BE49-F238E27FC236}">
                <a16:creationId xmlns:a16="http://schemas.microsoft.com/office/drawing/2014/main" id="{C27E0809-E683-B3E7-7197-73EF3C41BA0F}"/>
              </a:ext>
            </a:extLst>
          </p:cNvPr>
          <p:cNvSpPr>
            <a:spLocks noGrp="1"/>
          </p:cNvSpPr>
          <p:nvPr>
            <p:ph type="sldNum" sz="quarter" idx="15"/>
          </p:nvPr>
        </p:nvSpPr>
        <p:spPr/>
        <p:txBody>
          <a:bodyPr/>
          <a:lstStyle/>
          <a:p>
            <a:fld id="{18D65601-5AE2-46FC-B138-694DDD2B510D}" type="slidenum">
              <a:rPr lang="en-US" smtClean="0"/>
              <a:pPr/>
              <a:t>30</a:t>
            </a:fld>
            <a:endParaRPr lang="en-US" dirty="0"/>
          </a:p>
        </p:txBody>
      </p:sp>
      <p:sp>
        <p:nvSpPr>
          <p:cNvPr id="7" name="TextBox 6">
            <a:extLst>
              <a:ext uri="{FF2B5EF4-FFF2-40B4-BE49-F238E27FC236}">
                <a16:creationId xmlns:a16="http://schemas.microsoft.com/office/drawing/2014/main" id="{C893408F-3FA1-F570-C2A1-9E0121BD831C}"/>
              </a:ext>
            </a:extLst>
          </p:cNvPr>
          <p:cNvSpPr txBox="1"/>
          <p:nvPr/>
        </p:nvSpPr>
        <p:spPr>
          <a:xfrm>
            <a:off x="2743801" y="2313336"/>
            <a:ext cx="7517331" cy="3693319"/>
          </a:xfrm>
          <a:prstGeom prst="rect">
            <a:avLst/>
          </a:prstGeom>
          <a:noFill/>
        </p:spPr>
        <p:txBody>
          <a:bodyPr wrap="square" rtlCol="0">
            <a:spAutoFit/>
          </a:bodyPr>
          <a:lstStyle/>
          <a:p>
            <a:pPr lvl="0">
              <a:lnSpc>
                <a:spcPct val="100000"/>
              </a:lnSpc>
            </a:pPr>
            <a:r>
              <a:rPr lang="en-US" sz="2400" b="1" dirty="0">
                <a:latin typeface="Calibri" panose="020F0502020204030204" pitchFamily="34" charset="0"/>
                <a:ea typeface="Calibri" panose="020F0502020204030204" pitchFamily="34" charset="0"/>
                <a:cs typeface="Calibri" panose="020F0502020204030204" pitchFamily="34" charset="0"/>
              </a:rPr>
              <a:t>Know your local policies!</a:t>
            </a:r>
          </a:p>
          <a:p>
            <a:pPr lvl="0">
              <a:lnSpc>
                <a:spcPct val="100000"/>
              </a:lnSpc>
            </a:pPr>
            <a:endParaRPr lang="en-US" sz="2400" dirty="0">
              <a:latin typeface="Calibri" panose="020F0502020204030204" pitchFamily="34" charset="0"/>
              <a:ea typeface="Calibri" panose="020F0502020204030204" pitchFamily="34" charset="0"/>
              <a:cs typeface="Calibri" panose="020F0502020204030204" pitchFamily="34" charset="0"/>
            </a:endParaRPr>
          </a:p>
          <a:p>
            <a:pPr lvl="0">
              <a:lnSpc>
                <a:spcPct val="100000"/>
              </a:lnSpc>
            </a:pPr>
            <a:r>
              <a:rPr lang="en-US" sz="2400" b="0" dirty="0">
                <a:latin typeface="Calibri" panose="020F0502020204030204" pitchFamily="34" charset="0"/>
                <a:ea typeface="Calibri" panose="020F0502020204030204" pitchFamily="34" charset="0"/>
                <a:cs typeface="Calibri" panose="020F0502020204030204" pitchFamily="34" charset="0"/>
              </a:rPr>
              <a:t>Both state and federal laws should be incorporated into your school or district policies on discrimination and harassment. </a:t>
            </a:r>
            <a:r>
              <a:rPr lang="en-US" sz="2400" b="1" dirty="0">
                <a:latin typeface="Calibri" panose="020F0502020204030204" pitchFamily="34" charset="0"/>
                <a:ea typeface="Calibri" panose="020F0502020204030204" pitchFamily="34" charset="0"/>
                <a:cs typeface="Calibri" panose="020F0502020204030204" pitchFamily="34" charset="0"/>
              </a:rPr>
              <a:t>If you are following your policies, you should be following the law. </a:t>
            </a:r>
            <a:r>
              <a:rPr lang="en-US" sz="2400" dirty="0">
                <a:latin typeface="Calibri" panose="020F0502020204030204" pitchFamily="34" charset="0"/>
                <a:ea typeface="Calibri" panose="020F0502020204030204" pitchFamily="34" charset="0"/>
                <a:cs typeface="Calibri" panose="020F0502020204030204" pitchFamily="34" charset="0"/>
              </a:rPr>
              <a:t>You should always go back to those policies to remind yourself of the protected classes and the definitions and standards for discrimination and harassment under all the laws.</a:t>
            </a:r>
          </a:p>
          <a:p>
            <a:endParaRPr lang="en-US" dirty="0"/>
          </a:p>
        </p:txBody>
      </p:sp>
    </p:spTree>
    <p:extLst>
      <p:ext uri="{BB962C8B-B14F-4D97-AF65-F5344CB8AC3E}">
        <p14:creationId xmlns:p14="http://schemas.microsoft.com/office/powerpoint/2010/main" val="3703923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0B59AB-7EB7-1873-5170-B385E2FD7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28C96C-8D83-1761-247B-947F11D2964D}"/>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Can you simplify all this for me?</a:t>
            </a:r>
            <a:endParaRPr lang="en-US" dirty="0"/>
          </a:p>
        </p:txBody>
      </p:sp>
      <p:pic>
        <p:nvPicPr>
          <p:cNvPr id="6" name="Content Placeholder 5" descr="Badge with solid fill">
            <a:extLst>
              <a:ext uri="{FF2B5EF4-FFF2-40B4-BE49-F238E27FC236}">
                <a16:creationId xmlns:a16="http://schemas.microsoft.com/office/drawing/2014/main" id="{6AD549AC-F928-26F9-3921-BEA227CE3230}"/>
              </a:ext>
            </a:extLst>
          </p:cNvPr>
          <p:cNvPicPr>
            <a:picLocks noGrp="1" noChangeAspect="1"/>
          </p:cNvPicPr>
          <p:nvPr>
            <p:ph sz="quarter" idx="12"/>
          </p:nvPr>
        </p:nvPicPr>
        <p:blipFill>
          <a:blip r:embed="rId2">
            <a:extLst>
              <a:ext uri="{96DAC541-7B7A-43D3-8B79-37D633B846F1}">
                <asvg:svgBlip xmlns:asvg="http://schemas.microsoft.com/office/drawing/2016/SVG/main" r:embed="rId3"/>
              </a:ext>
            </a:extLst>
          </a:blip>
          <a:srcRect/>
          <a:stretch/>
        </p:blipFill>
        <p:spPr>
          <a:xfrm>
            <a:off x="1596131" y="3148798"/>
            <a:ext cx="914400" cy="914400"/>
          </a:xfrm>
        </p:spPr>
      </p:pic>
      <p:sp>
        <p:nvSpPr>
          <p:cNvPr id="4" name="Slide Number Placeholder 3">
            <a:extLst>
              <a:ext uri="{FF2B5EF4-FFF2-40B4-BE49-F238E27FC236}">
                <a16:creationId xmlns:a16="http://schemas.microsoft.com/office/drawing/2014/main" id="{F45FAB5F-A472-1E64-99F7-B80FFE277637}"/>
              </a:ext>
            </a:extLst>
          </p:cNvPr>
          <p:cNvSpPr>
            <a:spLocks noGrp="1"/>
          </p:cNvSpPr>
          <p:nvPr>
            <p:ph type="sldNum" sz="quarter" idx="15"/>
          </p:nvPr>
        </p:nvSpPr>
        <p:spPr/>
        <p:txBody>
          <a:bodyPr/>
          <a:lstStyle/>
          <a:p>
            <a:fld id="{18D65601-5AE2-46FC-B138-694DDD2B510D}" type="slidenum">
              <a:rPr lang="en-US" smtClean="0"/>
              <a:pPr/>
              <a:t>31</a:t>
            </a:fld>
            <a:endParaRPr lang="en-US" dirty="0"/>
          </a:p>
        </p:txBody>
      </p:sp>
      <p:sp>
        <p:nvSpPr>
          <p:cNvPr id="7" name="TextBox 6">
            <a:extLst>
              <a:ext uri="{FF2B5EF4-FFF2-40B4-BE49-F238E27FC236}">
                <a16:creationId xmlns:a16="http://schemas.microsoft.com/office/drawing/2014/main" id="{7FFEFA64-DA30-B32E-8FB7-6C7C4663AEC8}"/>
              </a:ext>
            </a:extLst>
          </p:cNvPr>
          <p:cNvSpPr txBox="1"/>
          <p:nvPr/>
        </p:nvSpPr>
        <p:spPr>
          <a:xfrm>
            <a:off x="2903821" y="2450496"/>
            <a:ext cx="7517331" cy="3416320"/>
          </a:xfrm>
          <a:prstGeom prst="rect">
            <a:avLst/>
          </a:prstGeom>
          <a:noFill/>
        </p:spPr>
        <p:txBody>
          <a:bodyPr wrap="square" rtlCol="0">
            <a:spAutoFit/>
          </a:bodyPr>
          <a:lstStyle/>
          <a:p>
            <a:pPr lvl="0">
              <a:lnSpc>
                <a:spcPct val="100000"/>
              </a:lnSpc>
            </a:pPr>
            <a:r>
              <a:rPr lang="en-US" sz="2400" b="1" dirty="0">
                <a:latin typeface="Calibri" panose="020F0502020204030204" pitchFamily="34" charset="0"/>
                <a:ea typeface="Calibri" panose="020F0502020204030204" pitchFamily="34" charset="0"/>
                <a:cs typeface="Calibri" panose="020F0502020204030204" pitchFamily="34" charset="0"/>
              </a:rPr>
              <a:t>Consider: Is this a potential Title IX violation?</a:t>
            </a:r>
          </a:p>
          <a:p>
            <a:pPr lvl="0">
              <a:lnSpc>
                <a:spcPct val="100000"/>
              </a:lnSpc>
            </a:pPr>
            <a:endParaRPr lang="en-US" sz="2400" b="0" dirty="0">
              <a:latin typeface="Calibri" panose="020F0502020204030204" pitchFamily="34" charset="0"/>
              <a:ea typeface="Calibri" panose="020F0502020204030204" pitchFamily="34" charset="0"/>
              <a:cs typeface="Calibri" panose="020F0502020204030204" pitchFamily="34" charset="0"/>
            </a:endParaRPr>
          </a:p>
          <a:p>
            <a:pPr lvl="0">
              <a:lnSpc>
                <a:spcPct val="100000"/>
              </a:lnSpc>
            </a:pPr>
            <a:r>
              <a:rPr lang="en-US" sz="2400" b="0" dirty="0">
                <a:latin typeface="Calibri" panose="020F0502020204030204" pitchFamily="34" charset="0"/>
                <a:ea typeface="Calibri" panose="020F0502020204030204" pitchFamily="34" charset="0"/>
                <a:cs typeface="Calibri" panose="020F0502020204030204" pitchFamily="34" charset="0"/>
              </a:rPr>
              <a:t>This is not </a:t>
            </a:r>
            <a:r>
              <a:rPr lang="en-US" sz="2400" dirty="0">
                <a:latin typeface="Calibri" panose="020F0502020204030204" pitchFamily="34" charset="0"/>
                <a:ea typeface="Calibri" panose="020F0502020204030204" pitchFamily="34" charset="0"/>
                <a:cs typeface="Calibri" panose="020F0502020204030204" pitchFamily="34" charset="0"/>
              </a:rPr>
              <a:t>intended to be a Title IX training. However, it is important that you always consider first whether something could be a Title IX issue – </a:t>
            </a:r>
            <a:r>
              <a:rPr lang="en-US" sz="2400" b="1" dirty="0">
                <a:latin typeface="Calibri" panose="020F0502020204030204" pitchFamily="34" charset="0"/>
                <a:ea typeface="Calibri" panose="020F0502020204030204" pitchFamily="34" charset="0"/>
                <a:cs typeface="Calibri" panose="020F0502020204030204" pitchFamily="34" charset="0"/>
              </a:rPr>
              <a:t>discrimination or harassment based on sex</a:t>
            </a:r>
            <a:r>
              <a:rPr lang="en-US" sz="2400" dirty="0">
                <a:latin typeface="Calibri" panose="020F0502020204030204" pitchFamily="34" charset="0"/>
                <a:ea typeface="Calibri" panose="020F0502020204030204" pitchFamily="34" charset="0"/>
                <a:cs typeface="Calibri" panose="020F0502020204030204" pitchFamily="34" charset="0"/>
              </a:rPr>
              <a:t>. Get that to your Title IX coordinator right away because the procedures to be followed under Title IX are very specific and need to be followed from the very beginning. </a:t>
            </a:r>
            <a:endParaRPr lang="en-US" dirty="0"/>
          </a:p>
        </p:txBody>
      </p:sp>
    </p:spTree>
    <p:extLst>
      <p:ext uri="{BB962C8B-B14F-4D97-AF65-F5344CB8AC3E}">
        <p14:creationId xmlns:p14="http://schemas.microsoft.com/office/powerpoint/2010/main" val="1608461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46ECA7-6484-6C76-8821-493A6658F1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3CAAB-89A5-06DC-FD15-6406D408E961}"/>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Can you simplify all this for me?</a:t>
            </a:r>
            <a:endParaRPr lang="en-US" dirty="0"/>
          </a:p>
        </p:txBody>
      </p:sp>
      <p:pic>
        <p:nvPicPr>
          <p:cNvPr id="6" name="Content Placeholder 5" descr="Badge 3 with solid fill">
            <a:extLst>
              <a:ext uri="{FF2B5EF4-FFF2-40B4-BE49-F238E27FC236}">
                <a16:creationId xmlns:a16="http://schemas.microsoft.com/office/drawing/2014/main" id="{DC1D55E8-CCD3-874D-E707-ED318A0F44F6}"/>
              </a:ext>
            </a:extLst>
          </p:cNvPr>
          <p:cNvPicPr>
            <a:picLocks noGrp="1" noChangeAspect="1"/>
          </p:cNvPicPr>
          <p:nvPr>
            <p:ph sz="quarter" idx="12"/>
          </p:nvPr>
        </p:nvPicPr>
        <p:blipFill>
          <a:blip r:embed="rId2">
            <a:extLst>
              <a:ext uri="{96DAC541-7B7A-43D3-8B79-37D633B846F1}">
                <asvg:svgBlip xmlns:asvg="http://schemas.microsoft.com/office/drawing/2016/SVG/main" r:embed="rId3"/>
              </a:ext>
            </a:extLst>
          </a:blip>
          <a:srcRect/>
          <a:stretch/>
        </p:blipFill>
        <p:spPr>
          <a:xfrm>
            <a:off x="1596131" y="3148798"/>
            <a:ext cx="914400" cy="914400"/>
          </a:xfrm>
        </p:spPr>
      </p:pic>
      <p:sp>
        <p:nvSpPr>
          <p:cNvPr id="4" name="Slide Number Placeholder 3">
            <a:extLst>
              <a:ext uri="{FF2B5EF4-FFF2-40B4-BE49-F238E27FC236}">
                <a16:creationId xmlns:a16="http://schemas.microsoft.com/office/drawing/2014/main" id="{A1224115-ECE7-4CE6-F2FA-6EB0D4E89D7A}"/>
              </a:ext>
            </a:extLst>
          </p:cNvPr>
          <p:cNvSpPr>
            <a:spLocks noGrp="1"/>
          </p:cNvSpPr>
          <p:nvPr>
            <p:ph type="sldNum" sz="quarter" idx="15"/>
          </p:nvPr>
        </p:nvSpPr>
        <p:spPr/>
        <p:txBody>
          <a:bodyPr/>
          <a:lstStyle/>
          <a:p>
            <a:fld id="{18D65601-5AE2-46FC-B138-694DDD2B510D}" type="slidenum">
              <a:rPr lang="en-US" smtClean="0"/>
              <a:pPr/>
              <a:t>32</a:t>
            </a:fld>
            <a:endParaRPr lang="en-US" dirty="0"/>
          </a:p>
        </p:txBody>
      </p:sp>
      <p:sp>
        <p:nvSpPr>
          <p:cNvPr id="7" name="TextBox 6">
            <a:extLst>
              <a:ext uri="{FF2B5EF4-FFF2-40B4-BE49-F238E27FC236}">
                <a16:creationId xmlns:a16="http://schemas.microsoft.com/office/drawing/2014/main" id="{C0F5F566-11DB-277A-DD8A-398109FE6283}"/>
              </a:ext>
            </a:extLst>
          </p:cNvPr>
          <p:cNvSpPr txBox="1"/>
          <p:nvPr/>
        </p:nvSpPr>
        <p:spPr>
          <a:xfrm>
            <a:off x="2787096" y="1788617"/>
            <a:ext cx="8573631" cy="4154984"/>
          </a:xfrm>
          <a:prstGeom prst="rect">
            <a:avLst/>
          </a:prstGeom>
          <a:noFill/>
        </p:spPr>
        <p:txBody>
          <a:bodyPr wrap="square" rtlCol="0">
            <a:spAutoFit/>
          </a:bodyPr>
          <a:lstStyle/>
          <a:p>
            <a:pPr lvl="0">
              <a:lnSpc>
                <a:spcPct val="100000"/>
              </a:lnSpc>
            </a:pPr>
            <a:r>
              <a:rPr lang="en-US" sz="2400" b="1" dirty="0">
                <a:latin typeface="Calibri" panose="020F0502020204030204" pitchFamily="34" charset="0"/>
                <a:ea typeface="Calibri" panose="020F0502020204030204" pitchFamily="34" charset="0"/>
                <a:cs typeface="Calibri" panose="020F0502020204030204" pitchFamily="34" charset="0"/>
              </a:rPr>
              <a:t>Consider: Do I reasonably suspect child abuse? If yes, report first to law enforcement as a mandatory report of child abuse. </a:t>
            </a:r>
          </a:p>
          <a:p>
            <a:pPr lvl="0">
              <a:lnSpc>
                <a:spcPct val="100000"/>
              </a:lnSpc>
            </a:pPr>
            <a:endParaRPr lang="en-US" sz="2400" dirty="0">
              <a:latin typeface="Calibri" panose="020F0502020204030204" pitchFamily="34" charset="0"/>
              <a:ea typeface="Calibri" panose="020F0502020204030204" pitchFamily="34" charset="0"/>
              <a:cs typeface="Calibri" panose="020F0502020204030204" pitchFamily="34" charset="0"/>
            </a:endParaRPr>
          </a:p>
          <a:p>
            <a:pPr lvl="0">
              <a:lnSpc>
                <a:spcPct val="100000"/>
              </a:lnSpc>
            </a:pPr>
            <a:r>
              <a:rPr lang="en-US" sz="2400" dirty="0">
                <a:latin typeface="Calibri" panose="020F0502020204030204" pitchFamily="34" charset="0"/>
                <a:ea typeface="Calibri" panose="020F0502020204030204" pitchFamily="34" charset="0"/>
                <a:cs typeface="Calibri" panose="020F0502020204030204" pitchFamily="34" charset="0"/>
              </a:rPr>
              <a:t>There is some overlap between harassment and child abuse. This shows up most commonly in allegations of </a:t>
            </a:r>
            <a:r>
              <a:rPr lang="en-US" sz="2400" b="1" dirty="0">
                <a:latin typeface="Calibri" panose="020F0502020204030204" pitchFamily="34" charset="0"/>
                <a:ea typeface="Calibri" panose="020F0502020204030204" pitchFamily="34" charset="0"/>
                <a:cs typeface="Calibri" panose="020F0502020204030204" pitchFamily="34" charset="0"/>
              </a:rPr>
              <a:t>unlawful sexual behavior</a:t>
            </a:r>
            <a:r>
              <a:rPr lang="en-US" sz="2400" dirty="0">
                <a:latin typeface="Calibri" panose="020F0502020204030204" pitchFamily="34" charset="0"/>
                <a:ea typeface="Calibri" panose="020F0502020204030204" pitchFamily="34" charset="0"/>
                <a:cs typeface="Calibri" panose="020F0502020204030204" pitchFamily="34" charset="0"/>
              </a:rPr>
              <a:t>. Stop and report this to law enforcement first. Then immediately contact your Title IX coordinator if the abuse is sexual. </a:t>
            </a:r>
          </a:p>
          <a:p>
            <a:pPr lvl="0">
              <a:lnSpc>
                <a:spcPct val="100000"/>
              </a:lnSpc>
            </a:pPr>
            <a:endParaRPr lang="en-US" sz="2400" dirty="0">
              <a:latin typeface="Calibri" panose="020F0502020204030204" pitchFamily="34" charset="0"/>
              <a:ea typeface="Calibri" panose="020F0502020204030204" pitchFamily="34" charset="0"/>
              <a:cs typeface="Calibri" panose="020F0502020204030204" pitchFamily="34" charset="0"/>
            </a:endParaRPr>
          </a:p>
          <a:p>
            <a:pPr lvl="0">
              <a:lnSpc>
                <a:spcPct val="100000"/>
              </a:lnSpc>
            </a:pPr>
            <a:r>
              <a:rPr lang="en-US" sz="2400" dirty="0">
                <a:latin typeface="Calibri" panose="020F0502020204030204" pitchFamily="34" charset="0"/>
                <a:ea typeface="Calibri" panose="020F0502020204030204" pitchFamily="34" charset="0"/>
                <a:cs typeface="Calibri" panose="020F0502020204030204" pitchFamily="34" charset="0"/>
              </a:rPr>
              <a:t>Reminder: a discrimination and harassment investigation must proceed after the law enforcement investigation, even if the report to law enforcement does not result in criminal charges.</a:t>
            </a:r>
            <a:endParaRPr lang="en-US" dirty="0"/>
          </a:p>
        </p:txBody>
      </p:sp>
    </p:spTree>
    <p:extLst>
      <p:ext uri="{BB962C8B-B14F-4D97-AF65-F5344CB8AC3E}">
        <p14:creationId xmlns:p14="http://schemas.microsoft.com/office/powerpoint/2010/main" val="1449152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0E0E9-0BA5-1CD4-7790-44331CF3EB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1F911-C09C-51A7-C47D-01D2A6A0A52D}"/>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Can you simplify all this for me?</a:t>
            </a:r>
            <a:endParaRPr lang="en-US" dirty="0"/>
          </a:p>
        </p:txBody>
      </p:sp>
      <p:pic>
        <p:nvPicPr>
          <p:cNvPr id="6" name="Content Placeholder 5" descr="Badge 4 with solid fill">
            <a:extLst>
              <a:ext uri="{FF2B5EF4-FFF2-40B4-BE49-F238E27FC236}">
                <a16:creationId xmlns:a16="http://schemas.microsoft.com/office/drawing/2014/main" id="{E053D205-6106-FA7C-E606-67E6A2208949}"/>
              </a:ext>
            </a:extLst>
          </p:cNvPr>
          <p:cNvPicPr>
            <a:picLocks noGrp="1" noChangeAspect="1"/>
          </p:cNvPicPr>
          <p:nvPr>
            <p:ph sz="quarter" idx="12"/>
          </p:nvPr>
        </p:nvPicPr>
        <p:blipFill>
          <a:blip r:embed="rId2">
            <a:extLst>
              <a:ext uri="{96DAC541-7B7A-43D3-8B79-37D633B846F1}">
                <asvg:svgBlip xmlns:asvg="http://schemas.microsoft.com/office/drawing/2016/SVG/main" r:embed="rId3"/>
              </a:ext>
            </a:extLst>
          </a:blip>
          <a:srcRect/>
          <a:stretch/>
        </p:blipFill>
        <p:spPr>
          <a:xfrm>
            <a:off x="1596131" y="3148798"/>
            <a:ext cx="914400" cy="914400"/>
          </a:xfrm>
        </p:spPr>
      </p:pic>
      <p:sp>
        <p:nvSpPr>
          <p:cNvPr id="4" name="Slide Number Placeholder 3">
            <a:extLst>
              <a:ext uri="{FF2B5EF4-FFF2-40B4-BE49-F238E27FC236}">
                <a16:creationId xmlns:a16="http://schemas.microsoft.com/office/drawing/2014/main" id="{F8314131-0CBE-74B6-D571-E24F2AB613EB}"/>
              </a:ext>
            </a:extLst>
          </p:cNvPr>
          <p:cNvSpPr>
            <a:spLocks noGrp="1"/>
          </p:cNvSpPr>
          <p:nvPr>
            <p:ph type="sldNum" sz="quarter" idx="15"/>
          </p:nvPr>
        </p:nvSpPr>
        <p:spPr/>
        <p:txBody>
          <a:bodyPr/>
          <a:lstStyle/>
          <a:p>
            <a:fld id="{18D65601-5AE2-46FC-B138-694DDD2B510D}" type="slidenum">
              <a:rPr lang="en-US" smtClean="0"/>
              <a:pPr/>
              <a:t>33</a:t>
            </a:fld>
            <a:endParaRPr lang="en-US" dirty="0"/>
          </a:p>
        </p:txBody>
      </p:sp>
      <p:sp>
        <p:nvSpPr>
          <p:cNvPr id="7" name="TextBox 6">
            <a:extLst>
              <a:ext uri="{FF2B5EF4-FFF2-40B4-BE49-F238E27FC236}">
                <a16:creationId xmlns:a16="http://schemas.microsoft.com/office/drawing/2014/main" id="{E7CA96A5-00EF-8D42-87F3-4C81A8954D58}"/>
              </a:ext>
            </a:extLst>
          </p:cNvPr>
          <p:cNvSpPr txBox="1"/>
          <p:nvPr/>
        </p:nvSpPr>
        <p:spPr>
          <a:xfrm>
            <a:off x="2800950" y="2082504"/>
            <a:ext cx="8573631" cy="3046988"/>
          </a:xfrm>
          <a:prstGeom prst="rect">
            <a:avLst/>
          </a:prstGeom>
          <a:noFill/>
        </p:spPr>
        <p:txBody>
          <a:bodyPr wrap="square" rtlCol="0">
            <a:spAutoFit/>
          </a:bodyPr>
          <a:lstStyle/>
          <a:p>
            <a:pPr lvl="0">
              <a:lnSpc>
                <a:spcPct val="100000"/>
              </a:lnSpc>
            </a:pPr>
            <a:r>
              <a:rPr lang="en-US" sz="2400" b="1" dirty="0">
                <a:latin typeface="Calibri" panose="020F0502020204030204" pitchFamily="34" charset="0"/>
                <a:ea typeface="Calibri" panose="020F0502020204030204" pitchFamily="34" charset="0"/>
                <a:cs typeface="Calibri" panose="020F0502020204030204" pitchFamily="34" charset="0"/>
              </a:rPr>
              <a:t>Use your designated local experts!</a:t>
            </a:r>
          </a:p>
          <a:p>
            <a:pPr lvl="0">
              <a:lnSpc>
                <a:spcPct val="100000"/>
              </a:lnSpc>
            </a:pPr>
            <a:endParaRPr lang="en-US" sz="2400" dirty="0">
              <a:latin typeface="Calibri" panose="020F0502020204030204" pitchFamily="34" charset="0"/>
              <a:ea typeface="Calibri" panose="020F0502020204030204" pitchFamily="34" charset="0"/>
              <a:cs typeface="Calibri" panose="020F0502020204030204" pitchFamily="34" charset="0"/>
            </a:endParaRPr>
          </a:p>
          <a:p>
            <a:pPr lvl="0">
              <a:lnSpc>
                <a:spcPct val="100000"/>
              </a:lnSpc>
            </a:pPr>
            <a:r>
              <a:rPr lang="en-US" sz="2400" dirty="0">
                <a:latin typeface="Calibri" panose="020F0502020204030204" pitchFamily="34" charset="0"/>
                <a:ea typeface="Calibri" panose="020F0502020204030204" pitchFamily="34" charset="0"/>
                <a:cs typeface="Calibri" panose="020F0502020204030204" pitchFamily="34" charset="0"/>
              </a:rPr>
              <a:t>This training is designed for all employees. Some employees should have additional training on or experience with the differences between all the state and federal nondiscrimination laws and the standards and procedures associated with all those laws. </a:t>
            </a:r>
            <a:r>
              <a:rPr lang="en-US" sz="2400" b="1" dirty="0">
                <a:latin typeface="Calibri" panose="020F0502020204030204" pitchFamily="34" charset="0"/>
                <a:ea typeface="Calibri" panose="020F0502020204030204" pitchFamily="34" charset="0"/>
                <a:cs typeface="Calibri" panose="020F0502020204030204" pitchFamily="34" charset="0"/>
              </a:rPr>
              <a:t>Your primary role is to get the right information to the right people. </a:t>
            </a:r>
            <a:r>
              <a:rPr lang="en-US" sz="2400" dirty="0">
                <a:latin typeface="Calibri" panose="020F0502020204030204" pitchFamily="34" charset="0"/>
                <a:ea typeface="Calibri" panose="020F0502020204030204" pitchFamily="34" charset="0"/>
                <a:cs typeface="Calibri" panose="020F0502020204030204" pitchFamily="34" charset="0"/>
              </a:rPr>
              <a:t>Let them help you implement all the nuances.</a:t>
            </a:r>
          </a:p>
        </p:txBody>
      </p:sp>
    </p:spTree>
    <p:extLst>
      <p:ext uri="{BB962C8B-B14F-4D97-AF65-F5344CB8AC3E}">
        <p14:creationId xmlns:p14="http://schemas.microsoft.com/office/powerpoint/2010/main" val="152043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A5B1-6AFF-78E4-7ECC-EF7ED4C04E2B}"/>
              </a:ext>
            </a:extLst>
          </p:cNvPr>
          <p:cNvSpPr>
            <a:spLocks noGrp="1"/>
          </p:cNvSpPr>
          <p:nvPr>
            <p:ph type="title"/>
          </p:nvPr>
        </p:nvSpPr>
        <p:spPr>
          <a:xfrm>
            <a:off x="4589318" y="2729345"/>
            <a:ext cx="3013364" cy="1399309"/>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Practice!</a:t>
            </a:r>
          </a:p>
        </p:txBody>
      </p:sp>
    </p:spTree>
    <p:extLst>
      <p:ext uri="{BB962C8B-B14F-4D97-AF65-F5344CB8AC3E}">
        <p14:creationId xmlns:p14="http://schemas.microsoft.com/office/powerpoint/2010/main" val="286692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597F8-9B6D-FBB8-3719-50D4E8C37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0F904-52CC-6C22-C42F-3F505CE7E33E}"/>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Examples Based on Protected Classes</a:t>
            </a:r>
          </a:p>
        </p:txBody>
      </p:sp>
    </p:spTree>
    <p:extLst>
      <p:ext uri="{BB962C8B-B14F-4D97-AF65-F5344CB8AC3E}">
        <p14:creationId xmlns:p14="http://schemas.microsoft.com/office/powerpoint/2010/main" val="257593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0AED-2BBF-B3F9-4DDA-FFF4795FA52C}"/>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Sexual Harassment: Student to Student</a:t>
            </a:r>
          </a:p>
        </p:txBody>
      </p:sp>
      <p:sp>
        <p:nvSpPr>
          <p:cNvPr id="3" name="Content Placeholder 2">
            <a:extLst>
              <a:ext uri="{FF2B5EF4-FFF2-40B4-BE49-F238E27FC236}">
                <a16:creationId xmlns:a16="http://schemas.microsoft.com/office/drawing/2014/main" id="{AD42F04F-C6CC-9235-DF69-0FA565DE408B}"/>
              </a:ext>
            </a:extLst>
          </p:cNvPr>
          <p:cNvSpPr>
            <a:spLocks noGrp="1"/>
          </p:cNvSpPr>
          <p:nvPr>
            <p:ph sz="quarter" idx="12"/>
          </p:nvPr>
        </p:nvSpPr>
        <p:spPr>
          <a:xfrm>
            <a:off x="1450153" y="1759528"/>
            <a:ext cx="9273032" cy="4468658"/>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Think back to our first example with </a:t>
            </a:r>
            <a:r>
              <a:rPr lang="en-US" b="1" dirty="0">
                <a:latin typeface="Calibri" panose="020F0502020204030204" pitchFamily="34" charset="0"/>
                <a:ea typeface="Calibri" panose="020F0502020204030204" pitchFamily="34" charset="0"/>
                <a:cs typeface="Calibri" panose="020F0502020204030204" pitchFamily="34" charset="0"/>
              </a:rPr>
              <a:t>Jasmine</a:t>
            </a:r>
            <a:r>
              <a:rPr lang="en-US" dirty="0">
                <a:latin typeface="Calibri" panose="020F0502020204030204" pitchFamily="34" charset="0"/>
                <a:ea typeface="Calibri" panose="020F0502020204030204" pitchFamily="34" charset="0"/>
                <a:cs typeface="Calibri" panose="020F0502020204030204" pitchFamily="34" charset="0"/>
              </a:rPr>
              <a:t>. </a:t>
            </a:r>
          </a:p>
          <a:p>
            <a:r>
              <a:rPr lang="en-US" b="1" dirty="0">
                <a:latin typeface="Calibri" panose="020F0502020204030204" pitchFamily="34" charset="0"/>
                <a:ea typeface="Calibri" panose="020F0502020204030204" pitchFamily="34" charset="0"/>
                <a:cs typeface="Calibri" panose="020F0502020204030204" pitchFamily="34" charset="0"/>
              </a:rPr>
              <a:t>Unwelcome conduct:</a:t>
            </a:r>
          </a:p>
          <a:p>
            <a:pPr lvl="1"/>
            <a:r>
              <a:rPr lang="en-US" dirty="0">
                <a:latin typeface="Calibri" panose="020F0502020204030204" pitchFamily="34" charset="0"/>
                <a:ea typeface="Calibri" panose="020F0502020204030204" pitchFamily="34" charset="0"/>
                <a:cs typeface="Calibri" panose="020F0502020204030204" pitchFamily="34" charset="0"/>
              </a:rPr>
              <a:t>Inappropriate comments about her body, spreading rumors, and making her uncomfortable by following her in the halls. </a:t>
            </a:r>
          </a:p>
          <a:p>
            <a:pPr lvl="1"/>
            <a:r>
              <a:rPr lang="en-US" dirty="0">
                <a:latin typeface="Calibri" panose="020F0502020204030204" pitchFamily="34" charset="0"/>
                <a:ea typeface="Calibri" panose="020F0502020204030204" pitchFamily="34" charset="0"/>
                <a:cs typeface="Calibri" panose="020F0502020204030204" pitchFamily="34" charset="0"/>
              </a:rPr>
              <a:t>Another student created a fake AI picture of her naked and texted it to his friends. </a:t>
            </a:r>
          </a:p>
          <a:p>
            <a:r>
              <a:rPr lang="en-US" b="1" dirty="0">
                <a:latin typeface="Calibri" panose="020F0502020204030204" pitchFamily="34" charset="0"/>
                <a:ea typeface="Calibri" panose="020F0502020204030204" pitchFamily="34" charset="0"/>
                <a:cs typeface="Calibri" panose="020F0502020204030204" pitchFamily="34" charset="0"/>
              </a:rPr>
              <a:t>Protected class: </a:t>
            </a:r>
            <a:r>
              <a:rPr lang="en-US" dirty="0">
                <a:latin typeface="Calibri" panose="020F0502020204030204" pitchFamily="34" charset="0"/>
                <a:ea typeface="Calibri" panose="020F0502020204030204" pitchFamily="34" charset="0"/>
                <a:cs typeface="Calibri" panose="020F0502020204030204" pitchFamily="34" charset="0"/>
              </a:rPr>
              <a:t>Sex</a:t>
            </a:r>
          </a:p>
          <a:p>
            <a:r>
              <a:rPr lang="en-US" b="1" dirty="0">
                <a:latin typeface="Calibri" panose="020F0502020204030204" pitchFamily="34" charset="0"/>
                <a:ea typeface="Calibri" panose="020F0502020204030204" pitchFamily="34" charset="0"/>
                <a:cs typeface="Calibri" panose="020F0502020204030204" pitchFamily="34" charset="0"/>
              </a:rPr>
              <a:t>Meeting Standard of Harm or Impact: </a:t>
            </a:r>
          </a:p>
          <a:p>
            <a:pPr lvl="1"/>
            <a:r>
              <a:rPr lang="en-US" dirty="0">
                <a:latin typeface="Calibri" panose="020F0502020204030204" pitchFamily="34" charset="0"/>
                <a:ea typeface="Calibri" panose="020F0502020204030204" pitchFamily="34" charset="0"/>
                <a:cs typeface="Calibri" panose="020F0502020204030204" pitchFamily="34" charset="0"/>
              </a:rPr>
              <a:t>Hostile, intimidating, and offensive environment. </a:t>
            </a:r>
          </a:p>
          <a:p>
            <a:pPr lvl="1"/>
            <a:r>
              <a:rPr lang="en-US" dirty="0">
                <a:latin typeface="Calibri" panose="020F0502020204030204" pitchFamily="34" charset="0"/>
                <a:ea typeface="Calibri" panose="020F0502020204030204" pitchFamily="34" charset="0"/>
                <a:cs typeface="Calibri" panose="020F0502020204030204" pitchFamily="34" charset="0"/>
              </a:rPr>
              <a:t>Can’t focus in class. Intentionally not going to school and missing out on educational opportunities and benefits. Impacting her mental health.</a:t>
            </a:r>
          </a:p>
          <a:p>
            <a:pPr lvl="1"/>
            <a:endParaRPr lang="en-US" dirty="0"/>
          </a:p>
        </p:txBody>
      </p:sp>
      <p:sp>
        <p:nvSpPr>
          <p:cNvPr id="4" name="Slide Number Placeholder 3">
            <a:extLst>
              <a:ext uri="{FF2B5EF4-FFF2-40B4-BE49-F238E27FC236}">
                <a16:creationId xmlns:a16="http://schemas.microsoft.com/office/drawing/2014/main" id="{A2A820F5-FF78-2658-13FC-282E98285A76}"/>
              </a:ext>
            </a:extLst>
          </p:cNvPr>
          <p:cNvSpPr>
            <a:spLocks noGrp="1"/>
          </p:cNvSpPr>
          <p:nvPr>
            <p:ph type="sldNum" sz="quarter" idx="15"/>
          </p:nvPr>
        </p:nvSpPr>
        <p:spPr/>
        <p:txBody>
          <a:bodyPr/>
          <a:lstStyle/>
          <a:p>
            <a:fld id="{18D65601-5AE2-46FC-B138-694DDD2B510D}" type="slidenum">
              <a:rPr lang="en-US" smtClean="0"/>
              <a:pPr/>
              <a:t>36</a:t>
            </a:fld>
            <a:endParaRPr lang="en-US" dirty="0"/>
          </a:p>
        </p:txBody>
      </p:sp>
    </p:spTree>
    <p:extLst>
      <p:ext uri="{BB962C8B-B14F-4D97-AF65-F5344CB8AC3E}">
        <p14:creationId xmlns:p14="http://schemas.microsoft.com/office/powerpoint/2010/main" val="1679354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A9A031-2CF4-A12E-E1E6-00FC2F143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61F54-3E7D-1122-E5EE-2C94F3A5D8A5}"/>
              </a:ext>
            </a:extLst>
          </p:cNvPr>
          <p:cNvSpPr>
            <a:spLocks noGrp="1"/>
          </p:cNvSpPr>
          <p:nvPr>
            <p:ph type="title"/>
          </p:nvPr>
        </p:nvSpPr>
        <p:spPr>
          <a:xfrm>
            <a:off x="1468814" y="503853"/>
            <a:ext cx="9808773" cy="1057820"/>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Sexual Harassment: Adult to Student</a:t>
            </a:r>
          </a:p>
        </p:txBody>
      </p:sp>
      <p:sp>
        <p:nvSpPr>
          <p:cNvPr id="3" name="Content Placeholder 2">
            <a:extLst>
              <a:ext uri="{FF2B5EF4-FFF2-40B4-BE49-F238E27FC236}">
                <a16:creationId xmlns:a16="http://schemas.microsoft.com/office/drawing/2014/main" id="{B068A599-9A7E-86F1-1044-A542AC4AF6E9}"/>
              </a:ext>
            </a:extLst>
          </p:cNvPr>
          <p:cNvSpPr>
            <a:spLocks noGrp="1"/>
          </p:cNvSpPr>
          <p:nvPr>
            <p:ph sz="quarter" idx="12"/>
          </p:nvPr>
        </p:nvSpPr>
        <p:spPr>
          <a:xfrm>
            <a:off x="1468814" y="1705511"/>
            <a:ext cx="3390862" cy="4119463"/>
          </a:xfrm>
        </p:spPr>
        <p:txBody>
          <a:bodyPr>
            <a:norm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A school employee has been sending an increasing number of text messages to a student. One of the texts says that a kiss might help bring the student’s grade up. </a:t>
            </a:r>
          </a:p>
        </p:txBody>
      </p:sp>
      <p:sp>
        <p:nvSpPr>
          <p:cNvPr id="4" name="Content Placeholder 3">
            <a:extLst>
              <a:ext uri="{FF2B5EF4-FFF2-40B4-BE49-F238E27FC236}">
                <a16:creationId xmlns:a16="http://schemas.microsoft.com/office/drawing/2014/main" id="{FCB04CC8-D0C5-39B6-7434-D1BC53167607}"/>
              </a:ext>
            </a:extLst>
          </p:cNvPr>
          <p:cNvSpPr>
            <a:spLocks noGrp="1"/>
          </p:cNvSpPr>
          <p:nvPr>
            <p:ph sz="quarter" idx="11"/>
          </p:nvPr>
        </p:nvSpPr>
        <p:spPr>
          <a:xfrm>
            <a:off x="5106257" y="1705511"/>
            <a:ext cx="6171328" cy="4471354"/>
          </a:xfrm>
        </p:spPr>
        <p:txBody>
          <a:bodyPr>
            <a:normAutofit fontScale="92500" lnSpcReduction="20000"/>
          </a:bodyPr>
          <a:lstStyle/>
          <a:p>
            <a:r>
              <a:rPr lang="en-US" sz="2400" dirty="0">
                <a:latin typeface="Calibri" panose="020F0502020204030204" pitchFamily="34" charset="0"/>
                <a:ea typeface="Calibri" panose="020F0502020204030204" pitchFamily="34" charset="0"/>
                <a:cs typeface="Calibri" panose="020F0502020204030204" pitchFamily="34" charset="0"/>
              </a:rPr>
              <a:t>If the student shows you this text, what are your next steps. </a:t>
            </a:r>
          </a:p>
          <a:p>
            <a:pPr marL="457200" indent="-457200">
              <a:buAutoNum type="alphaUcPeriod"/>
            </a:pPr>
            <a:r>
              <a:rPr lang="en-US" sz="2400" dirty="0">
                <a:latin typeface="Calibri" panose="020F0502020204030204" pitchFamily="34" charset="0"/>
                <a:ea typeface="Calibri" panose="020F0502020204030204" pitchFamily="34" charset="0"/>
                <a:cs typeface="Calibri" panose="020F0502020204030204" pitchFamily="34" charset="0"/>
              </a:rPr>
              <a:t>Listen actively, but don’t ask the student for the whole story yet because the student will have to tell it again to a Title IX investigator. </a:t>
            </a:r>
          </a:p>
          <a:p>
            <a:pPr marL="457200" indent="-457200">
              <a:buAutoNum type="alphaUcPeriod"/>
            </a:pPr>
            <a:r>
              <a:rPr lang="en-US" sz="2400" dirty="0">
                <a:latin typeface="Calibri" panose="020F0502020204030204" pitchFamily="34" charset="0"/>
                <a:ea typeface="Calibri" panose="020F0502020204030204" pitchFamily="34" charset="0"/>
                <a:cs typeface="Calibri" panose="020F0502020204030204" pitchFamily="34" charset="0"/>
              </a:rPr>
              <a:t>You recognize this as a type of harassment under Title IX (conditioning a benefit on unwelcome conduct, a kiss). You tell the student that you are going to report this to the Title IX coordinator so they can take some immediate steps to address this.</a:t>
            </a:r>
          </a:p>
          <a:p>
            <a:pPr marL="457200" indent="-457200">
              <a:buAutoNum type="alphaUcPeriod"/>
            </a:pPr>
            <a:r>
              <a:rPr lang="en-US" sz="2400" dirty="0">
                <a:latin typeface="Calibri" panose="020F0502020204030204" pitchFamily="34" charset="0"/>
                <a:ea typeface="Calibri" panose="020F0502020204030204" pitchFamily="34" charset="0"/>
                <a:cs typeface="Calibri" panose="020F0502020204030204" pitchFamily="34" charset="0"/>
              </a:rPr>
              <a:t>Both A and B.</a:t>
            </a:r>
          </a:p>
          <a:p>
            <a:pPr marL="457200" indent="-457200">
              <a:buAutoNum type="alphaUcPeriod"/>
            </a:pPr>
            <a:endParaRPr lang="en-US" dirty="0"/>
          </a:p>
        </p:txBody>
      </p:sp>
      <p:sp>
        <p:nvSpPr>
          <p:cNvPr id="5" name="Slide Number Placeholder 4">
            <a:extLst>
              <a:ext uri="{FF2B5EF4-FFF2-40B4-BE49-F238E27FC236}">
                <a16:creationId xmlns:a16="http://schemas.microsoft.com/office/drawing/2014/main" id="{4AE505C4-1932-B24F-46A0-6AC7EBA14002}"/>
              </a:ext>
            </a:extLst>
          </p:cNvPr>
          <p:cNvSpPr>
            <a:spLocks noGrp="1"/>
          </p:cNvSpPr>
          <p:nvPr>
            <p:ph type="sldNum" sz="quarter" idx="15"/>
          </p:nvPr>
        </p:nvSpPr>
        <p:spPr/>
        <p:txBody>
          <a:bodyPr/>
          <a:lstStyle/>
          <a:p>
            <a:fld id="{18D65601-5AE2-46FC-B138-694DDD2B510D}" type="slidenum">
              <a:rPr lang="en-US" smtClean="0"/>
              <a:pPr/>
              <a:t>37</a:t>
            </a:fld>
            <a:endParaRPr lang="en-US" dirty="0"/>
          </a:p>
        </p:txBody>
      </p:sp>
    </p:spTree>
    <p:extLst>
      <p:ext uri="{BB962C8B-B14F-4D97-AF65-F5344CB8AC3E}">
        <p14:creationId xmlns:p14="http://schemas.microsoft.com/office/powerpoint/2010/main" val="1251009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1060C4-8108-9B4D-42AC-9B06169AA6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3173CD-AE48-ED76-CB37-D0C067D9F2E0}"/>
              </a:ext>
            </a:extLst>
          </p:cNvPr>
          <p:cNvSpPr>
            <a:spLocks noGrp="1"/>
          </p:cNvSpPr>
          <p:nvPr>
            <p:ph type="title"/>
          </p:nvPr>
        </p:nvSpPr>
        <p:spPr>
          <a:xfrm>
            <a:off x="1468814" y="503853"/>
            <a:ext cx="9808773" cy="1057820"/>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Sexual Harassment: Adult to Student</a:t>
            </a:r>
          </a:p>
        </p:txBody>
      </p:sp>
      <p:sp>
        <p:nvSpPr>
          <p:cNvPr id="3" name="Content Placeholder 2">
            <a:extLst>
              <a:ext uri="{FF2B5EF4-FFF2-40B4-BE49-F238E27FC236}">
                <a16:creationId xmlns:a16="http://schemas.microsoft.com/office/drawing/2014/main" id="{B1048E0F-79B7-B99D-1DCA-AEE2D32C7E90}"/>
              </a:ext>
            </a:extLst>
          </p:cNvPr>
          <p:cNvSpPr>
            <a:spLocks noGrp="1"/>
          </p:cNvSpPr>
          <p:nvPr>
            <p:ph sz="quarter" idx="12"/>
          </p:nvPr>
        </p:nvSpPr>
        <p:spPr>
          <a:xfrm>
            <a:off x="1468814" y="1705511"/>
            <a:ext cx="3390862" cy="4119463"/>
          </a:xfrm>
        </p:spPr>
        <p:txBody>
          <a:bodyPr>
            <a:norm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A school employee has been sending an increasing number of text messages to a student. One of the texts says that a kiss might help bring the student’s grade up. </a:t>
            </a:r>
          </a:p>
        </p:txBody>
      </p:sp>
      <p:sp>
        <p:nvSpPr>
          <p:cNvPr id="4" name="Content Placeholder 3">
            <a:extLst>
              <a:ext uri="{FF2B5EF4-FFF2-40B4-BE49-F238E27FC236}">
                <a16:creationId xmlns:a16="http://schemas.microsoft.com/office/drawing/2014/main" id="{5ED11D37-DDF8-6181-9CE0-8389D40414FA}"/>
              </a:ext>
            </a:extLst>
          </p:cNvPr>
          <p:cNvSpPr>
            <a:spLocks noGrp="1"/>
          </p:cNvSpPr>
          <p:nvPr>
            <p:ph sz="quarter" idx="11"/>
          </p:nvPr>
        </p:nvSpPr>
        <p:spPr>
          <a:xfrm>
            <a:off x="5106257" y="1705511"/>
            <a:ext cx="6171328" cy="4471354"/>
          </a:xfrm>
        </p:spPr>
        <p:txBody>
          <a:bodyPr>
            <a:normAutofit fontScale="92500" lnSpcReduction="20000"/>
          </a:bodyPr>
          <a:lstStyle/>
          <a:p>
            <a:r>
              <a:rPr lang="en-US" sz="2400" dirty="0">
                <a:latin typeface="Calibri" panose="020F0502020204030204" pitchFamily="34" charset="0"/>
                <a:ea typeface="Calibri" panose="020F0502020204030204" pitchFamily="34" charset="0"/>
                <a:cs typeface="Calibri" panose="020F0502020204030204" pitchFamily="34" charset="0"/>
              </a:rPr>
              <a:t>If the student shows you this text, what are your next steps. </a:t>
            </a:r>
          </a:p>
          <a:p>
            <a:pPr marL="457200" indent="-457200">
              <a:buAutoNum type="alphaUcPeriod"/>
            </a:pPr>
            <a:r>
              <a:rPr lang="en-US" sz="2400" dirty="0">
                <a:latin typeface="Calibri" panose="020F0502020204030204" pitchFamily="34" charset="0"/>
                <a:ea typeface="Calibri" panose="020F0502020204030204" pitchFamily="34" charset="0"/>
                <a:cs typeface="Calibri" panose="020F0502020204030204" pitchFamily="34" charset="0"/>
              </a:rPr>
              <a:t>Listen actively, but don’t ask the student for the whole story yet because the student will have to tell it again to a Title IX investigator. </a:t>
            </a:r>
          </a:p>
          <a:p>
            <a:pPr marL="457200" indent="-457200">
              <a:buAutoNum type="alphaUcPeriod"/>
            </a:pPr>
            <a:r>
              <a:rPr lang="en-US" sz="2400" dirty="0">
                <a:latin typeface="Calibri" panose="020F0502020204030204" pitchFamily="34" charset="0"/>
                <a:ea typeface="Calibri" panose="020F0502020204030204" pitchFamily="34" charset="0"/>
                <a:cs typeface="Calibri" panose="020F0502020204030204" pitchFamily="34" charset="0"/>
              </a:rPr>
              <a:t>You recognize this as a type of harassment under Title IX (conditioning a benefit on unwelcome conduct, a kiss). You tell the student that you are going to report this to the Title IX coordinator so they can take some immediate steps to address this.</a:t>
            </a:r>
          </a:p>
          <a:p>
            <a:pPr marL="457200" indent="-457200">
              <a:buAutoNum type="alphaUcPeriod"/>
            </a:pPr>
            <a:r>
              <a:rPr lang="en-US" sz="2400" dirty="0">
                <a:latin typeface="Calibri" panose="020F0502020204030204" pitchFamily="34" charset="0"/>
                <a:ea typeface="Calibri" panose="020F0502020204030204" pitchFamily="34" charset="0"/>
                <a:cs typeface="Calibri" panose="020F0502020204030204" pitchFamily="34" charset="0"/>
              </a:rPr>
              <a:t>Both A and B.</a:t>
            </a:r>
          </a:p>
          <a:p>
            <a:pPr marL="457200" indent="-457200">
              <a:buAutoNum type="alphaUcPeriod"/>
            </a:pPr>
            <a:endParaRPr lang="en-US" dirty="0"/>
          </a:p>
        </p:txBody>
      </p:sp>
      <p:sp>
        <p:nvSpPr>
          <p:cNvPr id="5" name="Slide Number Placeholder 4">
            <a:extLst>
              <a:ext uri="{FF2B5EF4-FFF2-40B4-BE49-F238E27FC236}">
                <a16:creationId xmlns:a16="http://schemas.microsoft.com/office/drawing/2014/main" id="{205B8B60-71A8-F32F-F0A3-02F329608B4D}"/>
              </a:ext>
            </a:extLst>
          </p:cNvPr>
          <p:cNvSpPr>
            <a:spLocks noGrp="1"/>
          </p:cNvSpPr>
          <p:nvPr>
            <p:ph type="sldNum" sz="quarter" idx="15"/>
          </p:nvPr>
        </p:nvSpPr>
        <p:spPr/>
        <p:txBody>
          <a:bodyPr/>
          <a:lstStyle/>
          <a:p>
            <a:fld id="{18D65601-5AE2-46FC-B138-694DDD2B510D}" type="slidenum">
              <a:rPr lang="en-US" smtClean="0"/>
              <a:pPr/>
              <a:t>38</a:t>
            </a:fld>
            <a:endParaRPr lang="en-US" dirty="0"/>
          </a:p>
        </p:txBody>
      </p:sp>
      <p:sp>
        <p:nvSpPr>
          <p:cNvPr id="6" name="TextBox 5">
            <a:extLst>
              <a:ext uri="{FF2B5EF4-FFF2-40B4-BE49-F238E27FC236}">
                <a16:creationId xmlns:a16="http://schemas.microsoft.com/office/drawing/2014/main" id="{0C59FBBD-745F-B73B-14FA-9CD212815D80}"/>
              </a:ext>
            </a:extLst>
          </p:cNvPr>
          <p:cNvSpPr txBox="1"/>
          <p:nvPr/>
        </p:nvSpPr>
        <p:spPr>
          <a:xfrm>
            <a:off x="4982966" y="5280917"/>
            <a:ext cx="6482994" cy="895948"/>
          </a:xfrm>
          <a:custGeom>
            <a:avLst/>
            <a:gdLst>
              <a:gd name="connsiteX0" fmla="*/ 0 w 6482994"/>
              <a:gd name="connsiteY0" fmla="*/ 0 h 895948"/>
              <a:gd name="connsiteX1" fmla="*/ 6482994 w 6482994"/>
              <a:gd name="connsiteY1" fmla="*/ 0 h 895948"/>
              <a:gd name="connsiteX2" fmla="*/ 6482994 w 6482994"/>
              <a:gd name="connsiteY2" fmla="*/ 895948 h 895948"/>
              <a:gd name="connsiteX3" fmla="*/ 0 w 6482994"/>
              <a:gd name="connsiteY3" fmla="*/ 895948 h 895948"/>
              <a:gd name="connsiteX4" fmla="*/ 0 w 6482994"/>
              <a:gd name="connsiteY4" fmla="*/ 0 h 89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2994" h="895948" extrusionOk="0">
                <a:moveTo>
                  <a:pt x="0" y="0"/>
                </a:moveTo>
                <a:cubicBezTo>
                  <a:pt x="1751546" y="118645"/>
                  <a:pt x="3987482" y="116012"/>
                  <a:pt x="6482994" y="0"/>
                </a:cubicBezTo>
                <a:cubicBezTo>
                  <a:pt x="6404964" y="256034"/>
                  <a:pt x="6434242" y="617951"/>
                  <a:pt x="6482994" y="895948"/>
                </a:cubicBezTo>
                <a:cubicBezTo>
                  <a:pt x="5252003" y="1030548"/>
                  <a:pt x="2778043" y="738752"/>
                  <a:pt x="0" y="895948"/>
                </a:cubicBezTo>
                <a:cubicBezTo>
                  <a:pt x="-34685" y="794433"/>
                  <a:pt x="-30078" y="289053"/>
                  <a:pt x="0" y="0"/>
                </a:cubicBezTo>
                <a:close/>
              </a:path>
            </a:pathLst>
          </a:custGeom>
          <a:noFill/>
          <a:ln w="25400">
            <a:solidFill>
              <a:srgbClr val="00B05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endParaRPr lang="en-US" dirty="0"/>
          </a:p>
        </p:txBody>
      </p:sp>
    </p:spTree>
    <p:extLst>
      <p:ext uri="{BB962C8B-B14F-4D97-AF65-F5344CB8AC3E}">
        <p14:creationId xmlns:p14="http://schemas.microsoft.com/office/powerpoint/2010/main" val="3128292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7E9B1-69F7-C507-C3F8-50E3371AC217}"/>
              </a:ext>
            </a:extLst>
          </p:cNvPr>
          <p:cNvSpPr>
            <a:spLocks noGrp="1"/>
          </p:cNvSpPr>
          <p:nvPr>
            <p:ph type="title"/>
          </p:nvPr>
        </p:nvSpPr>
        <p:spPr>
          <a:xfrm>
            <a:off x="1468815" y="503853"/>
            <a:ext cx="9150675" cy="902038"/>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Grooming can be sexual harassment</a:t>
            </a:r>
          </a:p>
        </p:txBody>
      </p:sp>
      <p:sp>
        <p:nvSpPr>
          <p:cNvPr id="4" name="Slide Number Placeholder 3">
            <a:extLst>
              <a:ext uri="{FF2B5EF4-FFF2-40B4-BE49-F238E27FC236}">
                <a16:creationId xmlns:a16="http://schemas.microsoft.com/office/drawing/2014/main" id="{3F18DCEF-DD24-EC28-599D-C310714B3C75}"/>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39</a:t>
            </a:fld>
            <a:endParaRPr lang="en-US"/>
          </a:p>
        </p:txBody>
      </p:sp>
      <p:graphicFrame>
        <p:nvGraphicFramePr>
          <p:cNvPr id="6" name="Content Placeholder 2">
            <a:extLst>
              <a:ext uri="{FF2B5EF4-FFF2-40B4-BE49-F238E27FC236}">
                <a16:creationId xmlns:a16="http://schemas.microsoft.com/office/drawing/2014/main" id="{FB23FB47-F971-E20F-4EC1-FFB55634A7C3}"/>
              </a:ext>
            </a:extLst>
          </p:cNvPr>
          <p:cNvGraphicFramePr>
            <a:graphicFrameLocks noGrp="1"/>
          </p:cNvGraphicFramePr>
          <p:nvPr>
            <p:ph sz="quarter" idx="12"/>
            <p:extLst>
              <p:ext uri="{D42A27DB-BD31-4B8C-83A1-F6EECF244321}">
                <p14:modId xmlns:p14="http://schemas.microsoft.com/office/powerpoint/2010/main" val="3974156621"/>
              </p:ext>
            </p:extLst>
          </p:nvPr>
        </p:nvGraphicFramePr>
        <p:xfrm>
          <a:off x="1381120" y="1405892"/>
          <a:ext cx="9591680" cy="4822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5310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0E47E-D228-15EB-5886-33E9AA181D03}"/>
              </a:ext>
            </a:extLst>
          </p:cNvPr>
          <p:cNvSpPr>
            <a:spLocks noGrp="1"/>
          </p:cNvSpPr>
          <p:nvPr>
            <p:ph type="title"/>
          </p:nvPr>
        </p:nvSpPr>
        <p:spPr>
          <a:xfrm>
            <a:off x="1468816" y="503852"/>
            <a:ext cx="8533602" cy="1427585"/>
          </a:xfrm>
        </p:spPr>
        <p:txBody>
          <a:bodyPr anchor="ct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Strong systems to prevent and respond to discrimination and harassment ensure that every student feels welcome, safe, and valued – allowing them to learn, thrive, and grow.</a:t>
            </a:r>
          </a:p>
        </p:txBody>
      </p:sp>
      <p:pic>
        <p:nvPicPr>
          <p:cNvPr id="1030" name="Picture 6" descr="People standing in a row wearing graduation caps with tassels and gowns">
            <a:extLst>
              <a:ext uri="{FF2B5EF4-FFF2-40B4-BE49-F238E27FC236}">
                <a16:creationId xmlns:a16="http://schemas.microsoft.com/office/drawing/2014/main" id="{B65A7BC2-32CE-A556-9609-409455F642F4}"/>
              </a:ext>
            </a:extLst>
          </p:cNvPr>
          <p:cNvPicPr>
            <a:picLocks noGrp="1" noChangeAspect="1" noChangeArrowheads="1"/>
          </p:cNvPicPr>
          <p:nvPr>
            <p:ph sz="quarter" idx="12"/>
          </p:nvPr>
        </p:nvPicPr>
        <p:blipFill>
          <a:blip r:embed="rId2"/>
          <a:srcRect t="5866" r="2" b="21973"/>
          <a:stretch/>
        </p:blipFill>
        <p:spPr bwMode="auto">
          <a:xfrm>
            <a:off x="1450153" y="2108722"/>
            <a:ext cx="8552264" cy="4119463"/>
          </a:xfrm>
          <a:prstGeom prst="rect">
            <a:avLst/>
          </a:prstGeom>
          <a:solidFill>
            <a:srgbClr val="FFFFFF"/>
          </a:solidFill>
        </p:spPr>
      </p:pic>
      <p:sp>
        <p:nvSpPr>
          <p:cNvPr id="1031" name="Slide Number Placeholder 3">
            <a:extLst>
              <a:ext uri="{FF2B5EF4-FFF2-40B4-BE49-F238E27FC236}">
                <a16:creationId xmlns:a16="http://schemas.microsoft.com/office/drawing/2014/main" id="{6739A66D-B69A-FA47-41E6-1063EFDA936B}"/>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4</a:t>
            </a:fld>
            <a:endParaRPr lang="en-US"/>
          </a:p>
        </p:txBody>
      </p:sp>
    </p:spTree>
    <p:extLst>
      <p:ext uri="{BB962C8B-B14F-4D97-AF65-F5344CB8AC3E}">
        <p14:creationId xmlns:p14="http://schemas.microsoft.com/office/powerpoint/2010/main" val="3752118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AA079-FDC3-00CF-F60E-DC3E1FF6C9EF}"/>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National origin discrimination</a:t>
            </a:r>
          </a:p>
        </p:txBody>
      </p:sp>
      <p:sp>
        <p:nvSpPr>
          <p:cNvPr id="3" name="Content Placeholder 2">
            <a:extLst>
              <a:ext uri="{FF2B5EF4-FFF2-40B4-BE49-F238E27FC236}">
                <a16:creationId xmlns:a16="http://schemas.microsoft.com/office/drawing/2014/main" id="{DFA55EF9-E02F-68A1-A422-8DC05D3CB0D2}"/>
              </a:ext>
            </a:extLst>
          </p:cNvPr>
          <p:cNvSpPr>
            <a:spLocks noGrp="1"/>
          </p:cNvSpPr>
          <p:nvPr>
            <p:ph sz="quarter" idx="12"/>
          </p:nvPr>
        </p:nvSpPr>
        <p:spPr/>
        <p:txBody>
          <a:bodyPr>
            <a:normAutofit/>
          </a:bodyPr>
          <a:lstStyle/>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Protects individuals based on the country they (or their family) come from, or their ethnic background. These protections extend to students who are or are perceived because of their shared ancestry or ethnic characteristics to be Jewish, Israeli, Muslim, Arab, Sikh, South Asian, Hindu, Palestinian, or any other faith or ancestry.</a:t>
            </a:r>
          </a:p>
          <a:p>
            <a:r>
              <a:rPr lang="en-US" sz="2400" b="1" dirty="0">
                <a:latin typeface="Calibri" panose="020F0502020204030204" pitchFamily="34" charset="0"/>
                <a:ea typeface="Calibri" panose="020F0502020204030204" pitchFamily="34" charset="0"/>
                <a:cs typeface="Calibri" panose="020F0502020204030204" pitchFamily="34" charset="0"/>
              </a:rPr>
              <a:t>Example: </a:t>
            </a:r>
            <a:r>
              <a:rPr lang="en-US" sz="2400" dirty="0">
                <a:latin typeface="Calibri" panose="020F0502020204030204" pitchFamily="34" charset="0"/>
                <a:ea typeface="Calibri" panose="020F0502020204030204" pitchFamily="34" charset="0"/>
                <a:cs typeface="Calibri" panose="020F0502020204030204" pitchFamily="34" charset="0"/>
              </a:rPr>
              <a:t>A group of middle school Muslim girls are being called terrorists and students are attempting to remove their hijabs.</a:t>
            </a:r>
          </a:p>
          <a:p>
            <a:r>
              <a:rPr lang="en-US" sz="2400" b="1" dirty="0">
                <a:latin typeface="Calibri" panose="020F0502020204030204" pitchFamily="34" charset="0"/>
                <a:ea typeface="Calibri" panose="020F0502020204030204" pitchFamily="34" charset="0"/>
                <a:cs typeface="Calibri" panose="020F0502020204030204" pitchFamily="34" charset="0"/>
              </a:rPr>
              <a:t>Example: </a:t>
            </a:r>
            <a:r>
              <a:rPr lang="en-US" sz="2400" dirty="0">
                <a:latin typeface="Calibri" panose="020F0502020204030204" pitchFamily="34" charset="0"/>
                <a:ea typeface="Calibri" panose="020F0502020204030204" pitchFamily="34" charset="0"/>
                <a:cs typeface="Calibri" panose="020F0502020204030204" pitchFamily="34" charset="0"/>
              </a:rPr>
              <a:t>Jewish students are exposed to swastikas on whiteboards at school and the bathroom stalls had white supremacist slogans stating conspiracy theories about Jewish people.</a:t>
            </a:r>
          </a:p>
        </p:txBody>
      </p:sp>
      <p:sp>
        <p:nvSpPr>
          <p:cNvPr id="4" name="Slide Number Placeholder 3">
            <a:extLst>
              <a:ext uri="{FF2B5EF4-FFF2-40B4-BE49-F238E27FC236}">
                <a16:creationId xmlns:a16="http://schemas.microsoft.com/office/drawing/2014/main" id="{E117FAC6-09BB-41BF-3249-C70846EEDCE8}"/>
              </a:ext>
            </a:extLst>
          </p:cNvPr>
          <p:cNvSpPr>
            <a:spLocks noGrp="1"/>
          </p:cNvSpPr>
          <p:nvPr>
            <p:ph type="sldNum" sz="quarter" idx="15"/>
          </p:nvPr>
        </p:nvSpPr>
        <p:spPr/>
        <p:txBody>
          <a:bodyPr/>
          <a:lstStyle/>
          <a:p>
            <a:fld id="{18D65601-5AE2-46FC-B138-694DDD2B510D}" type="slidenum">
              <a:rPr lang="en-US" smtClean="0"/>
              <a:pPr/>
              <a:t>40</a:t>
            </a:fld>
            <a:endParaRPr lang="en-US" dirty="0"/>
          </a:p>
        </p:txBody>
      </p:sp>
    </p:spTree>
    <p:extLst>
      <p:ext uri="{BB962C8B-B14F-4D97-AF65-F5344CB8AC3E}">
        <p14:creationId xmlns:p14="http://schemas.microsoft.com/office/powerpoint/2010/main" val="816826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839507-7CBC-DE1D-0C57-BB4E87A3F5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B66420-4AA5-07E7-EBF8-FA38CA30D85C}"/>
              </a:ext>
            </a:extLst>
          </p:cNvPr>
          <p:cNvSpPr>
            <a:spLocks noGrp="1"/>
          </p:cNvSpPr>
          <p:nvPr>
            <p:ph type="title"/>
          </p:nvPr>
        </p:nvSpPr>
        <p:spPr>
          <a:xfrm>
            <a:off x="1468814" y="503852"/>
            <a:ext cx="9808773" cy="1427585"/>
          </a:xfrm>
        </p:spPr>
        <p:txBody>
          <a:bodyPr anchor="ctr">
            <a:normAutofit fontScale="90000"/>
          </a:bodyPr>
          <a:lstStyle/>
          <a:p>
            <a:r>
              <a:rPr lang="en-US" dirty="0">
                <a:latin typeface="Calibri" panose="020F0502020204030204" pitchFamily="34" charset="0"/>
                <a:ea typeface="Calibri" panose="020F0502020204030204" pitchFamily="34" charset="0"/>
                <a:cs typeface="Calibri" panose="020F0502020204030204" pitchFamily="34" charset="0"/>
              </a:rPr>
              <a:t>National Origin: Let’s go back to the experience of Carlos and Luis.</a:t>
            </a:r>
            <a:br>
              <a:rPr lang="en-US" dirty="0"/>
            </a:br>
            <a:endParaRPr lang="en-US" dirty="0"/>
          </a:p>
        </p:txBody>
      </p:sp>
      <p:sp>
        <p:nvSpPr>
          <p:cNvPr id="5" name="Table Placeholder 4">
            <a:extLst>
              <a:ext uri="{FF2B5EF4-FFF2-40B4-BE49-F238E27FC236}">
                <a16:creationId xmlns:a16="http://schemas.microsoft.com/office/drawing/2014/main" id="{A7E4A710-4D12-439E-0130-C047F012C87F}"/>
              </a:ext>
            </a:extLst>
          </p:cNvPr>
          <p:cNvSpPr>
            <a:spLocks noGrp="1"/>
          </p:cNvSpPr>
          <p:nvPr>
            <p:ph sz="quarter" idx="11"/>
          </p:nvPr>
        </p:nvSpPr>
        <p:spPr>
          <a:xfrm>
            <a:off x="6757640" y="2066731"/>
            <a:ext cx="4519948" cy="3867538"/>
          </a:xfrm>
        </p:spPr>
        <p:txBody>
          <a:bodyP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Coach tells the boys that they can’t join the middle school soccer team because they don’t speak English fluently.  </a:t>
            </a:r>
          </a:p>
          <a:p>
            <a:r>
              <a:rPr lang="en-US" sz="2400" dirty="0">
                <a:latin typeface="Calibri" panose="020F0502020204030204" pitchFamily="34" charset="0"/>
                <a:ea typeface="Calibri" panose="020F0502020204030204" pitchFamily="34" charset="0"/>
                <a:cs typeface="Calibri" panose="020F0502020204030204" pitchFamily="34" charset="0"/>
              </a:rPr>
              <a:t>Other kids are making comments about kids that look Hispanic getting deported. Telling Carlos and Luis that they are going to call ICE and get them deported.</a:t>
            </a:r>
          </a:p>
          <a:p>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1900" dirty="0"/>
          </a:p>
        </p:txBody>
      </p:sp>
      <p:sp>
        <p:nvSpPr>
          <p:cNvPr id="4" name="Slide Number Placeholder 3">
            <a:extLst>
              <a:ext uri="{FF2B5EF4-FFF2-40B4-BE49-F238E27FC236}">
                <a16:creationId xmlns:a16="http://schemas.microsoft.com/office/drawing/2014/main" id="{94095213-1F71-B1CB-1825-586B962A1B92}"/>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41</a:t>
            </a:fld>
            <a:endParaRPr lang="en-US"/>
          </a:p>
        </p:txBody>
      </p:sp>
      <p:graphicFrame>
        <p:nvGraphicFramePr>
          <p:cNvPr id="8" name="Content Placeholder 5">
            <a:extLst>
              <a:ext uri="{FF2B5EF4-FFF2-40B4-BE49-F238E27FC236}">
                <a16:creationId xmlns:a16="http://schemas.microsoft.com/office/drawing/2014/main" id="{A4FDC5F3-2CAD-E7DB-B16E-E569F5B0C9F1}"/>
              </a:ext>
            </a:extLst>
          </p:cNvPr>
          <p:cNvGraphicFramePr>
            <a:graphicFrameLocks noGrp="1"/>
          </p:cNvGraphicFramePr>
          <p:nvPr>
            <p:ph sz="quarter" idx="10"/>
            <p:extLst>
              <p:ext uri="{D42A27DB-BD31-4B8C-83A1-F6EECF244321}">
                <p14:modId xmlns:p14="http://schemas.microsoft.com/office/powerpoint/2010/main" val="2125465948"/>
              </p:ext>
            </p:extLst>
          </p:nvPr>
        </p:nvGraphicFramePr>
        <p:xfrm>
          <a:off x="1468814" y="2066731"/>
          <a:ext cx="4627186" cy="3867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800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3BDD5C-43B0-3667-860A-CF5F6A17B2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74806F-8B3F-5A4A-4D90-F9B3205833B9}"/>
              </a:ext>
            </a:extLst>
          </p:cNvPr>
          <p:cNvSpPr>
            <a:spLocks noGrp="1"/>
          </p:cNvSpPr>
          <p:nvPr>
            <p:ph type="title"/>
          </p:nvPr>
        </p:nvSpPr>
        <p:spPr>
          <a:xfrm>
            <a:off x="1468814" y="503852"/>
            <a:ext cx="9808773" cy="1427585"/>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Let’s go back to the experience of Carlos and Luis.</a:t>
            </a:r>
            <a:br>
              <a:rPr lang="en-US" dirty="0"/>
            </a:br>
            <a:endParaRPr lang="en-US" dirty="0"/>
          </a:p>
        </p:txBody>
      </p:sp>
      <p:sp>
        <p:nvSpPr>
          <p:cNvPr id="5" name="Table Placeholder 4">
            <a:extLst>
              <a:ext uri="{FF2B5EF4-FFF2-40B4-BE49-F238E27FC236}">
                <a16:creationId xmlns:a16="http://schemas.microsoft.com/office/drawing/2014/main" id="{E448D9F2-119B-8EF1-F5BB-6F21A14DBABA}"/>
              </a:ext>
            </a:extLst>
          </p:cNvPr>
          <p:cNvSpPr>
            <a:spLocks noGrp="1"/>
          </p:cNvSpPr>
          <p:nvPr>
            <p:ph sz="quarter" idx="11"/>
          </p:nvPr>
        </p:nvSpPr>
        <p:spPr>
          <a:xfrm>
            <a:off x="6757640" y="2066731"/>
            <a:ext cx="4519948" cy="3867538"/>
          </a:xfrm>
        </p:spPr>
        <p:txBody>
          <a:bodyPr>
            <a:normAutofit fontScale="92500" lnSpcReduction="20000"/>
          </a:bodyPr>
          <a:lstStyle/>
          <a:p>
            <a:r>
              <a:rPr lang="en-US" sz="2400" dirty="0">
                <a:latin typeface="Calibri" panose="020F0502020204030204" pitchFamily="34" charset="0"/>
                <a:ea typeface="Calibri" panose="020F0502020204030204" pitchFamily="34" charset="0"/>
                <a:cs typeface="Calibri" panose="020F0502020204030204" pitchFamily="34" charset="0"/>
              </a:rPr>
              <a:t>National origin is a protected class that covers a student’s ethnicity, ancestry, country of origin, or language background.</a:t>
            </a:r>
          </a:p>
          <a:p>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The treatment of Carlos and Luis is connected to a protected class, their national origin. Why? Because the unwelcome conduct seems connected to the fact that they come from outside the United States and their first language is not English. </a:t>
            </a:r>
          </a:p>
          <a:p>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1900" dirty="0"/>
          </a:p>
        </p:txBody>
      </p:sp>
      <p:sp>
        <p:nvSpPr>
          <p:cNvPr id="4" name="Slide Number Placeholder 3">
            <a:extLst>
              <a:ext uri="{FF2B5EF4-FFF2-40B4-BE49-F238E27FC236}">
                <a16:creationId xmlns:a16="http://schemas.microsoft.com/office/drawing/2014/main" id="{34DBCD6F-2E7D-1DA8-DAFC-40BA42AEBAE0}"/>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42</a:t>
            </a:fld>
            <a:endParaRPr lang="en-US"/>
          </a:p>
        </p:txBody>
      </p:sp>
      <p:graphicFrame>
        <p:nvGraphicFramePr>
          <p:cNvPr id="8" name="Content Placeholder 5">
            <a:extLst>
              <a:ext uri="{FF2B5EF4-FFF2-40B4-BE49-F238E27FC236}">
                <a16:creationId xmlns:a16="http://schemas.microsoft.com/office/drawing/2014/main" id="{305FE1D1-A263-F444-1E5E-74FFC0EE66BA}"/>
              </a:ext>
            </a:extLst>
          </p:cNvPr>
          <p:cNvGraphicFramePr>
            <a:graphicFrameLocks noGrp="1"/>
          </p:cNvGraphicFramePr>
          <p:nvPr>
            <p:ph sz="quarter" idx="10"/>
            <p:extLst>
              <p:ext uri="{D42A27DB-BD31-4B8C-83A1-F6EECF244321}">
                <p14:modId xmlns:p14="http://schemas.microsoft.com/office/powerpoint/2010/main" val="1427987020"/>
              </p:ext>
            </p:extLst>
          </p:nvPr>
        </p:nvGraphicFramePr>
        <p:xfrm>
          <a:off x="1468814" y="2066731"/>
          <a:ext cx="4627186" cy="3867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257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BC7448-6A13-1EF2-8F2B-BE6E228201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6C1EA3-84C1-52AA-D557-AD784F9F27D0}"/>
              </a:ext>
            </a:extLst>
          </p:cNvPr>
          <p:cNvSpPr>
            <a:spLocks noGrp="1"/>
          </p:cNvSpPr>
          <p:nvPr>
            <p:ph type="title"/>
          </p:nvPr>
        </p:nvSpPr>
        <p:spPr>
          <a:xfrm>
            <a:off x="1468814" y="503852"/>
            <a:ext cx="9808773" cy="1427585"/>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Let’s go back to the experience of Carlos and Luis.</a:t>
            </a:r>
            <a:br>
              <a:rPr lang="en-US" dirty="0"/>
            </a:br>
            <a:endParaRPr lang="en-US" dirty="0"/>
          </a:p>
        </p:txBody>
      </p:sp>
      <p:sp>
        <p:nvSpPr>
          <p:cNvPr id="5" name="Table Placeholder 4">
            <a:extLst>
              <a:ext uri="{FF2B5EF4-FFF2-40B4-BE49-F238E27FC236}">
                <a16:creationId xmlns:a16="http://schemas.microsoft.com/office/drawing/2014/main" id="{F0716B7A-2662-2B5B-74F4-F413F89538A8}"/>
              </a:ext>
            </a:extLst>
          </p:cNvPr>
          <p:cNvSpPr>
            <a:spLocks noGrp="1"/>
          </p:cNvSpPr>
          <p:nvPr>
            <p:ph sz="quarter" idx="11"/>
          </p:nvPr>
        </p:nvSpPr>
        <p:spPr>
          <a:xfrm>
            <a:off x="6757640" y="2066731"/>
            <a:ext cx="4519948" cy="3867538"/>
          </a:xfrm>
        </p:spPr>
        <p:txBody>
          <a:bodyPr>
            <a:normAutofit fontScale="92500"/>
          </a:bodyPr>
          <a:lstStyle/>
          <a:p>
            <a:r>
              <a:rPr lang="en-US" sz="2400" dirty="0">
                <a:latin typeface="Calibri" panose="020F0502020204030204" pitchFamily="34" charset="0"/>
                <a:ea typeface="Calibri" panose="020F0502020204030204" pitchFamily="34" charset="0"/>
                <a:cs typeface="Calibri" panose="020F0502020204030204" pitchFamily="34" charset="0"/>
              </a:rPr>
              <a:t>Yes. An educational service, benefit, or opportunity includes anything offered or sponsored by a school that contributes to a student’s learning, growth, or development. It includes sports and extracurriculars.</a:t>
            </a:r>
          </a:p>
          <a:p>
            <a:r>
              <a:rPr lang="en-US" sz="2400" dirty="0">
                <a:latin typeface="Calibri" panose="020F0502020204030204" pitchFamily="34" charset="0"/>
                <a:ea typeface="Calibri" panose="020F0502020204030204" pitchFamily="34" charset="0"/>
                <a:cs typeface="Calibri" panose="020F0502020204030204" pitchFamily="34" charset="0"/>
              </a:rPr>
              <a:t>Carlos and Luis weren’t allowed to participate on the soccer team even though they knew enough English to participate safely and meaningfully.</a:t>
            </a:r>
          </a:p>
          <a:p>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1900" dirty="0"/>
          </a:p>
        </p:txBody>
      </p:sp>
      <p:sp>
        <p:nvSpPr>
          <p:cNvPr id="4" name="Slide Number Placeholder 3">
            <a:extLst>
              <a:ext uri="{FF2B5EF4-FFF2-40B4-BE49-F238E27FC236}">
                <a16:creationId xmlns:a16="http://schemas.microsoft.com/office/drawing/2014/main" id="{A35CCC60-911F-8271-26DF-22653405C9FC}"/>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43</a:t>
            </a:fld>
            <a:endParaRPr lang="en-US"/>
          </a:p>
        </p:txBody>
      </p:sp>
      <p:graphicFrame>
        <p:nvGraphicFramePr>
          <p:cNvPr id="8" name="Content Placeholder 5">
            <a:extLst>
              <a:ext uri="{FF2B5EF4-FFF2-40B4-BE49-F238E27FC236}">
                <a16:creationId xmlns:a16="http://schemas.microsoft.com/office/drawing/2014/main" id="{732ACD1E-D140-B3D4-3327-C23E343359A9}"/>
              </a:ext>
            </a:extLst>
          </p:cNvPr>
          <p:cNvGraphicFramePr>
            <a:graphicFrameLocks noGrp="1"/>
          </p:cNvGraphicFramePr>
          <p:nvPr>
            <p:ph sz="quarter" idx="10"/>
            <p:extLst>
              <p:ext uri="{D42A27DB-BD31-4B8C-83A1-F6EECF244321}">
                <p14:modId xmlns:p14="http://schemas.microsoft.com/office/powerpoint/2010/main" val="2594454550"/>
              </p:ext>
            </p:extLst>
          </p:nvPr>
        </p:nvGraphicFramePr>
        <p:xfrm>
          <a:off x="1468814" y="2066731"/>
          <a:ext cx="4627186" cy="3867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90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133B11-3A46-5887-B907-65F5F8C8B1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AB8FCE-A653-D59B-6111-B02EA28005EF}"/>
              </a:ext>
            </a:extLst>
          </p:cNvPr>
          <p:cNvSpPr>
            <a:spLocks noGrp="1"/>
          </p:cNvSpPr>
          <p:nvPr>
            <p:ph type="title"/>
          </p:nvPr>
        </p:nvSpPr>
        <p:spPr>
          <a:xfrm>
            <a:off x="1468814" y="503852"/>
            <a:ext cx="9808773" cy="1427585"/>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Let’s go back to the experience of Carlos and Luis.</a:t>
            </a:r>
            <a:br>
              <a:rPr lang="en-US" dirty="0"/>
            </a:br>
            <a:endParaRPr lang="en-US" dirty="0"/>
          </a:p>
        </p:txBody>
      </p:sp>
      <p:sp>
        <p:nvSpPr>
          <p:cNvPr id="5" name="Table Placeholder 4">
            <a:extLst>
              <a:ext uri="{FF2B5EF4-FFF2-40B4-BE49-F238E27FC236}">
                <a16:creationId xmlns:a16="http://schemas.microsoft.com/office/drawing/2014/main" id="{E853AEA6-E267-C44B-8397-9F76D3232DE6}"/>
              </a:ext>
            </a:extLst>
          </p:cNvPr>
          <p:cNvSpPr>
            <a:spLocks noGrp="1"/>
          </p:cNvSpPr>
          <p:nvPr>
            <p:ph sz="quarter" idx="11"/>
          </p:nvPr>
        </p:nvSpPr>
        <p:spPr>
          <a:xfrm>
            <a:off x="6757640" y="2066731"/>
            <a:ext cx="4519948" cy="3867538"/>
          </a:xfrm>
        </p:spPr>
        <p:txBody>
          <a:bodyP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Yes. This is the result of unwelcome conduct where kids are being tapped on the head and told they will be deported if they look Hispanic. And other kids are threatening to call ICE on Carlos and Luis. </a:t>
            </a:r>
          </a:p>
          <a:p>
            <a:r>
              <a:rPr lang="en-US" sz="2400" dirty="0">
                <a:latin typeface="Calibri" panose="020F0502020204030204" pitchFamily="34" charset="0"/>
                <a:ea typeface="Calibri" panose="020F0502020204030204" pitchFamily="34" charset="0"/>
                <a:cs typeface="Calibri" panose="020F0502020204030204" pitchFamily="34" charset="0"/>
              </a:rPr>
              <a:t>Carlos and Luis are feeling scared, anxious, and excluded.</a:t>
            </a:r>
          </a:p>
          <a:p>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1900" dirty="0"/>
          </a:p>
        </p:txBody>
      </p:sp>
      <p:sp>
        <p:nvSpPr>
          <p:cNvPr id="4" name="Slide Number Placeholder 3">
            <a:extLst>
              <a:ext uri="{FF2B5EF4-FFF2-40B4-BE49-F238E27FC236}">
                <a16:creationId xmlns:a16="http://schemas.microsoft.com/office/drawing/2014/main" id="{85AA6F44-6D79-CA06-27F4-EA7FB3D24977}"/>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44</a:t>
            </a:fld>
            <a:endParaRPr lang="en-US"/>
          </a:p>
        </p:txBody>
      </p:sp>
      <p:graphicFrame>
        <p:nvGraphicFramePr>
          <p:cNvPr id="8" name="Content Placeholder 5">
            <a:extLst>
              <a:ext uri="{FF2B5EF4-FFF2-40B4-BE49-F238E27FC236}">
                <a16:creationId xmlns:a16="http://schemas.microsoft.com/office/drawing/2014/main" id="{97F9C64D-0C46-08FF-8253-051177FCB25D}"/>
              </a:ext>
            </a:extLst>
          </p:cNvPr>
          <p:cNvGraphicFramePr>
            <a:graphicFrameLocks noGrp="1"/>
          </p:cNvGraphicFramePr>
          <p:nvPr>
            <p:ph sz="quarter" idx="10"/>
            <p:extLst>
              <p:ext uri="{D42A27DB-BD31-4B8C-83A1-F6EECF244321}">
                <p14:modId xmlns:p14="http://schemas.microsoft.com/office/powerpoint/2010/main" val="1269261884"/>
              </p:ext>
            </p:extLst>
          </p:nvPr>
        </p:nvGraphicFramePr>
        <p:xfrm>
          <a:off x="1468814" y="2066731"/>
          <a:ext cx="4627186" cy="3867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729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F65893-FD6C-70FF-DB56-CE66998AEF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3872DA-4585-5B54-8592-675C32F196DE}"/>
              </a:ext>
            </a:extLst>
          </p:cNvPr>
          <p:cNvSpPr>
            <a:spLocks noGrp="1"/>
          </p:cNvSpPr>
          <p:nvPr>
            <p:ph type="title"/>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Sex, gender identity, and gender expression are protected classes under Colorado law.</a:t>
            </a:r>
          </a:p>
        </p:txBody>
      </p:sp>
      <p:sp>
        <p:nvSpPr>
          <p:cNvPr id="6" name="Content Placeholder 5">
            <a:extLst>
              <a:ext uri="{FF2B5EF4-FFF2-40B4-BE49-F238E27FC236}">
                <a16:creationId xmlns:a16="http://schemas.microsoft.com/office/drawing/2014/main" id="{29368AEC-E545-4DCC-5B43-320230805673}"/>
              </a:ext>
            </a:extLst>
          </p:cNvPr>
          <p:cNvSpPr>
            <a:spLocks noGrp="1"/>
          </p:cNvSpPr>
          <p:nvPr>
            <p:ph sz="quarter" idx="12"/>
          </p:nvPr>
        </p:nvSpPr>
        <p:spPr/>
        <p:txBody>
          <a:bodyPr/>
          <a:lstStyle/>
          <a:p>
            <a:r>
              <a:rPr lang="en-US" sz="3000" dirty="0">
                <a:latin typeface="Calibri" panose="020F0502020204030204" pitchFamily="34" charset="0"/>
                <a:ea typeface="Calibri" panose="020F0502020204030204" pitchFamily="34" charset="0"/>
                <a:cs typeface="Calibri" panose="020F0502020204030204" pitchFamily="34" charset="0"/>
              </a:rPr>
              <a:t>Title IX </a:t>
            </a:r>
            <a:r>
              <a:rPr lang="en-US" sz="3000" u="sng" dirty="0">
                <a:latin typeface="Calibri" panose="020F0502020204030204" pitchFamily="34" charset="0"/>
                <a:ea typeface="Calibri" panose="020F0502020204030204" pitchFamily="34" charset="0"/>
                <a:cs typeface="Calibri" panose="020F0502020204030204" pitchFamily="34" charset="0"/>
              </a:rPr>
              <a:t>and</a:t>
            </a:r>
            <a:r>
              <a:rPr lang="en-US" sz="3000" dirty="0">
                <a:latin typeface="Calibri" panose="020F0502020204030204" pitchFamily="34" charset="0"/>
                <a:ea typeface="Calibri" panose="020F0502020204030204" pitchFamily="34" charset="0"/>
                <a:cs typeface="Calibri" panose="020F0502020204030204" pitchFamily="34" charset="0"/>
              </a:rPr>
              <a:t> Colorado state laws protect students from discrimination on the basis of the biological characteristics of sex.</a:t>
            </a:r>
          </a:p>
          <a:p>
            <a:endParaRPr lang="en-US" dirty="0"/>
          </a:p>
        </p:txBody>
      </p:sp>
      <p:sp>
        <p:nvSpPr>
          <p:cNvPr id="3" name="Content Placeholder 2">
            <a:extLst>
              <a:ext uri="{FF2B5EF4-FFF2-40B4-BE49-F238E27FC236}">
                <a16:creationId xmlns:a16="http://schemas.microsoft.com/office/drawing/2014/main" id="{06A59B21-BD6A-317C-12BD-238CD31EC629}"/>
              </a:ext>
            </a:extLst>
          </p:cNvPr>
          <p:cNvSpPr>
            <a:spLocks noGrp="1"/>
          </p:cNvSpPr>
          <p:nvPr>
            <p:ph sz="quarter" idx="11"/>
          </p:nvPr>
        </p:nvSpPr>
        <p:spPr/>
        <p:txBody>
          <a:bodyPr>
            <a:normAutofit/>
          </a:bodyPr>
          <a:lstStyle/>
          <a:p>
            <a:pPr marL="0" indent="0">
              <a:buNone/>
            </a:pPr>
            <a:r>
              <a:rPr lang="en-US" sz="3000" dirty="0">
                <a:latin typeface="Calibri" panose="020F0502020204030204" pitchFamily="34" charset="0"/>
                <a:ea typeface="Calibri" panose="020F0502020204030204" pitchFamily="34" charset="0"/>
                <a:cs typeface="Calibri" panose="020F0502020204030204" pitchFamily="34" charset="0"/>
              </a:rPr>
              <a:t>Colorado law also covers discrimination and harassment based on </a:t>
            </a:r>
            <a:r>
              <a:rPr lang="en-US" sz="3000" b="1" dirty="0">
                <a:solidFill>
                  <a:srgbClr val="0070C0"/>
                </a:solidFill>
                <a:latin typeface="Calibri" panose="020F0502020204030204" pitchFamily="34" charset="0"/>
                <a:ea typeface="Calibri" panose="020F0502020204030204" pitchFamily="34" charset="0"/>
                <a:cs typeface="Calibri" panose="020F0502020204030204" pitchFamily="34" charset="0"/>
              </a:rPr>
              <a:t>sexual orientation</a:t>
            </a:r>
            <a:r>
              <a:rPr lang="en-US" sz="3000" dirty="0">
                <a:latin typeface="Calibri" panose="020F0502020204030204" pitchFamily="34" charset="0"/>
                <a:ea typeface="Calibri" panose="020F0502020204030204" pitchFamily="34" charset="0"/>
                <a:cs typeface="Calibri" panose="020F0502020204030204" pitchFamily="34" charset="0"/>
              </a:rPr>
              <a:t>, </a:t>
            </a:r>
            <a:r>
              <a:rPr lang="en-US" sz="3000" b="1" dirty="0">
                <a:solidFill>
                  <a:srgbClr val="0070C0"/>
                </a:solidFill>
                <a:latin typeface="Calibri" panose="020F0502020204030204" pitchFamily="34" charset="0"/>
                <a:ea typeface="Calibri" panose="020F0502020204030204" pitchFamily="34" charset="0"/>
                <a:cs typeface="Calibri" panose="020F0502020204030204" pitchFamily="34" charset="0"/>
              </a:rPr>
              <a:t>gender identity</a:t>
            </a:r>
            <a:r>
              <a:rPr lang="en-US" sz="3000" dirty="0">
                <a:latin typeface="Calibri" panose="020F0502020204030204" pitchFamily="34" charset="0"/>
                <a:ea typeface="Calibri" panose="020F0502020204030204" pitchFamily="34" charset="0"/>
                <a:cs typeface="Calibri" panose="020F0502020204030204" pitchFamily="34" charset="0"/>
              </a:rPr>
              <a:t> and </a:t>
            </a:r>
            <a:r>
              <a:rPr lang="en-US" sz="3000" b="1" dirty="0">
                <a:solidFill>
                  <a:srgbClr val="0070C0"/>
                </a:solidFill>
                <a:latin typeface="Calibri" panose="020F0502020204030204" pitchFamily="34" charset="0"/>
                <a:ea typeface="Calibri" panose="020F0502020204030204" pitchFamily="34" charset="0"/>
                <a:cs typeface="Calibri" panose="020F0502020204030204" pitchFamily="34" charset="0"/>
              </a:rPr>
              <a:t>gender expression</a:t>
            </a:r>
            <a:r>
              <a:rPr lang="en-US" sz="3000" dirty="0">
                <a:latin typeface="Calibri" panose="020F0502020204030204" pitchFamily="34" charset="0"/>
                <a:ea typeface="Calibri" panose="020F0502020204030204" pitchFamily="34" charset="0"/>
                <a:cs typeface="Calibri" panose="020F0502020204030204" pitchFamily="34" charset="0"/>
              </a:rPr>
              <a:t>.</a:t>
            </a:r>
          </a:p>
          <a:p>
            <a:pPr lvl="1"/>
            <a:endParaRPr lang="en-US" dirty="0"/>
          </a:p>
          <a:p>
            <a:endParaRPr lang="en-US" dirty="0"/>
          </a:p>
          <a:p>
            <a:pPr lvl="1"/>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5ED92FEE-B71E-F2FB-A2F3-6A0968AF5222}"/>
              </a:ext>
            </a:extLst>
          </p:cNvPr>
          <p:cNvSpPr>
            <a:spLocks noGrp="1"/>
          </p:cNvSpPr>
          <p:nvPr>
            <p:ph type="sldNum" sz="quarter" idx="15"/>
          </p:nvPr>
        </p:nvSpPr>
        <p:spPr/>
        <p:txBody>
          <a:bodyPr/>
          <a:lstStyle/>
          <a:p>
            <a:fld id="{18D65601-5AE2-46FC-B138-694DDD2B510D}" type="slidenum">
              <a:rPr lang="en-US" smtClean="0"/>
              <a:pPr/>
              <a:t>45</a:t>
            </a:fld>
            <a:endParaRPr lang="en-US" dirty="0"/>
          </a:p>
        </p:txBody>
      </p:sp>
    </p:spTree>
    <p:extLst>
      <p:ext uri="{BB962C8B-B14F-4D97-AF65-F5344CB8AC3E}">
        <p14:creationId xmlns:p14="http://schemas.microsoft.com/office/powerpoint/2010/main" val="3634017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ADF37F-F8C6-3B7F-64BC-BCB749B71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41572C-A68A-4754-FA9E-D2CC679661E7}"/>
              </a:ext>
            </a:extLst>
          </p:cNvPr>
          <p:cNvSpPr>
            <a:spLocks noGrp="1"/>
          </p:cNvSpPr>
          <p:nvPr>
            <p:ph type="title"/>
          </p:nvPr>
        </p:nvSpPr>
        <p:spPr>
          <a:xfrm>
            <a:off x="1468815" y="503853"/>
            <a:ext cx="9150675" cy="968332"/>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Gender Identity</a:t>
            </a:r>
            <a:endParaRPr lang="en-US" dirty="0"/>
          </a:p>
        </p:txBody>
      </p:sp>
      <p:sp>
        <p:nvSpPr>
          <p:cNvPr id="3" name="Content Placeholder 2">
            <a:extLst>
              <a:ext uri="{FF2B5EF4-FFF2-40B4-BE49-F238E27FC236}">
                <a16:creationId xmlns:a16="http://schemas.microsoft.com/office/drawing/2014/main" id="{CABBBD72-1CCE-3C99-169C-96EB33C18261}"/>
              </a:ext>
            </a:extLst>
          </p:cNvPr>
          <p:cNvSpPr>
            <a:spLocks noGrp="1"/>
          </p:cNvSpPr>
          <p:nvPr>
            <p:ph sz="quarter" idx="12"/>
          </p:nvPr>
        </p:nvSpPr>
        <p:spPr>
          <a:xfrm>
            <a:off x="1468815" y="1895857"/>
            <a:ext cx="9150674" cy="3966464"/>
          </a:xfrm>
        </p:spPr>
        <p:txBody>
          <a:bodyPr>
            <a:normAutofit fontScale="92500" lnSpcReduction="10000"/>
          </a:bodyPr>
          <a:lstStyle/>
          <a:p>
            <a:r>
              <a:rPr lang="en-US" sz="2400" b="1" dirty="0">
                <a:latin typeface="Calibri" panose="020F0502020204030204" pitchFamily="34" charset="0"/>
                <a:ea typeface="Calibri" panose="020F0502020204030204" pitchFamily="34" charset="0"/>
                <a:cs typeface="Calibri" panose="020F0502020204030204" pitchFamily="34" charset="0"/>
              </a:rPr>
              <a:t>Gender identity: </a:t>
            </a:r>
            <a:r>
              <a:rPr lang="en-US" sz="2400" dirty="0">
                <a:latin typeface="Calibri" panose="020F0502020204030204" pitchFamily="34" charset="0"/>
                <a:ea typeface="Calibri" panose="020F0502020204030204" pitchFamily="34" charset="0"/>
                <a:cs typeface="Calibri" panose="020F0502020204030204" pitchFamily="34" charset="0"/>
              </a:rPr>
              <a:t>“Gender identity” means an individual's innate sense of the individual's own gender, which may or may not correspond with the individual's sex assigned at birth. § 24-34-301(10), C.R.S. Transgender means the individual’s gender identity is different from their sex assigned at birth. Cisgender means the individual’s gender identity and their sex assigned at birth are the same.</a:t>
            </a:r>
          </a:p>
          <a:p>
            <a:pPr lvl="1"/>
            <a:r>
              <a:rPr lang="en-US" sz="2400" b="1" dirty="0">
                <a:latin typeface="Calibri" panose="020F0502020204030204" pitchFamily="34" charset="0"/>
                <a:ea typeface="Calibri" panose="020F0502020204030204" pitchFamily="34" charset="0"/>
                <a:cs typeface="Calibri" panose="020F0502020204030204" pitchFamily="34" charset="0"/>
              </a:rPr>
              <a:t>Example: </a:t>
            </a:r>
            <a:r>
              <a:rPr lang="en-US" sz="2400" dirty="0">
                <a:latin typeface="Calibri" panose="020F0502020204030204" pitchFamily="34" charset="0"/>
                <a:ea typeface="Calibri" panose="020F0502020204030204" pitchFamily="34" charset="0"/>
                <a:cs typeface="Calibri" panose="020F0502020204030204" pitchFamily="34" charset="0"/>
              </a:rPr>
              <a:t>A transgender student is physically assaulted and injured by students who told the student to “stop pretending you are something you are not.” They call the transgender student by the name the student used before transitioning (called “deadnaming”) and intentionally use the wrong pronouns with the student (“misgendering”).</a:t>
            </a:r>
          </a:p>
          <a:p>
            <a:pPr marL="457200" lvl="1"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lvl="1"/>
            <a:endParaRPr lang="en-US" dirty="0"/>
          </a:p>
          <a:p>
            <a:endParaRPr lang="en-US" dirty="0"/>
          </a:p>
          <a:p>
            <a:pPr lvl="1"/>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4E231FB2-BF75-E3F1-F077-D21F3741E808}"/>
              </a:ext>
            </a:extLst>
          </p:cNvPr>
          <p:cNvSpPr>
            <a:spLocks noGrp="1"/>
          </p:cNvSpPr>
          <p:nvPr>
            <p:ph type="sldNum" sz="quarter" idx="15"/>
          </p:nvPr>
        </p:nvSpPr>
        <p:spPr/>
        <p:txBody>
          <a:bodyPr/>
          <a:lstStyle/>
          <a:p>
            <a:fld id="{18D65601-5AE2-46FC-B138-694DDD2B510D}" type="slidenum">
              <a:rPr lang="en-US" smtClean="0"/>
              <a:pPr/>
              <a:t>46</a:t>
            </a:fld>
            <a:endParaRPr lang="en-US" dirty="0"/>
          </a:p>
        </p:txBody>
      </p:sp>
      <p:sp>
        <p:nvSpPr>
          <p:cNvPr id="5" name="Arrow: Curved Right 4">
            <a:extLst>
              <a:ext uri="{FF2B5EF4-FFF2-40B4-BE49-F238E27FC236}">
                <a16:creationId xmlns:a16="http://schemas.microsoft.com/office/drawing/2014/main" id="{D584639C-1FF4-4D6D-72BE-3D346A11AD76}"/>
              </a:ext>
            </a:extLst>
          </p:cNvPr>
          <p:cNvSpPr/>
          <p:nvPr/>
        </p:nvSpPr>
        <p:spPr>
          <a:xfrm>
            <a:off x="1018985" y="1984908"/>
            <a:ext cx="553526" cy="288818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53278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12F5A1-AC03-9117-A11D-15B9610BD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52BCC-D51C-4743-A5D3-A0DBF26E8312}"/>
              </a:ext>
            </a:extLst>
          </p:cNvPr>
          <p:cNvSpPr>
            <a:spLocks noGrp="1"/>
          </p:cNvSpPr>
          <p:nvPr>
            <p:ph type="title"/>
          </p:nvPr>
        </p:nvSpPr>
        <p:spPr>
          <a:xfrm>
            <a:off x="1468815" y="503853"/>
            <a:ext cx="9150675" cy="968332"/>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Gender Expression</a:t>
            </a:r>
            <a:endParaRPr lang="en-US" dirty="0"/>
          </a:p>
        </p:txBody>
      </p:sp>
      <p:sp>
        <p:nvSpPr>
          <p:cNvPr id="3" name="Content Placeholder 2">
            <a:extLst>
              <a:ext uri="{FF2B5EF4-FFF2-40B4-BE49-F238E27FC236}">
                <a16:creationId xmlns:a16="http://schemas.microsoft.com/office/drawing/2014/main" id="{CFB62BE6-B353-65FF-90A6-FD9BA47EAC37}"/>
              </a:ext>
            </a:extLst>
          </p:cNvPr>
          <p:cNvSpPr>
            <a:spLocks noGrp="1"/>
          </p:cNvSpPr>
          <p:nvPr>
            <p:ph sz="quarter" idx="12"/>
          </p:nvPr>
        </p:nvSpPr>
        <p:spPr>
          <a:xfrm>
            <a:off x="1768020" y="1692656"/>
            <a:ext cx="8552264" cy="4066165"/>
          </a:xfrm>
        </p:spPr>
        <p:txBody>
          <a:bodyPr>
            <a:normAutofit/>
          </a:bodyPr>
          <a:lstStyle/>
          <a:p>
            <a:pPr marL="457200" lvl="1"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Gender Expression: </a:t>
            </a:r>
            <a:r>
              <a:rPr lang="en-US" sz="2400" dirty="0">
                <a:latin typeface="Calibri" panose="020F0502020204030204" pitchFamily="34" charset="0"/>
                <a:ea typeface="Calibri" panose="020F0502020204030204" pitchFamily="34" charset="0"/>
                <a:cs typeface="Calibri" panose="020F0502020204030204" pitchFamily="34" charset="0"/>
              </a:rPr>
              <a:t>“Gender expression” means an individual’s way of reflecting and expressing the individual’s gender to the outside world, typically demonstrated through appearance, dress, and behavior. § 24-34-301(9), C.R.S. </a:t>
            </a:r>
          </a:p>
          <a:p>
            <a:pPr lvl="1"/>
            <a:r>
              <a:rPr lang="en-US" sz="2400" b="1" dirty="0">
                <a:latin typeface="Calibri" panose="020F0502020204030204" pitchFamily="34" charset="0"/>
                <a:ea typeface="Calibri" panose="020F0502020204030204" pitchFamily="34" charset="0"/>
                <a:cs typeface="Calibri" panose="020F0502020204030204" pitchFamily="34" charset="0"/>
              </a:rPr>
              <a:t>Example: </a:t>
            </a:r>
            <a:r>
              <a:rPr lang="en-US" sz="2400" dirty="0">
                <a:latin typeface="Calibri" panose="020F0502020204030204" pitchFamily="34" charset="0"/>
                <a:ea typeface="Calibri" panose="020F0502020204030204" pitchFamily="34" charset="0"/>
                <a:cs typeface="Calibri" panose="020F0502020204030204" pitchFamily="34" charset="0"/>
              </a:rPr>
              <a:t>A student who identifies as male and was assigned male at birth is mocked by students because he paints his nails and keeps his hair long. Some students shoved him into a locker and told him to “stop looking like a girl.”</a:t>
            </a:r>
          </a:p>
          <a:p>
            <a:pPr lvl="1"/>
            <a:endParaRPr lang="en-US" dirty="0"/>
          </a:p>
          <a:p>
            <a:endParaRPr lang="en-US" dirty="0"/>
          </a:p>
          <a:p>
            <a:pPr lvl="1"/>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6FEB713D-DEDE-F8E0-416B-13C04A5F6529}"/>
              </a:ext>
            </a:extLst>
          </p:cNvPr>
          <p:cNvSpPr>
            <a:spLocks noGrp="1"/>
          </p:cNvSpPr>
          <p:nvPr>
            <p:ph type="sldNum" sz="quarter" idx="15"/>
          </p:nvPr>
        </p:nvSpPr>
        <p:spPr/>
        <p:txBody>
          <a:bodyPr/>
          <a:lstStyle/>
          <a:p>
            <a:fld id="{18D65601-5AE2-46FC-B138-694DDD2B510D}" type="slidenum">
              <a:rPr lang="en-US" smtClean="0"/>
              <a:pPr/>
              <a:t>47</a:t>
            </a:fld>
            <a:endParaRPr lang="en-US" dirty="0"/>
          </a:p>
        </p:txBody>
      </p:sp>
      <p:sp>
        <p:nvSpPr>
          <p:cNvPr id="7" name="Arrow: Curved Right 6">
            <a:extLst>
              <a:ext uri="{FF2B5EF4-FFF2-40B4-BE49-F238E27FC236}">
                <a16:creationId xmlns:a16="http://schemas.microsoft.com/office/drawing/2014/main" id="{60B8923E-74F5-1A49-2C6F-733FF58F8EBC}"/>
              </a:ext>
            </a:extLst>
          </p:cNvPr>
          <p:cNvSpPr/>
          <p:nvPr/>
        </p:nvSpPr>
        <p:spPr>
          <a:xfrm>
            <a:off x="1381119" y="2253593"/>
            <a:ext cx="553526" cy="23508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22213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E41A1B-7965-15DA-8DAB-165D38EE8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3A1BB-6F1E-DFF9-5C5E-E8C4EBC930A2}"/>
              </a:ext>
            </a:extLst>
          </p:cNvPr>
          <p:cNvSpPr>
            <a:spLocks noGrp="1"/>
          </p:cNvSpPr>
          <p:nvPr>
            <p:ph type="title"/>
          </p:nvPr>
        </p:nvSpPr>
        <p:spPr>
          <a:xfrm>
            <a:off x="1468815" y="503853"/>
            <a:ext cx="9150675" cy="968332"/>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Sexual Orientation</a:t>
            </a:r>
          </a:p>
        </p:txBody>
      </p:sp>
      <p:sp>
        <p:nvSpPr>
          <p:cNvPr id="3" name="Content Placeholder 2">
            <a:extLst>
              <a:ext uri="{FF2B5EF4-FFF2-40B4-BE49-F238E27FC236}">
                <a16:creationId xmlns:a16="http://schemas.microsoft.com/office/drawing/2014/main" id="{FD2828EE-C68B-C0B8-9C9D-562B9F05340B}"/>
              </a:ext>
            </a:extLst>
          </p:cNvPr>
          <p:cNvSpPr>
            <a:spLocks noGrp="1"/>
          </p:cNvSpPr>
          <p:nvPr>
            <p:ph sz="quarter" idx="12"/>
          </p:nvPr>
        </p:nvSpPr>
        <p:spPr>
          <a:xfrm>
            <a:off x="1797979" y="1591056"/>
            <a:ext cx="8250148" cy="4637129"/>
          </a:xfrm>
        </p:spPr>
        <p:txBody>
          <a:bodyPr>
            <a:normAutofit/>
          </a:bodyPr>
          <a:lstStyle/>
          <a:p>
            <a:pPr marL="457200" lvl="1" indent="0">
              <a:buNone/>
            </a:pPr>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Sexual orientation: </a:t>
            </a:r>
            <a:r>
              <a:rPr lang="en-US" sz="2400" dirty="0">
                <a:latin typeface="Calibri" panose="020F0502020204030204" pitchFamily="34" charset="0"/>
                <a:ea typeface="Calibri" panose="020F0502020204030204" pitchFamily="34" charset="0"/>
                <a:cs typeface="Calibri" panose="020F0502020204030204" pitchFamily="34" charset="0"/>
              </a:rPr>
              <a:t>“Sexual orientation” means an individual's identity, or another individual's perception thereof, in relation to the gender or genders to which the individual is sexually or emotionally attracted and the behavior or social affiliation that may result from the attraction. § 24-34-301(24), C.R.S.</a:t>
            </a:r>
          </a:p>
          <a:p>
            <a:pPr lvl="1"/>
            <a:r>
              <a:rPr lang="en-US" sz="2400" b="1" dirty="0">
                <a:latin typeface="Calibri" panose="020F0502020204030204" pitchFamily="34" charset="0"/>
                <a:ea typeface="Calibri" panose="020F0502020204030204" pitchFamily="34" charset="0"/>
                <a:cs typeface="Calibri" panose="020F0502020204030204" pitchFamily="34" charset="0"/>
              </a:rPr>
              <a:t>Example: </a:t>
            </a:r>
            <a:r>
              <a:rPr lang="en-US" sz="2400" dirty="0">
                <a:latin typeface="Calibri" panose="020F0502020204030204" pitchFamily="34" charset="0"/>
                <a:ea typeface="Calibri" panose="020F0502020204030204" pitchFamily="34" charset="0"/>
                <a:cs typeface="Calibri" panose="020F0502020204030204" pitchFamily="34" charset="0"/>
              </a:rPr>
              <a:t>A student is harassed because they are dating someone of the same sex.</a:t>
            </a:r>
            <a:endParaRPr lang="en-US" dirty="0"/>
          </a:p>
          <a:p>
            <a:endParaRPr lang="en-US" dirty="0"/>
          </a:p>
          <a:p>
            <a:pPr lvl="1"/>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13EF6972-8C78-7F1D-3F74-A6BB8D96BDAF}"/>
              </a:ext>
            </a:extLst>
          </p:cNvPr>
          <p:cNvSpPr>
            <a:spLocks noGrp="1"/>
          </p:cNvSpPr>
          <p:nvPr>
            <p:ph type="sldNum" sz="quarter" idx="15"/>
          </p:nvPr>
        </p:nvSpPr>
        <p:spPr/>
        <p:txBody>
          <a:bodyPr/>
          <a:lstStyle/>
          <a:p>
            <a:fld id="{18D65601-5AE2-46FC-B138-694DDD2B510D}" type="slidenum">
              <a:rPr lang="en-US" smtClean="0"/>
              <a:pPr/>
              <a:t>48</a:t>
            </a:fld>
            <a:endParaRPr lang="en-US" dirty="0"/>
          </a:p>
        </p:txBody>
      </p:sp>
      <p:sp>
        <p:nvSpPr>
          <p:cNvPr id="7" name="Arrow: Curved Right 6">
            <a:extLst>
              <a:ext uri="{FF2B5EF4-FFF2-40B4-BE49-F238E27FC236}">
                <a16:creationId xmlns:a16="http://schemas.microsoft.com/office/drawing/2014/main" id="{327D50FE-B907-777E-38E2-35BB491FA7B3}"/>
              </a:ext>
            </a:extLst>
          </p:cNvPr>
          <p:cNvSpPr/>
          <p:nvPr/>
        </p:nvSpPr>
        <p:spPr>
          <a:xfrm>
            <a:off x="1327053" y="2149770"/>
            <a:ext cx="553526" cy="235031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2482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F36472-3105-1C67-6066-82243DEB8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91DF58-46D6-2C7C-7AD1-40D33F066BF0}"/>
              </a:ext>
            </a:extLst>
          </p:cNvPr>
          <p:cNvSpPr>
            <a:spLocks noGrp="1"/>
          </p:cNvSpPr>
          <p:nvPr>
            <p:ph type="title"/>
          </p:nvPr>
        </p:nvSpPr>
        <p:spPr>
          <a:xfrm>
            <a:off x="1468815" y="503853"/>
            <a:ext cx="9150675" cy="968332"/>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Religion</a:t>
            </a:r>
          </a:p>
        </p:txBody>
      </p:sp>
      <p:sp>
        <p:nvSpPr>
          <p:cNvPr id="3" name="Content Placeholder 2">
            <a:extLst>
              <a:ext uri="{FF2B5EF4-FFF2-40B4-BE49-F238E27FC236}">
                <a16:creationId xmlns:a16="http://schemas.microsoft.com/office/drawing/2014/main" id="{8D4A2B55-E04C-3A47-5B35-09F019080F4B}"/>
              </a:ext>
            </a:extLst>
          </p:cNvPr>
          <p:cNvSpPr>
            <a:spLocks noGrp="1"/>
          </p:cNvSpPr>
          <p:nvPr>
            <p:ph sz="quarter" idx="12"/>
          </p:nvPr>
        </p:nvSpPr>
        <p:spPr>
          <a:xfrm>
            <a:off x="1852269" y="1591056"/>
            <a:ext cx="8767221" cy="4637129"/>
          </a:xfrm>
        </p:spPr>
        <p:txBody>
          <a:bodyPr>
            <a:normAutofit/>
          </a:bodyPr>
          <a:lstStyle/>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r>
              <a:rPr lang="en-US" sz="2600" b="1" dirty="0">
                <a:latin typeface="Calibri" panose="020F0502020204030204" pitchFamily="34" charset="0"/>
                <a:ea typeface="Calibri" panose="020F0502020204030204" pitchFamily="34" charset="0"/>
                <a:cs typeface="Calibri" panose="020F0502020204030204" pitchFamily="34" charset="0"/>
              </a:rPr>
              <a:t>Religion: </a:t>
            </a:r>
            <a:r>
              <a:rPr lang="en-US" sz="2600" dirty="0">
                <a:latin typeface="Calibri" panose="020F0502020204030204" pitchFamily="34" charset="0"/>
                <a:ea typeface="Calibri" panose="020F0502020204030204" pitchFamily="34" charset="0"/>
                <a:cs typeface="Calibri" panose="020F0502020204030204" pitchFamily="34" charset="0"/>
              </a:rPr>
              <a:t>Protects individuals because of religious beliefs, practices, or lack of religion.</a:t>
            </a:r>
          </a:p>
          <a:p>
            <a:pPr lvl="1"/>
            <a:r>
              <a:rPr lang="en-US" sz="2600" b="1" dirty="0">
                <a:latin typeface="Calibri" panose="020F0502020204030204" pitchFamily="34" charset="0"/>
                <a:ea typeface="Calibri" panose="020F0502020204030204" pitchFamily="34" charset="0"/>
                <a:cs typeface="Calibri" panose="020F0502020204030204" pitchFamily="34" charset="0"/>
              </a:rPr>
              <a:t>Example: </a:t>
            </a:r>
            <a:r>
              <a:rPr lang="en-US" sz="2600" dirty="0">
                <a:latin typeface="Calibri" panose="020F0502020204030204" pitchFamily="34" charset="0"/>
                <a:ea typeface="Calibri" panose="020F0502020204030204" pitchFamily="34" charset="0"/>
                <a:cs typeface="Calibri" panose="020F0502020204030204" pitchFamily="34" charset="0"/>
              </a:rPr>
              <a:t>A school refuses to make a reasonable accommodation for a Muslim student who asks for a space to pray during the day.</a:t>
            </a:r>
          </a:p>
          <a:p>
            <a:endParaRPr lang="en-US" dirty="0"/>
          </a:p>
          <a:p>
            <a:endParaRPr lang="en-US" dirty="0"/>
          </a:p>
          <a:p>
            <a:pPr marL="457200" lvl="1" indent="0">
              <a:buNone/>
            </a:pPr>
            <a:endParaRPr lang="en-US" dirty="0"/>
          </a:p>
          <a:p>
            <a:pPr lvl="1"/>
            <a:endParaRPr lang="en-US" dirty="0"/>
          </a:p>
          <a:p>
            <a:endParaRPr lang="en-US" dirty="0"/>
          </a:p>
          <a:p>
            <a:pPr lvl="1"/>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4D3B6588-FE53-CF8F-4627-D383AA6CBE8C}"/>
              </a:ext>
            </a:extLst>
          </p:cNvPr>
          <p:cNvSpPr>
            <a:spLocks noGrp="1"/>
          </p:cNvSpPr>
          <p:nvPr>
            <p:ph type="sldNum" sz="quarter" idx="15"/>
          </p:nvPr>
        </p:nvSpPr>
        <p:spPr/>
        <p:txBody>
          <a:bodyPr/>
          <a:lstStyle/>
          <a:p>
            <a:fld id="{18D65601-5AE2-46FC-B138-694DDD2B510D}" type="slidenum">
              <a:rPr lang="en-US" smtClean="0"/>
              <a:pPr/>
              <a:t>49</a:t>
            </a:fld>
            <a:endParaRPr lang="en-US" dirty="0"/>
          </a:p>
        </p:txBody>
      </p:sp>
      <p:sp>
        <p:nvSpPr>
          <p:cNvPr id="5" name="Arrow: Curved Right 4">
            <a:extLst>
              <a:ext uri="{FF2B5EF4-FFF2-40B4-BE49-F238E27FC236}">
                <a16:creationId xmlns:a16="http://schemas.microsoft.com/office/drawing/2014/main" id="{339C59D7-B107-B938-90B8-05983E5D3B56}"/>
              </a:ext>
            </a:extLst>
          </p:cNvPr>
          <p:cNvSpPr/>
          <p:nvPr/>
        </p:nvSpPr>
        <p:spPr>
          <a:xfrm>
            <a:off x="1431278" y="2644127"/>
            <a:ext cx="553526" cy="137923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3443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4" y="503852"/>
            <a:ext cx="9808773" cy="1427585"/>
          </a:xfrm>
        </p:spPr>
        <p:txBody>
          <a:bodyPr vert="horz" lIns="0" tIns="45720" rIns="91440" bIns="45720" rtlCol="0" anchor="ctr">
            <a:normAutofit/>
          </a:bodyPr>
          <a:lstStyle/>
          <a:p>
            <a:pPr algn="ctr"/>
            <a:r>
              <a:rPr lang="en-US" kern="1200" dirty="0">
                <a:latin typeface="Calibri" panose="020F0502020204030204" pitchFamily="34" charset="0"/>
                <a:ea typeface="Calibri" panose="020F0502020204030204" pitchFamily="34" charset="0"/>
                <a:cs typeface="Calibri" panose="020F0502020204030204" pitchFamily="34" charset="0"/>
              </a:rPr>
              <a:t>Discrimination and harassment disrupts and undermines that vision for all students.</a:t>
            </a:r>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a:xfrm>
            <a:off x="412136" y="5943601"/>
            <a:ext cx="968983" cy="651912"/>
          </a:xfrm>
        </p:spPr>
        <p:txBody>
          <a:bodyPr vert="horz" lIns="91440" tIns="45720" rIns="91440" bIns="45720" rtlCol="0" anchor="ctr">
            <a:normAutofit/>
          </a:bodyPr>
          <a:lstStyle/>
          <a:p>
            <a:pPr>
              <a:spcAft>
                <a:spcPts val="600"/>
              </a:spcAft>
            </a:pPr>
            <a:fld id="{18D65601-5AE2-46FC-B138-694DDD2B510D}" type="slidenum">
              <a:rPr lang="en-US" smtClean="0"/>
              <a:pPr>
                <a:spcAft>
                  <a:spcPts val="600"/>
                </a:spcAft>
              </a:pPr>
              <a:t>5</a:t>
            </a:fld>
            <a:endParaRPr lang="en-US"/>
          </a:p>
        </p:txBody>
      </p:sp>
      <p:graphicFrame>
        <p:nvGraphicFramePr>
          <p:cNvPr id="7" name="Content Placeholder 2">
            <a:extLst>
              <a:ext uri="{FF2B5EF4-FFF2-40B4-BE49-F238E27FC236}">
                <a16:creationId xmlns:a16="http://schemas.microsoft.com/office/drawing/2014/main" id="{467E9C3A-2E2D-7D26-7EF9-4BE9B3F10A6E}"/>
              </a:ext>
            </a:extLst>
          </p:cNvPr>
          <p:cNvGraphicFramePr>
            <a:graphicFrameLocks noGrp="1"/>
          </p:cNvGraphicFramePr>
          <p:nvPr>
            <p:ph sz="quarter" idx="10"/>
            <p:extLst>
              <p:ext uri="{D42A27DB-BD31-4B8C-83A1-F6EECF244321}">
                <p14:modId xmlns:p14="http://schemas.microsoft.com/office/powerpoint/2010/main" val="2360990504"/>
              </p:ext>
            </p:extLst>
          </p:nvPr>
        </p:nvGraphicFramePr>
        <p:xfrm>
          <a:off x="2095121" y="2066731"/>
          <a:ext cx="8001758" cy="4051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6152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6FD7-FA4F-009B-3D8F-A6CDB85F97C2}"/>
              </a:ext>
            </a:extLst>
          </p:cNvPr>
          <p:cNvSpPr>
            <a:spLocks noGrp="1"/>
          </p:cNvSpPr>
          <p:nvPr>
            <p:ph type="title"/>
          </p:nvPr>
        </p:nvSpPr>
        <p:spPr>
          <a:xfrm>
            <a:off x="1468815" y="503853"/>
            <a:ext cx="9150675" cy="968332"/>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Race and Color</a:t>
            </a:r>
          </a:p>
        </p:txBody>
      </p:sp>
      <p:sp>
        <p:nvSpPr>
          <p:cNvPr id="3" name="Content Placeholder 2">
            <a:extLst>
              <a:ext uri="{FF2B5EF4-FFF2-40B4-BE49-F238E27FC236}">
                <a16:creationId xmlns:a16="http://schemas.microsoft.com/office/drawing/2014/main" id="{88344B62-2407-898B-5951-24A18B8E5E63}"/>
              </a:ext>
            </a:extLst>
          </p:cNvPr>
          <p:cNvSpPr>
            <a:spLocks noGrp="1"/>
          </p:cNvSpPr>
          <p:nvPr>
            <p:ph sz="quarter" idx="12"/>
          </p:nvPr>
        </p:nvSpPr>
        <p:spPr>
          <a:xfrm>
            <a:off x="1468815" y="1621536"/>
            <a:ext cx="9552792" cy="4637129"/>
          </a:xfrm>
        </p:spPr>
        <p:txBody>
          <a:bodyPr>
            <a:normAutofit/>
          </a:bodyPr>
          <a:lstStyle/>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Race: </a:t>
            </a:r>
            <a:r>
              <a:rPr lang="en-US" sz="2400" dirty="0">
                <a:latin typeface="Calibri" panose="020F0502020204030204" pitchFamily="34" charset="0"/>
                <a:ea typeface="Calibri" panose="020F0502020204030204" pitchFamily="34" charset="0"/>
                <a:cs typeface="Calibri" panose="020F0502020204030204" pitchFamily="34" charset="0"/>
              </a:rPr>
              <a:t>Protects against discrimination or harassment because of racial identity or characteristics.</a:t>
            </a:r>
          </a:p>
          <a:p>
            <a:pPr marL="457200" lvl="1"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Color: </a:t>
            </a:r>
            <a:r>
              <a:rPr lang="en-US" sz="2400" dirty="0">
                <a:latin typeface="Calibri" panose="020F0502020204030204" pitchFamily="34" charset="0"/>
                <a:ea typeface="Calibri" panose="020F0502020204030204" pitchFamily="34" charset="0"/>
                <a:cs typeface="Calibri" panose="020F0502020204030204" pitchFamily="34" charset="0"/>
              </a:rPr>
              <a:t>Protects against discrimination based on skin tone or complexion, even within the same racial group.</a:t>
            </a:r>
          </a:p>
          <a:p>
            <a:pPr lvl="1"/>
            <a:r>
              <a:rPr lang="en-US" sz="2400" b="1" dirty="0">
                <a:latin typeface="Calibri" panose="020F0502020204030204" pitchFamily="34" charset="0"/>
                <a:ea typeface="Calibri" panose="020F0502020204030204" pitchFamily="34" charset="0"/>
                <a:cs typeface="Calibri" panose="020F0502020204030204" pitchFamily="34" charset="0"/>
              </a:rPr>
              <a:t>Example: </a:t>
            </a:r>
            <a:r>
              <a:rPr lang="en-US" sz="2400" dirty="0">
                <a:latin typeface="Calibri" panose="020F0502020204030204" pitchFamily="34" charset="0"/>
                <a:ea typeface="Calibri" panose="020F0502020204030204" pitchFamily="34" charset="0"/>
                <a:cs typeface="Calibri" panose="020F0502020204030204" pitchFamily="34" charset="0"/>
              </a:rPr>
              <a:t>A darker-skinned Latina student is harassed by her lighter-skinned peers.</a:t>
            </a:r>
          </a:p>
          <a:p>
            <a:pPr marL="457200" lvl="1"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a:p>
            <a:endParaRPr lang="en-US" dirty="0"/>
          </a:p>
          <a:p>
            <a:pPr marL="457200" lvl="1" indent="0">
              <a:buNone/>
            </a:pPr>
            <a:endParaRPr lang="en-US" dirty="0"/>
          </a:p>
          <a:p>
            <a:pPr lvl="1"/>
            <a:endParaRPr lang="en-US" dirty="0"/>
          </a:p>
          <a:p>
            <a:endParaRPr lang="en-US" dirty="0"/>
          </a:p>
          <a:p>
            <a:pPr lvl="1"/>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837976BE-5B85-296A-02DB-61A184BB8FD5}"/>
              </a:ext>
            </a:extLst>
          </p:cNvPr>
          <p:cNvSpPr>
            <a:spLocks noGrp="1"/>
          </p:cNvSpPr>
          <p:nvPr>
            <p:ph type="sldNum" sz="quarter" idx="15"/>
          </p:nvPr>
        </p:nvSpPr>
        <p:spPr/>
        <p:txBody>
          <a:bodyPr/>
          <a:lstStyle/>
          <a:p>
            <a:fld id="{18D65601-5AE2-46FC-B138-694DDD2B510D}" type="slidenum">
              <a:rPr lang="en-US" smtClean="0"/>
              <a:pPr/>
              <a:t>50</a:t>
            </a:fld>
            <a:endParaRPr lang="en-US" dirty="0"/>
          </a:p>
        </p:txBody>
      </p:sp>
      <p:sp>
        <p:nvSpPr>
          <p:cNvPr id="7" name="Arrow: Curved Right 6">
            <a:extLst>
              <a:ext uri="{FF2B5EF4-FFF2-40B4-BE49-F238E27FC236}">
                <a16:creationId xmlns:a16="http://schemas.microsoft.com/office/drawing/2014/main" id="{AAFF41FF-48A0-9B53-FED7-8263D9908788}"/>
              </a:ext>
            </a:extLst>
          </p:cNvPr>
          <p:cNvSpPr/>
          <p:nvPr/>
        </p:nvSpPr>
        <p:spPr>
          <a:xfrm>
            <a:off x="1104356" y="3592931"/>
            <a:ext cx="553526" cy="130234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40390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E48265-6865-7575-90F1-1FC6D47995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964670-FDE5-2144-3314-E87E4018061B}"/>
              </a:ext>
            </a:extLst>
          </p:cNvPr>
          <p:cNvSpPr>
            <a:spLocks noGrp="1"/>
          </p:cNvSpPr>
          <p:nvPr>
            <p:ph type="title"/>
          </p:nvPr>
        </p:nvSpPr>
        <p:spPr>
          <a:xfrm>
            <a:off x="1468814" y="503852"/>
            <a:ext cx="9808773" cy="1427585"/>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Race: Let’s go back to the experience of Sean</a:t>
            </a:r>
            <a:br>
              <a:rPr lang="en-US" dirty="0"/>
            </a:br>
            <a:endParaRPr lang="en-US" dirty="0"/>
          </a:p>
        </p:txBody>
      </p:sp>
      <p:sp>
        <p:nvSpPr>
          <p:cNvPr id="5" name="Table Placeholder 4">
            <a:extLst>
              <a:ext uri="{FF2B5EF4-FFF2-40B4-BE49-F238E27FC236}">
                <a16:creationId xmlns:a16="http://schemas.microsoft.com/office/drawing/2014/main" id="{77A8B169-72C1-2BE2-FE3E-EFEF1498C01E}"/>
              </a:ext>
            </a:extLst>
          </p:cNvPr>
          <p:cNvSpPr>
            <a:spLocks noGrp="1"/>
          </p:cNvSpPr>
          <p:nvPr>
            <p:ph sz="quarter" idx="11"/>
          </p:nvPr>
        </p:nvSpPr>
        <p:spPr>
          <a:xfrm>
            <a:off x="5862320" y="2066731"/>
            <a:ext cx="5415268" cy="3867538"/>
          </a:xfrm>
        </p:spPr>
        <p:txBody>
          <a:bodyPr>
            <a:normAutofit lnSpcReduction="10000"/>
          </a:bodyPr>
          <a:lstStyle/>
          <a:p>
            <a:r>
              <a:rPr lang="en-US" sz="2400" dirty="0">
                <a:latin typeface="Calibri" panose="020F0502020204030204" pitchFamily="34" charset="0"/>
                <a:ea typeface="Calibri" panose="020F0502020204030204" pitchFamily="34" charset="0"/>
                <a:cs typeface="Calibri" panose="020F0502020204030204" pitchFamily="34" charset="0"/>
              </a:rPr>
              <a:t>Kids have been calling Sean by racial slurs. They are touching his hair because they know it bothers Sean. They blame Sean for things that happen at school and the teacher doesn’t believe Sean when he says he wasn’t responsible.</a:t>
            </a:r>
          </a:p>
          <a:p>
            <a:r>
              <a:rPr lang="en-US" sz="2400" dirty="0">
                <a:latin typeface="Calibri" panose="020F0502020204030204" pitchFamily="34" charset="0"/>
                <a:ea typeface="Calibri" panose="020F0502020204030204" pitchFamily="34" charset="0"/>
                <a:cs typeface="Calibri" panose="020F0502020204030204" pitchFamily="34" charset="0"/>
              </a:rPr>
              <a:t>When he told his teacher about kids calling him the N-word, the teacher apologized but made excuses for kids, saying they don’t really know what it means. </a:t>
            </a:r>
          </a:p>
          <a:p>
            <a:endParaRPr lang="en-US" sz="1900" dirty="0"/>
          </a:p>
        </p:txBody>
      </p:sp>
      <p:sp>
        <p:nvSpPr>
          <p:cNvPr id="4" name="Slide Number Placeholder 3">
            <a:extLst>
              <a:ext uri="{FF2B5EF4-FFF2-40B4-BE49-F238E27FC236}">
                <a16:creationId xmlns:a16="http://schemas.microsoft.com/office/drawing/2014/main" id="{7DCEA839-F26B-1544-A76E-00F2FE778993}"/>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51</a:t>
            </a:fld>
            <a:endParaRPr lang="en-US"/>
          </a:p>
        </p:txBody>
      </p:sp>
      <p:graphicFrame>
        <p:nvGraphicFramePr>
          <p:cNvPr id="8" name="Content Placeholder 5">
            <a:extLst>
              <a:ext uri="{FF2B5EF4-FFF2-40B4-BE49-F238E27FC236}">
                <a16:creationId xmlns:a16="http://schemas.microsoft.com/office/drawing/2014/main" id="{9AE1D21B-343B-91CF-3133-53979CD9A7D7}"/>
              </a:ext>
            </a:extLst>
          </p:cNvPr>
          <p:cNvGraphicFramePr>
            <a:graphicFrameLocks noGrp="1"/>
          </p:cNvGraphicFramePr>
          <p:nvPr>
            <p:ph sz="quarter" idx="10"/>
            <p:extLst>
              <p:ext uri="{D42A27DB-BD31-4B8C-83A1-F6EECF244321}">
                <p14:modId xmlns:p14="http://schemas.microsoft.com/office/powerpoint/2010/main" val="2753520843"/>
              </p:ext>
            </p:extLst>
          </p:nvPr>
        </p:nvGraphicFramePr>
        <p:xfrm>
          <a:off x="1468814" y="2066731"/>
          <a:ext cx="3692466" cy="3561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9985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56ED38-64D9-EC24-8BC4-79D8428B53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3B0959-2415-EE42-E339-DF70F8826E9C}"/>
              </a:ext>
            </a:extLst>
          </p:cNvPr>
          <p:cNvSpPr>
            <a:spLocks noGrp="1"/>
          </p:cNvSpPr>
          <p:nvPr>
            <p:ph type="title"/>
          </p:nvPr>
        </p:nvSpPr>
        <p:spPr>
          <a:xfrm>
            <a:off x="1468814" y="503852"/>
            <a:ext cx="9808773" cy="1427585"/>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Let’s go back to the experience of Sean</a:t>
            </a:r>
            <a:br>
              <a:rPr lang="en-US" dirty="0"/>
            </a:br>
            <a:endParaRPr lang="en-US" dirty="0"/>
          </a:p>
        </p:txBody>
      </p:sp>
      <p:sp>
        <p:nvSpPr>
          <p:cNvPr id="5" name="Table Placeholder 4">
            <a:extLst>
              <a:ext uri="{FF2B5EF4-FFF2-40B4-BE49-F238E27FC236}">
                <a16:creationId xmlns:a16="http://schemas.microsoft.com/office/drawing/2014/main" id="{11FBD2DD-D959-64E6-1936-456BAFFED286}"/>
              </a:ext>
            </a:extLst>
          </p:cNvPr>
          <p:cNvSpPr>
            <a:spLocks noGrp="1"/>
          </p:cNvSpPr>
          <p:nvPr>
            <p:ph sz="quarter" idx="11"/>
          </p:nvPr>
        </p:nvSpPr>
        <p:spPr>
          <a:xfrm>
            <a:off x="6096000" y="2066731"/>
            <a:ext cx="5181588" cy="3867538"/>
          </a:xfrm>
        </p:spPr>
        <p:txBody>
          <a:bodyPr>
            <a:normAutofit fontScale="92500" lnSpcReduction="10000"/>
          </a:bodyPr>
          <a:lstStyle/>
          <a:p>
            <a:r>
              <a:rPr lang="en-US" sz="2400" dirty="0">
                <a:latin typeface="Calibri" panose="020F0502020204030204" pitchFamily="34" charset="0"/>
                <a:ea typeface="Calibri" panose="020F0502020204030204" pitchFamily="34" charset="0"/>
                <a:cs typeface="Calibri" panose="020F0502020204030204" pitchFamily="34" charset="0"/>
              </a:rPr>
              <a:t>Yes. The behavior of the other students created a hostile and offensive environment for Sean at school.</a:t>
            </a:r>
          </a:p>
          <a:p>
            <a:r>
              <a:rPr lang="en-US" sz="2400" dirty="0">
                <a:latin typeface="Calibri" panose="020F0502020204030204" pitchFamily="34" charset="0"/>
                <a:ea typeface="Calibri" panose="020F0502020204030204" pitchFamily="34" charset="0"/>
                <a:cs typeface="Calibri" panose="020F0502020204030204" pitchFamily="34" charset="0"/>
              </a:rPr>
              <a:t>The lack of action and response by the educator allowed the hostility to continue and escalate.</a:t>
            </a:r>
          </a:p>
          <a:p>
            <a:r>
              <a:rPr lang="en-US" sz="2400" dirty="0">
                <a:latin typeface="Calibri" panose="020F0502020204030204" pitchFamily="34" charset="0"/>
                <a:ea typeface="Calibri" panose="020F0502020204030204" pitchFamily="34" charset="0"/>
                <a:cs typeface="Calibri" panose="020F0502020204030204" pitchFamily="34" charset="0"/>
              </a:rPr>
              <a:t>The choice to suspend Sean without understanding the root of Sean’s behavior only deepened the harm and deprived Sean of access to instructional time. </a:t>
            </a:r>
          </a:p>
          <a:p>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1900" dirty="0"/>
          </a:p>
        </p:txBody>
      </p:sp>
      <p:sp>
        <p:nvSpPr>
          <p:cNvPr id="4" name="Slide Number Placeholder 3">
            <a:extLst>
              <a:ext uri="{FF2B5EF4-FFF2-40B4-BE49-F238E27FC236}">
                <a16:creationId xmlns:a16="http://schemas.microsoft.com/office/drawing/2014/main" id="{D6708E0C-F64D-B25B-7B73-F8EA2862036F}"/>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52</a:t>
            </a:fld>
            <a:endParaRPr lang="en-US"/>
          </a:p>
        </p:txBody>
      </p:sp>
      <p:graphicFrame>
        <p:nvGraphicFramePr>
          <p:cNvPr id="8" name="Content Placeholder 5">
            <a:extLst>
              <a:ext uri="{FF2B5EF4-FFF2-40B4-BE49-F238E27FC236}">
                <a16:creationId xmlns:a16="http://schemas.microsoft.com/office/drawing/2014/main" id="{F65248C2-00FB-2F8A-6B84-12A335656EE1}"/>
              </a:ext>
            </a:extLst>
          </p:cNvPr>
          <p:cNvGraphicFramePr>
            <a:graphicFrameLocks noGrp="1"/>
          </p:cNvGraphicFramePr>
          <p:nvPr>
            <p:ph sz="quarter" idx="10"/>
            <p:extLst>
              <p:ext uri="{D42A27DB-BD31-4B8C-83A1-F6EECF244321}">
                <p14:modId xmlns:p14="http://schemas.microsoft.com/office/powerpoint/2010/main" val="2610396187"/>
              </p:ext>
            </p:extLst>
          </p:nvPr>
        </p:nvGraphicFramePr>
        <p:xfrm>
          <a:off x="1468814" y="2066731"/>
          <a:ext cx="4139506" cy="3683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874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49B7-105D-CCD1-B138-A441E4A47BAF}"/>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Disability</a:t>
            </a:r>
          </a:p>
        </p:txBody>
      </p:sp>
      <p:graphicFrame>
        <p:nvGraphicFramePr>
          <p:cNvPr id="5" name="Content Placeholder 4">
            <a:extLst>
              <a:ext uri="{FF2B5EF4-FFF2-40B4-BE49-F238E27FC236}">
                <a16:creationId xmlns:a16="http://schemas.microsoft.com/office/drawing/2014/main" id="{24C00605-B185-C09C-ADF2-FE94E126E13B}"/>
              </a:ext>
            </a:extLst>
          </p:cNvPr>
          <p:cNvGraphicFramePr>
            <a:graphicFrameLocks noGrp="1"/>
          </p:cNvGraphicFramePr>
          <p:nvPr>
            <p:ph sz="quarter" idx="12"/>
            <p:extLst>
              <p:ext uri="{D42A27DB-BD31-4B8C-83A1-F6EECF244321}">
                <p14:modId xmlns:p14="http://schemas.microsoft.com/office/powerpoint/2010/main" val="516291278"/>
              </p:ext>
            </p:extLst>
          </p:nvPr>
        </p:nvGraphicFramePr>
        <p:xfrm>
          <a:off x="1468815" y="1627687"/>
          <a:ext cx="9648104" cy="4404153"/>
        </p:xfrm>
        <a:graphic>
          <a:graphicData uri="http://schemas.openxmlformats.org/drawingml/2006/table">
            <a:tbl>
              <a:tblPr firstRow="1" bandRow="1">
                <a:tableStyleId>{0E3FDE45-AF77-4B5C-9715-49D594BDF05E}</a:tableStyleId>
              </a:tblPr>
              <a:tblGrid>
                <a:gridCol w="4824052">
                  <a:extLst>
                    <a:ext uri="{9D8B030D-6E8A-4147-A177-3AD203B41FA5}">
                      <a16:colId xmlns:a16="http://schemas.microsoft.com/office/drawing/2014/main" val="3976011310"/>
                    </a:ext>
                  </a:extLst>
                </a:gridCol>
                <a:gridCol w="4824052">
                  <a:extLst>
                    <a:ext uri="{9D8B030D-6E8A-4147-A177-3AD203B41FA5}">
                      <a16:colId xmlns:a16="http://schemas.microsoft.com/office/drawing/2014/main" val="3970564841"/>
                    </a:ext>
                  </a:extLst>
                </a:gridCol>
              </a:tblGrid>
              <a:tr h="563673">
                <a:tc>
                  <a:txBody>
                    <a:bodyPr/>
                    <a:lstStyle/>
                    <a:p>
                      <a:r>
                        <a:rPr lang="en-US" dirty="0">
                          <a:latin typeface="Calibri" panose="020F0502020204030204" pitchFamily="34" charset="0"/>
                          <a:ea typeface="Calibri" panose="020F0502020204030204" pitchFamily="34" charset="0"/>
                          <a:cs typeface="Calibri" panose="020F0502020204030204" pitchFamily="34" charset="0"/>
                        </a:rPr>
                        <a:t>Unwelcome Conduct or Communication</a:t>
                      </a: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Meet the Standard of Harm or Impact</a:t>
                      </a:r>
                    </a:p>
                  </a:txBody>
                  <a:tcPr/>
                </a:tc>
                <a:extLst>
                  <a:ext uri="{0D108BD9-81ED-4DB2-BD59-A6C34878D82A}">
                    <a16:rowId xmlns:a16="http://schemas.microsoft.com/office/drawing/2014/main" val="2388166128"/>
                  </a:ext>
                </a:extLst>
              </a:tr>
              <a:tr h="563673">
                <a:tc>
                  <a:txBody>
                    <a:bodyPr/>
                    <a:lstStyle/>
                    <a:p>
                      <a:r>
                        <a:rPr lang="en-US" dirty="0">
                          <a:latin typeface="Calibri" panose="020F0502020204030204" pitchFamily="34" charset="0"/>
                          <a:ea typeface="Calibri" panose="020F0502020204030204" pitchFamily="34" charset="0"/>
                          <a:cs typeface="Calibri" panose="020F0502020204030204" pitchFamily="34" charset="0"/>
                        </a:rPr>
                        <a:t>A student with a mobility disorder is mocked by peers during PE class, and the teacher dismisses it as “just teasing.”</a:t>
                      </a:r>
                    </a:p>
                    <a:p>
                      <a:endParaRPr lang="en-US"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The student stops attending PE class and receives a failing grade on the required course. </a:t>
                      </a:r>
                    </a:p>
                  </a:txBody>
                  <a:tcPr/>
                </a:tc>
                <a:extLst>
                  <a:ext uri="{0D108BD9-81ED-4DB2-BD59-A6C34878D82A}">
                    <a16:rowId xmlns:a16="http://schemas.microsoft.com/office/drawing/2014/main" val="2129727624"/>
                  </a:ext>
                </a:extLst>
              </a:tr>
              <a:tr h="563673">
                <a:tc>
                  <a:txBody>
                    <a:bodyPr/>
                    <a:lstStyle/>
                    <a:p>
                      <a:r>
                        <a:rPr lang="en-US" dirty="0">
                          <a:latin typeface="Calibri" panose="020F0502020204030204" pitchFamily="34" charset="0"/>
                          <a:ea typeface="Calibri" panose="020F0502020204030204" pitchFamily="34" charset="0"/>
                          <a:cs typeface="Calibri" panose="020F0502020204030204" pitchFamily="34" charset="0"/>
                        </a:rPr>
                        <a:t>After a student files a complaint about inaccessible classroom materials, a teacher retaliates by removing the student from a leadership role in group projects.</a:t>
                      </a:r>
                    </a:p>
                    <a:p>
                      <a:endParaRPr lang="en-US"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Student faces retaliation for objecting to barriers and suffers reputational harm and loss of opportunity. </a:t>
                      </a:r>
                    </a:p>
                  </a:txBody>
                  <a:tcPr/>
                </a:tc>
                <a:extLst>
                  <a:ext uri="{0D108BD9-81ED-4DB2-BD59-A6C34878D82A}">
                    <a16:rowId xmlns:a16="http://schemas.microsoft.com/office/drawing/2014/main" val="705674725"/>
                  </a:ext>
                </a:extLst>
              </a:tr>
              <a:tr h="563673">
                <a:tc>
                  <a:txBody>
                    <a:bodyPr/>
                    <a:lstStyle/>
                    <a:p>
                      <a:r>
                        <a:rPr lang="en-US" dirty="0">
                          <a:latin typeface="Calibri" panose="020F0502020204030204" pitchFamily="34" charset="0"/>
                          <a:ea typeface="Calibri" panose="020F0502020204030204" pitchFamily="34" charset="0"/>
                          <a:cs typeface="Calibri" panose="020F0502020204030204" pitchFamily="34" charset="0"/>
                        </a:rPr>
                        <a:t>Staff repeatedly ignore a student’s 504 Plan accommodations and write the student up for “defiance” when the student leaves the room to manage a panic attack.</a:t>
                      </a: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The student is disciplined for following an accommodation in the Section 504 plan. </a:t>
                      </a:r>
                    </a:p>
                  </a:txBody>
                  <a:tcPr/>
                </a:tc>
                <a:extLst>
                  <a:ext uri="{0D108BD9-81ED-4DB2-BD59-A6C34878D82A}">
                    <a16:rowId xmlns:a16="http://schemas.microsoft.com/office/drawing/2014/main" val="355954039"/>
                  </a:ext>
                </a:extLst>
              </a:tr>
            </a:tbl>
          </a:graphicData>
        </a:graphic>
      </p:graphicFrame>
      <p:sp>
        <p:nvSpPr>
          <p:cNvPr id="4" name="Slide Number Placeholder 3">
            <a:extLst>
              <a:ext uri="{FF2B5EF4-FFF2-40B4-BE49-F238E27FC236}">
                <a16:creationId xmlns:a16="http://schemas.microsoft.com/office/drawing/2014/main" id="{119D20C5-26B3-4175-4CF4-5C4F680D34B0}"/>
              </a:ext>
            </a:extLst>
          </p:cNvPr>
          <p:cNvSpPr>
            <a:spLocks noGrp="1"/>
          </p:cNvSpPr>
          <p:nvPr>
            <p:ph type="sldNum" sz="quarter" idx="15"/>
          </p:nvPr>
        </p:nvSpPr>
        <p:spPr/>
        <p:txBody>
          <a:bodyPr/>
          <a:lstStyle/>
          <a:p>
            <a:fld id="{18D65601-5AE2-46FC-B138-694DDD2B510D}" type="slidenum">
              <a:rPr lang="en-US" smtClean="0"/>
              <a:pPr/>
              <a:t>53</a:t>
            </a:fld>
            <a:endParaRPr lang="en-US" dirty="0"/>
          </a:p>
        </p:txBody>
      </p:sp>
    </p:spTree>
    <p:extLst>
      <p:ext uri="{BB962C8B-B14F-4D97-AF65-F5344CB8AC3E}">
        <p14:creationId xmlns:p14="http://schemas.microsoft.com/office/powerpoint/2010/main" val="2084879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7CE9B-94AB-E811-346B-FC4B901B29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07702-416E-8F55-15FD-C609FF9506A7}"/>
              </a:ext>
            </a:extLst>
          </p:cNvPr>
          <p:cNvSpPr>
            <a:spLocks noGrp="1"/>
          </p:cNvSpPr>
          <p:nvPr>
            <p:ph type="title"/>
          </p:nvPr>
        </p:nvSpPr>
        <p:spPr>
          <a:xfrm>
            <a:off x="1038031" y="1068169"/>
            <a:ext cx="10115939" cy="2681549"/>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Harassment versus Bullying </a:t>
            </a:r>
          </a:p>
        </p:txBody>
      </p:sp>
      <p:sp>
        <p:nvSpPr>
          <p:cNvPr id="5" name="Text Placeholder 4">
            <a:extLst>
              <a:ext uri="{FF2B5EF4-FFF2-40B4-BE49-F238E27FC236}">
                <a16:creationId xmlns:a16="http://schemas.microsoft.com/office/drawing/2014/main" id="{C7F9C62B-C1B8-B6BD-2413-3D469568E604}"/>
              </a:ext>
            </a:extLst>
          </p:cNvPr>
          <p:cNvSpPr>
            <a:spLocks noGrp="1"/>
          </p:cNvSpPr>
          <p:nvPr>
            <p:ph type="body" sz="quarter" idx="12"/>
          </p:nvPr>
        </p:nvSpPr>
        <p:spPr/>
        <p:txBody>
          <a:bodyP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What’s the difference?</a:t>
            </a:r>
          </a:p>
        </p:txBody>
      </p:sp>
    </p:spTree>
    <p:extLst>
      <p:ext uri="{BB962C8B-B14F-4D97-AF65-F5344CB8AC3E}">
        <p14:creationId xmlns:p14="http://schemas.microsoft.com/office/powerpoint/2010/main" val="223747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59232E-82F4-99C5-940B-1C71B16A0F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29928-8FBE-2985-D174-B18AD37297F8}"/>
              </a:ext>
            </a:extLst>
          </p:cNvPr>
          <p:cNvSpPr>
            <a:spLocks noGrp="1"/>
          </p:cNvSpPr>
          <p:nvPr>
            <p:ph type="title"/>
          </p:nvPr>
        </p:nvSpPr>
        <p:spPr>
          <a:xfrm>
            <a:off x="1468815" y="503853"/>
            <a:ext cx="10004728" cy="1164174"/>
          </a:xfrm>
        </p:spPr>
        <p:txBody>
          <a:bodyPr>
            <a:norm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Bullying</a:t>
            </a:r>
          </a:p>
        </p:txBody>
      </p:sp>
      <p:sp>
        <p:nvSpPr>
          <p:cNvPr id="3" name="Content Placeholder 2">
            <a:extLst>
              <a:ext uri="{FF2B5EF4-FFF2-40B4-BE49-F238E27FC236}">
                <a16:creationId xmlns:a16="http://schemas.microsoft.com/office/drawing/2014/main" id="{9049FF90-09D5-1415-8DF6-5730C3E4A344}"/>
              </a:ext>
            </a:extLst>
          </p:cNvPr>
          <p:cNvSpPr>
            <a:spLocks noGrp="1"/>
          </p:cNvSpPr>
          <p:nvPr>
            <p:ph sz="quarter" idx="12"/>
          </p:nvPr>
        </p:nvSpPr>
        <p:spPr>
          <a:xfrm>
            <a:off x="1450153" y="1668028"/>
            <a:ext cx="10023390" cy="4560158"/>
          </a:xfrm>
        </p:spPr>
        <p:txBody>
          <a:bodyPr>
            <a:normAutofit lnSpcReduction="10000"/>
          </a:bodyPr>
          <a:lstStyle/>
          <a:p>
            <a:pPr marL="0" indent="0" algn="ctr">
              <a:buNone/>
            </a:pPr>
            <a:endParaRPr lang="en-US" dirty="0"/>
          </a:p>
          <a:p>
            <a:pPr marL="0" indent="0" algn="ctr">
              <a:buNone/>
            </a:pPr>
            <a:r>
              <a:rPr lang="en-US" sz="2200" dirty="0">
                <a:latin typeface="Calibri" panose="020F0502020204030204" pitchFamily="34" charset="0"/>
                <a:ea typeface="Calibri" panose="020F0502020204030204" pitchFamily="34" charset="0"/>
                <a:cs typeface="Calibri" panose="020F0502020204030204" pitchFamily="34" charset="0"/>
              </a:rPr>
              <a:t>School bullying researchers typically define bullying by highlighting three components that differentiate it from other forms of aggression: </a:t>
            </a:r>
          </a:p>
          <a:p>
            <a:pPr algn="ctr"/>
            <a:r>
              <a:rPr lang="en-US" sz="2200" dirty="0">
                <a:latin typeface="Calibri" panose="020F0502020204030204" pitchFamily="34" charset="0"/>
                <a:ea typeface="Calibri" panose="020F0502020204030204" pitchFamily="34" charset="0"/>
                <a:cs typeface="Calibri" panose="020F0502020204030204" pitchFamily="34" charset="0"/>
              </a:rPr>
              <a:t>the behavior is unwanted, </a:t>
            </a:r>
          </a:p>
          <a:p>
            <a:pPr algn="ctr"/>
            <a:r>
              <a:rPr lang="en-US" sz="2200" dirty="0">
                <a:latin typeface="Calibri" panose="020F0502020204030204" pitchFamily="34" charset="0"/>
                <a:ea typeface="Calibri" panose="020F0502020204030204" pitchFamily="34" charset="0"/>
                <a:cs typeface="Calibri" panose="020F0502020204030204" pitchFamily="34" charset="0"/>
              </a:rPr>
              <a:t>repeated or likely to be repeated, and </a:t>
            </a:r>
          </a:p>
          <a:p>
            <a:pPr algn="ctr"/>
            <a:r>
              <a:rPr lang="en-US" sz="2200" dirty="0">
                <a:latin typeface="Calibri" panose="020F0502020204030204" pitchFamily="34" charset="0"/>
                <a:ea typeface="Calibri" panose="020F0502020204030204" pitchFamily="34" charset="0"/>
                <a:cs typeface="Calibri" panose="020F0502020204030204" pitchFamily="34" charset="0"/>
              </a:rPr>
              <a:t>marked by an observed or perceived imbalance of power</a:t>
            </a:r>
          </a:p>
          <a:p>
            <a:pPr marL="0" indent="0" algn="ctr">
              <a:buNone/>
            </a:pPr>
            <a:endParaRPr lang="en-US" sz="22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US" sz="2200" dirty="0">
                <a:latin typeface="Calibri" panose="020F0502020204030204" pitchFamily="34" charset="0"/>
                <a:ea typeface="Calibri" panose="020F0502020204030204" pitchFamily="34" charset="0"/>
                <a:cs typeface="Calibri" panose="020F0502020204030204" pitchFamily="34" charset="0"/>
              </a:rPr>
              <a:t>CHECK IT OUT!</a:t>
            </a:r>
          </a:p>
          <a:p>
            <a:pPr marL="0" indent="0" algn="ctr">
              <a:buNone/>
            </a:pPr>
            <a:r>
              <a:rPr lang="en-US" sz="2200" dirty="0">
                <a:latin typeface="Calibri" panose="020F0502020204030204" pitchFamily="34" charset="0"/>
                <a:ea typeface="Calibri" panose="020F0502020204030204" pitchFamily="34" charset="0"/>
                <a:cs typeface="Calibri" panose="020F0502020204030204" pitchFamily="34" charset="0"/>
              </a:rPr>
              <a:t>CDE Bullying Prevention Model Policy:</a:t>
            </a:r>
          </a:p>
          <a:p>
            <a:pPr marL="0" indent="0" algn="ctr">
              <a:buNone/>
            </a:pP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hlinkClick r:id="rId2"/>
              </a:rPr>
              <a:t>https://www.cde.state.co.us/mtss/bullying</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en-US" dirty="0"/>
          </a:p>
          <a:p>
            <a:pPr marL="0" indent="0" algn="ctr">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9AB9E6E-061F-1C2B-7F8B-D6BF437809BE}"/>
              </a:ext>
            </a:extLst>
          </p:cNvPr>
          <p:cNvSpPr>
            <a:spLocks noGrp="1"/>
          </p:cNvSpPr>
          <p:nvPr>
            <p:ph type="sldNum" sz="quarter" idx="15"/>
          </p:nvPr>
        </p:nvSpPr>
        <p:spPr/>
        <p:txBody>
          <a:bodyPr/>
          <a:lstStyle/>
          <a:p>
            <a:fld id="{18D65601-5AE2-46FC-B138-694DDD2B510D}" type="slidenum">
              <a:rPr lang="en-US" smtClean="0"/>
              <a:pPr/>
              <a:t>55</a:t>
            </a:fld>
            <a:endParaRPr lang="en-US" dirty="0"/>
          </a:p>
        </p:txBody>
      </p:sp>
    </p:spTree>
    <p:extLst>
      <p:ext uri="{BB962C8B-B14F-4D97-AF65-F5344CB8AC3E}">
        <p14:creationId xmlns:p14="http://schemas.microsoft.com/office/powerpoint/2010/main" val="2728179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B6A9-C6C8-8D3A-21B8-293C5B3BDF73}"/>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“Bullying” defined in Colorado law</a:t>
            </a:r>
          </a:p>
        </p:txBody>
      </p:sp>
      <p:sp>
        <p:nvSpPr>
          <p:cNvPr id="3" name="Content Placeholder 2">
            <a:extLst>
              <a:ext uri="{FF2B5EF4-FFF2-40B4-BE49-F238E27FC236}">
                <a16:creationId xmlns:a16="http://schemas.microsoft.com/office/drawing/2014/main" id="{3A31C03C-B95C-7C8A-B88B-EE082C6655EC}"/>
              </a:ext>
            </a:extLst>
          </p:cNvPr>
          <p:cNvSpPr>
            <a:spLocks noGrp="1"/>
          </p:cNvSpPr>
          <p:nvPr>
            <p:ph sz="quarter" idx="12"/>
          </p:nvPr>
        </p:nvSpPr>
        <p:spPr>
          <a:xfrm>
            <a:off x="1450152" y="2108722"/>
            <a:ext cx="9827447" cy="4119463"/>
          </a:xfrm>
        </p:spPr>
        <p:txBody>
          <a:bodyPr>
            <a:normAutofit lnSpcReduction="10000"/>
          </a:bodyPr>
          <a:lstStyle/>
          <a:p>
            <a:pPr marL="0" indent="0" algn="ctr">
              <a:buNone/>
            </a:pPr>
            <a:r>
              <a:rPr lang="en-US" sz="2200" dirty="0">
                <a:latin typeface="Calibri" panose="020F0502020204030204" pitchFamily="34" charset="0"/>
                <a:ea typeface="Calibri" panose="020F0502020204030204" pitchFamily="34" charset="0"/>
                <a:cs typeface="Calibri" panose="020F0502020204030204" pitchFamily="34" charset="0"/>
              </a:rPr>
              <a:t>“Bullying” means </a:t>
            </a:r>
            <a:r>
              <a:rPr lang="en-US" sz="2200" b="1" dirty="0">
                <a:latin typeface="Calibri" panose="020F0502020204030204" pitchFamily="34" charset="0"/>
                <a:ea typeface="Calibri" panose="020F0502020204030204" pitchFamily="34" charset="0"/>
                <a:cs typeface="Calibri" panose="020F0502020204030204" pitchFamily="34" charset="0"/>
              </a:rPr>
              <a:t>any written or oral expression, or physical or electronic act or gesture, or a pattern thereof, that is intended to coerce, intimidate, or cause any physical, mental, or emotional harm to any student. </a:t>
            </a:r>
          </a:p>
          <a:p>
            <a:pPr marL="0" indent="0" algn="ctr">
              <a:buNone/>
            </a:pPr>
            <a:r>
              <a:rPr lang="en-US" sz="2200" dirty="0">
                <a:latin typeface="Calibri" panose="020F0502020204030204" pitchFamily="34" charset="0"/>
                <a:ea typeface="Calibri" panose="020F0502020204030204" pitchFamily="34" charset="0"/>
                <a:cs typeface="Calibri" panose="020F0502020204030204" pitchFamily="34" charset="0"/>
              </a:rPr>
              <a:t>Bullying is prohibited against any student for any reason, including, but not limited to, any bullying behavior that is </a:t>
            </a:r>
            <a:r>
              <a:rPr lang="en-US" sz="2200" b="1" dirty="0">
                <a:solidFill>
                  <a:srgbClr val="00B050"/>
                </a:solidFill>
                <a:latin typeface="Calibri" panose="020F0502020204030204" pitchFamily="34" charset="0"/>
                <a:ea typeface="Calibri" panose="020F0502020204030204" pitchFamily="34" charset="0"/>
                <a:cs typeface="Calibri" panose="020F0502020204030204" pitchFamily="34" charset="0"/>
              </a:rPr>
              <a:t>directed toward a student on the basis of the student's academic performance;</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b="1" dirty="0">
                <a:solidFill>
                  <a:schemeClr val="accent6"/>
                </a:solidFill>
                <a:latin typeface="Calibri" panose="020F0502020204030204" pitchFamily="34" charset="0"/>
                <a:ea typeface="Calibri" panose="020F0502020204030204" pitchFamily="34" charset="0"/>
                <a:cs typeface="Calibri" panose="020F0502020204030204" pitchFamily="34" charset="0"/>
              </a:rPr>
              <a:t>any bullying behavior that is directed toward a student [based on their disability, race, creed, color, sex, sexual orientation, gender identity, gender expression, national origin, religion, ancestry, or need for special education services]</a:t>
            </a:r>
            <a:r>
              <a:rPr lang="en-US" sz="2200" b="1" dirty="0">
                <a:solidFill>
                  <a:srgbClr val="00B050"/>
                </a:solidFill>
                <a:latin typeface="Calibri" panose="020F0502020204030204" pitchFamily="34" charset="0"/>
                <a:ea typeface="Calibri" panose="020F0502020204030204" pitchFamily="34" charset="0"/>
                <a:cs typeface="Calibri" panose="020F0502020204030204" pitchFamily="34" charset="0"/>
              </a:rPr>
              <a:t>; or a pattern of bullying behavior that is directed toward a student on the basis of the student's weight, height, or body size. </a:t>
            </a:r>
          </a:p>
          <a:p>
            <a:pPr marL="0" indent="0" algn="ctr">
              <a:buNone/>
            </a:pPr>
            <a:r>
              <a:rPr lang="en-US" sz="2200" dirty="0">
                <a:latin typeface="Calibri" panose="020F0502020204030204" pitchFamily="34" charset="0"/>
                <a:ea typeface="Calibri" panose="020F0502020204030204" pitchFamily="34" charset="0"/>
                <a:cs typeface="Calibri" panose="020F0502020204030204" pitchFamily="34" charset="0"/>
              </a:rPr>
              <a:t>C.R.S. 22-32-109.1(1)(b)</a:t>
            </a:r>
          </a:p>
          <a:p>
            <a:endParaRPr lang="en-US" dirty="0"/>
          </a:p>
        </p:txBody>
      </p:sp>
      <p:sp>
        <p:nvSpPr>
          <p:cNvPr id="4" name="Slide Number Placeholder 3">
            <a:extLst>
              <a:ext uri="{FF2B5EF4-FFF2-40B4-BE49-F238E27FC236}">
                <a16:creationId xmlns:a16="http://schemas.microsoft.com/office/drawing/2014/main" id="{2540E3C4-832B-1B3A-CD01-94F66DF30929}"/>
              </a:ext>
            </a:extLst>
          </p:cNvPr>
          <p:cNvSpPr>
            <a:spLocks noGrp="1"/>
          </p:cNvSpPr>
          <p:nvPr>
            <p:ph type="sldNum" sz="quarter" idx="15"/>
          </p:nvPr>
        </p:nvSpPr>
        <p:spPr/>
        <p:txBody>
          <a:bodyPr/>
          <a:lstStyle/>
          <a:p>
            <a:fld id="{18D65601-5AE2-46FC-B138-694DDD2B510D}" type="slidenum">
              <a:rPr lang="en-US" smtClean="0"/>
              <a:pPr/>
              <a:t>56</a:t>
            </a:fld>
            <a:endParaRPr lang="en-US" dirty="0"/>
          </a:p>
        </p:txBody>
      </p:sp>
    </p:spTree>
    <p:extLst>
      <p:ext uri="{BB962C8B-B14F-4D97-AF65-F5344CB8AC3E}">
        <p14:creationId xmlns:p14="http://schemas.microsoft.com/office/powerpoint/2010/main" val="4217012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B15F4E-F08E-850D-2BFF-A60261002CAD}"/>
              </a:ext>
            </a:extLst>
          </p:cNvPr>
          <p:cNvSpPr>
            <a:spLocks noGrp="1"/>
          </p:cNvSpPr>
          <p:nvPr>
            <p:ph sz="quarter" idx="12"/>
          </p:nvPr>
        </p:nvSpPr>
        <p:spPr>
          <a:xfrm>
            <a:off x="1468814" y="1661161"/>
            <a:ext cx="4627186" cy="4119463"/>
          </a:xfrm>
        </p:spPr>
        <p:txBody>
          <a:bodyPr>
            <a:normAutofit/>
          </a:bodyPr>
          <a:lstStyle/>
          <a:p>
            <a:r>
              <a:rPr lang="en-US" sz="2400" b="1" dirty="0">
                <a:solidFill>
                  <a:srgbClr val="00B050"/>
                </a:solidFill>
                <a:latin typeface="Calibri" panose="020F0502020204030204" pitchFamily="34" charset="0"/>
                <a:ea typeface="Calibri" panose="020F0502020204030204" pitchFamily="34" charset="0"/>
                <a:cs typeface="Calibri" panose="020F0502020204030204" pitchFamily="34" charset="0"/>
              </a:rPr>
              <a:t>GREEN HIGHLIGHTS: BULLYING</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Bullying doesn’t implicate a student’s protected class. </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Not harassment.</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Follow your local policies to respond to bullying. </a:t>
            </a:r>
          </a:p>
        </p:txBody>
      </p:sp>
      <p:sp>
        <p:nvSpPr>
          <p:cNvPr id="4" name="Content Placeholder 3">
            <a:extLst>
              <a:ext uri="{FF2B5EF4-FFF2-40B4-BE49-F238E27FC236}">
                <a16:creationId xmlns:a16="http://schemas.microsoft.com/office/drawing/2014/main" id="{7FFC398A-FB2C-7386-A3CD-CF4BE0468E04}"/>
              </a:ext>
            </a:extLst>
          </p:cNvPr>
          <p:cNvSpPr>
            <a:spLocks noGrp="1"/>
          </p:cNvSpPr>
          <p:nvPr>
            <p:ph sz="quarter" idx="11"/>
          </p:nvPr>
        </p:nvSpPr>
        <p:spPr>
          <a:xfrm>
            <a:off x="6668185" y="1661161"/>
            <a:ext cx="4609399" cy="4119463"/>
          </a:xfrm>
        </p:spPr>
        <p:txBody>
          <a:bodyPr>
            <a:normAutofit lnSpcReduction="10000"/>
          </a:bodyPr>
          <a:lstStyle/>
          <a:p>
            <a:r>
              <a:rPr lang="en-US" sz="2400" b="1" dirty="0">
                <a:solidFill>
                  <a:schemeClr val="accent6"/>
                </a:solidFill>
                <a:latin typeface="Calibri" panose="020F0502020204030204" pitchFamily="34" charset="0"/>
                <a:ea typeface="Calibri" panose="020F0502020204030204" pitchFamily="34" charset="0"/>
                <a:cs typeface="Calibri" panose="020F0502020204030204" pitchFamily="34" charset="0"/>
              </a:rPr>
              <a:t>RED HIGHLIGHTS: POTENTIAL DISCRIMINATION OR HARASSMENT</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Treatment of the student is connected to the student's protected class. </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Could rise to the level of harassment.</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Follow your local policies on responding to harassment. </a:t>
            </a:r>
          </a:p>
          <a:p>
            <a:pPr marL="342900" indent="-3429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A1F627B4-5A47-C018-F29B-BDE76155E84B}"/>
              </a:ext>
            </a:extLst>
          </p:cNvPr>
          <p:cNvSpPr>
            <a:spLocks noGrp="1"/>
          </p:cNvSpPr>
          <p:nvPr>
            <p:ph type="sldNum" sz="quarter" idx="15"/>
          </p:nvPr>
        </p:nvSpPr>
        <p:spPr/>
        <p:txBody>
          <a:bodyPr/>
          <a:lstStyle/>
          <a:p>
            <a:fld id="{18D65601-5AE2-46FC-B138-694DDD2B510D}" type="slidenum">
              <a:rPr lang="en-US" smtClean="0"/>
              <a:pPr/>
              <a:t>57</a:t>
            </a:fld>
            <a:endParaRPr lang="en-US" dirty="0"/>
          </a:p>
        </p:txBody>
      </p:sp>
    </p:spTree>
    <p:extLst>
      <p:ext uri="{BB962C8B-B14F-4D97-AF65-F5344CB8AC3E}">
        <p14:creationId xmlns:p14="http://schemas.microsoft.com/office/powerpoint/2010/main" val="1902786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normAutofit/>
          </a:bodyPr>
          <a:lstStyle/>
          <a:p>
            <a:r>
              <a:rPr lang="en-US" sz="3000" dirty="0">
                <a:latin typeface="Calibri" panose="020F0502020204030204" pitchFamily="34" charset="0"/>
                <a:ea typeface="Calibri" panose="020F0502020204030204" pitchFamily="34" charset="0"/>
                <a:cs typeface="Calibri" panose="020F0502020204030204" pitchFamily="34" charset="0"/>
              </a:rPr>
              <a:t>It’s a lot, but don’t stress. The most important part is to spot the harm occurring and connect with your experts.</a:t>
            </a:r>
            <a:endParaRPr lang="en-ZA" sz="3000" dirty="0">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C1D94129-1999-7159-E6E3-7D6C478655BD}"/>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58</a:t>
            </a:fld>
            <a:endParaRPr lang="en-US" dirty="0"/>
          </a:p>
        </p:txBody>
      </p:sp>
      <p:pic>
        <p:nvPicPr>
          <p:cNvPr id="7" name="Picture Placeholder 6" descr="City lights focused in magnifying glass">
            <a:extLst>
              <a:ext uri="{FF2B5EF4-FFF2-40B4-BE49-F238E27FC236}">
                <a16:creationId xmlns:a16="http://schemas.microsoft.com/office/drawing/2014/main" id="{9A3D4103-A3C2-A6CC-FF4A-CAB89B7EA625}"/>
              </a:ext>
            </a:extLst>
          </p:cNvPr>
          <p:cNvPicPr>
            <a:picLocks noGrp="1" noChangeAspect="1"/>
          </p:cNvPicPr>
          <p:nvPr>
            <p:ph type="pic" sz="quarter" idx="12"/>
          </p:nvPr>
        </p:nvPicPr>
        <p:blipFill>
          <a:blip r:embed="rId2"/>
          <a:srcRect l="18150" r="18150"/>
          <a:stretch/>
        </p:blipFill>
        <p:spPr>
          <a:xfrm>
            <a:off x="1503364" y="2061969"/>
            <a:ext cx="3476752" cy="3637791"/>
          </a:xfrm>
        </p:spPr>
      </p:pic>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5323840" y="2052736"/>
            <a:ext cx="5953742" cy="4185504"/>
          </a:xfrm>
        </p:spPr>
        <p:txBody>
          <a:bodyPr>
            <a:normAutofit fontScale="92500"/>
          </a:bodyPr>
          <a:lstStyle/>
          <a:p>
            <a:r>
              <a:rPr lang="en-US" dirty="0">
                <a:latin typeface="Calibri" panose="020F0502020204030204" pitchFamily="34" charset="0"/>
                <a:ea typeface="Calibri" panose="020F0502020204030204" pitchFamily="34" charset="0"/>
                <a:cs typeface="Calibri" panose="020F0502020204030204" pitchFamily="34" charset="0"/>
              </a:rPr>
              <a:t>When you see that a student is experiencing a harm from other students or from the adults at school and it seems like they are being targeted or treated that way because of their identity, share that information with your designated school or district expert who is trained in the nuances. </a:t>
            </a:r>
          </a:p>
          <a:p>
            <a:r>
              <a:rPr lang="en-US" dirty="0">
                <a:latin typeface="Calibri" panose="020F0502020204030204" pitchFamily="34" charset="0"/>
                <a:ea typeface="Calibri" panose="020F0502020204030204" pitchFamily="34" charset="0"/>
                <a:cs typeface="Calibri" panose="020F0502020204030204" pitchFamily="34" charset="0"/>
              </a:rPr>
              <a:t>Your local expert can bring into focus whether a protected class is implicated, what laws might apply, and the specific steps that need to occur to comply with those laws.  </a:t>
            </a:r>
          </a:p>
          <a:p>
            <a:r>
              <a:rPr lang="en-US" b="1" dirty="0">
                <a:latin typeface="Calibri" panose="020F0502020204030204" pitchFamily="34" charset="0"/>
                <a:ea typeface="Calibri" panose="020F0502020204030204" pitchFamily="34" charset="0"/>
                <a:cs typeface="Calibri" panose="020F0502020204030204" pitchFamily="34" charset="0"/>
              </a:rPr>
              <a:t>The most important thing you can do is spot the issue and elevate it. </a:t>
            </a: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This seems like this might be discrimination or harassment based on a protected class! </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2506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D109C-FDD3-F73E-051E-A1D8D1F68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D0FDA-FB63-7E62-A6E4-A89BCACB1D0D}"/>
              </a:ext>
            </a:extLst>
          </p:cNvPr>
          <p:cNvSpPr>
            <a:spLocks noGrp="1"/>
          </p:cNvSpPr>
          <p:nvPr>
            <p:ph type="title"/>
          </p:nvPr>
        </p:nvSpPr>
        <p:spPr>
          <a:xfrm>
            <a:off x="1317614" y="690511"/>
            <a:ext cx="4964671" cy="5253089"/>
          </a:xfrm>
        </p:spPr>
        <p:txBody>
          <a:bodyPr anchor="b">
            <a:normAutofit/>
          </a:bodyPr>
          <a:lstStyle/>
          <a:p>
            <a:r>
              <a:rPr lang="en-US" sz="3800" dirty="0">
                <a:latin typeface="Calibri" panose="020F0502020204030204" pitchFamily="34" charset="0"/>
                <a:ea typeface="Calibri" panose="020F0502020204030204" pitchFamily="34" charset="0"/>
                <a:cs typeface="Calibri" panose="020F0502020204030204" pitchFamily="34" charset="0"/>
              </a:rPr>
              <a:t>By identifying discrimination and harassment and elevating to your designated experts, you make a difference. Thank you.</a:t>
            </a:r>
          </a:p>
        </p:txBody>
      </p:sp>
      <p:pic>
        <p:nvPicPr>
          <p:cNvPr id="6" name="Picture Placeholder 5" descr="Multicultural girls hugging">
            <a:extLst>
              <a:ext uri="{FF2B5EF4-FFF2-40B4-BE49-F238E27FC236}">
                <a16:creationId xmlns:a16="http://schemas.microsoft.com/office/drawing/2014/main" id="{C70997C0-1DD8-C362-69CB-A2014D80FD5B}"/>
              </a:ext>
            </a:extLst>
          </p:cNvPr>
          <p:cNvPicPr>
            <a:picLocks noGrp="1" noChangeAspect="1"/>
          </p:cNvPicPr>
          <p:nvPr>
            <p:ph sz="quarter" idx="10"/>
          </p:nvPr>
        </p:nvPicPr>
        <p:blipFill>
          <a:blip r:embed="rId3"/>
          <a:srcRect l="31286" r="7918" b="-2"/>
          <a:stretch/>
        </p:blipFill>
        <p:spPr>
          <a:xfrm>
            <a:off x="6282286" y="690465"/>
            <a:ext cx="4784372" cy="5253089"/>
          </a:xfrm>
          <a:noFill/>
        </p:spPr>
      </p:pic>
      <p:sp>
        <p:nvSpPr>
          <p:cNvPr id="11" name="Slide Number Placeholder 3" hidden="1">
            <a:extLst>
              <a:ext uri="{FF2B5EF4-FFF2-40B4-BE49-F238E27FC236}">
                <a16:creationId xmlns:a16="http://schemas.microsoft.com/office/drawing/2014/main" id="{012F79C1-122C-4DB5-D2D2-2314C86E18B6}"/>
              </a:ext>
            </a:extLst>
          </p:cNvPr>
          <p:cNvSpPr>
            <a:spLocks noGrp="1"/>
          </p:cNvSpPr>
          <p:nvPr>
            <p:ph type="sldNum" sz="quarter" idx="4294967295"/>
          </p:nvPr>
        </p:nvSpPr>
        <p:spPr>
          <a:xfrm>
            <a:off x="412136" y="5943601"/>
            <a:ext cx="968983" cy="651912"/>
          </a:xfrm>
        </p:spPr>
        <p:txBody>
          <a:bodyPr/>
          <a:lstStyle/>
          <a:p>
            <a:pPr>
              <a:spcAft>
                <a:spcPts val="600"/>
              </a:spcAft>
            </a:pPr>
            <a:fld id="{18D65601-5AE2-46FC-B138-694DDD2B510D}" type="slidenum">
              <a:rPr lang="en-US" smtClean="0"/>
              <a:pPr>
                <a:spcAft>
                  <a:spcPts val="600"/>
                </a:spcAft>
              </a:pPr>
              <a:t>59</a:t>
            </a:fld>
            <a:endParaRPr lang="en-US"/>
          </a:p>
        </p:txBody>
      </p:sp>
    </p:spTree>
    <p:extLst>
      <p:ext uri="{BB962C8B-B14F-4D97-AF65-F5344CB8AC3E}">
        <p14:creationId xmlns:p14="http://schemas.microsoft.com/office/powerpoint/2010/main" val="2977399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300FF-A508-A360-BBA6-2FDAFF949B9D}"/>
              </a:ext>
            </a:extLst>
          </p:cNvPr>
          <p:cNvSpPr txBox="1"/>
          <p:nvPr/>
        </p:nvSpPr>
        <p:spPr>
          <a:xfrm>
            <a:off x="1455583" y="737115"/>
            <a:ext cx="4640418" cy="5407091"/>
          </a:xfrm>
          <a:prstGeom prst="rect">
            <a:avLst/>
          </a:prstGeom>
        </p:spPr>
        <p:txBody>
          <a:bodyPr vert="horz" lIns="0" tIns="45720" rIns="91440" bIns="45720" rtlCol="0" anchor="ctr">
            <a:normAutofit/>
          </a:bodyPr>
          <a:lstStyle/>
          <a:p>
            <a:pPr>
              <a:lnSpc>
                <a:spcPct val="90000"/>
              </a:lnSpc>
              <a:spcBef>
                <a:spcPct val="0"/>
              </a:spcBef>
              <a:spcAft>
                <a:spcPts val="600"/>
              </a:spcAft>
            </a:pPr>
            <a:r>
              <a:rPr lang="en-US" sz="3600" b="1" kern="1200" dirty="0">
                <a:latin typeface="Calibri" panose="020F0502020204030204" pitchFamily="34" charset="0"/>
                <a:ea typeface="Calibri" panose="020F0502020204030204" pitchFamily="34" charset="0"/>
                <a:cs typeface="Calibri" panose="020F0502020204030204" pitchFamily="34" charset="0"/>
              </a:rPr>
              <a:t>Seeing the impact through individual narratives.</a:t>
            </a:r>
          </a:p>
        </p:txBody>
      </p:sp>
      <p:sp>
        <p:nvSpPr>
          <p:cNvPr id="3" name="Content Placeholder 2">
            <a:extLst>
              <a:ext uri="{FF2B5EF4-FFF2-40B4-BE49-F238E27FC236}">
                <a16:creationId xmlns:a16="http://schemas.microsoft.com/office/drawing/2014/main" id="{129BD538-015C-74A6-B9ED-AF4DED566930}"/>
              </a:ext>
            </a:extLst>
          </p:cNvPr>
          <p:cNvSpPr>
            <a:spLocks noGrp="1"/>
          </p:cNvSpPr>
          <p:nvPr>
            <p:ph sz="quarter" idx="12"/>
          </p:nvPr>
        </p:nvSpPr>
        <p:spPr>
          <a:xfrm>
            <a:off x="6388461" y="737115"/>
            <a:ext cx="4449712" cy="5407091"/>
          </a:xfrm>
        </p:spPr>
        <p:txBody>
          <a:bodyPr vert="horz" lIns="0" tIns="0" rIns="0" bIns="0" rtlCol="0" anchor="ctr">
            <a:noAutofit/>
          </a:bodyPr>
          <a:lstStyle/>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I’m Jasmine and I’ve been dealing with harassment from a group of boys at school. They make inappropriate comments about my body, spread rumors, and follow me in the halls. Then it got even worse: a boy created a fake AI picture of me naked and texted it to his friends. I can’t sleep, I can’t focus on my classes, I am too embarrassed to tell anyone. Sometimes it feels easier to not get out of bed and just pretend I am sick. Some days, I have even darker thoughts.</a:t>
            </a:r>
          </a:p>
        </p:txBody>
      </p:sp>
      <p:sp>
        <p:nvSpPr>
          <p:cNvPr id="4" name="Slide Number Placeholder 3">
            <a:extLst>
              <a:ext uri="{FF2B5EF4-FFF2-40B4-BE49-F238E27FC236}">
                <a16:creationId xmlns:a16="http://schemas.microsoft.com/office/drawing/2014/main" id="{EDE81C33-54D0-1D10-210C-3C89F941E5DF}"/>
              </a:ext>
            </a:extLst>
          </p:cNvPr>
          <p:cNvSpPr>
            <a:spLocks noGrp="1"/>
          </p:cNvSpPr>
          <p:nvPr>
            <p:ph type="sldNum" sz="quarter" idx="15"/>
          </p:nvPr>
        </p:nvSpPr>
        <p:spPr>
          <a:xfrm>
            <a:off x="412136" y="5943601"/>
            <a:ext cx="968983" cy="651912"/>
          </a:xfrm>
        </p:spPr>
        <p:txBody>
          <a:bodyPr vert="horz" lIns="91440" tIns="45720" rIns="91440" bIns="45720" rtlCol="0" anchor="ctr">
            <a:normAutofit/>
          </a:bodyPr>
          <a:lstStyle/>
          <a:p>
            <a:pPr>
              <a:spcAft>
                <a:spcPts val="600"/>
              </a:spcAft>
            </a:pPr>
            <a:fld id="{18D65601-5AE2-46FC-B138-694DDD2B510D}" type="slidenum">
              <a:rPr lang="en-US" smtClean="0"/>
              <a:pPr>
                <a:spcAft>
                  <a:spcPts val="600"/>
                </a:spcAft>
              </a:pPr>
              <a:t>6</a:t>
            </a:fld>
            <a:endParaRPr lang="en-US"/>
          </a:p>
        </p:txBody>
      </p:sp>
    </p:spTree>
    <p:extLst>
      <p:ext uri="{BB962C8B-B14F-4D97-AF65-F5344CB8AC3E}">
        <p14:creationId xmlns:p14="http://schemas.microsoft.com/office/powerpoint/2010/main" val="2063591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45E1297-703A-45F4-9E3F-DFC4EA211F89}"/>
              </a:ext>
            </a:extLst>
          </p:cNvPr>
          <p:cNvSpPr>
            <a:spLocks noGrp="1"/>
          </p:cNvSpPr>
          <p:nvPr>
            <p:ph type="tbl" sz="quarter" idx="10"/>
          </p:nvPr>
        </p:nvSpPr>
        <p:spPr>
          <a:xfrm>
            <a:off x="1487488" y="1330960"/>
            <a:ext cx="9790112" cy="4612640"/>
          </a:xfrm>
        </p:spPr>
        <p:txBody>
          <a:bodyPr>
            <a:normAutofit/>
          </a:bodyPr>
          <a:lstStyle/>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I am Carlos, and this is my brother Luis. We just got here </a:t>
            </a:r>
            <a:r>
              <a:rPr lang="en-US" dirty="0">
                <a:latin typeface="Calibri" panose="020F0502020204030204" pitchFamily="34" charset="0"/>
                <a:ea typeface="Calibri" panose="020F0502020204030204" pitchFamily="34" charset="0"/>
                <a:cs typeface="Calibri" panose="020F0502020204030204" pitchFamily="34" charset="0"/>
              </a:rPr>
              <a:t>last </a:t>
            </a:r>
            <a:r>
              <a:rPr lang="en-US" sz="2400" dirty="0">
                <a:latin typeface="Calibri" panose="020F0502020204030204" pitchFamily="34" charset="0"/>
                <a:ea typeface="Calibri" panose="020F0502020204030204" pitchFamily="34" charset="0"/>
                <a:cs typeface="Calibri" panose="020F0502020204030204" pitchFamily="34" charset="0"/>
              </a:rPr>
              <a:t>year and the one thing we were really excited about was joining our middle school soccer team. We went to the tryouts, and I think we did great. We’ve learned enough English that we don’t have any problems interacting with the other players. At the end, the coach typed something into his Google translate and showed us in Spanish. It said: “You boys are playing well. But come try out next year when you are fluent in English so it will be easier to communicate.” </a:t>
            </a: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The kids weren’t any better. There was this one kid who would walk the halls and point at any kid who looked Hispanic, tap them on the head, and say: “you’re deported,” and “you’re deported.” Another kid had a sign where he wrote “ICE” and then he’d point at us and make a pretend calling sign with his hand. </a:t>
            </a:r>
            <a:r>
              <a:rPr lang="en-US" dirty="0">
                <a:latin typeface="Calibri" panose="020F0502020204030204" pitchFamily="34" charset="0"/>
                <a:ea typeface="Calibri" panose="020F0502020204030204" pitchFamily="34" charset="0"/>
                <a:cs typeface="Calibri" panose="020F0502020204030204" pitchFamily="34" charset="0"/>
              </a:rPr>
              <a:t>It’s so hard to focus and stay motivated in school when we feel scared, anxious, and excluded.</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7C61E7AB-8FF8-6F28-D4DE-692A03087FCD}"/>
              </a:ext>
            </a:extLst>
          </p:cNvPr>
          <p:cNvSpPr>
            <a:spLocks noGrp="1"/>
          </p:cNvSpPr>
          <p:nvPr>
            <p:ph type="sldNum" sz="quarter" idx="15"/>
          </p:nvPr>
        </p:nvSpPr>
        <p:spPr/>
        <p:txBody>
          <a:bodyPr/>
          <a:lstStyle/>
          <a:p>
            <a:fld id="{18D65601-5AE2-46FC-B138-694DDD2B510D}" type="slidenum">
              <a:rPr lang="en-US" smtClean="0"/>
              <a:pPr/>
              <a:t>7</a:t>
            </a:fld>
            <a:endParaRPr lang="en-US" dirty="0"/>
          </a:p>
        </p:txBody>
      </p:sp>
    </p:spTree>
    <p:extLst>
      <p:ext uri="{BB962C8B-B14F-4D97-AF65-F5344CB8AC3E}">
        <p14:creationId xmlns:p14="http://schemas.microsoft.com/office/powerpoint/2010/main" val="69387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D216AA-B457-FCC6-836E-9B7E89F08FE4}"/>
              </a:ext>
            </a:extLst>
          </p:cNvPr>
          <p:cNvSpPr>
            <a:spLocks noGrp="1"/>
          </p:cNvSpPr>
          <p:nvPr>
            <p:ph sz="quarter" idx="12"/>
          </p:nvPr>
        </p:nvSpPr>
        <p:spPr>
          <a:xfrm>
            <a:off x="1678753" y="1452880"/>
            <a:ext cx="8552264" cy="4417568"/>
          </a:xfrm>
          <a:solidFill>
            <a:schemeClr val="bg1"/>
          </a:solidFill>
        </p:spPr>
        <p:txBody>
          <a:bodyPr>
            <a:noAutofit/>
          </a:bodyPr>
          <a:lstStyle/>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I’m Sean, and I’m in fifth grade. I’m one of the few Black kids in the school. When I was younger, kids said stuff they didn’t realize was offensive. Now I feel like they are learning what has the most impact on me and they are doing it intentionally. They’ve been calling me the N-word, touching my hair because they know it annoys me, and blaming me for things that I didn’t even do. The worst part is that my teacher always believes them. When I told my teacher about the N-word, he apologized but made excuses for kids, saying they don’t really know what it means. I got so angry last week, I pushed one of the bullies and I was the one that ended up with a suspension for a day.</a:t>
            </a:r>
          </a:p>
        </p:txBody>
      </p:sp>
      <p:sp>
        <p:nvSpPr>
          <p:cNvPr id="4" name="Slide Number Placeholder 3">
            <a:extLst>
              <a:ext uri="{FF2B5EF4-FFF2-40B4-BE49-F238E27FC236}">
                <a16:creationId xmlns:a16="http://schemas.microsoft.com/office/drawing/2014/main" id="{5B95122D-24F3-3219-FCE9-CD2707DCD708}"/>
              </a:ext>
            </a:extLst>
          </p:cNvPr>
          <p:cNvSpPr>
            <a:spLocks noGrp="1"/>
          </p:cNvSpPr>
          <p:nvPr>
            <p:ph type="sldNum" sz="quarter" idx="15"/>
          </p:nvPr>
        </p:nvSpPr>
        <p:spPr/>
        <p:txBody>
          <a:bodyPr/>
          <a:lstStyle/>
          <a:p>
            <a:fld id="{18D65601-5AE2-46FC-B138-694DDD2B510D}" type="slidenum">
              <a:rPr lang="en-US" smtClean="0"/>
              <a:pPr/>
              <a:t>8</a:t>
            </a:fld>
            <a:endParaRPr lang="en-US" dirty="0"/>
          </a:p>
        </p:txBody>
      </p:sp>
    </p:spTree>
    <p:extLst>
      <p:ext uri="{BB962C8B-B14F-4D97-AF65-F5344CB8AC3E}">
        <p14:creationId xmlns:p14="http://schemas.microsoft.com/office/powerpoint/2010/main" val="3899094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5962-D5DE-9F80-1C80-D52EE8A19A66}"/>
              </a:ext>
            </a:extLst>
          </p:cNvPr>
          <p:cNvSpPr>
            <a:spLocks noGrp="1"/>
          </p:cNvSpPr>
          <p:nvPr>
            <p:ph type="title"/>
          </p:nvPr>
        </p:nvSpPr>
        <p:spPr>
          <a:xfrm>
            <a:off x="1455583" y="737115"/>
            <a:ext cx="3532053" cy="5095649"/>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Why we do this work: </a:t>
            </a:r>
            <a:br>
              <a:rPr lang="en-US" dirty="0">
                <a:latin typeface="Calibri" panose="020F0502020204030204" pitchFamily="34" charset="0"/>
                <a:ea typeface="Calibri" panose="020F0502020204030204" pitchFamily="34" charset="0"/>
                <a:cs typeface="Calibri" panose="020F0502020204030204" pitchFamily="34" charset="0"/>
              </a:rPr>
            </a:b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Because you play a role in what happens next in each of these stories.</a:t>
            </a:r>
          </a:p>
        </p:txBody>
      </p:sp>
      <p:sp>
        <p:nvSpPr>
          <p:cNvPr id="3" name="Content Placeholder 2">
            <a:extLst>
              <a:ext uri="{FF2B5EF4-FFF2-40B4-BE49-F238E27FC236}">
                <a16:creationId xmlns:a16="http://schemas.microsoft.com/office/drawing/2014/main" id="{45C421DF-9A63-7227-9C7E-D718C0F5DF45}"/>
              </a:ext>
            </a:extLst>
          </p:cNvPr>
          <p:cNvSpPr>
            <a:spLocks noGrp="1"/>
          </p:cNvSpPr>
          <p:nvPr>
            <p:ph sz="quarter" idx="12"/>
          </p:nvPr>
        </p:nvSpPr>
        <p:spPr>
          <a:xfrm>
            <a:off x="5486400" y="737115"/>
            <a:ext cx="5660571" cy="5407091"/>
          </a:xfrm>
        </p:spPr>
        <p:txBody>
          <a:bodyPr anchor="ctr">
            <a:normAutofit/>
          </a:bodyPr>
          <a:lstStyle/>
          <a:p>
            <a:pPr marL="342900" indent="-342900">
              <a:lnSpc>
                <a:spcPct val="90000"/>
              </a:lnSpc>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Building culture in your school to make students feel safe, welcome, and valued.</a:t>
            </a:r>
          </a:p>
          <a:p>
            <a:pPr marL="342900" indent="-342900">
              <a:lnSpc>
                <a:spcPct val="90000"/>
              </a:lnSpc>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Responding in the moment to show that bullying, discrimination, and harassment are not ok. </a:t>
            </a:r>
          </a:p>
          <a:p>
            <a:pPr marL="342900" indent="-342900">
              <a:lnSpc>
                <a:spcPct val="90000"/>
              </a:lnSpc>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Reporting potential discrimination or harassment to the designated individual in your school or district and cooperating with any future investigation.</a:t>
            </a:r>
          </a:p>
          <a:p>
            <a:pPr marL="342900" indent="-342900">
              <a:lnSpc>
                <a:spcPct val="90000"/>
              </a:lnSpc>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Ensuring that a student does not experience retaliation for reporting discrimination or participating in an investigation.</a:t>
            </a:r>
          </a:p>
          <a:p>
            <a:pPr marL="342900" indent="-342900">
              <a:lnSpc>
                <a:spcPct val="90000"/>
              </a:lnSpc>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Supporting students through this process to eliminate the disruptions and harms caused by discrimination and harassment. </a:t>
            </a:r>
            <a:endParaRPr lang="en-US" sz="2200" dirty="0"/>
          </a:p>
        </p:txBody>
      </p:sp>
      <p:sp>
        <p:nvSpPr>
          <p:cNvPr id="10" name="Slide Number Placeholder 3">
            <a:extLst>
              <a:ext uri="{FF2B5EF4-FFF2-40B4-BE49-F238E27FC236}">
                <a16:creationId xmlns:a16="http://schemas.microsoft.com/office/drawing/2014/main" id="{44B6FFE4-8803-6B99-7383-06890F42D3FA}"/>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9</a:t>
            </a:fld>
            <a:endParaRPr lang="en-US"/>
          </a:p>
        </p:txBody>
      </p:sp>
      <p:sp>
        <p:nvSpPr>
          <p:cNvPr id="5" name="Slide Number Placeholder 4" hidden="1">
            <a:extLst>
              <a:ext uri="{FF2B5EF4-FFF2-40B4-BE49-F238E27FC236}">
                <a16:creationId xmlns:a16="http://schemas.microsoft.com/office/drawing/2014/main" id="{097208EC-1CAC-F307-2808-D4DCB47E7778}"/>
              </a:ext>
            </a:extLst>
          </p:cNvPr>
          <p:cNvSpPr>
            <a:spLocks noGrp="1"/>
          </p:cNvSpPr>
          <p:nvPr>
            <p:ph type="sldNum" sz="quarter" idx="4294967295"/>
          </p:nvPr>
        </p:nvSpPr>
        <p:spPr>
          <a:xfrm>
            <a:off x="412136" y="5943601"/>
            <a:ext cx="968983" cy="651912"/>
          </a:xfrm>
        </p:spPr>
        <p:txBody>
          <a:bodyPr/>
          <a:lstStyle/>
          <a:p>
            <a:pPr>
              <a:spcAft>
                <a:spcPts val="600"/>
              </a:spcAft>
            </a:pPr>
            <a:fld id="{18D65601-5AE2-46FC-B138-694DDD2B510D}" type="slidenum">
              <a:rPr lang="en-US" smtClean="0"/>
              <a:pPr>
                <a:spcAft>
                  <a:spcPts val="600"/>
                </a:spcAft>
              </a:pPr>
              <a:t>9</a:t>
            </a:fld>
            <a:endParaRPr lang="en-US"/>
          </a:p>
        </p:txBody>
      </p:sp>
    </p:spTree>
    <p:extLst>
      <p:ext uri="{BB962C8B-B14F-4D97-AF65-F5344CB8AC3E}">
        <p14:creationId xmlns:p14="http://schemas.microsoft.com/office/powerpoint/2010/main" val="1586023286"/>
      </p:ext>
    </p:extLst>
  </p:cSld>
  <p:clrMapOvr>
    <a:masterClrMapping/>
  </p:clrMapOvr>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2.xml><?xml version="1.0" encoding="utf-8"?>
<ds:datastoreItem xmlns:ds="http://schemas.openxmlformats.org/officeDocument/2006/customXml" ds:itemID="{B69E9DE5-EFFE-4262-A023-32732F0B6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DB7358-0BCB-4DEB-B717-C1D7CC555F0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Modern conference presentation</Template>
  <TotalTime>10341</TotalTime>
  <Words>4678</Words>
  <Application>Microsoft Office PowerPoint</Application>
  <PresentationFormat>Widescreen</PresentationFormat>
  <Paragraphs>380</Paragraphs>
  <Slides>59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Tisa Offc Serif Pro</vt:lpstr>
      <vt:lpstr>Univers Light</vt:lpstr>
      <vt:lpstr>Custom</vt:lpstr>
      <vt:lpstr>Identifying  Discrimination and Harassment in Schools SB23-296 Training – Module 1 for All School Employees</vt:lpstr>
      <vt:lpstr>Agenda for this Module</vt:lpstr>
      <vt:lpstr>Why we do this work</vt:lpstr>
      <vt:lpstr>Strong systems to prevent and respond to discrimination and harassment ensure that every student feels welcome, safe, and valued – allowing them to learn, thrive, and grow.</vt:lpstr>
      <vt:lpstr>Discrimination and harassment disrupts and undermines that vision for all students.</vt:lpstr>
      <vt:lpstr>PowerPoint Presentation</vt:lpstr>
      <vt:lpstr>PowerPoint Presentation</vt:lpstr>
      <vt:lpstr>PowerPoint Presentation</vt:lpstr>
      <vt:lpstr>Why we do this work:   Because you play a role in what happens next in each of these stories.</vt:lpstr>
      <vt:lpstr>And this work is required by law.</vt:lpstr>
      <vt:lpstr>What did the legislature require for this training?</vt:lpstr>
      <vt:lpstr>What did the legislature require for this training?</vt:lpstr>
      <vt:lpstr>Identifying Discrimination and Harassment</vt:lpstr>
      <vt:lpstr>Let’s start with the basic concept from            C.R.S. § 22-1-143 </vt:lpstr>
      <vt:lpstr>Offensive Unwelcome Conduct or Communication</vt:lpstr>
      <vt:lpstr>Unwelcome Conduct or Communication</vt:lpstr>
      <vt:lpstr>Objectively Offensive </vt:lpstr>
      <vt:lpstr>Connected to a Protected Class</vt:lpstr>
      <vt:lpstr>PowerPoint Presentation</vt:lpstr>
      <vt:lpstr>Protected Classes Covered in § 22-1-143</vt:lpstr>
      <vt:lpstr>Meeting a Defined Standard of Harm or Level of Impact to the Student</vt:lpstr>
      <vt:lpstr>Harm Category #1:  Unreasonably interferes with access to a service, opportunity or benefit. </vt:lpstr>
      <vt:lpstr>Harm Category #2: Hostile Environment</vt:lpstr>
      <vt:lpstr>PowerPoint Presentation</vt:lpstr>
      <vt:lpstr>What do you see and hear?</vt:lpstr>
      <vt:lpstr>Harm Category #3:</vt:lpstr>
      <vt:lpstr>Harm Category #3: Examples</vt:lpstr>
      <vt:lpstr>Now that you know more about each category, let’s loop back to the standard one more time. </vt:lpstr>
      <vt:lpstr>What about federal laws?</vt:lpstr>
      <vt:lpstr>Can you simplify all this for me?</vt:lpstr>
      <vt:lpstr>Can you simplify all this for me?</vt:lpstr>
      <vt:lpstr>Can you simplify all this for me?</vt:lpstr>
      <vt:lpstr>Can you simplify all this for me?</vt:lpstr>
      <vt:lpstr>Practice!</vt:lpstr>
      <vt:lpstr>Examples Based on Protected Classes</vt:lpstr>
      <vt:lpstr>Sexual Harassment: Student to Student</vt:lpstr>
      <vt:lpstr>Sexual Harassment: Adult to Student</vt:lpstr>
      <vt:lpstr>Sexual Harassment: Adult to Student</vt:lpstr>
      <vt:lpstr>Grooming can be sexual harassment</vt:lpstr>
      <vt:lpstr>National origin discrimination</vt:lpstr>
      <vt:lpstr>National Origin: Let’s go back to the experience of Carlos and Luis. </vt:lpstr>
      <vt:lpstr>Let’s go back to the experience of Carlos and Luis. </vt:lpstr>
      <vt:lpstr>Let’s go back to the experience of Carlos and Luis. </vt:lpstr>
      <vt:lpstr>Let’s go back to the experience of Carlos and Luis. </vt:lpstr>
      <vt:lpstr>Sex, gender identity, and gender expression are protected classes under Colorado law.</vt:lpstr>
      <vt:lpstr>Gender Identity</vt:lpstr>
      <vt:lpstr>Gender Expression</vt:lpstr>
      <vt:lpstr>Sexual Orientation</vt:lpstr>
      <vt:lpstr>Religion</vt:lpstr>
      <vt:lpstr>Race and Color</vt:lpstr>
      <vt:lpstr>Race: Let’s go back to the experience of Sean </vt:lpstr>
      <vt:lpstr>Let’s go back to the experience of Sean </vt:lpstr>
      <vt:lpstr>Disability</vt:lpstr>
      <vt:lpstr>Harassment versus Bullying </vt:lpstr>
      <vt:lpstr>Bullying</vt:lpstr>
      <vt:lpstr>“Bullying” defined in Colorado law</vt:lpstr>
      <vt:lpstr>PowerPoint Presentation</vt:lpstr>
      <vt:lpstr>It’s a lot, but don’t stress. The most important part is to spot the harm occurring and connect with your experts.</vt:lpstr>
      <vt:lpstr>By identifying discrimination and harassment and elevating to your designated experts, you make a difference.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Michelle Berge</dc:creator>
  <cp:lastModifiedBy>Michelle Berge</cp:lastModifiedBy>
  <cp:revision>107</cp:revision>
  <dcterms:created xsi:type="dcterms:W3CDTF">2025-05-03T15:23:54Z</dcterms:created>
  <dcterms:modified xsi:type="dcterms:W3CDTF">2025-06-06T22:18:38Z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