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8"/>
  </p:notesMasterIdLst>
  <p:handoutMasterIdLst>
    <p:handoutMasterId r:id="rId19"/>
  </p:handoutMasterIdLst>
  <p:sldIdLst>
    <p:sldId id="474" r:id="rId2"/>
    <p:sldId id="453" r:id="rId3"/>
    <p:sldId id="457" r:id="rId4"/>
    <p:sldId id="454" r:id="rId5"/>
    <p:sldId id="455" r:id="rId6"/>
    <p:sldId id="458" r:id="rId7"/>
    <p:sldId id="471" r:id="rId8"/>
    <p:sldId id="472" r:id="rId9"/>
    <p:sldId id="473" r:id="rId10"/>
    <p:sldId id="459" r:id="rId11"/>
    <p:sldId id="460" r:id="rId12"/>
    <p:sldId id="463" r:id="rId13"/>
    <p:sldId id="468" r:id="rId14"/>
    <p:sldId id="462" r:id="rId15"/>
    <p:sldId id="470" r:id="rId16"/>
    <p:sldId id="461" r:id="rId17"/>
  </p:sldIdLst>
  <p:sldSz cx="9144000" cy="6858000" type="screen4x3"/>
  <p:notesSz cx="6881813"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00000"/>
    <a:srgbClr val="C6EAF6"/>
    <a:srgbClr val="FAAB67"/>
    <a:srgbClr val="FFC74E"/>
    <a:srgbClr val="197A9B"/>
    <a:srgbClr val="0F5871"/>
    <a:srgbClr val="0000FF"/>
    <a:srgbClr val="3F15D9"/>
    <a:srgbClr val="ABC178"/>
    <a:srgbClr val="8C8C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2148" autoAdjust="0"/>
    <p:restoredTop sz="94548" autoAdjust="0"/>
  </p:normalViewPr>
  <p:slideViewPr>
    <p:cSldViewPr>
      <p:cViewPr>
        <p:scale>
          <a:sx n="90" d="100"/>
          <a:sy n="90" d="100"/>
        </p:scale>
        <p:origin x="-2334" y="-756"/>
      </p:cViewPr>
      <p:guideLst>
        <p:guide orient="horz" pos="2160"/>
        <p:guide pos="2880"/>
      </p:guideLst>
    </p:cSldViewPr>
  </p:slideViewPr>
  <p:notesTextViewPr>
    <p:cViewPr>
      <p:scale>
        <a:sx n="1" d="1"/>
        <a:sy n="1" d="1"/>
      </p:scale>
      <p:origin x="0" y="0"/>
    </p:cViewPr>
  </p:notesTextViewPr>
  <p:sorterViewPr>
    <p:cViewPr>
      <p:scale>
        <a:sx n="95" d="100"/>
        <a:sy n="95" d="100"/>
      </p:scale>
      <p:origin x="0" y="0"/>
    </p:cViewPr>
  </p:sorterViewPr>
  <p:notesViewPr>
    <p:cSldViewPr>
      <p:cViewPr>
        <p:scale>
          <a:sx n="100" d="100"/>
          <a:sy n="100" d="100"/>
        </p:scale>
        <p:origin x="-1062" y="786"/>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Pr>
        <a:bodyPr/>
        <a:lstStyle/>
        <a:p>
          <a:pPr>
            <a:defRPr>
              <a:latin typeface="Palatino Linotype" pitchFamily="18" charset="0"/>
            </a:defRPr>
          </a:pPr>
          <a:endParaRPr lang="en-US"/>
        </a:p>
      </c:txPr>
    </c:title>
    <c:plotArea>
      <c:layout/>
      <c:pieChart>
        <c:varyColors val="1"/>
        <c:ser>
          <c:idx val="0"/>
          <c:order val="0"/>
          <c:tx>
            <c:strRef>
              <c:f>Sheet1!$B$1</c:f>
              <c:strCache>
                <c:ptCount val="1"/>
                <c:pt idx="0">
                  <c:v>Sales</c:v>
                </c:pt>
              </c:strCache>
            </c:strRef>
          </c:tx>
          <c:dPt>
            <c:idx val="3"/>
            <c:spPr>
              <a:solidFill>
                <a:srgbClr val="ABC178"/>
              </a:solidFill>
            </c:spPr>
          </c:dPt>
          <c:dPt>
            <c:idx val="4"/>
            <c:spPr>
              <a:solidFill>
                <a:srgbClr val="907266"/>
              </a:solidFill>
            </c:spPr>
          </c:dPt>
          <c:dPt>
            <c:idx val="5"/>
            <c:spPr>
              <a:solidFill>
                <a:srgbClr val="8C8C96"/>
              </a:solidFill>
            </c:spPr>
          </c:dPt>
          <c:cat>
            <c:strRef>
              <c:f>Sheet1!$A$2:$A$8</c:f>
              <c:strCache>
                <c:ptCount val="7"/>
                <c:pt idx="0">
                  <c:v>1st Qtr</c:v>
                </c:pt>
                <c:pt idx="1">
                  <c:v>2nd Qtr</c:v>
                </c:pt>
                <c:pt idx="2">
                  <c:v>3rd Qtr</c:v>
                </c:pt>
                <c:pt idx="3">
                  <c:v>4th Qtr</c:v>
                </c:pt>
                <c:pt idx="4">
                  <c:v>1st Qtr</c:v>
                </c:pt>
                <c:pt idx="5">
                  <c:v>2nd Qtr</c:v>
                </c:pt>
                <c:pt idx="6">
                  <c:v>3rd Qtr</c:v>
                </c:pt>
              </c:strCache>
            </c:strRef>
          </c:cat>
          <c:val>
            <c:numRef>
              <c:f>Sheet1!$B$2:$B$8</c:f>
              <c:numCache>
                <c:formatCode>General</c:formatCode>
                <c:ptCount val="7"/>
                <c:pt idx="0">
                  <c:v>2</c:v>
                </c:pt>
                <c:pt idx="1">
                  <c:v>2</c:v>
                </c:pt>
                <c:pt idx="2">
                  <c:v>2</c:v>
                </c:pt>
                <c:pt idx="3">
                  <c:v>2</c:v>
                </c:pt>
                <c:pt idx="4">
                  <c:v>2</c:v>
                </c:pt>
                <c:pt idx="5">
                  <c:v>2</c:v>
                </c:pt>
                <c:pt idx="6">
                  <c:v>2</c:v>
                </c:pt>
              </c:numCache>
            </c:numRef>
          </c:val>
        </c:ser>
        <c:dLbls/>
        <c:firstSliceAng val="0"/>
      </c:pieChart>
    </c:plotArea>
    <c:legend>
      <c:legendPos val="r"/>
      <c:legendEntry>
        <c:idx val="0"/>
        <c:txPr>
          <a:bodyPr/>
          <a:lstStyle/>
          <a:p>
            <a:pPr>
              <a:defRPr>
                <a:latin typeface="Calibri" pitchFamily="34" charset="0"/>
              </a:defRPr>
            </a:pPr>
            <a:endParaRPr lang="en-US"/>
          </a:p>
        </c:txPr>
      </c:legendEntry>
      <c:legendEntry>
        <c:idx val="1"/>
        <c:txPr>
          <a:bodyPr/>
          <a:lstStyle/>
          <a:p>
            <a:pPr>
              <a:defRPr>
                <a:latin typeface="Calibri" pitchFamily="34" charset="0"/>
              </a:defRPr>
            </a:pPr>
            <a:endParaRPr lang="en-US"/>
          </a:p>
        </c:txPr>
      </c:legendEntry>
      <c:legendEntry>
        <c:idx val="2"/>
        <c:txPr>
          <a:bodyPr/>
          <a:lstStyle/>
          <a:p>
            <a:pPr>
              <a:defRPr>
                <a:latin typeface="Calibri" pitchFamily="34" charset="0"/>
              </a:defRPr>
            </a:pPr>
            <a:endParaRPr lang="en-US"/>
          </a:p>
        </c:txPr>
      </c:legendEntry>
      <c:legendEntry>
        <c:idx val="3"/>
        <c:txPr>
          <a:bodyPr/>
          <a:lstStyle/>
          <a:p>
            <a:pPr>
              <a:defRPr>
                <a:latin typeface="Calibri" pitchFamily="34" charset="0"/>
              </a:defRPr>
            </a:pPr>
            <a:endParaRPr lang="en-US"/>
          </a:p>
        </c:txPr>
      </c:legendEntry>
      <c:legendEntry>
        <c:idx val="4"/>
        <c:txPr>
          <a:bodyPr/>
          <a:lstStyle/>
          <a:p>
            <a:pPr>
              <a:defRPr>
                <a:latin typeface="Calibri" pitchFamily="34" charset="0"/>
              </a:defRPr>
            </a:pPr>
            <a:endParaRPr lang="en-US"/>
          </a:p>
        </c:txPr>
      </c:legendEntry>
      <c:legendEntry>
        <c:idx val="5"/>
        <c:txPr>
          <a:bodyPr/>
          <a:lstStyle/>
          <a:p>
            <a:pPr>
              <a:defRPr>
                <a:latin typeface="Calibri" pitchFamily="34" charset="0"/>
              </a:defRPr>
            </a:pPr>
            <a:endParaRPr lang="en-US"/>
          </a:p>
        </c:txPr>
      </c:legendEntry>
      <c:legendEntry>
        <c:idx val="6"/>
        <c:txPr>
          <a:bodyPr/>
          <a:lstStyle/>
          <a:p>
            <a:pPr>
              <a:defRPr>
                <a:latin typeface="Calibri" pitchFamily="34" charset="0"/>
              </a:defRPr>
            </a:pPr>
            <a:endParaRPr lang="en-US"/>
          </a:p>
        </c:txPr>
      </c:legendEntry>
    </c:legend>
    <c:plotVisOnly val="1"/>
    <c:dispBlanksAs val="zero"/>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4" y="0"/>
            <a:ext cx="2982742" cy="465138"/>
          </a:xfrm>
          <a:prstGeom prst="rect">
            <a:avLst/>
          </a:prstGeom>
        </p:spPr>
        <p:txBody>
          <a:bodyPr vert="horz" lIns="91440" tIns="45720" rIns="91440" bIns="45720" rtlCol="0"/>
          <a:lstStyle>
            <a:lvl1pPr algn="r">
              <a:defRPr sz="1200"/>
            </a:lvl1pPr>
          </a:lstStyle>
          <a:p>
            <a:fld id="{2623AA7D-0C1A-41A3-BB5B-29FEE208A62C}" type="datetimeFigureOut">
              <a:rPr lang="en-US" smtClean="0"/>
              <a:pPr/>
              <a:t>3/1/2013</a:t>
            </a:fld>
            <a:endParaRPr lang="en-US"/>
          </a:p>
        </p:txBody>
      </p:sp>
      <p:sp>
        <p:nvSpPr>
          <p:cNvPr id="4" name="Footer Placeholder 3"/>
          <p:cNvSpPr>
            <a:spLocks noGrp="1"/>
          </p:cNvSpPr>
          <p:nvPr>
            <p:ph type="ftr" sz="quarter" idx="2"/>
          </p:nvPr>
        </p:nvSpPr>
        <p:spPr>
          <a:xfrm>
            <a:off x="2"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4" y="8829675"/>
            <a:ext cx="2982742" cy="465138"/>
          </a:xfrm>
          <a:prstGeom prst="rect">
            <a:avLst/>
          </a:prstGeom>
        </p:spPr>
        <p:txBody>
          <a:bodyPr vert="horz" lIns="91440" tIns="45720" rIns="91440" bIns="45720" rtlCol="0" anchor="b"/>
          <a:lstStyle>
            <a:lvl1pPr algn="r">
              <a:defRPr sz="1200"/>
            </a:lvl1pPr>
          </a:lstStyle>
          <a:p>
            <a:fld id="{87B4F1AF-0B70-4E65-849C-D43612B6CAB3}" type="slidenum">
              <a:rPr lang="en-US" smtClean="0"/>
              <a:pPr/>
              <a:t>‹#›</a:t>
            </a:fld>
            <a:endParaRPr lang="en-US"/>
          </a:p>
        </p:txBody>
      </p:sp>
    </p:spTree>
    <p:extLst>
      <p:ext uri="{BB962C8B-B14F-4D97-AF65-F5344CB8AC3E}">
        <p14:creationId xmlns:p14="http://schemas.microsoft.com/office/powerpoint/2010/main" xmlns="" val="1955609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6CA5D29F-A085-460E-984A-D80CA105125F}" type="datetimeFigureOut">
              <a:rPr lang="en-US" smtClean="0"/>
              <a:pPr/>
              <a:t>3/1/2013</a:t>
            </a:fld>
            <a:endParaRPr lang="en-US" dirty="0"/>
          </a:p>
        </p:txBody>
      </p:sp>
      <p:sp>
        <p:nvSpPr>
          <p:cNvPr id="4" name="Slide Image Placeholder 3"/>
          <p:cNvSpPr>
            <a:spLocks noGrp="1" noRot="1" noChangeAspect="1"/>
          </p:cNvSpPr>
          <p:nvPr>
            <p:ph type="sldImg" idx="2"/>
          </p:nvPr>
        </p:nvSpPr>
        <p:spPr>
          <a:xfrm>
            <a:off x="1116013" y="696913"/>
            <a:ext cx="4649787"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0AF8DEB9-D05A-4F4D-810B-E6E1DC083958}" type="slidenum">
              <a:rPr lang="en-US" smtClean="0"/>
              <a:pPr/>
              <a:t>‹#›</a:t>
            </a:fld>
            <a:endParaRPr lang="en-US" dirty="0"/>
          </a:p>
        </p:txBody>
      </p:sp>
    </p:spTree>
    <p:extLst>
      <p:ext uri="{BB962C8B-B14F-4D97-AF65-F5344CB8AC3E}">
        <p14:creationId xmlns:p14="http://schemas.microsoft.com/office/powerpoint/2010/main" xmlns="" val="355923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get list of MALL teachers</a:t>
            </a:r>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4</a:t>
            </a:fld>
            <a:endParaRPr lang="en-US" dirty="0"/>
          </a:p>
        </p:txBody>
      </p:sp>
    </p:spTree>
    <p:extLst>
      <p:ext uri="{BB962C8B-B14F-4D97-AF65-F5344CB8AC3E}">
        <p14:creationId xmlns:p14="http://schemas.microsoft.com/office/powerpoint/2010/main" xmlns="" val="641902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F8DEB9-D05A-4F4D-810B-E6E1DC083958}" type="slidenum">
              <a:rPr lang="en-US" smtClean="0"/>
              <a:pPr/>
              <a:t>5</a:t>
            </a:fld>
            <a:endParaRPr lang="en-US" dirty="0"/>
          </a:p>
        </p:txBody>
      </p:sp>
    </p:spTree>
    <p:extLst>
      <p:ext uri="{BB962C8B-B14F-4D97-AF65-F5344CB8AC3E}">
        <p14:creationId xmlns:p14="http://schemas.microsoft.com/office/powerpoint/2010/main" xmlns="" val="88988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188320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0" cy="551656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xmlns="" val="2172937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xmlns="" val="3193827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409538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5165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516563"/>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19313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74687"/>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01638" y="1450975"/>
            <a:ext cx="4094162" cy="4846638"/>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450975"/>
            <a:ext cx="4094163" cy="23463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48200" y="3949700"/>
            <a:ext cx="4094163" cy="23479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910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12857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None/>
              <a:defRPr>
                <a:latin typeface="Calibri"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xmlns="" val="28304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graphicFrame>
        <p:nvGraphicFramePr>
          <p:cNvPr id="3" name="Chart 2"/>
          <p:cNvGraphicFramePr/>
          <p:nvPr userDrawn="1"/>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48256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392870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86535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13974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xmlns="" val="301860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0129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248400"/>
            <a:ext cx="9143999" cy="609600"/>
            <a:chOff x="1440" y="10900"/>
            <a:chExt cx="12959" cy="720"/>
          </a:xfrm>
        </p:grpSpPr>
        <p:grpSp>
          <p:nvGrpSpPr>
            <p:cNvPr id="3083" name="Group 3"/>
            <p:cNvGrpSpPr>
              <a:grpSpLocks/>
            </p:cNvGrpSpPr>
            <p:nvPr/>
          </p:nvGrpSpPr>
          <p:grpSpPr bwMode="auto">
            <a:xfrm>
              <a:off x="1440" y="10900"/>
              <a:ext cx="12959" cy="720"/>
              <a:chOff x="1241" y="3897"/>
              <a:chExt cx="10080" cy="720"/>
            </a:xfrm>
          </p:grpSpPr>
          <p:sp>
            <p:nvSpPr>
              <p:cNvPr id="2054" name="Rectangle 6"/>
              <p:cNvSpPr>
                <a:spLocks noChangeArrowheads="1"/>
              </p:cNvSpPr>
              <p:nvPr/>
            </p:nvSpPr>
            <p:spPr bwMode="auto">
              <a:xfrm>
                <a:off x="8549" y="3897"/>
                <a:ext cx="2772" cy="720"/>
              </a:xfrm>
              <a:prstGeom prst="rect">
                <a:avLst/>
              </a:prstGeom>
              <a:solidFill>
                <a:srgbClr val="943634"/>
              </a:solidFill>
              <a:ln w="9525">
                <a:solidFill>
                  <a:srgbClr val="943634"/>
                </a:solidFill>
                <a:miter lim="800000"/>
                <a:headEnd/>
                <a:tailEnd/>
              </a:ln>
            </p:spPr>
            <p:txBody>
              <a:bodyPr/>
              <a:lstStyle/>
              <a:p>
                <a:pPr>
                  <a:defRPr/>
                </a:pPr>
                <a:endParaRPr lang="en-US" dirty="0">
                  <a:solidFill>
                    <a:prstClr val="black"/>
                  </a:solidFill>
                </a:endParaRPr>
              </a:p>
            </p:txBody>
          </p:sp>
          <p:sp>
            <p:nvSpPr>
              <p:cNvPr id="2" name="Rectangle 4"/>
              <p:cNvSpPr>
                <a:spLocks noChangeArrowheads="1"/>
              </p:cNvSpPr>
              <p:nvPr/>
            </p:nvSpPr>
            <p:spPr bwMode="auto">
              <a:xfrm>
                <a:off x="1241" y="3897"/>
                <a:ext cx="2100" cy="720"/>
              </a:xfrm>
              <a:prstGeom prst="rect">
                <a:avLst/>
              </a:prstGeom>
              <a:solidFill>
                <a:srgbClr val="FFC74E"/>
              </a:solidFill>
              <a:ln w="9525">
                <a:solidFill>
                  <a:srgbClr val="EAB629"/>
                </a:solidFill>
                <a:miter lim="800000"/>
                <a:headEnd/>
                <a:tailEnd/>
              </a:ln>
            </p:spPr>
            <p:txBody>
              <a:bodyPr/>
              <a:lstStyle/>
              <a:p>
                <a:pPr>
                  <a:defRPr/>
                </a:pPr>
                <a:endParaRPr lang="en-US" dirty="0">
                  <a:solidFill>
                    <a:prstClr val="black"/>
                  </a:solidFill>
                </a:endParaRPr>
              </a:p>
            </p:txBody>
          </p:sp>
          <p:sp>
            <p:nvSpPr>
              <p:cNvPr id="3" name="Rectangle 5"/>
              <p:cNvSpPr>
                <a:spLocks noChangeArrowheads="1"/>
              </p:cNvSpPr>
              <p:nvPr/>
            </p:nvSpPr>
            <p:spPr bwMode="auto">
              <a:xfrm>
                <a:off x="3341" y="3897"/>
                <a:ext cx="5208" cy="720"/>
              </a:xfrm>
              <a:prstGeom prst="rect">
                <a:avLst/>
              </a:prstGeom>
              <a:solidFill>
                <a:srgbClr val="197A9B"/>
              </a:solidFill>
              <a:ln w="9525">
                <a:solidFill>
                  <a:srgbClr val="197A9B"/>
                </a:solidFill>
                <a:miter lim="800000"/>
                <a:headEnd/>
                <a:tailEnd/>
              </a:ln>
            </p:spPr>
            <p:txBody>
              <a:bodyPr/>
              <a:lstStyle/>
              <a:p>
                <a:pPr>
                  <a:defRPr/>
                </a:pPr>
                <a:endParaRPr lang="en-US" dirty="0">
                  <a:solidFill>
                    <a:prstClr val="black"/>
                  </a:solidFill>
                </a:endParaRPr>
              </a:p>
            </p:txBody>
          </p:sp>
        </p:grpSp>
        <p:sp>
          <p:nvSpPr>
            <p:cNvPr id="4" name="Text Box 7"/>
            <p:cNvSpPr txBox="1">
              <a:spLocks noChangeArrowheads="1"/>
            </p:cNvSpPr>
            <p:nvPr/>
          </p:nvSpPr>
          <p:spPr bwMode="auto">
            <a:xfrm>
              <a:off x="5868" y="10900"/>
              <a:ext cx="8531" cy="720"/>
            </a:xfrm>
            <a:prstGeom prst="rect">
              <a:avLst/>
            </a:prstGeom>
            <a:noFill/>
            <a:ln w="9525">
              <a:noFill/>
              <a:miter lim="800000"/>
              <a:headEnd/>
              <a:tailEnd/>
            </a:ln>
          </p:spPr>
          <p:txBody>
            <a:bodyPr/>
            <a:lstStyle/>
            <a:p>
              <a:pPr algn="r">
                <a:spcAft>
                  <a:spcPts val="0"/>
                </a:spcAft>
                <a:defRPr/>
              </a:pPr>
              <a:r>
                <a:rPr lang="en-US" sz="1900" b="1" dirty="0" smtClean="0">
                  <a:solidFill>
                    <a:srgbClr val="FFFFFF"/>
                  </a:solidFill>
                  <a:latin typeface="Calibri" pitchFamily="34" charset="0"/>
                </a:rPr>
                <a:t>Office of Standards and</a:t>
              </a:r>
            </a:p>
            <a:p>
              <a:pPr algn="r">
                <a:spcAft>
                  <a:spcPts val="0"/>
                </a:spcAft>
                <a:defRPr/>
              </a:pPr>
              <a:r>
                <a:rPr lang="en-US" sz="1900" b="1" dirty="0" smtClean="0">
                  <a:solidFill>
                    <a:srgbClr val="FFFFFF"/>
                  </a:solidFill>
                  <a:latin typeface="Calibri" pitchFamily="34" charset="0"/>
                </a:rPr>
                <a:t>Instructional Support</a:t>
              </a:r>
            </a:p>
          </p:txBody>
        </p:sp>
      </p:grpSp>
      <p:sp>
        <p:nvSpPr>
          <p:cNvPr id="3075"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Master title style</a:t>
            </a:r>
          </a:p>
        </p:txBody>
      </p:sp>
      <p:sp>
        <p:nvSpPr>
          <p:cNvPr id="307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02920" marR="0" lvl="0" indent="-457200" algn="l" defTabSz="914400" rtl="0" eaLnBrk="1" fontAlgn="auto" latinLnBrk="0" hangingPunct="1">
              <a:lnSpc>
                <a:spcPct val="100000"/>
              </a:lnSpc>
              <a:spcBef>
                <a:spcPct val="20000"/>
              </a:spcBef>
              <a:spcAft>
                <a:spcPts val="0"/>
              </a:spcAft>
              <a:buClr>
                <a:srgbClr val="95B6D2"/>
              </a:buClr>
              <a:buSzPct val="110000"/>
              <a:buFont typeface="Wingdings" charset="2"/>
              <a:buChar char="§"/>
              <a:tabLst/>
              <a:defRPr/>
            </a:pPr>
            <a:r>
              <a:rPr kumimoji="0" lang="en-US" sz="2400" b="1" i="0" u="none" strike="noStrike" kern="1200" cap="none" spc="150" normalizeH="0" baseline="0" noProof="0" dirty="0" smtClean="0">
                <a:ln>
                  <a:noFill/>
                </a:ln>
                <a:solidFill>
                  <a:srgbClr val="8C8C96">
                    <a:lumMod val="50000"/>
                  </a:srgbClr>
                </a:solidFill>
                <a:effectLst/>
                <a:uLnTx/>
                <a:uFillTx/>
                <a:latin typeface="Calibri"/>
                <a:ea typeface="+mn-ea"/>
                <a:cs typeface="+mn-cs"/>
              </a:rPr>
              <a:t>Click to edit Master text styles</a:t>
            </a:r>
          </a:p>
          <a:p>
            <a:pPr marL="822960" marR="0" lvl="1" indent="-457200" algn="l" defTabSz="914400" rtl="0" eaLnBrk="1" fontAlgn="auto" latinLnBrk="0" hangingPunct="1">
              <a:lnSpc>
                <a:spcPct val="100000"/>
              </a:lnSpc>
              <a:spcBef>
                <a:spcPct val="20000"/>
              </a:spcBef>
              <a:spcAft>
                <a:spcPts val="0"/>
              </a:spcAft>
              <a:buClr>
                <a:srgbClr val="FAAB67"/>
              </a:buClr>
              <a:buSzPct val="110000"/>
              <a:buFont typeface="Wingdings" charset="2"/>
              <a:buChar char="§"/>
              <a:tabLst/>
              <a:defRPr/>
            </a:pPr>
            <a:r>
              <a:rPr kumimoji="0" lang="en-US" sz="2200" b="0" i="0" u="none" strike="noStrike" kern="1200" cap="none" spc="100" normalizeH="0" baseline="0" noProof="0" dirty="0" smtClean="0">
                <a:ln>
                  <a:noFill/>
                </a:ln>
                <a:solidFill>
                  <a:srgbClr val="8C8C96">
                    <a:lumMod val="50000"/>
                  </a:srgbClr>
                </a:solidFill>
                <a:effectLst/>
                <a:uLnTx/>
                <a:uFillTx/>
                <a:latin typeface="Calibri"/>
                <a:ea typeface="+mn-ea"/>
                <a:cs typeface="+mn-cs"/>
              </a:rPr>
              <a:t>Second level</a:t>
            </a:r>
          </a:p>
          <a:p>
            <a:pPr marL="925830" marR="0" lvl="2" indent="-285750" algn="l" defTabSz="914400" rtl="0" eaLnBrk="1" fontAlgn="auto" latinLnBrk="0" hangingPunct="1">
              <a:lnSpc>
                <a:spcPct val="100000"/>
              </a:lnSpc>
              <a:spcBef>
                <a:spcPct val="20000"/>
              </a:spcBef>
              <a:spcAft>
                <a:spcPts val="0"/>
              </a:spcAft>
              <a:buClr>
                <a:srgbClr val="ABC178"/>
              </a:buClr>
              <a:buSzPct val="110000"/>
              <a:buFont typeface="Wingdings" charset="2"/>
              <a:buChar char="§"/>
              <a:tabLst/>
              <a:defRPr/>
            </a:pPr>
            <a:r>
              <a:rPr kumimoji="0" lang="en-US" sz="2000" b="0" i="0" u="none" strike="noStrike" kern="1200" cap="none" spc="100" normalizeH="0" baseline="0" noProof="0" dirty="0" smtClean="0">
                <a:ln>
                  <a:noFill/>
                </a:ln>
                <a:solidFill>
                  <a:srgbClr val="8C8C96">
                    <a:lumMod val="50000"/>
                  </a:srgbClr>
                </a:solidFill>
                <a:effectLst/>
                <a:uLnTx/>
                <a:uFillTx/>
                <a:latin typeface="Calibri"/>
                <a:ea typeface="+mn-ea"/>
                <a:cs typeface="+mn-cs"/>
              </a:rPr>
              <a:t>Third level</a:t>
            </a:r>
          </a:p>
          <a:p>
            <a:pPr marL="1200150" marR="0" lvl="3" indent="-285750" algn="l" defTabSz="914400" rtl="0" eaLnBrk="1" fontAlgn="auto" latinLnBrk="0" hangingPunct="1">
              <a:lnSpc>
                <a:spcPct val="100000"/>
              </a:lnSpc>
              <a:spcBef>
                <a:spcPct val="20000"/>
              </a:spcBef>
              <a:spcAft>
                <a:spcPts val="0"/>
              </a:spcAft>
              <a:buClr>
                <a:srgbClr val="71769D"/>
              </a:buClr>
              <a:buSzPct val="110000"/>
              <a:buFont typeface="Wingdings" charset="2"/>
              <a:buChar char="§"/>
              <a:tabLst/>
              <a:defRPr/>
            </a:pPr>
            <a:r>
              <a:rPr kumimoji="0" lang="en-US" sz="1800" b="0" i="0" u="none" strike="noStrike" kern="1200" cap="none" spc="0" normalizeH="0" baseline="0" noProof="0" dirty="0" smtClean="0">
                <a:ln>
                  <a:noFill/>
                </a:ln>
                <a:solidFill>
                  <a:srgbClr val="8C8C96">
                    <a:lumMod val="50000"/>
                  </a:srgbClr>
                </a:solidFill>
                <a:effectLst/>
                <a:uLnTx/>
                <a:uFillTx/>
                <a:latin typeface="Calibri"/>
                <a:ea typeface="+mn-ea"/>
                <a:cs typeface="+mn-cs"/>
              </a:rPr>
              <a:t>Fourth level</a:t>
            </a:r>
          </a:p>
          <a:p>
            <a:pPr marL="1383030" marR="0" lvl="4" indent="-285750" algn="l" defTabSz="914400" rtl="0" eaLnBrk="1" fontAlgn="auto" latinLnBrk="0" hangingPunct="1">
              <a:lnSpc>
                <a:spcPct val="100000"/>
              </a:lnSpc>
              <a:spcBef>
                <a:spcPct val="20000"/>
              </a:spcBef>
              <a:spcAft>
                <a:spcPts val="0"/>
              </a:spcAft>
              <a:buClr>
                <a:srgbClr val="8C8C96"/>
              </a:buClr>
              <a:buSzPct val="110000"/>
              <a:buFont typeface="Wingdings" charset="2"/>
              <a:buChar char="§"/>
              <a:tabLst/>
              <a:defRPr/>
            </a:pPr>
            <a:r>
              <a:rPr kumimoji="0" lang="en-US" sz="1600" b="0" i="0" u="none" strike="noStrike" kern="1200" cap="none" spc="100" normalizeH="0" baseline="0" noProof="0" dirty="0" smtClean="0">
                <a:ln>
                  <a:noFill/>
                </a:ln>
                <a:solidFill>
                  <a:srgbClr val="8C8C96">
                    <a:lumMod val="50000"/>
                  </a:srgbClr>
                </a:solidFill>
                <a:effectLst/>
                <a:uLnTx/>
                <a:uFillTx/>
                <a:latin typeface="Calibri"/>
                <a:ea typeface="+mn-ea"/>
                <a:cs typeface="+mn-cs"/>
              </a:rPr>
              <a:t>Fifth level</a:t>
            </a:r>
            <a:endParaRPr lang="en-US" dirty="0" smtClean="0"/>
          </a:p>
        </p:txBody>
      </p:sp>
      <p:grpSp>
        <p:nvGrpSpPr>
          <p:cNvPr id="19" name="Group 18"/>
          <p:cNvGrpSpPr/>
          <p:nvPr userDrawn="1"/>
        </p:nvGrpSpPr>
        <p:grpSpPr>
          <a:xfrm>
            <a:off x="0" y="0"/>
            <a:ext cx="9144000" cy="585788"/>
            <a:chOff x="0" y="0"/>
            <a:chExt cx="9144000" cy="585788"/>
          </a:xfrm>
        </p:grpSpPr>
        <p:grpSp>
          <p:nvGrpSpPr>
            <p:cNvPr id="3077" name="Group 8"/>
            <p:cNvGrpSpPr>
              <a:grpSpLocks/>
            </p:cNvGrpSpPr>
            <p:nvPr/>
          </p:nvGrpSpPr>
          <p:grpSpPr bwMode="auto">
            <a:xfrm>
              <a:off x="0" y="0"/>
              <a:ext cx="9144000" cy="585788"/>
              <a:chOff x="1486" y="442"/>
              <a:chExt cx="12868" cy="922"/>
            </a:xfrm>
          </p:grpSpPr>
          <p:sp>
            <p:nvSpPr>
              <p:cNvPr id="2057" name="Rectangle 9"/>
              <p:cNvSpPr>
                <a:spLocks noChangeArrowheads="1"/>
              </p:cNvSpPr>
              <p:nvPr/>
            </p:nvSpPr>
            <p:spPr bwMode="auto">
              <a:xfrm>
                <a:off x="1486" y="442"/>
                <a:ext cx="12868" cy="145"/>
              </a:xfrm>
              <a:prstGeom prst="rect">
                <a:avLst/>
              </a:prstGeom>
              <a:solidFill>
                <a:srgbClr val="943634"/>
              </a:solidFill>
              <a:ln w="9525">
                <a:solidFill>
                  <a:srgbClr val="943634"/>
                </a:solidFill>
                <a:miter lim="800000"/>
                <a:headEnd/>
                <a:tailEnd/>
              </a:ln>
            </p:spPr>
            <p:txBody>
              <a:bodyPr/>
              <a:lstStyle/>
              <a:p>
                <a:pPr>
                  <a:defRPr/>
                </a:pPr>
                <a:endParaRPr lang="en-US" dirty="0">
                  <a:solidFill>
                    <a:prstClr val="black"/>
                  </a:solidFill>
                </a:endParaRPr>
              </a:p>
            </p:txBody>
          </p:sp>
          <p:sp>
            <p:nvSpPr>
              <p:cNvPr id="2059" name="Rectangle 11"/>
              <p:cNvSpPr>
                <a:spLocks noChangeArrowheads="1"/>
              </p:cNvSpPr>
              <p:nvPr/>
            </p:nvSpPr>
            <p:spPr bwMode="auto">
              <a:xfrm>
                <a:off x="1486" y="644"/>
                <a:ext cx="12868" cy="720"/>
              </a:xfrm>
              <a:prstGeom prst="rect">
                <a:avLst/>
              </a:prstGeom>
              <a:solidFill>
                <a:schemeClr val="tx1"/>
              </a:solidFill>
              <a:ln w="9525">
                <a:solidFill>
                  <a:srgbClr val="272727"/>
                </a:solidFill>
                <a:miter lim="800000"/>
                <a:headEnd/>
                <a:tailEnd/>
              </a:ln>
            </p:spPr>
            <p:txBody>
              <a:bodyPr/>
              <a:lstStyle/>
              <a:p>
                <a:pPr>
                  <a:defRPr/>
                </a:pPr>
                <a:endParaRPr lang="en-US" dirty="0">
                  <a:solidFill>
                    <a:prstClr val="black"/>
                  </a:solidFill>
                </a:endParaRPr>
              </a:p>
            </p:txBody>
          </p:sp>
        </p:grpSp>
        <p:pic>
          <p:nvPicPr>
            <p:cNvPr id="7172" name="Picture 4"/>
            <p:cNvPicPr>
              <a:picLocks noChangeAspect="1" noChangeArrowheads="1"/>
            </p:cNvPicPr>
            <p:nvPr userDrawn="1"/>
          </p:nvPicPr>
          <p:blipFill>
            <a:blip r:embed="rId17" cstate="print"/>
            <a:srcRect/>
            <a:stretch>
              <a:fillRect/>
            </a:stretch>
          </p:blipFill>
          <p:spPr bwMode="auto">
            <a:xfrm>
              <a:off x="76200" y="152400"/>
              <a:ext cx="2819400" cy="408609"/>
            </a:xfrm>
            <a:prstGeom prst="rect">
              <a:avLst/>
            </a:prstGeom>
            <a:noFill/>
            <a:ln w="9525">
              <a:noFill/>
              <a:miter lim="800000"/>
              <a:headEnd/>
              <a:tailEnd/>
            </a:ln>
          </p:spPr>
        </p:pic>
      </p:grpSp>
    </p:spTree>
    <p:extLst>
      <p:ext uri="{BB962C8B-B14F-4D97-AF65-F5344CB8AC3E}">
        <p14:creationId xmlns:p14="http://schemas.microsoft.com/office/powerpoint/2010/main" xmlns="" val="330649242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9" r:id="rId14"/>
  </p:sldLayoutIdLst>
  <p:txStyles>
    <p:titleStyle>
      <a:lvl1pPr algn="ctr" rtl="0" eaLnBrk="0" fontAlgn="base" hangingPunct="0">
        <a:spcBef>
          <a:spcPct val="0"/>
        </a:spcBef>
        <a:spcAft>
          <a:spcPct val="0"/>
        </a:spcAft>
        <a:defRPr sz="4400" kern="1200">
          <a:solidFill>
            <a:schemeClr val="tx1"/>
          </a:solidFill>
          <a:latin typeface="Palatino Linotype" pitchFamily="18" charset="0"/>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502920" marR="0" indent="-457200" algn="l" defTabSz="914400" rtl="0" eaLnBrk="1" fontAlgn="auto" latinLnBrk="0" hangingPunct="1">
        <a:lnSpc>
          <a:spcPct val="100000"/>
        </a:lnSpc>
        <a:spcBef>
          <a:spcPct val="20000"/>
        </a:spcBef>
        <a:spcAft>
          <a:spcPts val="0"/>
        </a:spcAft>
        <a:buClr>
          <a:srgbClr val="197A9B"/>
        </a:buClr>
        <a:buSzPct val="110000"/>
        <a:buFont typeface="Wingdings" charset="2"/>
        <a:buChar char="§"/>
        <a:tabLst/>
        <a:defRPr sz="3200" kern="1200">
          <a:solidFill>
            <a:schemeClr val="tx1"/>
          </a:solidFill>
          <a:latin typeface="+mn-lt"/>
          <a:ea typeface="+mn-ea"/>
          <a:cs typeface="+mn-cs"/>
        </a:defRPr>
      </a:lvl1pPr>
      <a:lvl2pPr marL="822960" marR="0" indent="-457200" algn="l" defTabSz="914400" rtl="0" eaLnBrk="1" fontAlgn="auto" latinLnBrk="0" hangingPunct="1">
        <a:lnSpc>
          <a:spcPct val="100000"/>
        </a:lnSpc>
        <a:spcBef>
          <a:spcPct val="20000"/>
        </a:spcBef>
        <a:spcAft>
          <a:spcPts val="0"/>
        </a:spcAft>
        <a:buClr>
          <a:srgbClr val="ABC178"/>
        </a:buClr>
        <a:buSzPct val="110000"/>
        <a:buFont typeface="Wingdings" charset="2"/>
        <a:buChar char="§"/>
        <a:tabLst/>
        <a:defRPr sz="2800" kern="1200">
          <a:solidFill>
            <a:schemeClr val="tx1"/>
          </a:solidFill>
          <a:latin typeface="+mn-lt"/>
          <a:ea typeface="+mn-ea"/>
          <a:cs typeface="+mn-cs"/>
        </a:defRPr>
      </a:lvl2pPr>
      <a:lvl3pPr marL="925830" marR="0" indent="-285750" algn="l" defTabSz="914400" rtl="0" eaLnBrk="1" fontAlgn="auto" latinLnBrk="0" hangingPunct="1">
        <a:lnSpc>
          <a:spcPct val="100000"/>
        </a:lnSpc>
        <a:spcBef>
          <a:spcPct val="20000"/>
        </a:spcBef>
        <a:spcAft>
          <a:spcPts val="0"/>
        </a:spcAft>
        <a:buClr>
          <a:srgbClr val="FFC74E"/>
        </a:buClr>
        <a:buSzPct val="110000"/>
        <a:buFont typeface="Wingdings" charset="2"/>
        <a:buChar char="§"/>
        <a:tabLst/>
        <a:defRPr sz="2400" kern="1200">
          <a:solidFill>
            <a:schemeClr val="tx1"/>
          </a:solidFill>
          <a:latin typeface="+mn-lt"/>
          <a:ea typeface="+mn-ea"/>
          <a:cs typeface="+mn-cs"/>
        </a:defRPr>
      </a:lvl3pPr>
      <a:lvl4pPr marL="1200150" marR="0" indent="-285750" algn="l" defTabSz="914400" rtl="0" eaLnBrk="1" fontAlgn="auto" latinLnBrk="0" hangingPunct="1">
        <a:lnSpc>
          <a:spcPct val="100000"/>
        </a:lnSpc>
        <a:spcBef>
          <a:spcPct val="20000"/>
        </a:spcBef>
        <a:spcAft>
          <a:spcPts val="0"/>
        </a:spcAft>
        <a:buClr>
          <a:srgbClr val="FAAB67"/>
        </a:buClr>
        <a:buSzPct val="110000"/>
        <a:buFont typeface="Wingdings" charset="2"/>
        <a:buChar char="§"/>
        <a:tabLst/>
        <a:defRPr sz="2000" kern="1200">
          <a:solidFill>
            <a:schemeClr val="tx1"/>
          </a:solidFill>
          <a:latin typeface="+mn-lt"/>
          <a:ea typeface="+mn-ea"/>
          <a:cs typeface="+mn-cs"/>
        </a:defRPr>
      </a:lvl4pPr>
      <a:lvl5pPr marL="1383030" marR="0" indent="-285750" algn="l" defTabSz="914400" rtl="0" eaLnBrk="1" fontAlgn="auto" latinLnBrk="0" hangingPunct="1">
        <a:lnSpc>
          <a:spcPct val="100000"/>
        </a:lnSpc>
        <a:spcBef>
          <a:spcPct val="20000"/>
        </a:spcBef>
        <a:spcAft>
          <a:spcPts val="0"/>
        </a:spcAft>
        <a:buClr>
          <a:srgbClr val="943634"/>
        </a:buClr>
        <a:buSzPct val="110000"/>
        <a:buFont typeface="Wingdings" charset="2"/>
        <a:buChar char="§"/>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de.state.co.us/standardsandinstruction/index.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4800" dirty="0" smtClean="0"/>
              <a:t>Colorado’s District Sample Curriculum Project</a:t>
            </a:r>
          </a:p>
          <a:p>
            <a:pPr algn="ctr">
              <a:buNone/>
            </a:pPr>
            <a:r>
              <a:rPr lang="en-US" sz="2400" dirty="0" smtClean="0"/>
              <a:t>Brian Sevier- Standards Project Director</a:t>
            </a:r>
          </a:p>
          <a:p>
            <a:pPr algn="ctr">
              <a:buNone/>
            </a:pPr>
            <a:r>
              <a:rPr lang="en-US" sz="2400" dirty="0" smtClean="0">
                <a:hlinkClick r:id="rId2"/>
              </a:rPr>
              <a:t>http://www.cde.state.co.us/standardsandinstruction/index.asp</a:t>
            </a:r>
            <a:endParaRPr lang="en-US" sz="2400" dirty="0" smtClean="0"/>
          </a:p>
          <a:p>
            <a:pPr algn="ctr">
              <a:buNone/>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871" y="685800"/>
            <a:ext cx="8867104" cy="548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76200" y="3352800"/>
            <a:ext cx="3048000" cy="28194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48000" y="3352800"/>
            <a:ext cx="2971800" cy="28194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943600" y="3352800"/>
            <a:ext cx="3048000" cy="2819400"/>
          </a:xfrm>
          <a:prstGeom prst="rect">
            <a:avLst/>
          </a:prstGeom>
          <a:noFill/>
          <a:ln w="76200">
            <a:solidFill>
              <a:srgbClr val="FFC74E"/>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nvGrpSpPr>
          <p:cNvPr id="14" name="Group 13"/>
          <p:cNvGrpSpPr/>
          <p:nvPr/>
        </p:nvGrpSpPr>
        <p:grpSpPr>
          <a:xfrm>
            <a:off x="457200" y="3962400"/>
            <a:ext cx="4495800" cy="2133600"/>
            <a:chOff x="3048000" y="2362200"/>
            <a:chExt cx="5405120" cy="2133600"/>
          </a:xfrm>
        </p:grpSpPr>
        <p:pic>
          <p:nvPicPr>
            <p:cNvPr id="1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l="33507" t="48611" r="33837" b="30556"/>
            <a:stretch>
              <a:fillRect/>
            </a:stretch>
          </p:blipFill>
          <p:spPr bwMode="auto">
            <a:xfrm>
              <a:off x="3048000" y="2362200"/>
              <a:ext cx="540512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6" name="Rectangle 15"/>
            <p:cNvSpPr/>
            <p:nvPr/>
          </p:nvSpPr>
          <p:spPr>
            <a:xfrm>
              <a:off x="3048000" y="2362200"/>
              <a:ext cx="5334000" cy="21336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953000" y="3962400"/>
            <a:ext cx="4191000" cy="2133600"/>
            <a:chOff x="5486400" y="4495800"/>
            <a:chExt cx="2971800" cy="1143000"/>
          </a:xfrm>
        </p:grpSpPr>
        <p:pic>
          <p:nvPicPr>
            <p:cNvPr id="18"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l="65303" t="48611" r="1182" b="30556"/>
            <a:stretch>
              <a:fillRect/>
            </a:stretch>
          </p:blipFill>
          <p:spPr bwMode="auto">
            <a:xfrm>
              <a:off x="5486400" y="4495800"/>
              <a:ext cx="2971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9" name="Rectangle 18"/>
            <p:cNvSpPr/>
            <p:nvPr/>
          </p:nvSpPr>
          <p:spPr>
            <a:xfrm>
              <a:off x="5486400" y="4495800"/>
              <a:ext cx="2971800" cy="1143000"/>
            </a:xfrm>
            <a:prstGeom prst="rect">
              <a:avLst/>
            </a:prstGeom>
            <a:noFill/>
            <a:ln w="76200">
              <a:solidFill>
                <a:srgbClr val="FFC74E"/>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2" name="Rectangle 1"/>
          <p:cNvSpPr/>
          <p:nvPr/>
        </p:nvSpPr>
        <p:spPr>
          <a:xfrm>
            <a:off x="1219200" y="1042987"/>
            <a:ext cx="7467600" cy="83820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Left Arrow 20"/>
          <p:cNvSpPr/>
          <p:nvPr/>
        </p:nvSpPr>
        <p:spPr>
          <a:xfrm rot="1575779">
            <a:off x="4282956" y="5668601"/>
            <a:ext cx="1981200" cy="53340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dirty="0">
              <a:solidFill>
                <a:schemeClr val="tx1"/>
              </a:solidFill>
            </a:endParaRPr>
          </a:p>
        </p:txBody>
      </p:sp>
      <p:grpSp>
        <p:nvGrpSpPr>
          <p:cNvPr id="11" name="Group 9"/>
          <p:cNvGrpSpPr/>
          <p:nvPr/>
        </p:nvGrpSpPr>
        <p:grpSpPr>
          <a:xfrm>
            <a:off x="572037" y="833436"/>
            <a:ext cx="7923726" cy="2971800"/>
            <a:chOff x="228600" y="1676400"/>
            <a:chExt cx="7923726" cy="2971800"/>
          </a:xfrm>
        </p:grpSpPr>
        <p:pic>
          <p:nvPicPr>
            <p:cNvPr id="12"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t="48611" r="65633" b="30556"/>
            <a:stretch>
              <a:fillRect/>
            </a:stretch>
          </p:blipFill>
          <p:spPr bwMode="auto">
            <a:xfrm>
              <a:off x="229271" y="1676400"/>
              <a:ext cx="7923055" cy="2971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Rectangle 12"/>
            <p:cNvSpPr/>
            <p:nvPr/>
          </p:nvSpPr>
          <p:spPr>
            <a:xfrm>
              <a:off x="228600" y="1752600"/>
              <a:ext cx="7848600" cy="28956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Left Arrow 19"/>
          <p:cNvSpPr/>
          <p:nvPr/>
        </p:nvSpPr>
        <p:spPr>
          <a:xfrm rot="898898">
            <a:off x="7505162" y="3295014"/>
            <a:ext cx="1981200" cy="53340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dirty="0">
              <a:solidFill>
                <a:schemeClr val="tx1"/>
              </a:solidFill>
            </a:endParaRPr>
          </a:p>
        </p:txBody>
      </p:sp>
    </p:spTree>
    <p:extLst>
      <p:ext uri="{BB962C8B-B14F-4D97-AF65-F5344CB8AC3E}">
        <p14:creationId xmlns:p14="http://schemas.microsoft.com/office/powerpoint/2010/main" xmlns="" val="161653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6"/>
                                        </p:tgtEl>
                                        <p:attrNameLst>
                                          <p:attrName>style.visibility</p:attrName>
                                        </p:attrNameLst>
                                      </p:cBhvr>
                                      <p:to>
                                        <p:strVal val="hidden"/>
                                      </p:to>
                                    </p:set>
                                  </p:childTnLst>
                                </p:cTn>
                              </p:par>
                              <p:par>
                                <p:cTn id="29" presetID="2" presetClass="entr" presetSubtype="12"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0-#ppt_w/2"/>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6"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1000" fill="hold"/>
                                        <p:tgtEl>
                                          <p:spTgt spid="14"/>
                                        </p:tgtEl>
                                        <p:attrNameLst>
                                          <p:attrName>ppt_x</p:attrName>
                                        </p:attrNameLst>
                                      </p:cBhvr>
                                      <p:tavLst>
                                        <p:tav tm="0">
                                          <p:val>
                                            <p:strVal val="1+#ppt_w/2"/>
                                          </p:val>
                                        </p:tav>
                                        <p:tav tm="100000">
                                          <p:val>
                                            <p:strVal val="#ppt_x"/>
                                          </p:val>
                                        </p:tav>
                                      </p:tavLst>
                                    </p:anim>
                                    <p:anim calcmode="lin" valueType="num">
                                      <p:cBhvr additive="base">
                                        <p:cTn id="36" dur="10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6"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1+#ppt_w/2"/>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4"/>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17"/>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0"/>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21"/>
                                        </p:tgtEl>
                                        <p:attrNameLst>
                                          <p:attrName>style.visibility</p:attrName>
                                        </p:attrNameLst>
                                      </p:cBhvr>
                                      <p:to>
                                        <p:strVal val="hidden"/>
                                      </p:to>
                                    </p:set>
                                  </p:childTnLst>
                                </p:cTn>
                              </p:par>
                              <p:par>
                                <p:cTn id="59" presetID="1" presetClass="entr" presetSubtype="0" fill="hold" grpId="2"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3"/>
                                        </p:tgtEl>
                                        <p:attrNameLst>
                                          <p:attrName>style.visibility</p:attrName>
                                        </p:attrNameLst>
                                      </p:cBhvr>
                                      <p:to>
                                        <p:strVal val="visible"/>
                                      </p:to>
                                    </p:set>
                                  </p:childTnLst>
                                </p:cTn>
                              </p:par>
                              <p:par>
                                <p:cTn id="63" presetID="1" presetClass="entr" presetSubtype="0" fill="hold" grpId="2" nodeType="with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4" grpId="0" animBg="1"/>
      <p:bldP spid="4" grpId="1" animBg="1"/>
      <p:bldP spid="4" grpId="2" animBg="1"/>
      <p:bldP spid="6" grpId="0" animBg="1"/>
      <p:bldP spid="6" grpId="1" animBg="1"/>
      <p:bldP spid="6" grpId="2" animBg="1"/>
      <p:bldP spid="2" grpId="0" animBg="1"/>
      <p:bldP spid="21" grpId="0" animBg="1"/>
      <p:bldP spid="21" grpId="1" animBg="1"/>
      <p:bldP spid="20" grpId="0" animBg="1"/>
      <p:bldP spid="2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76" y="990601"/>
            <a:ext cx="9133962" cy="457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0" y="990600"/>
            <a:ext cx="4572000" cy="19050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572000" y="990600"/>
            <a:ext cx="4572000" cy="19050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rot="1470651">
            <a:off x="4092219" y="2924680"/>
            <a:ext cx="2050019" cy="33645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dirty="0">
              <a:solidFill>
                <a:schemeClr val="tx1"/>
              </a:solidFill>
            </a:endParaRPr>
          </a:p>
        </p:txBody>
      </p:sp>
      <p:sp>
        <p:nvSpPr>
          <p:cNvPr id="6" name="Left Arrow 5"/>
          <p:cNvSpPr/>
          <p:nvPr/>
        </p:nvSpPr>
        <p:spPr>
          <a:xfrm rot="1470651">
            <a:off x="6683019" y="3000881"/>
            <a:ext cx="2050019" cy="33645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b="1" dirty="0">
              <a:solidFill>
                <a:schemeClr val="tx1"/>
              </a:solidFill>
            </a:endParaRPr>
          </a:p>
        </p:txBody>
      </p:sp>
      <p:sp>
        <p:nvSpPr>
          <p:cNvPr id="7" name="Oval 6"/>
          <p:cNvSpPr/>
          <p:nvPr/>
        </p:nvSpPr>
        <p:spPr>
          <a:xfrm>
            <a:off x="76200" y="1524000"/>
            <a:ext cx="4572000" cy="685800"/>
          </a:xfrm>
          <a:prstGeom prst="ellipse">
            <a:avLst/>
          </a:prstGeom>
          <a:solidFill>
            <a:srgbClr val="C6EAF6">
              <a:alpha val="1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267200" y="1524000"/>
            <a:ext cx="4572000" cy="685800"/>
          </a:xfrm>
          <a:prstGeom prst="ellipse">
            <a:avLst/>
          </a:prstGeom>
          <a:solidFill>
            <a:srgbClr val="C00000">
              <a:alpha val="18824"/>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8459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6896" y="685800"/>
            <a:ext cx="8867104" cy="5638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ight Arrow 2"/>
          <p:cNvSpPr/>
          <p:nvPr/>
        </p:nvSpPr>
        <p:spPr>
          <a:xfrm>
            <a:off x="0" y="1066800"/>
            <a:ext cx="1447800" cy="914400"/>
          </a:xfrm>
          <a:prstGeom prst="rightArrow">
            <a:avLst>
              <a:gd name="adj1" fmla="val 50000"/>
              <a:gd name="adj2" fmla="val 3087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Focusing Lens</a:t>
            </a:r>
            <a:endParaRPr lang="en-US" sz="1600" dirty="0"/>
          </a:p>
        </p:txBody>
      </p:sp>
      <p:sp>
        <p:nvSpPr>
          <p:cNvPr id="7" name="Right Arrow 6"/>
          <p:cNvSpPr/>
          <p:nvPr/>
        </p:nvSpPr>
        <p:spPr>
          <a:xfrm>
            <a:off x="0" y="1752600"/>
            <a:ext cx="1447800" cy="914400"/>
          </a:xfrm>
          <a:prstGeom prst="rightArrow">
            <a:avLst>
              <a:gd name="adj1" fmla="val 50000"/>
              <a:gd name="adj2" fmla="val 34348"/>
            </a:avLst>
          </a:prstGeom>
          <a:solidFill>
            <a:srgbClr val="197A9B"/>
          </a:solidFill>
          <a:ln>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Inquiry Questions</a:t>
            </a:r>
            <a:endParaRPr lang="en-US" sz="1600" dirty="0"/>
          </a:p>
        </p:txBody>
      </p:sp>
      <p:sp>
        <p:nvSpPr>
          <p:cNvPr id="8" name="Right Arrow 7"/>
          <p:cNvSpPr/>
          <p:nvPr/>
        </p:nvSpPr>
        <p:spPr>
          <a:xfrm>
            <a:off x="0" y="2514600"/>
            <a:ext cx="1447800" cy="533400"/>
          </a:xfrm>
          <a:prstGeom prst="rightArrow">
            <a:avLst>
              <a:gd name="adj1" fmla="val 50000"/>
              <a:gd name="adj2" fmla="val 30870"/>
            </a:avLst>
          </a:prstGeom>
          <a:solidFill>
            <a:srgbClr val="FFC74E"/>
          </a:solidFill>
          <a:ln>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Unit Strands</a:t>
            </a:r>
            <a:endParaRPr lang="en-US" sz="1600" dirty="0"/>
          </a:p>
        </p:txBody>
      </p:sp>
      <p:sp>
        <p:nvSpPr>
          <p:cNvPr id="9" name="Right Arrow 8"/>
          <p:cNvSpPr/>
          <p:nvPr/>
        </p:nvSpPr>
        <p:spPr>
          <a:xfrm>
            <a:off x="0" y="2819400"/>
            <a:ext cx="1447800" cy="533400"/>
          </a:xfrm>
          <a:prstGeom prst="rightArrow">
            <a:avLst>
              <a:gd name="adj1" fmla="val 50000"/>
              <a:gd name="adj2" fmla="val 30870"/>
            </a:avLst>
          </a:prstGeom>
          <a:solidFill>
            <a:srgbClr val="FAAB67"/>
          </a:solidFill>
          <a:ln>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Concepts</a:t>
            </a:r>
            <a:endParaRPr lang="en-US" sz="1600" dirty="0"/>
          </a:p>
        </p:txBody>
      </p:sp>
      <p:grpSp>
        <p:nvGrpSpPr>
          <p:cNvPr id="11" name="Group 9"/>
          <p:cNvGrpSpPr/>
          <p:nvPr/>
        </p:nvGrpSpPr>
        <p:grpSpPr>
          <a:xfrm>
            <a:off x="304800" y="3352800"/>
            <a:ext cx="6172200" cy="2362200"/>
            <a:chOff x="228600" y="1676400"/>
            <a:chExt cx="7923726" cy="2971800"/>
          </a:xfrm>
        </p:grpSpPr>
        <p:pic>
          <p:nvPicPr>
            <p:cNvPr id="12"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t="48611" r="65633" b="30556"/>
            <a:stretch>
              <a:fillRect/>
            </a:stretch>
          </p:blipFill>
          <p:spPr bwMode="auto">
            <a:xfrm>
              <a:off x="229271" y="1676400"/>
              <a:ext cx="7923055" cy="2971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Rectangle 12"/>
            <p:cNvSpPr/>
            <p:nvPr/>
          </p:nvSpPr>
          <p:spPr>
            <a:xfrm>
              <a:off x="228600" y="1752600"/>
              <a:ext cx="7848600" cy="28956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p:cNvSpPr/>
          <p:nvPr/>
        </p:nvSpPr>
        <p:spPr>
          <a:xfrm>
            <a:off x="2362200" y="4724400"/>
            <a:ext cx="685800" cy="304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371600" y="4724400"/>
            <a:ext cx="1066800" cy="304800"/>
          </a:xfrm>
          <a:prstGeom prst="rect">
            <a:avLst/>
          </a:prstGeom>
          <a:noFill/>
          <a:ln>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181600" y="4419600"/>
            <a:ext cx="685800" cy="304800"/>
          </a:xfrm>
          <a:prstGeom prst="rect">
            <a:avLst/>
          </a:prstGeom>
          <a:noFill/>
          <a:ln>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57200" y="4724400"/>
            <a:ext cx="914400" cy="304800"/>
          </a:xfrm>
          <a:prstGeom prst="rect">
            <a:avLst/>
          </a:prstGeom>
          <a:noFill/>
          <a:ln>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47508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ppt_w</p:attrName>
                                        </p:attrNameLst>
                                      </p:cBhvr>
                                      <p:tavLst>
                                        <p:tav tm="0">
                                          <p:val>
                                            <p:strVal val="#ppt_w*0.70"/>
                                          </p:val>
                                        </p:tav>
                                        <p:tav tm="100000">
                                          <p:val>
                                            <p:strVal val="#ppt_w"/>
                                          </p:val>
                                        </p:tav>
                                      </p:tavLst>
                                    </p:anim>
                                    <p:anim calcmode="lin" valueType="num">
                                      <p:cBhvr>
                                        <p:cTn id="24" dur="1000" fill="hold"/>
                                        <p:tgtEl>
                                          <p:spTgt spid="11"/>
                                        </p:tgtEl>
                                        <p:attrNameLst>
                                          <p:attrName>ppt_h</p:attrName>
                                        </p:attrNameLst>
                                      </p:cBhvr>
                                      <p:tavLst>
                                        <p:tav tm="0">
                                          <p:val>
                                            <p:strVal val="#ppt_h"/>
                                          </p:val>
                                        </p:tav>
                                        <p:tav tm="100000">
                                          <p:val>
                                            <p:strVal val="#ppt_h"/>
                                          </p:val>
                                        </p:tav>
                                      </p:tavLst>
                                    </p:anim>
                                    <p:animEffect transition="in" filter="fade">
                                      <p:cBhvr>
                                        <p:cTn id="25" dur="1000"/>
                                        <p:tgtEl>
                                          <p:spTgt spid="11"/>
                                        </p:tgtEl>
                                      </p:cBhvr>
                                    </p:animEffect>
                                  </p:childTnLst>
                                </p:cTn>
                              </p:par>
                              <p:par>
                                <p:cTn id="26" presetID="1" presetClass="exit" presetSubtype="0" fill="hold" grpId="2" nodeType="withEffect">
                                  <p:stCondLst>
                                    <p:cond delay="0"/>
                                  </p:stCondLst>
                                  <p:childTnLst>
                                    <p:set>
                                      <p:cBhvr>
                                        <p:cTn id="27" dur="1" fill="hold">
                                          <p:stCondLst>
                                            <p:cond delay="0"/>
                                          </p:stCondLst>
                                        </p:cTn>
                                        <p:tgtEl>
                                          <p:spTgt spid="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childTnLst>
                                </p:cTn>
                              </p:par>
                              <p:par>
                                <p:cTn id="34" presetID="1" presetClass="entr" presetSubtype="0" fill="hold" grpId="2" nodeType="withEffect">
                                  <p:stCondLst>
                                    <p:cond delay="0"/>
                                  </p:stCondLst>
                                  <p:childTnLst>
                                    <p:set>
                                      <p:cBhvr>
                                        <p:cTn id="35" dur="1" fill="hold">
                                          <p:stCondLst>
                                            <p:cond delay="0"/>
                                          </p:stCondLst>
                                        </p:cTn>
                                        <p:tgtEl>
                                          <p:spTgt spid="9"/>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2" nodeType="click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childTnLst>
                                </p:cTn>
                              </p:par>
                              <p:par>
                                <p:cTn id="42" presetID="1" presetClass="exit" presetSubtype="0" fill="hold" grpId="1" nodeType="withEffect">
                                  <p:stCondLst>
                                    <p:cond delay="0"/>
                                  </p:stCondLst>
                                  <p:childTnLst>
                                    <p:set>
                                      <p:cBhvr>
                                        <p:cTn id="43" dur="1" fill="hold">
                                          <p:stCondLst>
                                            <p:cond delay="0"/>
                                          </p:stCondLst>
                                        </p:cTn>
                                        <p:tgtEl>
                                          <p:spTgt spid="19"/>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18"/>
                                        </p:tgtEl>
                                        <p:attrNameLst>
                                          <p:attrName>style.visibility</p:attrName>
                                        </p:attrNameLst>
                                      </p:cBhvr>
                                      <p:to>
                                        <p:strVal val="hidden"/>
                                      </p:to>
                                    </p:set>
                                  </p:childTnLst>
                                </p:cTn>
                              </p:par>
                              <p:par>
                                <p:cTn id="46" presetID="1" presetClass="exit" presetSubtype="0" fill="hold" grpId="3" nodeType="withEffect">
                                  <p:stCondLst>
                                    <p:cond delay="0"/>
                                  </p:stCondLst>
                                  <p:childTnLst>
                                    <p:set>
                                      <p:cBhvr>
                                        <p:cTn id="47" dur="1" fill="hold">
                                          <p:stCondLst>
                                            <p:cond delay="0"/>
                                          </p:stCondLst>
                                        </p:cTn>
                                        <p:tgtEl>
                                          <p:spTgt spid="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1" nodeType="clickEffect">
                                  <p:stCondLst>
                                    <p:cond delay="0"/>
                                  </p:stCondLst>
                                  <p:childTnLst>
                                    <p:set>
                                      <p:cBhvr>
                                        <p:cTn id="51" dur="1" fill="hold">
                                          <p:stCondLst>
                                            <p:cond delay="0"/>
                                          </p:stCondLst>
                                        </p:cTn>
                                        <p:tgtEl>
                                          <p:spTgt spid="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par>
                                <p:cTn id="54" presetID="1" presetClass="exit" presetSubtype="0" fill="hold" grpId="3" nodeType="withEffect">
                                  <p:stCondLst>
                                    <p:cond delay="0"/>
                                  </p:stCondLst>
                                  <p:childTnLst>
                                    <p:set>
                                      <p:cBhvr>
                                        <p:cTn id="55" dur="1" fill="hold">
                                          <p:stCondLst>
                                            <p:cond delay="0"/>
                                          </p:stCondLst>
                                        </p:cTn>
                                        <p:tgtEl>
                                          <p:spTgt spid="8"/>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17"/>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childTnLst>
                                </p:cTn>
                              </p:par>
                              <p:par>
                                <p:cTn id="62" presetID="1" presetClass="exit" presetSubtype="0" fill="hold" grpId="1" nodeType="withEffect">
                                  <p:stCondLst>
                                    <p:cond delay="0"/>
                                  </p:stCondLst>
                                  <p:childTnLst>
                                    <p:set>
                                      <p:cBhvr>
                                        <p:cTn id="63" dur="1" fill="hold">
                                          <p:stCondLst>
                                            <p:cond delay="0"/>
                                          </p:stCondLst>
                                        </p:cTn>
                                        <p:tgtEl>
                                          <p:spTgt spid="16"/>
                                        </p:tgtEl>
                                        <p:attrNameLst>
                                          <p:attrName>style.visibility</p:attrName>
                                        </p:attrNameLst>
                                      </p:cBhvr>
                                      <p:to>
                                        <p:strVal val="hidden"/>
                                      </p:to>
                                    </p:set>
                                  </p:childTnLst>
                                </p:cTn>
                              </p:par>
                              <p:par>
                                <p:cTn id="64" presetID="1" presetClass="exit" presetSubtype="0" fill="hold" grpId="3" nodeType="withEffect">
                                  <p:stCondLst>
                                    <p:cond delay="0"/>
                                  </p:stCondLst>
                                  <p:childTnLst>
                                    <p:set>
                                      <p:cBhvr>
                                        <p:cTn id="65" dur="1" fill="hold">
                                          <p:stCondLst>
                                            <p:cond delay="0"/>
                                          </p:stCondLst>
                                        </p:cTn>
                                        <p:tgtEl>
                                          <p:spTgt spid="3"/>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3" grpId="2" animBg="1"/>
      <p:bldP spid="3" grpId="3" animBg="1"/>
      <p:bldP spid="7" grpId="0" animBg="1"/>
      <p:bldP spid="8" grpId="0" animBg="1"/>
      <p:bldP spid="8" grpId="1" animBg="1"/>
      <p:bldP spid="8" grpId="2" animBg="1"/>
      <p:bldP spid="8" grpId="3" animBg="1"/>
      <p:bldP spid="9" grpId="0" animBg="1"/>
      <p:bldP spid="9" grpId="1" animBg="1"/>
      <p:bldP spid="9" grpId="2" animBg="1"/>
      <p:bldP spid="9" grpId="3" animBg="1"/>
      <p:bldP spid="16" grpId="0" animBg="1"/>
      <p:bldP spid="16" grpId="1" animBg="1"/>
      <p:bldP spid="17" grpId="0" animBg="1"/>
      <p:bldP spid="17" grpId="1" animBg="1"/>
      <p:bldP spid="18" grpId="0" animBg="1"/>
      <p:bldP spid="18" grpId="1" animBg="1"/>
      <p:bldP spid="19" grpId="0" animBg="1"/>
      <p:bldP spid="1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8125" y="990601"/>
            <a:ext cx="8667750" cy="4338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228600" y="2819400"/>
            <a:ext cx="8686800" cy="23622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4435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Colorado’s District Sample Curriculum Project</a:t>
            </a:r>
          </a:p>
        </p:txBody>
      </p:sp>
      <p:sp>
        <p:nvSpPr>
          <p:cNvPr id="3" name="Content Placeholder 2"/>
          <p:cNvSpPr>
            <a:spLocks noGrp="1"/>
          </p:cNvSpPr>
          <p:nvPr>
            <p:ph idx="1"/>
          </p:nvPr>
        </p:nvSpPr>
        <p:spPr>
          <a:xfrm>
            <a:off x="228600" y="1371600"/>
            <a:ext cx="8229600" cy="4525963"/>
          </a:xfrm>
        </p:spPr>
        <p:txBody>
          <a:bodyPr/>
          <a:lstStyle/>
          <a:p>
            <a:pPr marL="400050" lvl="1" indent="-342900">
              <a:tabLst>
                <a:tab pos="514350" algn="l"/>
              </a:tabLst>
            </a:pPr>
            <a:r>
              <a:rPr lang="en-US" sz="2000" dirty="0" smtClean="0"/>
              <a:t>Samples:</a:t>
            </a:r>
          </a:p>
          <a:p>
            <a:pPr marL="650240" lvl="1" indent="-285750">
              <a:buClr>
                <a:schemeClr val="accent1">
                  <a:lumMod val="75000"/>
                </a:schemeClr>
              </a:buClr>
              <a:buFont typeface="Arial" pitchFamily="34" charset="0"/>
              <a:buChar char="•"/>
              <a:tabLst>
                <a:tab pos="514350" algn="l"/>
              </a:tabLst>
            </a:pPr>
            <a:r>
              <a:rPr lang="en-US" sz="1600" dirty="0"/>
              <a:t>The samples offer organizing structures for addressing the grade-level expectations (GLEs), evidence outcomes (EOs) and 21st century skills that build students' mastery of the standards at each grade level. </a:t>
            </a:r>
            <a:endParaRPr lang="en-US" sz="1600" dirty="0" smtClean="0"/>
          </a:p>
          <a:p>
            <a:pPr marL="461963" lvl="1" indent="-342900">
              <a:buClr>
                <a:schemeClr val="accent4">
                  <a:lumMod val="75000"/>
                </a:schemeClr>
              </a:buClr>
              <a:buFont typeface="Wingdings" pitchFamily="2" charset="2"/>
              <a:buChar char="§"/>
              <a:tabLst>
                <a:tab pos="514350" algn="l"/>
              </a:tabLst>
            </a:pPr>
            <a:r>
              <a:rPr lang="en-US" sz="2000" dirty="0" smtClean="0"/>
              <a:t>Design </a:t>
            </a:r>
            <a:r>
              <a:rPr lang="en-US" sz="2000" dirty="0"/>
              <a:t>reflects emphasis on concepts and content in </a:t>
            </a:r>
            <a:r>
              <a:rPr lang="en-US" sz="2000" dirty="0" smtClean="0"/>
              <a:t>Colorado Academic Standards</a:t>
            </a:r>
            <a:endParaRPr lang="en-US" sz="2000" dirty="0"/>
          </a:p>
          <a:p>
            <a:pPr marL="812800" lvl="2" indent="-406400">
              <a:buClr>
                <a:schemeClr val="accent1">
                  <a:lumMod val="75000"/>
                </a:schemeClr>
              </a:buClr>
              <a:buFont typeface="Arial" pitchFamily="34" charset="0"/>
              <a:buChar char="•"/>
            </a:pPr>
            <a:r>
              <a:rPr lang="en-US" sz="1600" dirty="0"/>
              <a:t>Centers around ideas</a:t>
            </a:r>
          </a:p>
          <a:p>
            <a:pPr marL="812800" lvl="2" indent="-406400">
              <a:buClr>
                <a:schemeClr val="accent1">
                  <a:lumMod val="75000"/>
                </a:schemeClr>
              </a:buClr>
              <a:buFont typeface="Arial" pitchFamily="34" charset="0"/>
              <a:buChar char="•"/>
            </a:pPr>
            <a:r>
              <a:rPr lang="en-US" sz="1600" dirty="0"/>
              <a:t>Supports teaching to greater intellectual depth</a:t>
            </a:r>
          </a:p>
          <a:p>
            <a:pPr marL="812800" lvl="2" indent="-406400">
              <a:buClr>
                <a:schemeClr val="accent1">
                  <a:lumMod val="75000"/>
                </a:schemeClr>
              </a:buClr>
              <a:buFont typeface="Arial" pitchFamily="34" charset="0"/>
              <a:buChar char="•"/>
            </a:pPr>
            <a:r>
              <a:rPr lang="en-US" sz="1600" dirty="0"/>
              <a:t>Emphasizes knowledge TRANSFER and </a:t>
            </a:r>
            <a:r>
              <a:rPr lang="en-US" sz="1600" dirty="0" smtClean="0"/>
              <a:t>APPLICATION</a:t>
            </a:r>
          </a:p>
          <a:p>
            <a:pPr marL="1087120" lvl="3" indent="-406400">
              <a:buClr>
                <a:schemeClr val="accent1">
                  <a:lumMod val="75000"/>
                </a:schemeClr>
              </a:buClr>
              <a:buFont typeface="Arial" pitchFamily="34" charset="0"/>
              <a:buChar char="•"/>
            </a:pPr>
            <a:r>
              <a:rPr lang="en-US" sz="1400" dirty="0" smtClean="0"/>
              <a:t>Generalizations (Big understandings) transfer</a:t>
            </a:r>
          </a:p>
          <a:p>
            <a:pPr marL="1087120" lvl="3" indent="-406400">
              <a:buClr>
                <a:schemeClr val="accent1">
                  <a:lumMod val="75000"/>
                </a:schemeClr>
              </a:buClr>
              <a:buFont typeface="Arial" pitchFamily="34" charset="0"/>
              <a:buChar char="•"/>
            </a:pPr>
            <a:r>
              <a:rPr lang="en-US" sz="1400" dirty="0" smtClean="0"/>
              <a:t>Concepts transfer</a:t>
            </a:r>
          </a:p>
          <a:p>
            <a:pPr marL="1087120" lvl="3" indent="-406400">
              <a:buClr>
                <a:schemeClr val="accent1">
                  <a:lumMod val="75000"/>
                </a:schemeClr>
              </a:buClr>
              <a:buFont typeface="Arial" pitchFamily="34" charset="0"/>
              <a:buChar char="•"/>
            </a:pPr>
            <a:r>
              <a:rPr lang="en-US" sz="1400" dirty="0" smtClean="0"/>
              <a:t>Skills transfer</a:t>
            </a:r>
            <a:endParaRPr lang="en-US" sz="1400" dirty="0"/>
          </a:p>
          <a:p>
            <a:pPr>
              <a:buClr>
                <a:srgbClr val="ABC178"/>
              </a:buClr>
            </a:pPr>
            <a:r>
              <a:rPr lang="en-US" sz="2000" dirty="0"/>
              <a:t>Design reflects feedback from educators across the state </a:t>
            </a:r>
            <a:r>
              <a:rPr lang="en-US" sz="2000" dirty="0" smtClean="0"/>
              <a:t>with technical </a:t>
            </a:r>
            <a:r>
              <a:rPr lang="en-US" sz="2000" dirty="0"/>
              <a:t>assistance from Dr. Lynn Erickson</a:t>
            </a:r>
          </a:p>
          <a:p>
            <a:pPr marL="806450" lvl="2" indent="-406400">
              <a:buClr>
                <a:schemeClr val="accent1">
                  <a:lumMod val="75000"/>
                </a:schemeClr>
              </a:buClr>
              <a:buFont typeface="Arial" pitchFamily="34" charset="0"/>
              <a:buChar char="•"/>
            </a:pPr>
            <a:r>
              <a:rPr lang="en-US" sz="1600" dirty="0"/>
              <a:t>This is Colorado’s Template!</a:t>
            </a:r>
          </a:p>
          <a:p>
            <a:endParaRPr lang="en-US" dirty="0"/>
          </a:p>
        </p:txBody>
      </p:sp>
    </p:spTree>
    <p:extLst>
      <p:ext uri="{BB962C8B-B14F-4D97-AF65-F5344CB8AC3E}">
        <p14:creationId xmlns:p14="http://schemas.microsoft.com/office/powerpoint/2010/main" xmlns="" val="290269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871" y="685800"/>
            <a:ext cx="8867104" cy="548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5597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Colorado’s District Sample Curriculum Project</a:t>
            </a:r>
          </a:p>
        </p:txBody>
      </p:sp>
      <p:sp>
        <p:nvSpPr>
          <p:cNvPr id="3" name="Content Placeholder 2"/>
          <p:cNvSpPr>
            <a:spLocks noGrp="1"/>
          </p:cNvSpPr>
          <p:nvPr>
            <p:ph idx="1"/>
          </p:nvPr>
        </p:nvSpPr>
        <p:spPr>
          <a:xfrm>
            <a:off x="304800" y="1524000"/>
            <a:ext cx="8229600" cy="4525963"/>
          </a:xfrm>
        </p:spPr>
        <p:txBody>
          <a:bodyPr/>
          <a:lstStyle/>
          <a:p>
            <a:pPr marL="45720" indent="0">
              <a:buNone/>
            </a:pPr>
            <a:r>
              <a:rPr lang="en-US" sz="2000" b="1" dirty="0" smtClean="0"/>
              <a:t>Next Steps:</a:t>
            </a:r>
          </a:p>
          <a:p>
            <a:pPr marL="45720" indent="0">
              <a:buNone/>
            </a:pPr>
            <a:endParaRPr lang="en-US" sz="2000" b="1" dirty="0" smtClean="0"/>
          </a:p>
          <a:p>
            <a:pPr marL="60325" lvl="1" indent="0">
              <a:buNone/>
            </a:pPr>
            <a:r>
              <a:rPr lang="en-US" sz="1800" b="1" dirty="0" smtClean="0"/>
              <a:t>Phase Three</a:t>
            </a:r>
            <a:r>
              <a:rPr lang="en-US" sz="1800" dirty="0" smtClean="0"/>
              <a:t>:</a:t>
            </a:r>
          </a:p>
          <a:p>
            <a:pPr marL="346075" lvl="1" indent="-285750">
              <a:buFont typeface="Wingdings" pitchFamily="2" charset="2"/>
              <a:buChar char="§"/>
            </a:pPr>
            <a:r>
              <a:rPr lang="en-US" sz="1600" dirty="0" smtClean="0"/>
              <a:t>Develop an instructional-unit template for all subjects and grades </a:t>
            </a:r>
          </a:p>
          <a:p>
            <a:pPr marL="346075" lvl="1" indent="-285750">
              <a:buFont typeface="Wingdings" pitchFamily="2" charset="2"/>
              <a:buChar char="§"/>
            </a:pPr>
            <a:r>
              <a:rPr lang="en-US" sz="1600" dirty="0" smtClean="0"/>
              <a:t>Work with Colorado educators to create unit samples for all subjects and grades based on select unit overviews</a:t>
            </a:r>
          </a:p>
          <a:p>
            <a:pPr marL="346075" lvl="1" indent="-285750">
              <a:buFont typeface="Wingdings" pitchFamily="2" charset="2"/>
              <a:buChar char="§"/>
            </a:pPr>
            <a:r>
              <a:rPr lang="en-US" sz="1600" dirty="0" smtClean="0"/>
              <a:t>Three-four day workshops in late July and early August</a:t>
            </a:r>
          </a:p>
          <a:p>
            <a:pPr marL="346075" lvl="1" indent="-285750">
              <a:buFont typeface="Wingdings" pitchFamily="2" charset="2"/>
              <a:buChar char="§"/>
            </a:pPr>
            <a:r>
              <a:rPr lang="en-US" sz="1600" dirty="0" smtClean="0"/>
              <a:t>Look for the participation application on the Standards and Instructional Support website in late spring</a:t>
            </a:r>
          </a:p>
          <a:p>
            <a:pPr marL="365760" lvl="1" indent="0">
              <a:buNone/>
            </a:pPr>
            <a:endParaRPr lang="en-US" sz="2000" dirty="0"/>
          </a:p>
          <a:p>
            <a:pPr marL="45720" indent="0">
              <a:buNone/>
            </a:pPr>
            <a:endParaRPr lang="en-US" dirty="0" smtClean="0"/>
          </a:p>
          <a:p>
            <a:pPr marL="45720" indent="0">
              <a:buNone/>
            </a:pPr>
            <a:endParaRPr lang="en-US" dirty="0"/>
          </a:p>
        </p:txBody>
      </p:sp>
      <p:sp>
        <p:nvSpPr>
          <p:cNvPr id="5" name="Rectangle 4"/>
          <p:cNvSpPr/>
          <p:nvPr/>
        </p:nvSpPr>
        <p:spPr>
          <a:xfrm>
            <a:off x="310116" y="2133600"/>
            <a:ext cx="8077200" cy="2133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241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61950" y="609600"/>
            <a:ext cx="8382000" cy="838200"/>
          </a:xfrm>
        </p:spPr>
        <p:txBody>
          <a:bodyPr>
            <a:noAutofit/>
          </a:bodyPr>
          <a:lstStyle/>
          <a:p>
            <a:r>
              <a:rPr lang="en-US" sz="3000" dirty="0" smtClean="0"/>
              <a:t>Colorado’s District Sample Curriculum Project</a:t>
            </a:r>
            <a:r>
              <a:rPr lang="en-US" dirty="0" smtClean="0"/>
              <a:t/>
            </a:r>
            <a:br>
              <a:rPr lang="en-US" dirty="0" smtClean="0"/>
            </a:br>
            <a:endParaRPr lang="en-US" sz="1600" dirty="0">
              <a:latin typeface="Calibri" pitchFamily="34" charset="0"/>
            </a:endParaRPr>
          </a:p>
        </p:txBody>
      </p:sp>
      <p:sp>
        <p:nvSpPr>
          <p:cNvPr id="2" name="Rectangle 1"/>
          <p:cNvSpPr/>
          <p:nvPr/>
        </p:nvSpPr>
        <p:spPr>
          <a:xfrm>
            <a:off x="247650" y="1447800"/>
            <a:ext cx="8534400" cy="3754874"/>
          </a:xfrm>
          <a:prstGeom prst="rect">
            <a:avLst/>
          </a:prstGeom>
        </p:spPr>
        <p:txBody>
          <a:bodyPr wrap="square">
            <a:spAutoFit/>
          </a:bodyPr>
          <a:lstStyle/>
          <a:p>
            <a:r>
              <a:rPr lang="en-US" sz="2000" dirty="0" smtClean="0"/>
              <a:t>Rationale/origins</a:t>
            </a:r>
            <a:endParaRPr lang="en-US" dirty="0" smtClean="0"/>
          </a:p>
          <a:p>
            <a:r>
              <a:rPr lang="en-US" dirty="0"/>
              <a:t>	</a:t>
            </a:r>
            <a:r>
              <a:rPr lang="en-US" dirty="0" smtClean="0"/>
              <a:t>From its beginnings, the field of educators across the state has been the force behind this project. This will continue to be the case as the project and its outcomes are:</a:t>
            </a:r>
          </a:p>
          <a:p>
            <a:pPr marL="742950" lvl="1" indent="-285750">
              <a:buClr>
                <a:schemeClr val="accent4">
                  <a:lumMod val="60000"/>
                  <a:lumOff val="40000"/>
                </a:schemeClr>
              </a:buClr>
              <a:buFont typeface="Wingdings" pitchFamily="2" charset="2"/>
              <a:buChar char="§"/>
            </a:pPr>
            <a:r>
              <a:rPr lang="en-US" sz="1600" b="1" dirty="0" smtClean="0"/>
              <a:t>Driven</a:t>
            </a:r>
            <a:r>
              <a:rPr lang="en-US" sz="1600" dirty="0" smtClean="0"/>
              <a:t> by the field</a:t>
            </a:r>
          </a:p>
          <a:p>
            <a:pPr marL="742950" lvl="1" indent="-285750">
              <a:buClr>
                <a:schemeClr val="accent4">
                  <a:lumMod val="60000"/>
                  <a:lumOff val="40000"/>
                </a:schemeClr>
              </a:buClr>
              <a:buFont typeface="Wingdings" pitchFamily="2" charset="2"/>
              <a:buChar char="§"/>
            </a:pPr>
            <a:r>
              <a:rPr lang="en-US" sz="1600" b="1" dirty="0" smtClean="0"/>
              <a:t>Generated</a:t>
            </a:r>
            <a:r>
              <a:rPr lang="en-US" sz="1600" dirty="0" smtClean="0"/>
              <a:t> by the field</a:t>
            </a:r>
          </a:p>
          <a:p>
            <a:pPr marL="742950" lvl="1" indent="-285750">
              <a:buClr>
                <a:schemeClr val="accent4">
                  <a:lumMod val="60000"/>
                  <a:lumOff val="40000"/>
                </a:schemeClr>
              </a:buClr>
              <a:buFont typeface="Wingdings" pitchFamily="2" charset="2"/>
              <a:buChar char="§"/>
            </a:pPr>
            <a:r>
              <a:rPr lang="en-US" sz="1600" b="1" dirty="0" smtClean="0"/>
              <a:t>Relevant</a:t>
            </a:r>
            <a:r>
              <a:rPr lang="en-US" sz="1600" dirty="0" smtClean="0"/>
              <a:t> to the field</a:t>
            </a:r>
            <a:endParaRPr lang="en-US" sz="1600" dirty="0"/>
          </a:p>
          <a:p>
            <a:pPr lvl="1">
              <a:buClr>
                <a:schemeClr val="accent4">
                  <a:lumMod val="60000"/>
                  <a:lumOff val="40000"/>
                </a:schemeClr>
              </a:buClr>
            </a:pPr>
            <a:endParaRPr lang="en-US" dirty="0"/>
          </a:p>
          <a:p>
            <a:r>
              <a:rPr lang="en-US" dirty="0" smtClean="0"/>
              <a:t>	As </a:t>
            </a:r>
            <a:r>
              <a:rPr lang="en-US" dirty="0"/>
              <a:t>the next step in standards support for the state, the project is oriented around three fundamental goals: </a:t>
            </a:r>
          </a:p>
          <a:p>
            <a:pPr marL="742950" lvl="1" indent="-285750">
              <a:buClr>
                <a:srgbClr val="ABC178"/>
              </a:buClr>
              <a:buFont typeface="Wingdings" pitchFamily="2" charset="2"/>
              <a:buChar char="§"/>
            </a:pPr>
            <a:r>
              <a:rPr lang="en-US" sz="1600" b="1" dirty="0" smtClean="0"/>
              <a:t>Facilitating </a:t>
            </a:r>
            <a:r>
              <a:rPr lang="en-US" sz="1600" b="1" dirty="0"/>
              <a:t>successful </a:t>
            </a:r>
            <a:r>
              <a:rPr lang="en-US" sz="1600" dirty="0"/>
              <a:t>implementation of the </a:t>
            </a:r>
            <a:r>
              <a:rPr lang="en-US" sz="1600" dirty="0" smtClean="0"/>
              <a:t>CAS</a:t>
            </a:r>
            <a:endParaRPr lang="en-US" sz="1600" dirty="0"/>
          </a:p>
          <a:p>
            <a:pPr marL="742950" lvl="1" indent="-285750">
              <a:buClr>
                <a:srgbClr val="ABC178"/>
              </a:buClr>
              <a:buFont typeface="Wingdings" pitchFamily="2" charset="2"/>
              <a:buChar char="§"/>
            </a:pPr>
            <a:r>
              <a:rPr lang="en-US" sz="1600" b="1" dirty="0"/>
              <a:t>Helping build</a:t>
            </a:r>
            <a:r>
              <a:rPr lang="en-US" sz="1600" dirty="0"/>
              <a:t> the capacity of Colorado educators to create curriculum materials based on the standards</a:t>
            </a:r>
          </a:p>
          <a:p>
            <a:pPr marL="742950" lvl="1" indent="-285750">
              <a:buClr>
                <a:srgbClr val="ABC178"/>
              </a:buClr>
              <a:buFont typeface="Wingdings" pitchFamily="2" charset="2"/>
              <a:buChar char="§"/>
            </a:pPr>
            <a:r>
              <a:rPr lang="en-US" sz="1600" b="1" dirty="0"/>
              <a:t>Bringing together</a:t>
            </a:r>
            <a:r>
              <a:rPr lang="en-US" sz="1600" dirty="0"/>
              <a:t> Colorado’s educators to create a variety of samples that reflect the diversity of our school districts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Colorado’s District Sample Curriculum Project</a:t>
            </a:r>
          </a:p>
        </p:txBody>
      </p:sp>
      <p:sp>
        <p:nvSpPr>
          <p:cNvPr id="3" name="Content Placeholder 2"/>
          <p:cNvSpPr>
            <a:spLocks noGrp="1"/>
          </p:cNvSpPr>
          <p:nvPr>
            <p:ph idx="1"/>
          </p:nvPr>
        </p:nvSpPr>
        <p:spPr>
          <a:xfrm>
            <a:off x="304800" y="1524000"/>
            <a:ext cx="8229600" cy="4525963"/>
          </a:xfrm>
        </p:spPr>
        <p:txBody>
          <a:bodyPr/>
          <a:lstStyle/>
          <a:p>
            <a:pPr marL="45720" indent="0">
              <a:buNone/>
            </a:pPr>
            <a:r>
              <a:rPr lang="en-US" sz="2000" dirty="0" smtClean="0"/>
              <a:t>Project phases and major outcomes</a:t>
            </a:r>
          </a:p>
          <a:p>
            <a:pPr marL="45720" indent="0">
              <a:buNone/>
            </a:pPr>
            <a:endParaRPr lang="en-US" sz="2000" dirty="0" smtClean="0"/>
          </a:p>
          <a:p>
            <a:pPr marL="45720" indent="0">
              <a:buNone/>
            </a:pPr>
            <a:r>
              <a:rPr lang="en-US" sz="1800" dirty="0" smtClean="0"/>
              <a:t>Phase One:</a:t>
            </a:r>
          </a:p>
          <a:p>
            <a:pPr marL="342900" indent="-285750">
              <a:buClr>
                <a:srgbClr val="ABC178"/>
              </a:buClr>
            </a:pPr>
            <a:r>
              <a:rPr lang="en-US" sz="1600" dirty="0" smtClean="0"/>
              <a:t>Work with Colorado educators to create unit overview samples based on the CAS for all subjects and grades.</a:t>
            </a:r>
          </a:p>
          <a:p>
            <a:pPr marL="60325" lvl="1" indent="0">
              <a:buNone/>
            </a:pPr>
            <a:r>
              <a:rPr lang="en-US" sz="1800" dirty="0" smtClean="0"/>
              <a:t>Phase Two:</a:t>
            </a:r>
          </a:p>
          <a:p>
            <a:pPr marL="346075" lvl="1" indent="-285750"/>
            <a:r>
              <a:rPr lang="en-US" sz="1600" dirty="0" smtClean="0"/>
              <a:t>Conduct area workshops across the state to build capacity around the process and products associated with the Project</a:t>
            </a:r>
          </a:p>
          <a:p>
            <a:pPr marL="60325" lvl="1" indent="0">
              <a:buNone/>
            </a:pPr>
            <a:r>
              <a:rPr lang="en-US" sz="1800" dirty="0" smtClean="0"/>
              <a:t>Phase Three:</a:t>
            </a:r>
          </a:p>
          <a:p>
            <a:pPr marL="346075" lvl="1" indent="-285750">
              <a:buFont typeface="Wingdings" pitchFamily="2" charset="2"/>
              <a:buChar char="§"/>
            </a:pPr>
            <a:r>
              <a:rPr lang="en-US" sz="1600" dirty="0" smtClean="0"/>
              <a:t>Work with Colorado educators to create units based on the overview samples for all subjects and grades based on select unit overviews </a:t>
            </a:r>
          </a:p>
          <a:p>
            <a:pPr marL="365760" lvl="1" indent="0">
              <a:buNone/>
            </a:pPr>
            <a:endParaRPr lang="en-US" sz="2000" dirty="0"/>
          </a:p>
          <a:p>
            <a:pPr marL="45720" indent="0">
              <a:buNone/>
            </a:pPr>
            <a:endParaRPr lang="en-US" dirty="0" smtClean="0"/>
          </a:p>
          <a:p>
            <a:pPr marL="45720" indent="0">
              <a:buNone/>
            </a:pPr>
            <a:endParaRPr lang="en-US" dirty="0"/>
          </a:p>
        </p:txBody>
      </p:sp>
    </p:spTree>
    <p:extLst>
      <p:ext uri="{BB962C8B-B14F-4D97-AF65-F5344CB8AC3E}">
        <p14:creationId xmlns:p14="http://schemas.microsoft.com/office/powerpoint/2010/main" xmlns="" val="3469818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Colorado’s District Sample Curriculum Project</a:t>
            </a:r>
            <a:endParaRPr lang="en-US" sz="3000" b="1" i="1" dirty="0"/>
          </a:p>
        </p:txBody>
      </p:sp>
      <p:sp>
        <p:nvSpPr>
          <p:cNvPr id="3" name="Content Placeholder 2"/>
          <p:cNvSpPr>
            <a:spLocks noGrp="1"/>
          </p:cNvSpPr>
          <p:nvPr>
            <p:ph idx="1"/>
          </p:nvPr>
        </p:nvSpPr>
        <p:spPr>
          <a:xfrm>
            <a:off x="304800" y="1447800"/>
            <a:ext cx="8382000" cy="4525963"/>
          </a:xfrm>
        </p:spPr>
        <p:txBody>
          <a:bodyPr/>
          <a:lstStyle/>
          <a:p>
            <a:pPr marL="0" indent="0">
              <a:buNone/>
            </a:pPr>
            <a:r>
              <a:rPr lang="en-US" sz="2000" dirty="0" smtClean="0"/>
              <a:t>Phase One outcomes </a:t>
            </a:r>
            <a:endParaRPr lang="en-US" sz="1800" dirty="0" smtClean="0"/>
          </a:p>
          <a:p>
            <a:pPr marL="0" indent="0">
              <a:buNone/>
            </a:pPr>
            <a:r>
              <a:rPr lang="en-US" sz="1800" dirty="0" smtClean="0"/>
              <a:t>Participants</a:t>
            </a:r>
          </a:p>
          <a:p>
            <a:pPr marL="285750" lvl="1" indent="-285750"/>
            <a:r>
              <a:rPr lang="en-US" sz="1600" dirty="0" smtClean="0"/>
              <a:t>500+ educator participants</a:t>
            </a:r>
          </a:p>
          <a:p>
            <a:pPr marL="285750" lvl="1" indent="-285750"/>
            <a:r>
              <a:rPr lang="en-US" sz="1600" dirty="0" smtClean="0"/>
              <a:t>47 of 64 counties represented </a:t>
            </a:r>
          </a:p>
          <a:p>
            <a:pPr marL="285750" lvl="1" indent="-285750"/>
            <a:r>
              <a:rPr lang="en-US" sz="1600" dirty="0" smtClean="0"/>
              <a:t>61 of 178 districts represented </a:t>
            </a:r>
          </a:p>
          <a:p>
            <a:pPr marL="0" indent="0">
              <a:buNone/>
            </a:pPr>
            <a:r>
              <a:rPr lang="en-US" sz="1800" dirty="0" smtClean="0"/>
              <a:t>Products</a:t>
            </a:r>
          </a:p>
          <a:p>
            <a:pPr marL="285750" lvl="1" indent="-285750"/>
            <a:r>
              <a:rPr lang="en-US" sz="1600" dirty="0" smtClean="0"/>
              <a:t>670 unit overviews- all content areas (k-12) and STEM (1</a:t>
            </a:r>
            <a:r>
              <a:rPr lang="en-US" sz="1600" baseline="30000" dirty="0" smtClean="0"/>
              <a:t>st</a:t>
            </a:r>
            <a:r>
              <a:rPr lang="en-US" sz="1600" dirty="0" smtClean="0"/>
              <a:t>, 8</a:t>
            </a:r>
            <a:r>
              <a:rPr lang="en-US" sz="1600" baseline="30000" dirty="0" smtClean="0"/>
              <a:t>th</a:t>
            </a:r>
            <a:r>
              <a:rPr lang="en-US" sz="1600" dirty="0" smtClean="0"/>
              <a:t>, </a:t>
            </a:r>
            <a:r>
              <a:rPr lang="en-US" sz="1600" dirty="0"/>
              <a:t>h</a:t>
            </a:r>
            <a:r>
              <a:rPr lang="en-US" sz="1600" dirty="0" smtClean="0"/>
              <a:t>igh school)</a:t>
            </a:r>
          </a:p>
          <a:p>
            <a:pPr marL="285750" lvl="1" indent="-285750"/>
            <a:r>
              <a:rPr lang="en-US" sz="1600" dirty="0" smtClean="0"/>
              <a:t>Coded to the CAS</a:t>
            </a:r>
          </a:p>
          <a:p>
            <a:pPr marL="285750" lvl="1" indent="-285750"/>
            <a:r>
              <a:rPr lang="en-US" sz="1600" dirty="0" smtClean="0"/>
              <a:t>Teacher/educator authorship and district affiliation on every page of unit overviews</a:t>
            </a:r>
          </a:p>
          <a:p>
            <a:pPr marL="0" indent="0">
              <a:buNone/>
            </a:pPr>
            <a:r>
              <a:rPr lang="en-US" sz="1800" dirty="0" smtClean="0"/>
              <a:t>Postings</a:t>
            </a:r>
          </a:p>
          <a:p>
            <a:pPr marL="285750" lvl="1" indent="-285750"/>
            <a:r>
              <a:rPr lang="en-US" sz="1600" dirty="0" smtClean="0"/>
              <a:t>January 31</a:t>
            </a:r>
            <a:r>
              <a:rPr lang="en-US" sz="1600" baseline="30000" dirty="0" smtClean="0"/>
              <a:t>st</a:t>
            </a:r>
            <a:r>
              <a:rPr lang="en-US" sz="1600" dirty="0" smtClean="0"/>
              <a:t>- Standards and Instructional website-Individual content area and Sample Curriculum Project webpages</a:t>
            </a:r>
          </a:p>
          <a:p>
            <a:pPr marL="285750" lvl="1" indent="-285750"/>
            <a:r>
              <a:rPr lang="en-US" sz="1600" dirty="0" smtClean="0"/>
              <a:t>Coming months eNet Colorado access (DREAM Marketplace) </a:t>
            </a:r>
          </a:p>
          <a:p>
            <a:endParaRPr lang="en-US" sz="1200" dirty="0" smtClean="0"/>
          </a:p>
          <a:p>
            <a:pPr lvl="1"/>
            <a:endParaRPr lang="en-US" sz="2400" dirty="0" smtClean="0"/>
          </a:p>
        </p:txBody>
      </p:sp>
    </p:spTree>
    <p:extLst>
      <p:ext uri="{BB962C8B-B14F-4D97-AF65-F5344CB8AC3E}">
        <p14:creationId xmlns:p14="http://schemas.microsoft.com/office/powerpoint/2010/main" xmlns="" val="132685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3000" dirty="0"/>
              <a:t>Colorado’s District Sample Curriculum Project</a:t>
            </a:r>
          </a:p>
        </p:txBody>
      </p:sp>
      <p:sp>
        <p:nvSpPr>
          <p:cNvPr id="3" name="Content Placeholder 2"/>
          <p:cNvSpPr>
            <a:spLocks noGrp="1"/>
          </p:cNvSpPr>
          <p:nvPr>
            <p:ph idx="1"/>
          </p:nvPr>
        </p:nvSpPr>
        <p:spPr>
          <a:xfrm>
            <a:off x="381000" y="1447800"/>
            <a:ext cx="8229600" cy="4525963"/>
          </a:xfrm>
        </p:spPr>
        <p:txBody>
          <a:bodyPr/>
          <a:lstStyle/>
          <a:p>
            <a:pPr marL="45720" indent="0">
              <a:buNone/>
            </a:pPr>
            <a:r>
              <a:rPr lang="en-US" sz="2000" dirty="0" smtClean="0"/>
              <a:t>Sample unit overviews</a:t>
            </a:r>
          </a:p>
          <a:p>
            <a:pPr marL="45720" indent="0">
              <a:buNone/>
            </a:pPr>
            <a:r>
              <a:rPr lang="en-US" sz="1800" dirty="0"/>
              <a:t>The Colorado Department of Education (CDE) defines curriculum as an organized plan of instruction for engaging students in mastering the </a:t>
            </a:r>
            <a:r>
              <a:rPr lang="en-US" sz="1800" dirty="0" smtClean="0"/>
              <a:t>standards.</a:t>
            </a:r>
          </a:p>
          <a:p>
            <a:pPr marL="45720" indent="0">
              <a:buNone/>
            </a:pPr>
            <a:r>
              <a:rPr lang="en-US" sz="1800" dirty="0" smtClean="0"/>
              <a:t>The </a:t>
            </a:r>
            <a:r>
              <a:rPr lang="en-US" sz="1800" dirty="0"/>
              <a:t>samples:</a:t>
            </a:r>
          </a:p>
          <a:p>
            <a:pPr marL="605790" lvl="1" indent="-241300">
              <a:tabLst>
                <a:tab pos="514350" algn="l"/>
              </a:tabLst>
            </a:pPr>
            <a:r>
              <a:rPr lang="en-US" sz="1600" dirty="0"/>
              <a:t>Represent the translation of the CAS into unit overviews for all (10) content </a:t>
            </a:r>
            <a:r>
              <a:rPr lang="en-US" sz="1600" dirty="0" smtClean="0"/>
              <a:t>areas</a:t>
            </a:r>
          </a:p>
          <a:p>
            <a:pPr marL="605790" lvl="1" indent="-241300">
              <a:tabLst>
                <a:tab pos="514350" algn="l"/>
              </a:tabLst>
            </a:pPr>
            <a:r>
              <a:rPr lang="en-US" sz="1600" dirty="0" smtClean="0"/>
              <a:t>Illuminate </a:t>
            </a:r>
            <a:r>
              <a:rPr lang="en-US" sz="1600" dirty="0"/>
              <a:t>possibilities for sequencing grade-level </a:t>
            </a:r>
            <a:r>
              <a:rPr lang="en-US" sz="1600" dirty="0" smtClean="0"/>
              <a:t>expectations (GLEs) and </a:t>
            </a:r>
            <a:r>
              <a:rPr lang="en-US" sz="1600" dirty="0"/>
              <a:t>content-specific standards across courses/years </a:t>
            </a:r>
          </a:p>
          <a:p>
            <a:pPr marL="605790" lvl="1" indent="-241300">
              <a:tabLst>
                <a:tab pos="514350" algn="l"/>
              </a:tabLst>
            </a:pPr>
            <a:r>
              <a:rPr lang="en-US" sz="1600" dirty="0"/>
              <a:t>Offer one possible foundation for exploring standards-based unit and lesson-plan development </a:t>
            </a:r>
          </a:p>
          <a:p>
            <a:pPr marL="45720" indent="0">
              <a:buNone/>
            </a:pPr>
            <a:r>
              <a:rPr lang="en-US" sz="2000" dirty="0" smtClean="0"/>
              <a:t>A closer look  </a:t>
            </a:r>
            <a:r>
              <a:rPr lang="en-US" sz="1800" dirty="0" smtClean="0"/>
              <a:t>at a 4</a:t>
            </a:r>
            <a:r>
              <a:rPr lang="en-US" sz="1800" baseline="30000" dirty="0" smtClean="0"/>
              <a:t>th</a:t>
            </a:r>
            <a:r>
              <a:rPr lang="en-US" sz="1800" dirty="0" smtClean="0"/>
              <a:t> Grade social studies to:</a:t>
            </a:r>
          </a:p>
          <a:p>
            <a:pPr marL="605790" lvl="1" indent="-241300"/>
            <a:r>
              <a:rPr lang="en-US" sz="1600" dirty="0" smtClean="0"/>
              <a:t>Highlight major components of the template</a:t>
            </a:r>
          </a:p>
          <a:p>
            <a:pPr marL="605790" lvl="1" indent="-241300"/>
            <a:r>
              <a:rPr lang="en-US" sz="1600" dirty="0" smtClean="0"/>
              <a:t>Explain key terms </a:t>
            </a:r>
          </a:p>
          <a:p>
            <a:pPr marL="605790" lvl="1" indent="-241300"/>
            <a:r>
              <a:rPr lang="en-US" sz="1600" dirty="0" smtClean="0"/>
              <a:t>Offer possible uses for the samples</a:t>
            </a:r>
          </a:p>
          <a:p>
            <a:pPr marL="45720" indent="0">
              <a:buNone/>
            </a:pPr>
            <a:endParaRPr lang="en-US" sz="1600" dirty="0" smtClean="0"/>
          </a:p>
          <a:p>
            <a:pPr marL="45720" indent="0">
              <a:buNone/>
            </a:pPr>
            <a:endParaRPr lang="en-US" sz="2000" dirty="0" smtClean="0"/>
          </a:p>
          <a:p>
            <a:pPr marL="45720" indent="0">
              <a:buNone/>
            </a:pPr>
            <a:endParaRPr lang="en-US" sz="2000" dirty="0"/>
          </a:p>
        </p:txBody>
      </p:sp>
    </p:spTree>
    <p:extLst>
      <p:ext uri="{BB962C8B-B14F-4D97-AF65-F5344CB8AC3E}">
        <p14:creationId xmlns:p14="http://schemas.microsoft.com/office/powerpoint/2010/main" xmlns="" val="545854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609600"/>
            <a:ext cx="8991599" cy="5715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152400" y="1295400"/>
            <a:ext cx="7086600" cy="19050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81000" y="2362200"/>
            <a:ext cx="4572000" cy="5334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4495800" y="2286000"/>
            <a:ext cx="2667000" cy="53340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SS09-GR.4-S.3-GLE.1</a:t>
            </a:r>
            <a:endParaRPr lang="en-US" b="1" dirty="0">
              <a:solidFill>
                <a:schemeClr val="tx1"/>
              </a:solidFill>
            </a:endParaRPr>
          </a:p>
        </p:txBody>
      </p:sp>
      <p:sp>
        <p:nvSpPr>
          <p:cNvPr id="6" name="Oval 5"/>
          <p:cNvSpPr/>
          <p:nvPr/>
        </p:nvSpPr>
        <p:spPr>
          <a:xfrm>
            <a:off x="7162800" y="2362200"/>
            <a:ext cx="1219200" cy="304800"/>
          </a:xfrm>
          <a:prstGeom prst="ellipse">
            <a:avLst/>
          </a:prstGeom>
          <a:noFill/>
          <a:ln w="76200"/>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9833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t="37333" r="49153" b="14667"/>
          <a:stretch>
            <a:fillRect/>
          </a:stretch>
        </p:blipFill>
        <p:spPr bwMode="auto">
          <a:xfrm>
            <a:off x="1" y="685800"/>
            <a:ext cx="9143999" cy="5486401"/>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98337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l="44915" t="37333" r="2121" b="14667"/>
          <a:stretch>
            <a:fillRect/>
          </a:stretch>
        </p:blipFill>
        <p:spPr bwMode="auto">
          <a:xfrm>
            <a:off x="0" y="685800"/>
            <a:ext cx="9525000" cy="5486401"/>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98337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533400"/>
            <a:ext cx="8991599" cy="5715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152400" y="1295400"/>
            <a:ext cx="7086600" cy="1905000"/>
          </a:xfrm>
          <a:prstGeom prst="rect">
            <a:avLst/>
          </a:prstGeom>
          <a:noFill/>
          <a:ln w="76200">
            <a:solidFill>
              <a:srgbClr val="197A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81000" y="2362200"/>
            <a:ext cx="4572000" cy="53340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4495800" y="2286000"/>
            <a:ext cx="2667000" cy="533400"/>
          </a:xfrm>
          <a:prstGeom prst="left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tx1"/>
                </a:solidFill>
              </a:rPr>
              <a:t>SS09-GR.4-S.3-GLE.1</a:t>
            </a:r>
            <a:endParaRPr lang="en-US" b="1" dirty="0">
              <a:solidFill>
                <a:schemeClr val="tx1"/>
              </a:solidFill>
            </a:endParaRPr>
          </a:p>
        </p:txBody>
      </p:sp>
      <p:sp>
        <p:nvSpPr>
          <p:cNvPr id="6" name="Oval 5"/>
          <p:cNvSpPr/>
          <p:nvPr/>
        </p:nvSpPr>
        <p:spPr>
          <a:xfrm>
            <a:off x="7162800" y="2362200"/>
            <a:ext cx="1219200" cy="304800"/>
          </a:xfrm>
          <a:prstGeom prst="ellipse">
            <a:avLst/>
          </a:prstGeom>
          <a:noFill/>
          <a:ln w="76200"/>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Rectangle 6"/>
          <p:cNvSpPr/>
          <p:nvPr/>
        </p:nvSpPr>
        <p:spPr>
          <a:xfrm>
            <a:off x="152400" y="5181600"/>
            <a:ext cx="8534400" cy="990600"/>
          </a:xfrm>
          <a:prstGeom prst="rect">
            <a:avLst/>
          </a:prstGeom>
          <a:noFill/>
          <a:ln w="76200">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9833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Curriculum Development Course-at-a-glance&amp;quot;&quot;/&gt;&lt;property id=&quot;20307&quot; value=&quot;443&quot;/&gt;&lt;/object&gt;&lt;object type=&quot;3&quot; unique_id=&quot;10004&quot;&gt;&lt;property id=&quot;20148&quot; value=&quot;5&quot;/&gt;&lt;property id=&quot;20300&quot; value=&quot;Slide 2 - &amp;quot;Too Small/Too Big&amp;quot;&quot;/&gt;&lt;property id=&quot;20307&quot; value=&quot;444&quot;/&gt;&lt;/object&gt;&lt;object type=&quot;3&quot; unique_id=&quot;10005&quot;&gt;&lt;property id=&quot;20148&quot; value=&quot;5&quot;/&gt;&lt;property id=&quot;20300&quot; value=&quot;Slide 3 - &amp;quot;Selecting Units&amp;quot;&quot;/&gt;&lt;property id=&quot;20307&quot; value=&quot;445&quot;/&gt;&lt;/object&gt;&lt;object type=&quot;3&quot; unique_id=&quot;10006&quot;&gt;&lt;property id=&quot;20148&quot; value=&quot;5&quot;/&gt;&lt;property id=&quot;20300&quot; value=&quot;Slide 4 - &amp;quot;Sample Year-at-a-Glance&amp;quot;&quot;/&gt;&lt;property id=&quot;20307&quot; value=&quot;448&quot;/&gt;&lt;/object&gt;&lt;object type=&quot;3&quot; unique_id=&quot;10007&quot;&gt;&lt;property id=&quot;20148&quot; value=&quot;5&quot;/&gt;&lt;property id=&quot;20300&quot; value=&quot;Slide 5&quot;/&gt;&lt;property id=&quot;20307&quot; value=&quot;451&quot;/&gt;&lt;/object&gt;&lt;object type=&quot;3&quot; unique_id=&quot;10008&quot;&gt;&lt;property id=&quot;20148&quot; value=&quot;5&quot;/&gt;&lt;property id=&quot;20300&quot; value=&quot;Slide 6&quot;/&gt;&lt;property id=&quot;20307&quot; value=&quot;419&quot;/&gt;&lt;/object&gt;&lt;object type=&quot;3&quot; unique_id=&quot;10009&quot;&gt;&lt;property id=&quot;20148&quot; value=&quot;5&quot;/&gt;&lt;property id=&quot;20300&quot; value=&quot;Slide 7 - &amp;quot;Year at-a-Glance&amp;quot;&quot;/&gt;&lt;property id=&quot;20307&quot; value=&quot;449&quot;/&gt;&lt;/object&gt;&lt;object type=&quot;3&quot; unique_id=&quot;10010&quot;&gt;&lt;property id=&quot;20148&quot; value=&quot;5&quot;/&gt;&lt;property id=&quot;20300&quot; value=&quot;Slide 8 - &amp;quot;Sample Unit Overview&amp;quot;&quot;/&gt;&lt;property id=&quot;20307&quot; value=&quot;446&quot;/&gt;&lt;/object&gt;&lt;object type=&quot;3&quot; unique_id=&quot;10011&quot;&gt;&lt;property id=&quot;20148&quot; value=&quot;5&quot;/&gt;&lt;property id=&quot;20300&quot; value=&quot;Slide 9 - &amp;quot;Sample Unit&amp;quot;&quot;/&gt;&lt;property id=&quot;20307&quot; value=&quot;450&quot;/&gt;&lt;/object&gt;&lt;object type=&quot;3&quot; unique_id=&quot;10012&quot;&gt;&lt;property id=&quot;20148&quot; value=&quot;5&quot;/&gt;&lt;property id=&quot;20300&quot; value=&quot;Slide 10&quot;/&gt;&lt;property id=&quot;20307&quot; value=&quot;435&quot;/&gt;&lt;/object&gt;&lt;object type=&quot;3&quot; unique_id=&quot;10013&quot;&gt;&lt;property id=&quot;20148&quot; value=&quot;5&quot;/&gt;&lt;property id=&quot;20300&quot; value=&quot;Slide 11&quot;/&gt;&lt;property id=&quot;20307&quot; value=&quot;420&quot;/&gt;&lt;/object&gt;&lt;object type=&quot;3&quot; unique_id=&quot;10014&quot;&gt;&lt;property id=&quot;20148&quot; value=&quot;5&quot;/&gt;&lt;property id=&quot;20300&quot; value=&quot;Slide 12&quot;/&gt;&lt;property id=&quot;20307&quot; value=&quot;442&quot;/&gt;&lt;/object&gt;&lt;/object&gt;&lt;object type=&quot;8&quot; unique_id=&quot;10028&quot;&gt;&lt;/object&gt;&lt;/object&gt;&lt;/database&gt;"/>
  <p:tag name="MMPROD_NEXTUNIQUEID" val="10009"/>
  <p:tag name="SECTOMILLISECCONVERTED" val="1"/>
</p:tagLst>
</file>

<file path=ppt/theme/theme1.xml><?xml version="1.0" encoding="utf-8"?>
<a:theme xmlns:a="http://schemas.openxmlformats.org/drawingml/2006/main" name="1_Standards theme">
  <a:themeElements>
    <a:clrScheme name="SIPalette">
      <a:dk1>
        <a:sysClr val="windowText" lastClr="000000"/>
      </a:dk1>
      <a:lt1>
        <a:sysClr val="window" lastClr="FFFFFF"/>
      </a:lt1>
      <a:dk2>
        <a:srgbClr val="A4A3A8"/>
      </a:dk2>
      <a:lt2>
        <a:srgbClr val="DEDAE3"/>
      </a:lt2>
      <a:accent1>
        <a:srgbClr val="197A9B"/>
      </a:accent1>
      <a:accent2>
        <a:srgbClr val="7BA79D"/>
      </a:accent2>
      <a:accent3>
        <a:srgbClr val="71769D"/>
      </a:accent3>
      <a:accent4>
        <a:srgbClr val="ABC178"/>
      </a:accent4>
      <a:accent5>
        <a:srgbClr val="907266"/>
      </a:accent5>
      <a:accent6>
        <a:srgbClr val="8C8C96"/>
      </a:accent6>
      <a:hlink>
        <a:srgbClr val="3333FF"/>
      </a:hlink>
      <a:folHlink>
        <a:srgbClr val="932968"/>
      </a:folHlink>
    </a:clrScheme>
    <a:fontScheme name="CDEFonts">
      <a:majorFont>
        <a:latin typeface="Palatino Linotype"/>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11236</TotalTime>
  <Words>458</Words>
  <Application>Microsoft Office PowerPoint</Application>
  <PresentationFormat>On-screen Show (4:3)</PresentationFormat>
  <Paragraphs>80</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1_Standards theme</vt:lpstr>
      <vt:lpstr>Slide 1</vt:lpstr>
      <vt:lpstr>Colorado’s District Sample Curriculum Project </vt:lpstr>
      <vt:lpstr>Colorado’s District Sample Curriculum Project</vt:lpstr>
      <vt:lpstr>Colorado’s District Sample Curriculum Project</vt:lpstr>
      <vt:lpstr>Colorado’s District Sample Curriculum Project</vt:lpstr>
      <vt:lpstr>Slide 6</vt:lpstr>
      <vt:lpstr>Slide 7</vt:lpstr>
      <vt:lpstr>Slide 8</vt:lpstr>
      <vt:lpstr>Slide 9</vt:lpstr>
      <vt:lpstr>Slide 10</vt:lpstr>
      <vt:lpstr>Slide 11</vt:lpstr>
      <vt:lpstr>Slide 12</vt:lpstr>
      <vt:lpstr>Slide 13</vt:lpstr>
      <vt:lpstr>Colorado’s District Sample Curriculum Project</vt:lpstr>
      <vt:lpstr>Slide 15</vt:lpstr>
      <vt:lpstr>Colorado’s District Sample Curriculum Project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 Gates</dc:creator>
  <cp:lastModifiedBy>Huffman_A</cp:lastModifiedBy>
  <cp:revision>444</cp:revision>
  <cp:lastPrinted>2013-01-22T17:12:42Z</cp:lastPrinted>
  <dcterms:created xsi:type="dcterms:W3CDTF">2013-02-18T20:21:45Z</dcterms:created>
  <dcterms:modified xsi:type="dcterms:W3CDTF">2013-03-01T17:38:02Z</dcterms:modified>
</cp:coreProperties>
</file>