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Default Extension="xlsx" ContentType="application/vnd.openxmlformats-officedocument.spreadsheetml.sheet"/>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2"/>
  </p:notesMasterIdLst>
  <p:handoutMasterIdLst>
    <p:handoutMasterId r:id="rId13"/>
  </p:handoutMasterIdLst>
  <p:sldIdLst>
    <p:sldId id="488" r:id="rId2"/>
    <p:sldId id="475" r:id="rId3"/>
    <p:sldId id="477" r:id="rId4"/>
    <p:sldId id="479" r:id="rId5"/>
    <p:sldId id="480" r:id="rId6"/>
    <p:sldId id="489" r:id="rId7"/>
    <p:sldId id="484" r:id="rId8"/>
    <p:sldId id="485" r:id="rId9"/>
    <p:sldId id="486" r:id="rId10"/>
    <p:sldId id="487" r:id="rId11"/>
  </p:sldIdLst>
  <p:sldSz cx="9144000" cy="6858000" type="screen4x3"/>
  <p:notesSz cx="6881813" cy="9296400"/>
  <p:custDataLst>
    <p:tags r:id="rId14"/>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00FF"/>
    <a:srgbClr val="197A9B"/>
    <a:srgbClr val="FFFF00"/>
    <a:srgbClr val="FAAB67"/>
    <a:srgbClr val="FAAD00"/>
    <a:srgbClr val="FFC74E"/>
    <a:srgbClr val="0F5871"/>
    <a:srgbClr val="203C73"/>
    <a:srgbClr val="C00000"/>
    <a:srgbClr val="C6EAF6"/>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148" autoAdjust="0"/>
    <p:restoredTop sz="72876" autoAdjust="0"/>
  </p:normalViewPr>
  <p:slideViewPr>
    <p:cSldViewPr>
      <p:cViewPr>
        <p:scale>
          <a:sx n="90" d="100"/>
          <a:sy n="90" d="100"/>
        </p:scale>
        <p:origin x="-2334" y="-120"/>
      </p:cViewPr>
      <p:guideLst>
        <p:guide orient="horz" pos="2160"/>
        <p:guide pos="2880"/>
      </p:guideLst>
    </p:cSldViewPr>
  </p:slideViewPr>
  <p:notesTextViewPr>
    <p:cViewPr>
      <p:scale>
        <a:sx n="1" d="1"/>
        <a:sy n="1" d="1"/>
      </p:scale>
      <p:origin x="0" y="0"/>
    </p:cViewPr>
  </p:notesTextViewPr>
  <p:sorterViewPr>
    <p:cViewPr>
      <p:scale>
        <a:sx n="95" d="100"/>
        <a:sy n="95" d="100"/>
      </p:scale>
      <p:origin x="0" y="0"/>
    </p:cViewPr>
  </p:sorterViewPr>
  <p:notesViewPr>
    <p:cSldViewPr>
      <p:cViewPr>
        <p:scale>
          <a:sx n="100" d="100"/>
          <a:sy n="100" d="100"/>
        </p:scale>
        <p:origin x="-1062" y="786"/>
      </p:cViewPr>
      <p:guideLst>
        <p:guide orient="horz" pos="2928"/>
        <p:guide pos="2168"/>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Office_Excel_Worksheet1.xlsx"/></Relationships>
</file>

<file path=ppt/charts/chart1.xml><?xml version="1.0" encoding="utf-8"?>
<c:chartSpace xmlns:c="http://schemas.openxmlformats.org/drawingml/2006/chart" xmlns:a="http://schemas.openxmlformats.org/drawingml/2006/main" xmlns:r="http://schemas.openxmlformats.org/officeDocument/2006/relationships">
  <c:lang val="en-US"/>
  <c:chart>
    <c:title>
      <c:txPr>
        <a:bodyPr/>
        <a:lstStyle/>
        <a:p>
          <a:pPr>
            <a:defRPr>
              <a:latin typeface="Palatino Linotype" pitchFamily="18" charset="0"/>
            </a:defRPr>
          </a:pPr>
          <a:endParaRPr lang="en-US"/>
        </a:p>
      </c:txPr>
    </c:title>
    <c:plotArea>
      <c:layout/>
      <c:pieChart>
        <c:varyColors val="1"/>
        <c:ser>
          <c:idx val="0"/>
          <c:order val="0"/>
          <c:tx>
            <c:strRef>
              <c:f>Sheet1!$B$1</c:f>
              <c:strCache>
                <c:ptCount val="1"/>
                <c:pt idx="0">
                  <c:v>Sales</c:v>
                </c:pt>
              </c:strCache>
            </c:strRef>
          </c:tx>
          <c:dPt>
            <c:idx val="3"/>
            <c:spPr>
              <a:solidFill>
                <a:srgbClr val="ABC178"/>
              </a:solidFill>
            </c:spPr>
          </c:dPt>
          <c:dPt>
            <c:idx val="4"/>
            <c:spPr>
              <a:solidFill>
                <a:srgbClr val="907266"/>
              </a:solidFill>
            </c:spPr>
          </c:dPt>
          <c:dPt>
            <c:idx val="5"/>
            <c:spPr>
              <a:solidFill>
                <a:srgbClr val="8C8C96"/>
              </a:solidFill>
            </c:spPr>
          </c:dPt>
          <c:cat>
            <c:strRef>
              <c:f>Sheet1!$A$2:$A$8</c:f>
              <c:strCache>
                <c:ptCount val="7"/>
                <c:pt idx="0">
                  <c:v>1st Qtr</c:v>
                </c:pt>
                <c:pt idx="1">
                  <c:v>2nd Qtr</c:v>
                </c:pt>
                <c:pt idx="2">
                  <c:v>3rd Qtr</c:v>
                </c:pt>
                <c:pt idx="3">
                  <c:v>4th Qtr</c:v>
                </c:pt>
                <c:pt idx="4">
                  <c:v>1st Qtr</c:v>
                </c:pt>
                <c:pt idx="5">
                  <c:v>2nd Qtr</c:v>
                </c:pt>
                <c:pt idx="6">
                  <c:v>3rd Qtr</c:v>
                </c:pt>
              </c:strCache>
            </c:strRef>
          </c:cat>
          <c:val>
            <c:numRef>
              <c:f>Sheet1!$B$2:$B$8</c:f>
              <c:numCache>
                <c:formatCode>General</c:formatCode>
                <c:ptCount val="7"/>
                <c:pt idx="0">
                  <c:v>2</c:v>
                </c:pt>
                <c:pt idx="1">
                  <c:v>2</c:v>
                </c:pt>
                <c:pt idx="2">
                  <c:v>2</c:v>
                </c:pt>
                <c:pt idx="3">
                  <c:v>2</c:v>
                </c:pt>
                <c:pt idx="4">
                  <c:v>2</c:v>
                </c:pt>
                <c:pt idx="5">
                  <c:v>2</c:v>
                </c:pt>
                <c:pt idx="6">
                  <c:v>2</c:v>
                </c:pt>
              </c:numCache>
            </c:numRef>
          </c:val>
        </c:ser>
        <c:firstSliceAng val="0"/>
      </c:pieChart>
    </c:plotArea>
    <c:legend>
      <c:legendPos val="r"/>
      <c:legendEntry>
        <c:idx val="0"/>
        <c:txPr>
          <a:bodyPr/>
          <a:lstStyle/>
          <a:p>
            <a:pPr>
              <a:defRPr>
                <a:latin typeface="Calibri" pitchFamily="34" charset="0"/>
              </a:defRPr>
            </a:pPr>
            <a:endParaRPr lang="en-US"/>
          </a:p>
        </c:txPr>
      </c:legendEntry>
      <c:legendEntry>
        <c:idx val="1"/>
        <c:txPr>
          <a:bodyPr/>
          <a:lstStyle/>
          <a:p>
            <a:pPr>
              <a:defRPr>
                <a:latin typeface="Calibri" pitchFamily="34" charset="0"/>
              </a:defRPr>
            </a:pPr>
            <a:endParaRPr lang="en-US"/>
          </a:p>
        </c:txPr>
      </c:legendEntry>
      <c:legendEntry>
        <c:idx val="2"/>
        <c:txPr>
          <a:bodyPr/>
          <a:lstStyle/>
          <a:p>
            <a:pPr>
              <a:defRPr>
                <a:latin typeface="Calibri" pitchFamily="34" charset="0"/>
              </a:defRPr>
            </a:pPr>
            <a:endParaRPr lang="en-US"/>
          </a:p>
        </c:txPr>
      </c:legendEntry>
      <c:legendEntry>
        <c:idx val="3"/>
        <c:txPr>
          <a:bodyPr/>
          <a:lstStyle/>
          <a:p>
            <a:pPr>
              <a:defRPr>
                <a:latin typeface="Calibri" pitchFamily="34" charset="0"/>
              </a:defRPr>
            </a:pPr>
            <a:endParaRPr lang="en-US"/>
          </a:p>
        </c:txPr>
      </c:legendEntry>
      <c:legendEntry>
        <c:idx val="4"/>
        <c:txPr>
          <a:bodyPr/>
          <a:lstStyle/>
          <a:p>
            <a:pPr>
              <a:defRPr>
                <a:latin typeface="Calibri" pitchFamily="34" charset="0"/>
              </a:defRPr>
            </a:pPr>
            <a:endParaRPr lang="en-US"/>
          </a:p>
        </c:txPr>
      </c:legendEntry>
      <c:legendEntry>
        <c:idx val="5"/>
        <c:txPr>
          <a:bodyPr/>
          <a:lstStyle/>
          <a:p>
            <a:pPr>
              <a:defRPr>
                <a:latin typeface="Calibri" pitchFamily="34" charset="0"/>
              </a:defRPr>
            </a:pPr>
            <a:endParaRPr lang="en-US"/>
          </a:p>
        </c:txPr>
      </c:legendEntry>
      <c:legendEntry>
        <c:idx val="6"/>
        <c:txPr>
          <a:bodyPr/>
          <a:lstStyle/>
          <a:p>
            <a:pPr>
              <a:defRPr>
                <a:latin typeface="Calibri" pitchFamily="34" charset="0"/>
              </a:defRPr>
            </a:pPr>
            <a:endParaRPr lang="en-US"/>
          </a:p>
        </c:txPr>
      </c:legendEntry>
    </c:legend>
    <c:plotVisOnly val="1"/>
    <c:dispBlanksAs val="zero"/>
  </c:chart>
  <c:txPr>
    <a:bodyPr/>
    <a:lstStyle/>
    <a:p>
      <a:pPr>
        <a:defRPr sz="1800"/>
      </a:pPr>
      <a:endParaRPr lang="en-US"/>
    </a:p>
  </c:txPr>
  <c:externalData r:id="rId1"/>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0"/>
            <a:ext cx="2982742"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97514" y="0"/>
            <a:ext cx="2982742" cy="465138"/>
          </a:xfrm>
          <a:prstGeom prst="rect">
            <a:avLst/>
          </a:prstGeom>
        </p:spPr>
        <p:txBody>
          <a:bodyPr vert="horz" lIns="91440" tIns="45720" rIns="91440" bIns="45720" rtlCol="0"/>
          <a:lstStyle>
            <a:lvl1pPr algn="r">
              <a:defRPr sz="1200"/>
            </a:lvl1pPr>
          </a:lstStyle>
          <a:p>
            <a:fld id="{2623AA7D-0C1A-41A3-BB5B-29FEE208A62C}" type="datetimeFigureOut">
              <a:rPr lang="en-US" smtClean="0"/>
              <a:pPr/>
              <a:t>3/6/2013</a:t>
            </a:fld>
            <a:endParaRPr lang="en-US"/>
          </a:p>
        </p:txBody>
      </p:sp>
      <p:sp>
        <p:nvSpPr>
          <p:cNvPr id="4" name="Footer Placeholder 3"/>
          <p:cNvSpPr>
            <a:spLocks noGrp="1"/>
          </p:cNvSpPr>
          <p:nvPr>
            <p:ph type="ftr" sz="quarter" idx="2"/>
          </p:nvPr>
        </p:nvSpPr>
        <p:spPr>
          <a:xfrm>
            <a:off x="2" y="8829675"/>
            <a:ext cx="2982742"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97514" y="8829675"/>
            <a:ext cx="2982742" cy="465138"/>
          </a:xfrm>
          <a:prstGeom prst="rect">
            <a:avLst/>
          </a:prstGeom>
        </p:spPr>
        <p:txBody>
          <a:bodyPr vert="horz" lIns="91440" tIns="45720" rIns="91440" bIns="45720" rtlCol="0" anchor="b"/>
          <a:lstStyle>
            <a:lvl1pPr algn="r">
              <a:defRPr sz="1200"/>
            </a:lvl1pPr>
          </a:lstStyle>
          <a:p>
            <a:fld id="{87B4F1AF-0B70-4E65-849C-D43612B6CAB3}" type="slidenum">
              <a:rPr lang="en-US" smtClean="0"/>
              <a:pPr/>
              <a:t>‹#›</a:t>
            </a:fld>
            <a:endParaRPr lang="en-US"/>
          </a:p>
        </p:txBody>
      </p:sp>
    </p:spTree>
    <p:extLst>
      <p:ext uri="{BB962C8B-B14F-4D97-AF65-F5344CB8AC3E}">
        <p14:creationId xmlns:p14="http://schemas.microsoft.com/office/powerpoint/2010/main" xmlns="" val="19556096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119"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898102" y="0"/>
            <a:ext cx="2982119" cy="464820"/>
          </a:xfrm>
          <a:prstGeom prst="rect">
            <a:avLst/>
          </a:prstGeom>
        </p:spPr>
        <p:txBody>
          <a:bodyPr vert="horz" lIns="93177" tIns="46589" rIns="93177" bIns="46589" rtlCol="0"/>
          <a:lstStyle>
            <a:lvl1pPr algn="r">
              <a:defRPr sz="1200"/>
            </a:lvl1pPr>
          </a:lstStyle>
          <a:p>
            <a:fld id="{6CA5D29F-A085-460E-984A-D80CA105125F}" type="datetimeFigureOut">
              <a:rPr lang="en-US" smtClean="0"/>
              <a:pPr/>
              <a:t>3/6/2013</a:t>
            </a:fld>
            <a:endParaRPr lang="en-US" dirty="0"/>
          </a:p>
        </p:txBody>
      </p:sp>
      <p:sp>
        <p:nvSpPr>
          <p:cNvPr id="4" name="Slide Image Placeholder 3"/>
          <p:cNvSpPr>
            <a:spLocks noGrp="1" noRot="1" noChangeAspect="1"/>
          </p:cNvSpPr>
          <p:nvPr>
            <p:ph type="sldImg" idx="2"/>
          </p:nvPr>
        </p:nvSpPr>
        <p:spPr>
          <a:xfrm>
            <a:off x="1116013" y="696913"/>
            <a:ext cx="4649787"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688182" y="4415790"/>
            <a:ext cx="550545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82119"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98102" y="8829967"/>
            <a:ext cx="2982119" cy="464820"/>
          </a:xfrm>
          <a:prstGeom prst="rect">
            <a:avLst/>
          </a:prstGeom>
        </p:spPr>
        <p:txBody>
          <a:bodyPr vert="horz" lIns="93177" tIns="46589" rIns="93177" bIns="46589" rtlCol="0" anchor="b"/>
          <a:lstStyle>
            <a:lvl1pPr algn="r">
              <a:defRPr sz="1200"/>
            </a:lvl1pPr>
          </a:lstStyle>
          <a:p>
            <a:fld id="{0AF8DEB9-D05A-4F4D-810B-E6E1DC083958}" type="slidenum">
              <a:rPr lang="en-US" smtClean="0"/>
              <a:pPr/>
              <a:t>‹#›</a:t>
            </a:fld>
            <a:endParaRPr lang="en-US" dirty="0"/>
          </a:p>
        </p:txBody>
      </p:sp>
    </p:spTree>
    <p:extLst>
      <p:ext uri="{BB962C8B-B14F-4D97-AF65-F5344CB8AC3E}">
        <p14:creationId xmlns:p14="http://schemas.microsoft.com/office/powerpoint/2010/main" xmlns="" val="35592356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Colorado’s District Sample Curriculum</a:t>
            </a:r>
            <a:r>
              <a:rPr lang="en-US" baseline="0" dirty="0" smtClean="0"/>
              <a:t> Project is an organized response to requests from Colorado School Districts and teachers for sample curriculum based on the new Colorado Academic Standards.  While the project includes curriculum development in all ten content areas, this video is dedicated to the unique attributes within the sample curriculum units which addressing World Languages.</a:t>
            </a:r>
          </a:p>
          <a:p>
            <a:endParaRPr lang="en-US" baseline="0" dirty="0" smtClean="0"/>
          </a:p>
          <a:p>
            <a:r>
              <a:rPr lang="en-US" baseline="0" dirty="0" smtClean="0"/>
              <a:t>The link on this slide provides users access to a video by Dr. Brian Sevier, the project’s director, offering a detailed overview of the project and samples. I will refer to Dr. </a:t>
            </a:r>
            <a:r>
              <a:rPr lang="en-US" baseline="0" dirty="0" err="1" smtClean="0"/>
              <a:t>Sevier’s</a:t>
            </a:r>
            <a:r>
              <a:rPr lang="en-US" baseline="0" dirty="0" smtClean="0"/>
              <a:t> video in my presentation and encourage all educators new to the project to watch it in its entirety. </a:t>
            </a:r>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10</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Unlike other content areas within</a:t>
            </a:r>
            <a:r>
              <a:rPr lang="en-US" baseline="0" dirty="0" smtClean="0"/>
              <a:t> the </a:t>
            </a:r>
            <a:r>
              <a:rPr lang="en-US" dirty="0" smtClean="0"/>
              <a:t>Colorado Academic Standards, the world languages standards are benchmarked by language proficiency range</a:t>
            </a:r>
            <a:r>
              <a:rPr lang="en-US" baseline="0" dirty="0" smtClean="0"/>
              <a:t> </a:t>
            </a:r>
            <a:r>
              <a:rPr lang="en-US" dirty="0" smtClean="0"/>
              <a:t>levels, rather than grade levels. The Colorado Academic</a:t>
            </a:r>
            <a:r>
              <a:rPr lang="en-US" baseline="0" dirty="0" smtClean="0"/>
              <a:t> Standards for World Languages for Preschool through twelfth grade include range level expectations from novice-low to intermediate-mid.  Details regarding the proficiency range levels can be found on the World Languages subweb of the Colorado Department of Education. Range level descriptions are available in the introduction of all World Language standards booklet.</a:t>
            </a:r>
            <a:endParaRPr lang="en-US" dirty="0" smtClean="0"/>
          </a:p>
          <a:p>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smtClean="0">
                <a:solidFill>
                  <a:schemeClr val="tx1"/>
                </a:solidFill>
                <a:latin typeface="+mn-lt"/>
                <a:ea typeface="+mn-ea"/>
                <a:cs typeface="+mn-cs"/>
              </a:rPr>
              <a:t>The American Council on the Teaching of Foreign Languages (ACTFL) articulates</a:t>
            </a:r>
            <a:r>
              <a:rPr lang="en-US" sz="1200" b="0" i="0" kern="1200" baseline="0" dirty="0" smtClean="0">
                <a:solidFill>
                  <a:schemeClr val="tx1"/>
                </a:solidFill>
                <a:latin typeface="+mn-lt"/>
                <a:ea typeface="+mn-ea"/>
                <a:cs typeface="+mn-cs"/>
              </a:rPr>
              <a:t> targeted proficiency ranges for all levels of world language instruction.</a:t>
            </a:r>
          </a:p>
          <a:p>
            <a:endParaRPr lang="en-US" sz="1200" b="0" i="0" kern="1200" baseline="0" dirty="0" smtClean="0">
              <a:solidFill>
                <a:schemeClr val="tx1"/>
              </a:solidFill>
              <a:latin typeface="+mn-lt"/>
              <a:ea typeface="+mn-ea"/>
              <a:cs typeface="+mn-cs"/>
            </a:endParaRPr>
          </a:p>
          <a:p>
            <a:r>
              <a:rPr lang="en-US" sz="1200" b="0" i="0" kern="1200" baseline="0" dirty="0" smtClean="0">
                <a:solidFill>
                  <a:schemeClr val="tx1"/>
                </a:solidFill>
                <a:latin typeface="+mn-lt"/>
                <a:ea typeface="+mn-ea"/>
                <a:cs typeface="+mn-cs"/>
              </a:rPr>
              <a:t>As you can see in this chart, student language acquisition can progress through multiple proficiency range levels in a single course. For example, a student entering a level 2 language course may begin at novice mid may finish the course approaching novice high.  For this reason, the samples are posted as individual curriculum units that can be selected and sequenced to fit a particular program or course that includes more than one proficiency range level.</a:t>
            </a:r>
          </a:p>
          <a:p>
            <a:endParaRPr lang="en-US" sz="1200" b="0" i="0" kern="1200" baseline="0" dirty="0" smtClean="0">
              <a:solidFill>
                <a:schemeClr val="tx1"/>
              </a:solidFill>
              <a:latin typeface="+mn-lt"/>
              <a:ea typeface="+mn-ea"/>
              <a:cs typeface="+mn-cs"/>
            </a:endParaRPr>
          </a:p>
          <a:p>
            <a:r>
              <a:rPr lang="en-US" sz="1200" b="0" i="0" kern="1200" baseline="0" dirty="0" smtClean="0">
                <a:solidFill>
                  <a:schemeClr val="tx1"/>
                </a:solidFill>
                <a:latin typeface="+mn-lt"/>
                <a:ea typeface="+mn-ea"/>
                <a:cs typeface="+mn-cs"/>
              </a:rPr>
              <a:t>Here are the 12 sample units that were posted on January 31</a:t>
            </a:r>
            <a:r>
              <a:rPr lang="en-US" sz="1200" b="0" i="0" kern="1200" baseline="30000" dirty="0" smtClean="0">
                <a:solidFill>
                  <a:schemeClr val="tx1"/>
                </a:solidFill>
                <a:latin typeface="+mn-lt"/>
                <a:ea typeface="+mn-ea"/>
                <a:cs typeface="+mn-cs"/>
              </a:rPr>
              <a:t>st</a:t>
            </a:r>
            <a:r>
              <a:rPr lang="en-US" sz="1200" b="0" i="0" kern="1200" baseline="0" dirty="0" smtClean="0">
                <a:solidFill>
                  <a:schemeClr val="tx1"/>
                </a:solidFill>
                <a:latin typeface="+mn-lt"/>
                <a:ea typeface="+mn-ea"/>
                <a:cs typeface="+mn-cs"/>
              </a:rPr>
              <a:t> 2013.  A level 2 language class instructor may choose to begin the year with the novice-mid units – Off to School, Let’s explore the city, Mealtimes and Celebrations and end the year with a novice high unit like Stories, Legends and Fables to create a full course curriculum.</a:t>
            </a:r>
          </a:p>
          <a:p>
            <a:endParaRPr lang="en-US" sz="1200" b="0" i="0" kern="1200" baseline="0" dirty="0" smtClean="0">
              <a:solidFill>
                <a:schemeClr val="tx1"/>
              </a:solidFill>
              <a:latin typeface="+mn-lt"/>
              <a:ea typeface="+mn-ea"/>
              <a:cs typeface="+mn-cs"/>
            </a:endParaRPr>
          </a:p>
          <a:p>
            <a:r>
              <a:rPr lang="en-US" sz="1200" b="0" i="0" kern="1200" baseline="0" dirty="0" smtClean="0">
                <a:solidFill>
                  <a:schemeClr val="tx1"/>
                </a:solidFill>
                <a:latin typeface="+mn-lt"/>
                <a:ea typeface="+mn-ea"/>
                <a:cs typeface="+mn-cs"/>
              </a:rPr>
              <a:t>The Sample Curriculum Project plans for additional World Language sample units to be created by teachers this spring.  In July and August, CDE will host workshops for teachers to fully build out these curriculum samples into detailed unit plans that may including learning experiences, resources, and differentiation.  For language teachers this will be an opportunity to identify content and resources linked to a specific target language.</a:t>
            </a:r>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When creating sample curriculum units, it is essential to begin with the state standards. </a:t>
            </a:r>
            <a:r>
              <a:rPr lang="en-US" sz="1200" kern="1200" baseline="0" dirty="0" smtClean="0">
                <a:solidFill>
                  <a:schemeClr val="tx1"/>
                </a:solidFill>
                <a:latin typeface="+mn-lt"/>
                <a:ea typeface="+mn-ea"/>
                <a:cs typeface="+mn-cs"/>
              </a:rPr>
              <a:t>The Colorado World Languages Standards describe what learners should know and be able to do as they develop proficiency in a foreign language. </a:t>
            </a:r>
            <a:r>
              <a:rPr lang="en-US" baseline="0" dirty="0" smtClean="0"/>
              <a:t> They are organized into 4 buckets of knowledge and skills: </a:t>
            </a:r>
          </a:p>
          <a:p>
            <a:pPr marL="0" marR="0" lvl="0" indent="0" algn="l" defTabSz="914400" rtl="0" eaLnBrk="1" fontAlgn="base" latinLnBrk="0" hangingPunct="1">
              <a:lnSpc>
                <a:spcPct val="100000"/>
              </a:lnSpc>
              <a:spcBef>
                <a:spcPct val="0"/>
              </a:spcBef>
              <a:spcAft>
                <a:spcPts val="1200"/>
              </a:spcAft>
              <a:buClrTx/>
              <a:buSzTx/>
              <a:buFontTx/>
              <a:buNone/>
              <a:tabLst/>
            </a:pPr>
            <a:endParaRPr kumimoji="0" lang="en-US" i="0" u="none" strike="noStrike" cap="none" normalizeH="0" baseline="0" dirty="0" smtClean="0">
              <a:ln>
                <a:noFill/>
              </a:ln>
              <a:solidFill>
                <a:schemeClr val="tx1"/>
              </a:solidFill>
              <a:effectLst/>
              <a:latin typeface="Verdana" pitchFamily="34" charset="0"/>
              <a:ea typeface="Times New Roman" pitchFamily="18" charset="0"/>
            </a:endParaRPr>
          </a:p>
          <a:p>
            <a:r>
              <a:rPr lang="en-US" sz="1200" kern="1200" baseline="0" dirty="0" smtClean="0">
                <a:solidFill>
                  <a:schemeClr val="tx1"/>
                </a:solidFill>
                <a:latin typeface="+mn-lt"/>
                <a:ea typeface="+mn-ea"/>
                <a:cs typeface="+mn-cs"/>
              </a:rPr>
              <a:t>Communication in a language other than English is at the center using interpersonal, interpretive and presentational modes of communication. Communication is then supported by understanding cultural perspectives, making connections to other disciplines and comparing one’s own language and culture with the new language and culture. </a:t>
            </a:r>
            <a:endParaRPr lang="en-US" baseline="0" dirty="0" smtClean="0"/>
          </a:p>
          <a:p>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The foundational concepts explicit in the standards are the 3 modes of communication,</a:t>
            </a:r>
            <a:r>
              <a:rPr lang="en-US" dirty="0" smtClean="0"/>
              <a:t>  Cultures, Connections, and Comparisons</a:t>
            </a:r>
          </a:p>
          <a:p>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Throughout</a:t>
            </a:r>
            <a:r>
              <a:rPr lang="en-US" baseline="0" dirty="0" smtClean="0"/>
              <a:t> the curriculum samples, the Colorado Academic Standards are explicitly used.  For World Languages educators will find a few consistent standard based sections in every sample unit.</a:t>
            </a:r>
          </a:p>
          <a:p>
            <a:endParaRPr lang="en-US" baseline="0" dirty="0" smtClean="0"/>
          </a:p>
          <a:p>
            <a:r>
              <a:rPr lang="en-US" dirty="0" smtClean="0"/>
              <a:t>First, since the standards are designed</a:t>
            </a:r>
            <a:r>
              <a:rPr lang="en-US" baseline="0" dirty="0" smtClean="0"/>
              <a:t> to be taught in an integrated format with communication in the target language as the central skill connecting content and context as illustrated in the diagram, each unit is intentionally written to include all of the big ideas at that proficiency range level.  </a:t>
            </a:r>
          </a:p>
          <a:p>
            <a:endParaRPr lang="en-US" baseline="0" dirty="0" smtClean="0"/>
          </a:p>
          <a:p>
            <a:r>
              <a:rPr lang="en-US" baseline="0" dirty="0" smtClean="0"/>
              <a:t>This sample “Mealtimes and Celebrations” was written for the Novice Mid proficiency range level.  Therefore, codes associated with all Grade level expectations at novice mid are written in the sections “Standards and Grade Level Expectations addressed in this unit”.  At first glance one might think this should be true in all content areas, however, consider a math unit on probability and statistics… this unit may not include grade level expectation related to geometric shapes. However, a rich unit in world languages must include Culture, connections, comparisons and communication.</a:t>
            </a:r>
          </a:p>
          <a:p>
            <a:endParaRPr lang="en-US" baseline="0" dirty="0" smtClean="0"/>
          </a:p>
          <a:p>
            <a:r>
              <a:rPr lang="en-US" baseline="0" dirty="0" smtClean="0"/>
              <a:t>The second consistent connection to the standards exists in the Unit Strands section and the Foundational Concepts in World Languages section.  All unit sample templates are pre-populated with the standards and foundational World languages concepts.</a:t>
            </a:r>
          </a:p>
          <a:p>
            <a:endParaRPr lang="en-US" baseline="0" dirty="0" smtClean="0"/>
          </a:p>
          <a:p>
            <a:endParaRPr lang="en-US" baseline="0" dirty="0" smtClean="0"/>
          </a:p>
          <a:p>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Colorado’s unique</a:t>
            </a:r>
            <a:r>
              <a:rPr lang="en-US" baseline="0" dirty="0" smtClean="0"/>
              <a:t> Standards-based template reflects the intentional design of the Colorado Academic Standards. Colorado’s concept and skill oriented standards required a curriculum design that emphasized what students should understand, know and be able to do.  The template can be customized by users for their local context and content.  The next three slides illustrate this by providing specific template modifications which support World Language instruction based on the nature of the discipline.</a:t>
            </a:r>
          </a:p>
          <a:p>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6</a:t>
            </a:fld>
            <a:endParaRPr lang="en-US" dirty="0"/>
          </a:p>
        </p:txBody>
      </p:sp>
    </p:spTree>
    <p:extLst>
      <p:ext uri="{BB962C8B-B14F-4D97-AF65-F5344CB8AC3E}">
        <p14:creationId xmlns:p14="http://schemas.microsoft.com/office/powerpoint/2010/main" xmlns="" val="2564038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Generalizations are the big ideas that </a:t>
            </a:r>
            <a:r>
              <a:rPr lang="en-US" baseline="0" dirty="0" smtClean="0"/>
              <a:t>students will understand upon completion of the unit.  Not only will they understand the individual concepts, but they will understand the relationship between concepts in a real world scenario.  To learn more about generalizations across the disciplines, please watch Dr. Brian </a:t>
            </a:r>
            <a:r>
              <a:rPr lang="en-US" baseline="0" dirty="0" err="1" smtClean="0"/>
              <a:t>Sevier’s</a:t>
            </a:r>
            <a:r>
              <a:rPr lang="en-US" baseline="0" dirty="0" smtClean="0"/>
              <a:t> screen cast located on our Sample Curriculum Resource page.</a:t>
            </a:r>
          </a:p>
          <a:p>
            <a:endParaRPr lang="en-US" baseline="0" dirty="0" smtClean="0"/>
          </a:p>
          <a:p>
            <a:r>
              <a:rPr lang="en-US" baseline="0" dirty="0" smtClean="0"/>
              <a:t>Let’s look at an example from the unit “mealtimes and celebrations”.</a:t>
            </a:r>
          </a:p>
          <a:p>
            <a:endParaRPr lang="en-US" baseline="0" dirty="0" smtClean="0"/>
          </a:p>
          <a:p>
            <a:r>
              <a:rPr lang="en-US" baseline="0" dirty="0" smtClean="0"/>
              <a:t>The focusing lens ask students to look at mealtimes and celebrations through the lens of family and cultural traditions and is supported by an engaging inquiry questions “Why does every culture have its own traditions and practices regarding foods?”</a:t>
            </a:r>
          </a:p>
          <a:p>
            <a:endParaRPr lang="en-US" baseline="0" dirty="0" smtClean="0"/>
          </a:p>
          <a:p>
            <a:r>
              <a:rPr lang="en-US" baseline="0" dirty="0" smtClean="0"/>
              <a:t>The unit strands or standards and the foundational concepts for World Languages are </a:t>
            </a:r>
            <a:r>
              <a:rPr lang="en-US" baseline="0" dirty="0" err="1" smtClean="0"/>
              <a:t>prepopulated</a:t>
            </a:r>
            <a:r>
              <a:rPr lang="en-US" baseline="0" dirty="0" smtClean="0"/>
              <a:t> in the blank templates</a:t>
            </a:r>
          </a:p>
          <a:p>
            <a:endParaRPr lang="en-US" baseline="0" dirty="0" smtClean="0"/>
          </a:p>
          <a:p>
            <a:r>
              <a:rPr lang="en-US" baseline="0" dirty="0" smtClean="0"/>
              <a:t>And the authors of this particular unit added the following topics to support the unit: Tradition, practices, diversity, family, daily life, and celebrations</a:t>
            </a:r>
          </a:p>
          <a:p>
            <a:endParaRPr lang="en-US" baseline="0" dirty="0" smtClean="0"/>
          </a:p>
          <a:p>
            <a:r>
              <a:rPr lang="en-US" baseline="0" dirty="0" smtClean="0"/>
              <a:t>A generalization makes connections between the concepts in these sections of the template.  One example for this unit is ….</a:t>
            </a:r>
          </a:p>
          <a:p>
            <a:r>
              <a:rPr lang="en-US" baseline="0" dirty="0" smtClean="0"/>
              <a:t>In this single generalization there are explicit connections to the focusing lens, Unit Strands, foundational concepts, and unit concepts.  </a:t>
            </a:r>
          </a:p>
          <a:p>
            <a:endParaRPr lang="en-US" baseline="0" dirty="0" smtClean="0"/>
          </a:p>
          <a:p>
            <a:r>
              <a:rPr lang="en-US" baseline="0" dirty="0" smtClean="0"/>
              <a:t>The rule of thumb for generalizations is to use at least two concepts in a generalization. The curriculum authors intentionally created generalizations that contained at least one of the unit strands or foundational concepts.</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0AF8DEB9-D05A-4F4D-810B-E6E1DC083958}"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Critical content section of the template</a:t>
            </a:r>
            <a:r>
              <a:rPr lang="en-US" baseline="0" dirty="0" smtClean="0"/>
              <a:t> was also modified to support the nature of the discipline.  This single box in other content areas is separated into 4 sections that are both familiar to and essential for language instructors.</a:t>
            </a:r>
          </a:p>
          <a:p>
            <a:endParaRPr lang="en-US" baseline="0" dirty="0" smtClean="0"/>
          </a:p>
          <a:p>
            <a:r>
              <a:rPr lang="en-US" baseline="0" dirty="0" smtClean="0"/>
              <a:t>Culture</a:t>
            </a:r>
          </a:p>
          <a:p>
            <a:r>
              <a:rPr lang="en-US" baseline="0" dirty="0" smtClean="0"/>
              <a:t>Context</a:t>
            </a:r>
          </a:p>
          <a:p>
            <a:r>
              <a:rPr lang="en-US" baseline="0" dirty="0" smtClean="0"/>
              <a:t>Structure</a:t>
            </a:r>
          </a:p>
          <a:p>
            <a:r>
              <a:rPr lang="en-US" baseline="0" dirty="0" smtClean="0"/>
              <a:t>Connections</a:t>
            </a:r>
          </a:p>
          <a:p>
            <a:endParaRPr lang="en-US" baseline="0" dirty="0" smtClean="0"/>
          </a:p>
          <a:p>
            <a:r>
              <a:rPr lang="en-US" baseline="0" dirty="0" smtClean="0"/>
              <a:t>This example of critical content is from the mealtime and celebrations unit.</a:t>
            </a:r>
          </a:p>
          <a:p>
            <a:endParaRPr lang="en-US" baseline="0" dirty="0" smtClean="0"/>
          </a:p>
          <a:p>
            <a:r>
              <a:rPr lang="en-US" baseline="0" dirty="0" smtClean="0"/>
              <a:t>To support users and future curriculum unit writers we have short descriptions for each section.</a:t>
            </a:r>
            <a:endParaRPr lang="en-US" dirty="0"/>
          </a:p>
        </p:txBody>
      </p:sp>
      <p:sp>
        <p:nvSpPr>
          <p:cNvPr id="4" name="Slide Number Placeholder 3"/>
          <p:cNvSpPr>
            <a:spLocks noGrp="1"/>
          </p:cNvSpPr>
          <p:nvPr>
            <p:ph type="sldNum" sz="quarter" idx="10"/>
          </p:nvPr>
        </p:nvSpPr>
        <p:spPr/>
        <p:txBody>
          <a:bodyPr/>
          <a:lstStyle/>
          <a:p>
            <a:fld id="{0AF8DEB9-D05A-4F4D-810B-E6E1DC083958}"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 3</a:t>
            </a:r>
            <a:r>
              <a:rPr lang="en-US" baseline="30000" dirty="0" smtClean="0"/>
              <a:t>rd</a:t>
            </a:r>
            <a:r>
              <a:rPr lang="en-US" dirty="0" smtClean="0"/>
              <a:t> modification relates</a:t>
            </a:r>
            <a:r>
              <a:rPr lang="en-US" baseline="0" dirty="0" smtClean="0"/>
              <a:t> to what students will be able to do as a result of their learning in the unit.</a:t>
            </a:r>
          </a:p>
          <a:p>
            <a:endParaRPr lang="en-US" baseline="0" dirty="0" smtClean="0"/>
          </a:p>
          <a:p>
            <a:r>
              <a:rPr lang="en-US" baseline="0" dirty="0" smtClean="0"/>
              <a:t>World language instruction is naturally interdisciplinary in content, but the student demonstration of knowledge and skills stems from their ability to apply it through various modes of communication in the target language.</a:t>
            </a:r>
          </a:p>
          <a:p>
            <a:endParaRPr lang="en-US" baseline="0" dirty="0" smtClean="0"/>
          </a:p>
          <a:p>
            <a:r>
              <a:rPr lang="en-US" baseline="0" dirty="0" smtClean="0"/>
              <a:t>Therefore the skills section contains this leading sentence and stem…</a:t>
            </a:r>
          </a:p>
          <a:p>
            <a:pPr marL="0" marR="0" indent="0" algn="l" defTabSz="914400" rtl="0" eaLnBrk="1" fontAlgn="auto" latinLnBrk="0" hangingPunct="1">
              <a:lnSpc>
                <a:spcPct val="100000"/>
              </a:lnSpc>
              <a:spcBef>
                <a:spcPts val="0"/>
              </a:spcBef>
              <a:spcAft>
                <a:spcPts val="0"/>
              </a:spcAft>
              <a:buClrTx/>
              <a:buSzTx/>
              <a:buFontTx/>
              <a:buNone/>
              <a:tabLst/>
              <a:defRPr/>
            </a:pPr>
            <a:endParaRPr lang="en-US" baseline="0"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t>Followed by </a:t>
            </a:r>
            <a:r>
              <a:rPr lang="en-US" baseline="0" dirty="0" err="1" smtClean="0"/>
              <a:t>examles</a:t>
            </a:r>
            <a:r>
              <a:rPr lang="en-US" baseline="0" smtClean="0"/>
              <a:t>. This </a:t>
            </a:r>
            <a:r>
              <a:rPr lang="en-US" baseline="0" dirty="0" smtClean="0"/>
              <a:t>is not an exhaustive list of the possible demonstrations for this unit.</a:t>
            </a:r>
            <a:endParaRPr lang="en-US" dirty="0" smtClean="0"/>
          </a:p>
          <a:p>
            <a:endParaRPr lang="en-US" baseline="0" dirty="0" smtClean="0"/>
          </a:p>
          <a:p>
            <a:r>
              <a:rPr lang="en-US" baseline="0" dirty="0" smtClean="0"/>
              <a:t>This entire section is tied to the first standard for world languages: communication and blank template are pre populated with the appropriate code for the grade level expectations that should be addressed here.</a:t>
            </a:r>
          </a:p>
          <a:p>
            <a:endParaRPr lang="en-US" baseline="0" dirty="0" smtClean="0"/>
          </a:p>
        </p:txBody>
      </p:sp>
      <p:sp>
        <p:nvSpPr>
          <p:cNvPr id="4" name="Slide Number Placeholder 3"/>
          <p:cNvSpPr>
            <a:spLocks noGrp="1"/>
          </p:cNvSpPr>
          <p:nvPr>
            <p:ph type="sldNum" sz="quarter" idx="10"/>
          </p:nvPr>
        </p:nvSpPr>
        <p:spPr/>
        <p:txBody>
          <a:bodyPr/>
          <a:lstStyle/>
          <a:p>
            <a:fld id="{0AF8DEB9-D05A-4F4D-810B-E6E1DC083958}"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latin typeface="Calibri"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extLst>
      <p:ext uri="{BB962C8B-B14F-4D97-AF65-F5344CB8AC3E}">
        <p14:creationId xmlns:p14="http://schemas.microsoft.com/office/powerpoint/2010/main" xmlns="" val="11883200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3008313" cy="82550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609600"/>
            <a:ext cx="5111750" cy="5516563"/>
          </a:xfrm>
        </p:spPr>
        <p:txBody>
          <a:bodyPr/>
          <a:lstStyle>
            <a:lvl1pPr>
              <a:defRPr sz="3200">
                <a:latin typeface="Calibri" pitchFamily="34" charset="0"/>
              </a:defRPr>
            </a:lvl1pPr>
            <a:lvl2pPr>
              <a:defRPr sz="2800">
                <a:latin typeface="Calibri" pitchFamily="34" charset="0"/>
              </a:defRPr>
            </a:lvl2pPr>
            <a:lvl3pPr>
              <a:defRPr sz="2400">
                <a:latin typeface="Calibri" pitchFamily="34" charset="0"/>
              </a:defRPr>
            </a:lvl3pPr>
            <a:lvl4pPr>
              <a:defRPr sz="2000">
                <a:latin typeface="Calibri" pitchFamily="34" charset="0"/>
              </a:defRPr>
            </a:lvl4pPr>
            <a:lvl5pPr>
              <a:defRPr sz="2000">
                <a:latin typeface="Calibri"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xmlns="" val="21729370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atin typeface="Calibri"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atin typeface="Calibri"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extLst>
      <p:ext uri="{BB962C8B-B14F-4D97-AF65-F5344CB8AC3E}">
        <p14:creationId xmlns:p14="http://schemas.microsoft.com/office/powerpoint/2010/main" xmlns="" val="319382754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140953845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516563"/>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516563"/>
          </a:xfrm>
        </p:spPr>
        <p:txBody>
          <a:bodyPr vert="eaVert"/>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19313399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674687"/>
          </a:xfrm>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01638" y="1450975"/>
            <a:ext cx="4094162" cy="4846638"/>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quarter" idx="2"/>
          </p:nvPr>
        </p:nvSpPr>
        <p:spPr>
          <a:xfrm>
            <a:off x="4648200" y="1450975"/>
            <a:ext cx="4094163" cy="2346325"/>
          </a:xfrm>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Content Placeholder 4"/>
          <p:cNvSpPr>
            <a:spLocks noGrp="1"/>
          </p:cNvSpPr>
          <p:nvPr>
            <p:ph sz="quarter" idx="3"/>
          </p:nvPr>
        </p:nvSpPr>
        <p:spPr>
          <a:xfrm>
            <a:off x="4648200" y="3949700"/>
            <a:ext cx="4094163" cy="2347913"/>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9105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latin typeface="Calibri" pitchFamily="34" charset="0"/>
              </a:defRPr>
            </a:lvl1pPr>
            <a:lvl2pPr>
              <a:defRPr>
                <a:latin typeface="Calibri" pitchFamily="34" charset="0"/>
              </a:defRPr>
            </a:lvl2pPr>
            <a:lvl3pPr>
              <a:defRPr>
                <a:latin typeface="Calibri" pitchFamily="34" charset="0"/>
              </a:defRPr>
            </a:lvl3pPr>
            <a:lvl4pPr>
              <a:defRPr>
                <a:latin typeface="Calibri" pitchFamily="34" charset="0"/>
              </a:defRPr>
            </a:lvl4pPr>
            <a:lvl5pPr>
              <a:defRPr>
                <a:latin typeface="Calibri"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11285774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buNone/>
              <a:defRPr>
                <a:latin typeface="Calibri" pitchFamily="34" charset="0"/>
              </a:defRPr>
            </a:lvl1pPr>
          </a:lstStyle>
          <a:p>
            <a:pPr lvl="0"/>
            <a:r>
              <a:rPr lang="en-US" dirty="0" smtClean="0"/>
              <a:t>Click to edit Master text styles</a:t>
            </a:r>
          </a:p>
        </p:txBody>
      </p:sp>
    </p:spTree>
    <p:extLst>
      <p:ext uri="{BB962C8B-B14F-4D97-AF65-F5344CB8AC3E}">
        <p14:creationId xmlns:p14="http://schemas.microsoft.com/office/powerpoint/2010/main" xmlns="" val="2830457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2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graphicFrame>
        <p:nvGraphicFramePr>
          <p:cNvPr id="3" name="Chart 2"/>
          <p:cNvGraphicFramePr/>
          <p:nvPr userDrawn="1"/>
        </p:nvGraphicFramePr>
        <p:xfrm>
          <a:off x="1524000" y="1397000"/>
          <a:ext cx="6096000" cy="40640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xmlns="" val="1482561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latin typeface="Calibri"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Tree>
    <p:extLst>
      <p:ext uri="{BB962C8B-B14F-4D97-AF65-F5344CB8AC3E}">
        <p14:creationId xmlns:p14="http://schemas.microsoft.com/office/powerpoint/2010/main" xmlns="" val="39287026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atin typeface="Calibri" pitchFamily="34" charset="0"/>
              </a:defRPr>
            </a:lvl1pPr>
            <a:lvl2pPr>
              <a:defRPr sz="2400">
                <a:latin typeface="Calibri" pitchFamily="34" charset="0"/>
              </a:defRPr>
            </a:lvl2pPr>
            <a:lvl3pPr>
              <a:defRPr sz="2000">
                <a:latin typeface="Calibri" pitchFamily="34" charset="0"/>
              </a:defRPr>
            </a:lvl3pPr>
            <a:lvl4pPr>
              <a:defRPr sz="1800">
                <a:latin typeface="Calibri" pitchFamily="34" charset="0"/>
              </a:defRPr>
            </a:lvl4pPr>
            <a:lvl5pPr>
              <a:defRPr sz="1800">
                <a:latin typeface="Calibri"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8653500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atin typeface="Calibri" pitchFamily="34" charset="0"/>
              </a:defRPr>
            </a:lvl1pPr>
            <a:lvl2pPr>
              <a:defRPr sz="2000">
                <a:latin typeface="Calibri" pitchFamily="34" charset="0"/>
              </a:defRPr>
            </a:lvl2pPr>
            <a:lvl3pPr>
              <a:defRPr sz="1800">
                <a:latin typeface="Calibri" pitchFamily="34" charset="0"/>
              </a:defRPr>
            </a:lvl3pPr>
            <a:lvl4pPr>
              <a:defRPr sz="1600">
                <a:latin typeface="Calibri" pitchFamily="34" charset="0"/>
              </a:defRPr>
            </a:lvl4pPr>
            <a:lvl5pPr>
              <a:defRPr sz="1600">
                <a:latin typeface="Calibri" pitchFamily="34" charset="0"/>
              </a:defRPr>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xmlns="" val="3513974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extLst>
      <p:ext uri="{BB962C8B-B14F-4D97-AF65-F5344CB8AC3E}">
        <p14:creationId xmlns:p14="http://schemas.microsoft.com/office/powerpoint/2010/main" xmlns="" val="30186001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24012918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6" cstate="print">
            <a:lum/>
          </a:blip>
          <a:srcRect/>
          <a:stretch>
            <a:fillRect/>
          </a:stretch>
        </a:blip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6248400"/>
            <a:ext cx="9143999" cy="609600"/>
            <a:chOff x="1440" y="10900"/>
            <a:chExt cx="12959" cy="720"/>
          </a:xfrm>
        </p:grpSpPr>
        <p:grpSp>
          <p:nvGrpSpPr>
            <p:cNvPr id="3083" name="Group 3"/>
            <p:cNvGrpSpPr>
              <a:grpSpLocks/>
            </p:cNvGrpSpPr>
            <p:nvPr/>
          </p:nvGrpSpPr>
          <p:grpSpPr bwMode="auto">
            <a:xfrm>
              <a:off x="1440" y="10900"/>
              <a:ext cx="12959" cy="720"/>
              <a:chOff x="1241" y="3897"/>
              <a:chExt cx="10080" cy="720"/>
            </a:xfrm>
          </p:grpSpPr>
          <p:sp>
            <p:nvSpPr>
              <p:cNvPr id="2054" name="Rectangle 6"/>
              <p:cNvSpPr>
                <a:spLocks noChangeArrowheads="1"/>
              </p:cNvSpPr>
              <p:nvPr/>
            </p:nvSpPr>
            <p:spPr bwMode="auto">
              <a:xfrm>
                <a:off x="8549" y="3897"/>
                <a:ext cx="2772" cy="720"/>
              </a:xfrm>
              <a:prstGeom prst="rect">
                <a:avLst/>
              </a:prstGeom>
              <a:solidFill>
                <a:srgbClr val="943634"/>
              </a:solidFill>
              <a:ln w="9525">
                <a:solidFill>
                  <a:srgbClr val="943634"/>
                </a:solidFill>
                <a:miter lim="800000"/>
                <a:headEnd/>
                <a:tailEnd/>
              </a:ln>
            </p:spPr>
            <p:txBody>
              <a:bodyPr/>
              <a:lstStyle/>
              <a:p>
                <a:pPr>
                  <a:defRPr/>
                </a:pPr>
                <a:endParaRPr lang="en-US" dirty="0">
                  <a:solidFill>
                    <a:prstClr val="black"/>
                  </a:solidFill>
                </a:endParaRPr>
              </a:p>
            </p:txBody>
          </p:sp>
          <p:sp>
            <p:nvSpPr>
              <p:cNvPr id="2" name="Rectangle 4"/>
              <p:cNvSpPr>
                <a:spLocks noChangeArrowheads="1"/>
              </p:cNvSpPr>
              <p:nvPr/>
            </p:nvSpPr>
            <p:spPr bwMode="auto">
              <a:xfrm>
                <a:off x="1241" y="3897"/>
                <a:ext cx="2100" cy="720"/>
              </a:xfrm>
              <a:prstGeom prst="rect">
                <a:avLst/>
              </a:prstGeom>
              <a:solidFill>
                <a:srgbClr val="FFC74E"/>
              </a:solidFill>
              <a:ln w="9525">
                <a:solidFill>
                  <a:srgbClr val="EAB629"/>
                </a:solidFill>
                <a:miter lim="800000"/>
                <a:headEnd/>
                <a:tailEnd/>
              </a:ln>
            </p:spPr>
            <p:txBody>
              <a:bodyPr/>
              <a:lstStyle/>
              <a:p>
                <a:pPr>
                  <a:defRPr/>
                </a:pPr>
                <a:endParaRPr lang="en-US" dirty="0">
                  <a:solidFill>
                    <a:prstClr val="black"/>
                  </a:solidFill>
                </a:endParaRPr>
              </a:p>
            </p:txBody>
          </p:sp>
          <p:sp>
            <p:nvSpPr>
              <p:cNvPr id="3" name="Rectangle 5"/>
              <p:cNvSpPr>
                <a:spLocks noChangeArrowheads="1"/>
              </p:cNvSpPr>
              <p:nvPr/>
            </p:nvSpPr>
            <p:spPr bwMode="auto">
              <a:xfrm>
                <a:off x="3341" y="3897"/>
                <a:ext cx="5208" cy="720"/>
              </a:xfrm>
              <a:prstGeom prst="rect">
                <a:avLst/>
              </a:prstGeom>
              <a:solidFill>
                <a:srgbClr val="197A9B"/>
              </a:solidFill>
              <a:ln w="9525">
                <a:solidFill>
                  <a:srgbClr val="197A9B"/>
                </a:solidFill>
                <a:miter lim="800000"/>
                <a:headEnd/>
                <a:tailEnd/>
              </a:ln>
            </p:spPr>
            <p:txBody>
              <a:bodyPr/>
              <a:lstStyle/>
              <a:p>
                <a:pPr>
                  <a:defRPr/>
                </a:pPr>
                <a:endParaRPr lang="en-US" dirty="0">
                  <a:solidFill>
                    <a:prstClr val="black"/>
                  </a:solidFill>
                </a:endParaRPr>
              </a:p>
            </p:txBody>
          </p:sp>
        </p:grpSp>
        <p:sp>
          <p:nvSpPr>
            <p:cNvPr id="4" name="Text Box 7"/>
            <p:cNvSpPr txBox="1">
              <a:spLocks noChangeArrowheads="1"/>
            </p:cNvSpPr>
            <p:nvPr/>
          </p:nvSpPr>
          <p:spPr bwMode="auto">
            <a:xfrm>
              <a:off x="5868" y="10900"/>
              <a:ext cx="8531" cy="720"/>
            </a:xfrm>
            <a:prstGeom prst="rect">
              <a:avLst/>
            </a:prstGeom>
            <a:noFill/>
            <a:ln w="9525">
              <a:noFill/>
              <a:miter lim="800000"/>
              <a:headEnd/>
              <a:tailEnd/>
            </a:ln>
          </p:spPr>
          <p:txBody>
            <a:bodyPr/>
            <a:lstStyle/>
            <a:p>
              <a:pPr algn="r">
                <a:spcAft>
                  <a:spcPts val="0"/>
                </a:spcAft>
                <a:defRPr/>
              </a:pPr>
              <a:r>
                <a:rPr lang="en-US" sz="1900" b="1" dirty="0" smtClean="0">
                  <a:solidFill>
                    <a:srgbClr val="FFFFFF"/>
                  </a:solidFill>
                  <a:latin typeface="Calibri" pitchFamily="34" charset="0"/>
                </a:rPr>
                <a:t>Office of Standards and</a:t>
              </a:r>
            </a:p>
            <a:p>
              <a:pPr algn="r">
                <a:spcAft>
                  <a:spcPts val="0"/>
                </a:spcAft>
                <a:defRPr/>
              </a:pPr>
              <a:r>
                <a:rPr lang="en-US" sz="1900" b="1" dirty="0" smtClean="0">
                  <a:solidFill>
                    <a:srgbClr val="FFFFFF"/>
                  </a:solidFill>
                  <a:latin typeface="Calibri" pitchFamily="34" charset="0"/>
                </a:rPr>
                <a:t>Instructional Support</a:t>
              </a:r>
            </a:p>
          </p:txBody>
        </p:sp>
      </p:grpSp>
      <p:sp>
        <p:nvSpPr>
          <p:cNvPr id="3075" name="Title Placeholder 1"/>
          <p:cNvSpPr>
            <a:spLocks noGrp="1"/>
          </p:cNvSpPr>
          <p:nvPr>
            <p:ph type="title"/>
          </p:nvPr>
        </p:nvSpPr>
        <p:spPr bwMode="auto">
          <a:xfrm>
            <a:off x="457200" y="381000"/>
            <a:ext cx="82296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dirty="0" smtClean="0"/>
              <a:t>Master title style</a:t>
            </a:r>
          </a:p>
        </p:txBody>
      </p:sp>
      <p:sp>
        <p:nvSpPr>
          <p:cNvPr id="3076"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02920" marR="0" lvl="0" indent="-457200" algn="l" defTabSz="914400" rtl="0" eaLnBrk="1" fontAlgn="auto" latinLnBrk="0" hangingPunct="1">
              <a:lnSpc>
                <a:spcPct val="100000"/>
              </a:lnSpc>
              <a:spcBef>
                <a:spcPct val="20000"/>
              </a:spcBef>
              <a:spcAft>
                <a:spcPts val="0"/>
              </a:spcAft>
              <a:buClr>
                <a:srgbClr val="95B6D2"/>
              </a:buClr>
              <a:buSzPct val="110000"/>
              <a:buFont typeface="Wingdings" charset="2"/>
              <a:buChar char="§"/>
              <a:tabLst/>
              <a:defRPr/>
            </a:pPr>
            <a:r>
              <a:rPr kumimoji="0" lang="en-US" sz="2400" b="1" i="0" u="none" strike="noStrike" kern="1200" cap="none" spc="150" normalizeH="0" baseline="0" noProof="0" dirty="0" smtClean="0">
                <a:ln>
                  <a:noFill/>
                </a:ln>
                <a:solidFill>
                  <a:srgbClr val="8C8C96">
                    <a:lumMod val="50000"/>
                  </a:srgbClr>
                </a:solidFill>
                <a:effectLst/>
                <a:uLnTx/>
                <a:uFillTx/>
                <a:latin typeface="Calibri"/>
                <a:ea typeface="+mn-ea"/>
                <a:cs typeface="+mn-cs"/>
              </a:rPr>
              <a:t>Click to edit Master text styles</a:t>
            </a:r>
          </a:p>
          <a:p>
            <a:pPr marL="822960" marR="0" lvl="1" indent="-457200" algn="l" defTabSz="914400" rtl="0" eaLnBrk="1" fontAlgn="auto" latinLnBrk="0" hangingPunct="1">
              <a:lnSpc>
                <a:spcPct val="100000"/>
              </a:lnSpc>
              <a:spcBef>
                <a:spcPct val="20000"/>
              </a:spcBef>
              <a:spcAft>
                <a:spcPts val="0"/>
              </a:spcAft>
              <a:buClr>
                <a:srgbClr val="FAAB67"/>
              </a:buClr>
              <a:buSzPct val="110000"/>
              <a:buFont typeface="Wingdings" charset="2"/>
              <a:buChar char="§"/>
              <a:tabLst/>
              <a:defRPr/>
            </a:pPr>
            <a:r>
              <a:rPr kumimoji="0" lang="en-US" sz="2200" b="0" i="0" u="none" strike="noStrike" kern="1200" cap="none" spc="100" normalizeH="0" baseline="0" noProof="0" dirty="0" smtClean="0">
                <a:ln>
                  <a:noFill/>
                </a:ln>
                <a:solidFill>
                  <a:srgbClr val="8C8C96">
                    <a:lumMod val="50000"/>
                  </a:srgbClr>
                </a:solidFill>
                <a:effectLst/>
                <a:uLnTx/>
                <a:uFillTx/>
                <a:latin typeface="Calibri"/>
                <a:ea typeface="+mn-ea"/>
                <a:cs typeface="+mn-cs"/>
              </a:rPr>
              <a:t>Second level</a:t>
            </a:r>
          </a:p>
          <a:p>
            <a:pPr marL="925830" marR="0" lvl="2" indent="-285750" algn="l" defTabSz="914400" rtl="0" eaLnBrk="1" fontAlgn="auto" latinLnBrk="0" hangingPunct="1">
              <a:lnSpc>
                <a:spcPct val="100000"/>
              </a:lnSpc>
              <a:spcBef>
                <a:spcPct val="20000"/>
              </a:spcBef>
              <a:spcAft>
                <a:spcPts val="0"/>
              </a:spcAft>
              <a:buClr>
                <a:srgbClr val="ABC178"/>
              </a:buClr>
              <a:buSzPct val="110000"/>
              <a:buFont typeface="Wingdings" charset="2"/>
              <a:buChar char="§"/>
              <a:tabLst/>
              <a:defRPr/>
            </a:pPr>
            <a:r>
              <a:rPr kumimoji="0" lang="en-US" sz="2000" b="0" i="0" u="none" strike="noStrike" kern="1200" cap="none" spc="100" normalizeH="0" baseline="0" noProof="0" dirty="0" smtClean="0">
                <a:ln>
                  <a:noFill/>
                </a:ln>
                <a:solidFill>
                  <a:srgbClr val="8C8C96">
                    <a:lumMod val="50000"/>
                  </a:srgbClr>
                </a:solidFill>
                <a:effectLst/>
                <a:uLnTx/>
                <a:uFillTx/>
                <a:latin typeface="Calibri"/>
                <a:ea typeface="+mn-ea"/>
                <a:cs typeface="+mn-cs"/>
              </a:rPr>
              <a:t>Third level</a:t>
            </a:r>
          </a:p>
          <a:p>
            <a:pPr marL="1200150" marR="0" lvl="3" indent="-285750" algn="l" defTabSz="914400" rtl="0" eaLnBrk="1" fontAlgn="auto" latinLnBrk="0" hangingPunct="1">
              <a:lnSpc>
                <a:spcPct val="100000"/>
              </a:lnSpc>
              <a:spcBef>
                <a:spcPct val="20000"/>
              </a:spcBef>
              <a:spcAft>
                <a:spcPts val="0"/>
              </a:spcAft>
              <a:buClr>
                <a:srgbClr val="71769D"/>
              </a:buClr>
              <a:buSzPct val="110000"/>
              <a:buFont typeface="Wingdings" charset="2"/>
              <a:buChar char="§"/>
              <a:tabLst/>
              <a:defRPr/>
            </a:pPr>
            <a:r>
              <a:rPr kumimoji="0" lang="en-US" sz="1800" b="0" i="0" u="none" strike="noStrike" kern="1200" cap="none" spc="0" normalizeH="0" baseline="0" noProof="0" dirty="0" smtClean="0">
                <a:ln>
                  <a:noFill/>
                </a:ln>
                <a:solidFill>
                  <a:srgbClr val="8C8C96">
                    <a:lumMod val="50000"/>
                  </a:srgbClr>
                </a:solidFill>
                <a:effectLst/>
                <a:uLnTx/>
                <a:uFillTx/>
                <a:latin typeface="Calibri"/>
                <a:ea typeface="+mn-ea"/>
                <a:cs typeface="+mn-cs"/>
              </a:rPr>
              <a:t>Fourth level</a:t>
            </a:r>
          </a:p>
          <a:p>
            <a:pPr marL="1383030" marR="0" lvl="4" indent="-285750" algn="l" defTabSz="914400" rtl="0" eaLnBrk="1" fontAlgn="auto" latinLnBrk="0" hangingPunct="1">
              <a:lnSpc>
                <a:spcPct val="100000"/>
              </a:lnSpc>
              <a:spcBef>
                <a:spcPct val="20000"/>
              </a:spcBef>
              <a:spcAft>
                <a:spcPts val="0"/>
              </a:spcAft>
              <a:buClr>
                <a:srgbClr val="8C8C96"/>
              </a:buClr>
              <a:buSzPct val="110000"/>
              <a:buFont typeface="Wingdings" charset="2"/>
              <a:buChar char="§"/>
              <a:tabLst/>
              <a:defRPr/>
            </a:pPr>
            <a:r>
              <a:rPr kumimoji="0" lang="en-US" sz="1600" b="0" i="0" u="none" strike="noStrike" kern="1200" cap="none" spc="100" normalizeH="0" baseline="0" noProof="0" dirty="0" smtClean="0">
                <a:ln>
                  <a:noFill/>
                </a:ln>
                <a:solidFill>
                  <a:srgbClr val="8C8C96">
                    <a:lumMod val="50000"/>
                  </a:srgbClr>
                </a:solidFill>
                <a:effectLst/>
                <a:uLnTx/>
                <a:uFillTx/>
                <a:latin typeface="Calibri"/>
                <a:ea typeface="+mn-ea"/>
                <a:cs typeface="+mn-cs"/>
              </a:rPr>
              <a:t>Fifth level</a:t>
            </a:r>
            <a:endParaRPr lang="en-US" dirty="0" smtClean="0"/>
          </a:p>
        </p:txBody>
      </p:sp>
      <p:grpSp>
        <p:nvGrpSpPr>
          <p:cNvPr id="19" name="Group 18"/>
          <p:cNvGrpSpPr/>
          <p:nvPr userDrawn="1"/>
        </p:nvGrpSpPr>
        <p:grpSpPr>
          <a:xfrm>
            <a:off x="0" y="0"/>
            <a:ext cx="9144000" cy="585788"/>
            <a:chOff x="0" y="0"/>
            <a:chExt cx="9144000" cy="585788"/>
          </a:xfrm>
        </p:grpSpPr>
        <p:grpSp>
          <p:nvGrpSpPr>
            <p:cNvPr id="3077" name="Group 8"/>
            <p:cNvGrpSpPr>
              <a:grpSpLocks/>
            </p:cNvGrpSpPr>
            <p:nvPr/>
          </p:nvGrpSpPr>
          <p:grpSpPr bwMode="auto">
            <a:xfrm>
              <a:off x="0" y="0"/>
              <a:ext cx="9144000" cy="585788"/>
              <a:chOff x="1486" y="442"/>
              <a:chExt cx="12868" cy="922"/>
            </a:xfrm>
          </p:grpSpPr>
          <p:sp>
            <p:nvSpPr>
              <p:cNvPr id="2057" name="Rectangle 9"/>
              <p:cNvSpPr>
                <a:spLocks noChangeArrowheads="1"/>
              </p:cNvSpPr>
              <p:nvPr/>
            </p:nvSpPr>
            <p:spPr bwMode="auto">
              <a:xfrm>
                <a:off x="1486" y="442"/>
                <a:ext cx="12868" cy="145"/>
              </a:xfrm>
              <a:prstGeom prst="rect">
                <a:avLst/>
              </a:prstGeom>
              <a:solidFill>
                <a:srgbClr val="943634"/>
              </a:solidFill>
              <a:ln w="9525">
                <a:solidFill>
                  <a:srgbClr val="943634"/>
                </a:solidFill>
                <a:miter lim="800000"/>
                <a:headEnd/>
                <a:tailEnd/>
              </a:ln>
            </p:spPr>
            <p:txBody>
              <a:bodyPr/>
              <a:lstStyle/>
              <a:p>
                <a:pPr>
                  <a:defRPr/>
                </a:pPr>
                <a:endParaRPr lang="en-US" dirty="0">
                  <a:solidFill>
                    <a:prstClr val="black"/>
                  </a:solidFill>
                </a:endParaRPr>
              </a:p>
            </p:txBody>
          </p:sp>
          <p:sp>
            <p:nvSpPr>
              <p:cNvPr id="2059" name="Rectangle 11"/>
              <p:cNvSpPr>
                <a:spLocks noChangeArrowheads="1"/>
              </p:cNvSpPr>
              <p:nvPr/>
            </p:nvSpPr>
            <p:spPr bwMode="auto">
              <a:xfrm>
                <a:off x="1486" y="644"/>
                <a:ext cx="12868" cy="720"/>
              </a:xfrm>
              <a:prstGeom prst="rect">
                <a:avLst/>
              </a:prstGeom>
              <a:solidFill>
                <a:schemeClr val="tx1"/>
              </a:solidFill>
              <a:ln w="9525">
                <a:solidFill>
                  <a:srgbClr val="272727"/>
                </a:solidFill>
                <a:miter lim="800000"/>
                <a:headEnd/>
                <a:tailEnd/>
              </a:ln>
            </p:spPr>
            <p:txBody>
              <a:bodyPr/>
              <a:lstStyle/>
              <a:p>
                <a:pPr>
                  <a:defRPr/>
                </a:pPr>
                <a:endParaRPr lang="en-US" dirty="0">
                  <a:solidFill>
                    <a:prstClr val="black"/>
                  </a:solidFill>
                </a:endParaRPr>
              </a:p>
            </p:txBody>
          </p:sp>
        </p:grpSp>
        <p:pic>
          <p:nvPicPr>
            <p:cNvPr id="7172" name="Picture 4"/>
            <p:cNvPicPr>
              <a:picLocks noChangeAspect="1" noChangeArrowheads="1"/>
            </p:cNvPicPr>
            <p:nvPr userDrawn="1"/>
          </p:nvPicPr>
          <p:blipFill>
            <a:blip r:embed="rId17" cstate="print"/>
            <a:srcRect/>
            <a:stretch>
              <a:fillRect/>
            </a:stretch>
          </p:blipFill>
          <p:spPr bwMode="auto">
            <a:xfrm>
              <a:off x="76200" y="152400"/>
              <a:ext cx="2819400" cy="408609"/>
            </a:xfrm>
            <a:prstGeom prst="rect">
              <a:avLst/>
            </a:prstGeom>
            <a:noFill/>
            <a:ln w="9525">
              <a:noFill/>
              <a:miter lim="800000"/>
              <a:headEnd/>
              <a:tailEnd/>
            </a:ln>
          </p:spPr>
        </p:pic>
      </p:grpSp>
    </p:spTree>
    <p:extLst>
      <p:ext uri="{BB962C8B-B14F-4D97-AF65-F5344CB8AC3E}">
        <p14:creationId xmlns:p14="http://schemas.microsoft.com/office/powerpoint/2010/main" xmlns="" val="330649242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 id="2147483686" r:id="rId12"/>
    <p:sldLayoutId id="2147483687" r:id="rId13"/>
    <p:sldLayoutId id="2147483689" r:id="rId14"/>
  </p:sldLayoutIdLst>
  <p:txStyles>
    <p:titleStyle>
      <a:lvl1pPr algn="ctr" rtl="0" eaLnBrk="0" fontAlgn="base" hangingPunct="0">
        <a:spcBef>
          <a:spcPct val="0"/>
        </a:spcBef>
        <a:spcAft>
          <a:spcPct val="0"/>
        </a:spcAft>
        <a:defRPr sz="4400" kern="1200">
          <a:solidFill>
            <a:schemeClr val="tx1"/>
          </a:solidFill>
          <a:latin typeface="Palatino Linotype" pitchFamily="18" charset="0"/>
          <a:ea typeface="+mj-ea"/>
          <a:cs typeface="+mj-cs"/>
        </a:defRPr>
      </a:lvl1pPr>
      <a:lvl2pPr algn="ctr" rtl="0" eaLnBrk="0" fontAlgn="base" hangingPunct="0">
        <a:spcBef>
          <a:spcPct val="0"/>
        </a:spcBef>
        <a:spcAft>
          <a:spcPct val="0"/>
        </a:spcAft>
        <a:defRPr sz="4400">
          <a:solidFill>
            <a:schemeClr val="tx1"/>
          </a:solidFill>
          <a:latin typeface="Verdana" pitchFamily="34" charset="0"/>
        </a:defRPr>
      </a:lvl2pPr>
      <a:lvl3pPr algn="ctr" rtl="0" eaLnBrk="0" fontAlgn="base" hangingPunct="0">
        <a:spcBef>
          <a:spcPct val="0"/>
        </a:spcBef>
        <a:spcAft>
          <a:spcPct val="0"/>
        </a:spcAft>
        <a:defRPr sz="4400">
          <a:solidFill>
            <a:schemeClr val="tx1"/>
          </a:solidFill>
          <a:latin typeface="Verdana" pitchFamily="34" charset="0"/>
        </a:defRPr>
      </a:lvl3pPr>
      <a:lvl4pPr algn="ctr" rtl="0" eaLnBrk="0" fontAlgn="base" hangingPunct="0">
        <a:spcBef>
          <a:spcPct val="0"/>
        </a:spcBef>
        <a:spcAft>
          <a:spcPct val="0"/>
        </a:spcAft>
        <a:defRPr sz="4400">
          <a:solidFill>
            <a:schemeClr val="tx1"/>
          </a:solidFill>
          <a:latin typeface="Verdana" pitchFamily="34" charset="0"/>
        </a:defRPr>
      </a:lvl4pPr>
      <a:lvl5pPr algn="ctr" rtl="0" eaLnBrk="0" fontAlgn="base" hangingPunct="0">
        <a:spcBef>
          <a:spcPct val="0"/>
        </a:spcBef>
        <a:spcAft>
          <a:spcPct val="0"/>
        </a:spcAft>
        <a:defRPr sz="4400">
          <a:solidFill>
            <a:schemeClr val="tx1"/>
          </a:solidFill>
          <a:latin typeface="Verdana"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502920" marR="0" indent="-457200" algn="l" defTabSz="914400" rtl="0" eaLnBrk="1" fontAlgn="auto" latinLnBrk="0" hangingPunct="1">
        <a:lnSpc>
          <a:spcPct val="100000"/>
        </a:lnSpc>
        <a:spcBef>
          <a:spcPct val="20000"/>
        </a:spcBef>
        <a:spcAft>
          <a:spcPts val="0"/>
        </a:spcAft>
        <a:buClr>
          <a:srgbClr val="197A9B"/>
        </a:buClr>
        <a:buSzPct val="110000"/>
        <a:buFont typeface="Wingdings" charset="2"/>
        <a:buChar char="§"/>
        <a:tabLst/>
        <a:defRPr sz="3200" kern="1200">
          <a:solidFill>
            <a:schemeClr val="tx1"/>
          </a:solidFill>
          <a:latin typeface="+mn-lt"/>
          <a:ea typeface="+mn-ea"/>
          <a:cs typeface="+mn-cs"/>
        </a:defRPr>
      </a:lvl1pPr>
      <a:lvl2pPr marL="822960" marR="0" indent="-457200" algn="l" defTabSz="914400" rtl="0" eaLnBrk="1" fontAlgn="auto" latinLnBrk="0" hangingPunct="1">
        <a:lnSpc>
          <a:spcPct val="100000"/>
        </a:lnSpc>
        <a:spcBef>
          <a:spcPct val="20000"/>
        </a:spcBef>
        <a:spcAft>
          <a:spcPts val="0"/>
        </a:spcAft>
        <a:buClr>
          <a:srgbClr val="ABC178"/>
        </a:buClr>
        <a:buSzPct val="110000"/>
        <a:buFont typeface="Wingdings" charset="2"/>
        <a:buChar char="§"/>
        <a:tabLst/>
        <a:defRPr sz="2800" kern="1200">
          <a:solidFill>
            <a:schemeClr val="tx1"/>
          </a:solidFill>
          <a:latin typeface="+mn-lt"/>
          <a:ea typeface="+mn-ea"/>
          <a:cs typeface="+mn-cs"/>
        </a:defRPr>
      </a:lvl2pPr>
      <a:lvl3pPr marL="925830" marR="0" indent="-285750" algn="l" defTabSz="914400" rtl="0" eaLnBrk="1" fontAlgn="auto" latinLnBrk="0" hangingPunct="1">
        <a:lnSpc>
          <a:spcPct val="100000"/>
        </a:lnSpc>
        <a:spcBef>
          <a:spcPct val="20000"/>
        </a:spcBef>
        <a:spcAft>
          <a:spcPts val="0"/>
        </a:spcAft>
        <a:buClr>
          <a:srgbClr val="FFC74E"/>
        </a:buClr>
        <a:buSzPct val="110000"/>
        <a:buFont typeface="Wingdings" charset="2"/>
        <a:buChar char="§"/>
        <a:tabLst/>
        <a:defRPr sz="2400" kern="1200">
          <a:solidFill>
            <a:schemeClr val="tx1"/>
          </a:solidFill>
          <a:latin typeface="+mn-lt"/>
          <a:ea typeface="+mn-ea"/>
          <a:cs typeface="+mn-cs"/>
        </a:defRPr>
      </a:lvl3pPr>
      <a:lvl4pPr marL="1200150" marR="0" indent="-285750" algn="l" defTabSz="914400" rtl="0" eaLnBrk="1" fontAlgn="auto" latinLnBrk="0" hangingPunct="1">
        <a:lnSpc>
          <a:spcPct val="100000"/>
        </a:lnSpc>
        <a:spcBef>
          <a:spcPct val="20000"/>
        </a:spcBef>
        <a:spcAft>
          <a:spcPts val="0"/>
        </a:spcAft>
        <a:buClr>
          <a:srgbClr val="FAAB67"/>
        </a:buClr>
        <a:buSzPct val="110000"/>
        <a:buFont typeface="Wingdings" charset="2"/>
        <a:buChar char="§"/>
        <a:tabLst/>
        <a:defRPr sz="2000" kern="1200">
          <a:solidFill>
            <a:schemeClr val="tx1"/>
          </a:solidFill>
          <a:latin typeface="+mn-lt"/>
          <a:ea typeface="+mn-ea"/>
          <a:cs typeface="+mn-cs"/>
        </a:defRPr>
      </a:lvl4pPr>
      <a:lvl5pPr marL="1383030" marR="0" indent="-285750" algn="l" defTabSz="914400" rtl="0" eaLnBrk="1" fontAlgn="auto" latinLnBrk="0" hangingPunct="1">
        <a:lnSpc>
          <a:spcPct val="100000"/>
        </a:lnSpc>
        <a:spcBef>
          <a:spcPct val="20000"/>
        </a:spcBef>
        <a:spcAft>
          <a:spcPts val="0"/>
        </a:spcAft>
        <a:buClr>
          <a:srgbClr val="943634"/>
        </a:buClr>
        <a:buSzPct val="110000"/>
        <a:buFont typeface="Wingdings" charset="2"/>
        <a:buChar char="§"/>
        <a:tabLst/>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cde.state.co.us/StandardsAndInstruction/SampleCurriculum-resources.asp"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mailto:huffman_a@cde.state.co.u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hyperlink" Target="http://www.cde.state.co.us/StandardsAndInstruction/SampleCurriculum-resources.asp" TargetMode="External"/></Relationships>
</file>

<file path=ppt/slides/_rels/slide2.xml.rels><?xml version="1.0" encoding="UTF-8" standalone="yes"?>
<Relationships xmlns="http://schemas.openxmlformats.org/package/2006/relationships"><Relationship Id="rId3" Type="http://schemas.openxmlformats.org/officeDocument/2006/relationships/hyperlink" Target="http://www.cde.state.co.us/CoWorldLanguages/StateStandards.asp"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ccflt2012.wikispaces.com/ACTFL+Proficiency+Guidelines" TargetMode="External"/><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4.xm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notesSlide" Target="../notesSlides/notesSlide5.xml"/><Relationship Id="rId1" Type="http://schemas.openxmlformats.org/officeDocument/2006/relationships/slideLayout" Target="../slideLayouts/slideLayout8.xml"/><Relationship Id="rId4" Type="http://schemas.openxmlformats.org/officeDocument/2006/relationships/image" Target="../media/image6.emf"/></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7.xml"/><Relationship Id="rId1" Type="http://schemas.openxmlformats.org/officeDocument/2006/relationships/slideLayout" Target="../slideLayouts/slideLayout8.xml"/><Relationship Id="rId4" Type="http://schemas.openxmlformats.org/officeDocument/2006/relationships/image" Target="../media/image6.emf"/></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059363"/>
          </a:xfrm>
        </p:spPr>
        <p:txBody>
          <a:bodyPr/>
          <a:lstStyle/>
          <a:p>
            <a:pPr marL="0" indent="0" algn="ctr">
              <a:spcBef>
                <a:spcPts val="0"/>
              </a:spcBef>
              <a:buNone/>
            </a:pPr>
            <a:r>
              <a:rPr lang="en-US" sz="4800" dirty="0" smtClean="0"/>
              <a:t>Colorado’s District Sample</a:t>
            </a:r>
          </a:p>
          <a:p>
            <a:pPr marL="0" indent="0" algn="ctr">
              <a:spcBef>
                <a:spcPts val="0"/>
              </a:spcBef>
              <a:buNone/>
            </a:pPr>
            <a:r>
              <a:rPr lang="en-US" sz="4800" dirty="0" smtClean="0"/>
              <a:t>Curriculum Project</a:t>
            </a:r>
          </a:p>
          <a:p>
            <a:pPr algn="ctr">
              <a:buNone/>
            </a:pPr>
            <a:r>
              <a:rPr lang="en-US" sz="6000" b="1" dirty="0" smtClean="0"/>
              <a:t>World Languages</a:t>
            </a:r>
          </a:p>
          <a:p>
            <a:pPr algn="ctr">
              <a:buNone/>
            </a:pPr>
            <a:endParaRPr lang="en-US" sz="2000" dirty="0" smtClean="0"/>
          </a:p>
          <a:p>
            <a:pPr algn="ctr">
              <a:buNone/>
            </a:pPr>
            <a:r>
              <a:rPr lang="en-US" sz="2000" dirty="0" smtClean="0"/>
              <a:t>Anna Huffman </a:t>
            </a:r>
            <a:r>
              <a:rPr lang="en-US" sz="2000" smtClean="0"/>
              <a:t>– </a:t>
            </a:r>
            <a:r>
              <a:rPr lang="en-US" sz="2000" smtClean="0"/>
              <a:t>Principle </a:t>
            </a:r>
            <a:r>
              <a:rPr lang="en-US" sz="2000" dirty="0" smtClean="0"/>
              <a:t>Standards Specialist</a:t>
            </a:r>
          </a:p>
          <a:p>
            <a:pPr algn="ctr">
              <a:buNone/>
            </a:pPr>
            <a:endParaRPr lang="en-US" sz="1800" dirty="0" smtClean="0">
              <a:hlinkClick r:id="rId3"/>
            </a:endParaRPr>
          </a:p>
          <a:p>
            <a:pPr>
              <a:buNone/>
            </a:pPr>
            <a:r>
              <a:rPr lang="en-US" sz="1800" dirty="0" smtClean="0"/>
              <a:t>For an overview of the project and samples please view Dr. Brian </a:t>
            </a:r>
            <a:r>
              <a:rPr lang="en-US" sz="1800" dirty="0" err="1" smtClean="0"/>
              <a:t>Sevier’s</a:t>
            </a:r>
            <a:r>
              <a:rPr lang="en-US" sz="1800" dirty="0" smtClean="0"/>
              <a:t> </a:t>
            </a:r>
            <a:br>
              <a:rPr lang="en-US" sz="1800" dirty="0" smtClean="0"/>
            </a:br>
            <a:r>
              <a:rPr lang="en-US" sz="1800" u="sng" dirty="0" smtClean="0">
                <a:hlinkClick r:id="rId3"/>
              </a:rPr>
              <a:t>A closer look at Colorado’s District Sample Curriculum Project and the teacher-created curriculum samples</a:t>
            </a:r>
            <a:endParaRPr lang="en-US" sz="18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066800"/>
            <a:ext cx="9144000" cy="5059363"/>
          </a:xfrm>
        </p:spPr>
        <p:txBody>
          <a:bodyPr/>
          <a:lstStyle/>
          <a:p>
            <a:pPr marL="0" indent="0" algn="ctr">
              <a:spcBef>
                <a:spcPts val="0"/>
              </a:spcBef>
              <a:buNone/>
            </a:pPr>
            <a:r>
              <a:rPr lang="en-US" sz="4800" dirty="0" smtClean="0"/>
              <a:t>Thank you for your time</a:t>
            </a:r>
          </a:p>
          <a:p>
            <a:pPr algn="ctr">
              <a:buNone/>
            </a:pPr>
            <a:endParaRPr lang="en-US" sz="2000" dirty="0" smtClean="0"/>
          </a:p>
          <a:p>
            <a:pPr algn="ctr">
              <a:buNone/>
            </a:pPr>
            <a:endParaRPr lang="en-US" sz="2000" dirty="0" smtClean="0"/>
          </a:p>
          <a:p>
            <a:pPr algn="ctr">
              <a:buNone/>
            </a:pPr>
            <a:r>
              <a:rPr lang="en-US" sz="2000" dirty="0" smtClean="0"/>
              <a:t>Feel free to contact Anna Huffman at the Colorado </a:t>
            </a:r>
          </a:p>
          <a:p>
            <a:pPr algn="ctr">
              <a:buNone/>
            </a:pPr>
            <a:r>
              <a:rPr lang="en-US" sz="2000" dirty="0" smtClean="0"/>
              <a:t>Department of Education with follow up questions.  </a:t>
            </a:r>
          </a:p>
          <a:p>
            <a:pPr algn="ctr">
              <a:buNone/>
            </a:pPr>
            <a:r>
              <a:rPr lang="en-US" sz="2000" dirty="0" smtClean="0"/>
              <a:t>Email: </a:t>
            </a:r>
            <a:r>
              <a:rPr lang="en-US" sz="2000" dirty="0" smtClean="0">
                <a:hlinkClick r:id="rId3"/>
              </a:rPr>
              <a:t>huffman_a@cde.state.co.us</a:t>
            </a:r>
            <a:r>
              <a:rPr lang="en-US" sz="2000" dirty="0" smtClean="0"/>
              <a:t> </a:t>
            </a:r>
          </a:p>
          <a:p>
            <a:pPr algn="ctr">
              <a:buNone/>
            </a:pPr>
            <a:r>
              <a:rPr lang="en-US" sz="2000" dirty="0" smtClean="0"/>
              <a:t>Phone: 720-626-2052</a:t>
            </a:r>
          </a:p>
          <a:p>
            <a:pPr algn="ctr">
              <a:buNone/>
            </a:pPr>
            <a:endParaRPr lang="en-US" sz="1800" dirty="0" smtClean="0">
              <a:hlinkClick r:id="rId4"/>
            </a:endParaRPr>
          </a:p>
          <a:p>
            <a:pPr>
              <a:buNone/>
            </a:pPr>
            <a:r>
              <a:rPr lang="en-US" sz="1800" dirty="0" smtClean="0"/>
              <a:t>For an overview of the project and samples please view Dr. Brian </a:t>
            </a:r>
            <a:r>
              <a:rPr lang="en-US" sz="1800" dirty="0" err="1" smtClean="0"/>
              <a:t>Sevier’s</a:t>
            </a:r>
            <a:r>
              <a:rPr lang="en-US" sz="1800" dirty="0" smtClean="0"/>
              <a:t> </a:t>
            </a:r>
            <a:br>
              <a:rPr lang="en-US" sz="1800" dirty="0" smtClean="0"/>
            </a:br>
            <a:r>
              <a:rPr lang="en-US" sz="1800" u="sng" dirty="0" smtClean="0">
                <a:hlinkClick r:id="rId4"/>
              </a:rPr>
              <a:t>A closer look at Colorado’s District Sample Curriculum Project and the teacher-created curriculum samples</a:t>
            </a:r>
            <a:endParaRPr lang="en-US" sz="18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3"/>
          <p:cNvSpPr>
            <a:spLocks noGrp="1"/>
          </p:cNvSpPr>
          <p:nvPr>
            <p:ph type="title"/>
          </p:nvPr>
        </p:nvSpPr>
        <p:spPr>
          <a:xfrm>
            <a:off x="457200" y="846138"/>
            <a:ext cx="8229600" cy="1066800"/>
          </a:xfrm>
        </p:spPr>
        <p:txBody>
          <a:bodyPr/>
          <a:lstStyle/>
          <a:p>
            <a:pPr indent="0" eaLnBrk="1" hangingPunct="1"/>
            <a:r>
              <a:rPr lang="en-US" sz="3200" b="1" dirty="0" smtClean="0"/>
              <a:t>Proficiency Range Levels Not Grade Levels</a:t>
            </a:r>
            <a:endParaRPr lang="en-US" sz="3200" dirty="0" smtClean="0"/>
          </a:p>
        </p:txBody>
      </p:sp>
      <p:sp>
        <p:nvSpPr>
          <p:cNvPr id="49155" name="Content Placeholder 4"/>
          <p:cNvSpPr>
            <a:spLocks noGrp="1"/>
          </p:cNvSpPr>
          <p:nvPr>
            <p:ph idx="1"/>
          </p:nvPr>
        </p:nvSpPr>
        <p:spPr>
          <a:xfrm>
            <a:off x="457200" y="1912938"/>
            <a:ext cx="8229600" cy="4049712"/>
          </a:xfrm>
        </p:spPr>
        <p:txBody>
          <a:bodyPr/>
          <a:lstStyle/>
          <a:p>
            <a:r>
              <a:rPr lang="en-US" sz="2800" dirty="0" smtClean="0"/>
              <a:t>Intermediate-Mid</a:t>
            </a:r>
          </a:p>
          <a:p>
            <a:r>
              <a:rPr lang="en-US" sz="2800" dirty="0" smtClean="0"/>
              <a:t>Intermediate-Low</a:t>
            </a:r>
          </a:p>
          <a:p>
            <a:r>
              <a:rPr lang="en-US" sz="2800" dirty="0" smtClean="0"/>
              <a:t>Novice-High</a:t>
            </a:r>
          </a:p>
          <a:p>
            <a:r>
              <a:rPr lang="en-US" sz="2800" dirty="0" smtClean="0"/>
              <a:t>Novice-Mid</a:t>
            </a:r>
          </a:p>
          <a:p>
            <a:r>
              <a:rPr lang="en-US" sz="2800" dirty="0" smtClean="0"/>
              <a:t>Novice-Low</a:t>
            </a:r>
          </a:p>
          <a:p>
            <a:pPr eaLnBrk="1" hangingPunct="1"/>
            <a:endParaRPr lang="en-US" dirty="0" smtClean="0"/>
          </a:p>
        </p:txBody>
      </p:sp>
      <p:sp>
        <p:nvSpPr>
          <p:cNvPr id="4" name="Rectangle 3"/>
          <p:cNvSpPr/>
          <p:nvPr/>
        </p:nvSpPr>
        <p:spPr>
          <a:xfrm>
            <a:off x="152400" y="5562600"/>
            <a:ext cx="8763000" cy="923330"/>
          </a:xfrm>
          <a:prstGeom prst="rect">
            <a:avLst/>
          </a:prstGeom>
        </p:spPr>
        <p:txBody>
          <a:bodyPr wrap="square">
            <a:spAutoFit/>
          </a:bodyPr>
          <a:lstStyle/>
          <a:p>
            <a:r>
              <a:rPr lang="en-US" dirty="0" smtClean="0"/>
              <a:t>Follow this link for more information: </a:t>
            </a:r>
          </a:p>
          <a:p>
            <a:r>
              <a:rPr lang="en-US" dirty="0" smtClean="0">
                <a:hlinkClick r:id="rId3"/>
              </a:rPr>
              <a:t>http://www.cde.state.co.us/CoWorldLanguages/StateStandards.asp</a:t>
            </a:r>
            <a:endParaRPr lang="en-US" dirty="0" smtClean="0"/>
          </a:p>
          <a:p>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457200" y="685800"/>
          <a:ext cx="8458200" cy="5334000"/>
        </p:xfrm>
        <a:graphic>
          <a:graphicData uri="http://schemas.openxmlformats.org/drawingml/2006/table">
            <a:tbl>
              <a:tblPr firstRow="1" bandRow="1">
                <a:tableStyleId>{5C22544A-7EE6-4342-B048-85BDC9FD1C3A}</a:tableStyleId>
              </a:tblPr>
              <a:tblGrid>
                <a:gridCol w="2971800"/>
                <a:gridCol w="5486400"/>
              </a:tblGrid>
              <a:tr h="666750">
                <a:tc>
                  <a:txBody>
                    <a:bodyPr/>
                    <a:lstStyle/>
                    <a:p>
                      <a:r>
                        <a:rPr lang="en-US" sz="2800" dirty="0" smtClean="0"/>
                        <a:t>Course/Program</a:t>
                      </a:r>
                      <a:endParaRPr lang="en-US" sz="2800" dirty="0"/>
                    </a:p>
                  </a:txBody>
                  <a:tcPr anchor="ctr"/>
                </a:tc>
                <a:tc>
                  <a:txBody>
                    <a:bodyPr/>
                    <a:lstStyle/>
                    <a:p>
                      <a:r>
                        <a:rPr lang="en-US" sz="2800" dirty="0" smtClean="0"/>
                        <a:t>Target</a:t>
                      </a:r>
                      <a:r>
                        <a:rPr lang="en-US" sz="2800" baseline="0" dirty="0" smtClean="0"/>
                        <a:t> Proficiency Ranges</a:t>
                      </a:r>
                      <a:endParaRPr lang="en-US" sz="2800" dirty="0"/>
                    </a:p>
                  </a:txBody>
                  <a:tcPr anchor="ctr"/>
                </a:tc>
              </a:tr>
              <a:tr h="666750">
                <a:tc>
                  <a:txBody>
                    <a:bodyPr/>
                    <a:lstStyle/>
                    <a:p>
                      <a:r>
                        <a:rPr lang="en-US" sz="2400" dirty="0" smtClean="0"/>
                        <a:t>Level 5 (AP/IB)</a:t>
                      </a:r>
                      <a:endParaRPr lang="en-US" sz="2400" dirty="0"/>
                    </a:p>
                  </a:txBody>
                  <a:tcPr anchor="ctr"/>
                </a:tc>
                <a:tc>
                  <a:txBody>
                    <a:bodyPr/>
                    <a:lstStyle/>
                    <a:p>
                      <a:r>
                        <a:rPr lang="en-US" sz="2400" dirty="0" smtClean="0"/>
                        <a:t>Intermediate mid</a:t>
                      </a:r>
                      <a:endParaRPr lang="en-US" sz="2400" dirty="0"/>
                    </a:p>
                  </a:txBody>
                  <a:tcPr anchor="ctr"/>
                </a:tc>
              </a:tr>
              <a:tr h="666750">
                <a:tc>
                  <a:txBody>
                    <a:bodyPr/>
                    <a:lstStyle/>
                    <a:p>
                      <a:r>
                        <a:rPr lang="en-US" sz="2400" dirty="0" smtClean="0"/>
                        <a:t>Level 4</a:t>
                      </a:r>
                      <a:endParaRPr lang="en-US" sz="2400" dirty="0"/>
                    </a:p>
                  </a:txBody>
                  <a:tcPr anchor="ctr"/>
                </a:tc>
                <a:tc>
                  <a:txBody>
                    <a:bodyPr/>
                    <a:lstStyle/>
                    <a:p>
                      <a:r>
                        <a:rPr lang="en-US" sz="2400" dirty="0" smtClean="0"/>
                        <a:t>Intermediate low</a:t>
                      </a:r>
                      <a:endParaRPr lang="en-US" sz="2400" dirty="0"/>
                    </a:p>
                  </a:txBody>
                  <a:tcPr anchor="ctr"/>
                </a:tc>
              </a:tr>
              <a:tr h="666750">
                <a:tc>
                  <a:txBody>
                    <a:bodyPr/>
                    <a:lstStyle/>
                    <a:p>
                      <a:r>
                        <a:rPr lang="en-US" sz="2400" dirty="0" smtClean="0"/>
                        <a:t>Level 3</a:t>
                      </a:r>
                      <a:endParaRPr lang="en-US" sz="2400" dirty="0"/>
                    </a:p>
                  </a:txBody>
                  <a:tcPr anchor="ctr"/>
                </a:tc>
                <a:tc>
                  <a:txBody>
                    <a:bodyPr/>
                    <a:lstStyle/>
                    <a:p>
                      <a:r>
                        <a:rPr lang="en-US" sz="2400" dirty="0" smtClean="0"/>
                        <a:t>Novice high approaching intermediate</a:t>
                      </a:r>
                      <a:r>
                        <a:rPr lang="en-US" sz="2400" baseline="0" dirty="0" smtClean="0"/>
                        <a:t> l</a:t>
                      </a:r>
                      <a:r>
                        <a:rPr lang="en-US" sz="2400" dirty="0" smtClean="0"/>
                        <a:t>ow</a:t>
                      </a:r>
                      <a:endParaRPr lang="en-US" sz="2400" dirty="0"/>
                    </a:p>
                  </a:txBody>
                  <a:tcPr anchor="ctr"/>
                </a:tc>
              </a:tr>
              <a:tr h="666750">
                <a:tc>
                  <a:txBody>
                    <a:bodyPr/>
                    <a:lstStyle/>
                    <a:p>
                      <a:r>
                        <a:rPr lang="en-US" sz="2400" dirty="0" smtClean="0"/>
                        <a:t>Level 2</a:t>
                      </a:r>
                      <a:endParaRPr lang="en-US" sz="2400" dirty="0"/>
                    </a:p>
                  </a:txBody>
                  <a:tcPr anchor="ctr"/>
                </a:tc>
                <a:tc>
                  <a:txBody>
                    <a:bodyPr/>
                    <a:lstStyle/>
                    <a:p>
                      <a:r>
                        <a:rPr lang="en-US" sz="2400" dirty="0" smtClean="0"/>
                        <a:t>Novice</a:t>
                      </a:r>
                      <a:r>
                        <a:rPr lang="en-US" sz="2400" baseline="0" dirty="0" smtClean="0"/>
                        <a:t> m</a:t>
                      </a:r>
                      <a:r>
                        <a:rPr lang="en-US" sz="2400" dirty="0" smtClean="0"/>
                        <a:t>id approaching novice</a:t>
                      </a:r>
                      <a:r>
                        <a:rPr lang="en-US" sz="2400" baseline="0" dirty="0" smtClean="0"/>
                        <a:t> hi</a:t>
                      </a:r>
                      <a:r>
                        <a:rPr lang="en-US" sz="2400" dirty="0" smtClean="0"/>
                        <a:t>gh</a:t>
                      </a:r>
                      <a:endParaRPr lang="en-US" sz="2400" dirty="0"/>
                    </a:p>
                  </a:txBody>
                  <a:tcPr anchor="ctr"/>
                </a:tc>
              </a:tr>
              <a:tr h="66675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smtClean="0"/>
                        <a:t>Levels 1A, 1B, Level 1</a:t>
                      </a:r>
                    </a:p>
                  </a:txBody>
                  <a:tcPr anchor="ctr"/>
                </a:tc>
                <a:tc>
                  <a:txBody>
                    <a:bodyPr/>
                    <a:lstStyle/>
                    <a:p>
                      <a:r>
                        <a:rPr lang="en-US" sz="2400" dirty="0" smtClean="0"/>
                        <a:t>Novice mid</a:t>
                      </a:r>
                      <a:endParaRPr lang="en-US" sz="2400" dirty="0"/>
                    </a:p>
                  </a:txBody>
                  <a:tcPr anchor="ctr"/>
                </a:tc>
              </a:tr>
              <a:tr h="666750">
                <a:tc>
                  <a:txBody>
                    <a:bodyPr/>
                    <a:lstStyle/>
                    <a:p>
                      <a:r>
                        <a:rPr lang="en-US" sz="2400" dirty="0" smtClean="0"/>
                        <a:t>Introduction</a:t>
                      </a:r>
                      <a:r>
                        <a:rPr lang="en-US" sz="2400" baseline="0" dirty="0" smtClean="0"/>
                        <a:t> classes</a:t>
                      </a:r>
                      <a:endParaRPr lang="en-US" sz="2400" dirty="0"/>
                    </a:p>
                  </a:txBody>
                  <a:tcPr anchor="ctr"/>
                </a:tc>
                <a:tc>
                  <a:txBody>
                    <a:bodyPr/>
                    <a:lstStyle/>
                    <a:p>
                      <a:r>
                        <a:rPr lang="en-US" sz="2400" dirty="0" smtClean="0"/>
                        <a:t>Novice low approaching novice</a:t>
                      </a:r>
                      <a:r>
                        <a:rPr lang="en-US" sz="2400" baseline="0" dirty="0" smtClean="0"/>
                        <a:t> mid</a:t>
                      </a:r>
                      <a:endParaRPr lang="en-US" sz="2400" dirty="0"/>
                    </a:p>
                  </a:txBody>
                  <a:tcPr anchor="ctr"/>
                </a:tc>
              </a:tr>
              <a:tr h="666750">
                <a:tc>
                  <a:txBody>
                    <a:bodyPr/>
                    <a:lstStyle/>
                    <a:p>
                      <a:r>
                        <a:rPr lang="en-US" sz="2400" dirty="0" smtClean="0"/>
                        <a:t>Elementary programs</a:t>
                      </a:r>
                      <a:endParaRPr lang="en-US" sz="2400" dirty="0"/>
                    </a:p>
                  </a:txBody>
                  <a:tcPr anchor="ctr"/>
                </a:tc>
                <a:tc>
                  <a:txBody>
                    <a:bodyPr/>
                    <a:lstStyle/>
                    <a:p>
                      <a:r>
                        <a:rPr lang="en-US" sz="2400" dirty="0" smtClean="0"/>
                        <a:t>Depends on the model</a:t>
                      </a:r>
                      <a:endParaRPr lang="en-US" sz="2400" dirty="0"/>
                    </a:p>
                  </a:txBody>
                  <a:tcPr anchor="ctr"/>
                </a:tc>
              </a:tr>
            </a:tbl>
          </a:graphicData>
        </a:graphic>
      </p:graphicFrame>
      <p:sp>
        <p:nvSpPr>
          <p:cNvPr id="9" name="Rectangle 8"/>
          <p:cNvSpPr/>
          <p:nvPr/>
        </p:nvSpPr>
        <p:spPr>
          <a:xfrm>
            <a:off x="0" y="5971401"/>
            <a:ext cx="9144000" cy="276999"/>
          </a:xfrm>
          <a:prstGeom prst="rect">
            <a:avLst/>
          </a:prstGeom>
        </p:spPr>
        <p:txBody>
          <a:bodyPr wrap="square">
            <a:spAutoFit/>
          </a:bodyPr>
          <a:lstStyle/>
          <a:p>
            <a:r>
              <a:rPr lang="en-US" sz="1200" dirty="0" smtClean="0">
                <a:hlinkClick r:id="rId3"/>
              </a:rPr>
              <a:t>Resources: ACTFL Proficiency Guidelines and ACTFL Performance Guidelines</a:t>
            </a:r>
            <a:endParaRPr lang="en-US" sz="1200" dirty="0" smtClean="0"/>
          </a:p>
        </p:txBody>
      </p:sp>
      <p:pic>
        <p:nvPicPr>
          <p:cNvPr id="1026" name="Picture 2"/>
          <p:cNvPicPr>
            <a:picLocks noChangeAspect="1" noChangeArrowheads="1"/>
          </p:cNvPicPr>
          <p:nvPr/>
        </p:nvPicPr>
        <p:blipFill>
          <a:blip r:embed="rId4" cstate="print"/>
          <a:srcRect l="35343" t="57489" r="49411"/>
          <a:stretch>
            <a:fillRect/>
          </a:stretch>
        </p:blipFill>
        <p:spPr bwMode="auto">
          <a:xfrm>
            <a:off x="0" y="609600"/>
            <a:ext cx="3352800" cy="561213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026"/>
                                        </p:tgtEl>
                                        <p:attrNameLst>
                                          <p:attrName>style.visibility</p:attrName>
                                        </p:attrNameLst>
                                      </p:cBhvr>
                                      <p:to>
                                        <p:strVal val="visible"/>
                                      </p:to>
                                    </p:set>
                                    <p:anim calcmode="lin" valueType="num">
                                      <p:cBhvr additive="base">
                                        <p:cTn id="7" dur="1000" fill="hold"/>
                                        <p:tgtEl>
                                          <p:spTgt spid="1026"/>
                                        </p:tgtEl>
                                        <p:attrNameLst>
                                          <p:attrName>ppt_x</p:attrName>
                                        </p:attrNameLst>
                                      </p:cBhvr>
                                      <p:tavLst>
                                        <p:tav tm="0">
                                          <p:val>
                                            <p:strVal val="0-#ppt_w/2"/>
                                          </p:val>
                                        </p:tav>
                                        <p:tav tm="100000">
                                          <p:val>
                                            <p:strVal val="#ppt_x"/>
                                          </p:val>
                                        </p:tav>
                                      </p:tavLst>
                                    </p:anim>
                                    <p:anim calcmode="lin" valueType="num">
                                      <p:cBhvr additive="base">
                                        <p:cTn id="8" dur="1000" fill="hold"/>
                                        <p:tgtEl>
                                          <p:spTgt spid="1026"/>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1143000"/>
          </a:xfrm>
        </p:spPr>
        <p:txBody>
          <a:bodyPr/>
          <a:lstStyle/>
          <a:p>
            <a:r>
              <a:rPr lang="en-US" sz="2400" dirty="0" smtClean="0"/>
              <a:t>Colorado Academic Standards in World Languages</a:t>
            </a:r>
            <a:endParaRPr lang="en-US" sz="2400" dirty="0"/>
          </a:p>
        </p:txBody>
      </p:sp>
      <p:pic>
        <p:nvPicPr>
          <p:cNvPr id="3074" name="Picture 2"/>
          <p:cNvPicPr>
            <a:picLocks noChangeAspect="1" noChangeArrowheads="1"/>
          </p:cNvPicPr>
          <p:nvPr/>
        </p:nvPicPr>
        <p:blipFill>
          <a:blip r:embed="rId3" cstate="print"/>
          <a:srcRect/>
          <a:stretch>
            <a:fillRect/>
          </a:stretch>
        </p:blipFill>
        <p:spPr bwMode="auto">
          <a:xfrm>
            <a:off x="228600" y="1066800"/>
            <a:ext cx="4723006" cy="4076700"/>
          </a:xfrm>
          <a:prstGeom prst="rect">
            <a:avLst/>
          </a:prstGeom>
          <a:noFill/>
          <a:ln w="9525">
            <a:noFill/>
            <a:miter lim="800000"/>
            <a:headEnd/>
            <a:tailEnd/>
          </a:ln>
          <a:effectLst/>
        </p:spPr>
      </p:pic>
      <p:sp>
        <p:nvSpPr>
          <p:cNvPr id="3075" name="Rectangle 3"/>
          <p:cNvSpPr>
            <a:spLocks noChangeArrowheads="1"/>
          </p:cNvSpPr>
          <p:nvPr/>
        </p:nvSpPr>
        <p:spPr bwMode="auto">
          <a:xfrm>
            <a:off x="4800600" y="1366881"/>
            <a:ext cx="4343400" cy="33239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200"/>
              </a:spcAft>
              <a:buClrTx/>
              <a:buSzTx/>
              <a:buFontTx/>
              <a:buNone/>
              <a:tabLst/>
            </a:pPr>
            <a:r>
              <a:rPr kumimoji="0" lang="en-US" i="0" u="none" strike="noStrike" cap="none" normalizeH="0" baseline="0" dirty="0" smtClean="0">
                <a:ln>
                  <a:noFill/>
                </a:ln>
                <a:solidFill>
                  <a:schemeClr val="tx1"/>
                </a:solidFill>
                <a:effectLst/>
                <a:latin typeface="Verdana" pitchFamily="34" charset="0"/>
                <a:ea typeface="Times New Roman" pitchFamily="18" charset="0"/>
              </a:rPr>
              <a:t>Standard 1: </a:t>
            </a:r>
            <a:r>
              <a:rPr kumimoji="0" lang="en-US" b="1" i="0" u="none" strike="noStrike" cap="none" normalizeH="0" baseline="0" dirty="0" smtClean="0">
                <a:ln>
                  <a:noFill/>
                </a:ln>
                <a:solidFill>
                  <a:schemeClr val="tx1"/>
                </a:solidFill>
                <a:effectLst/>
                <a:latin typeface="Verdana" pitchFamily="34" charset="0"/>
                <a:ea typeface="Times New Roman" pitchFamily="18" charset="0"/>
              </a:rPr>
              <a:t>Communication</a:t>
            </a:r>
            <a:r>
              <a:rPr kumimoji="0" lang="en-US" b="0" i="0" u="none" strike="noStrike" cap="none" normalizeH="0" baseline="0" dirty="0" smtClean="0">
                <a:ln>
                  <a:noFill/>
                </a:ln>
                <a:solidFill>
                  <a:schemeClr val="tx1"/>
                </a:solidFill>
                <a:effectLst/>
                <a:latin typeface="Verdana" pitchFamily="34" charset="0"/>
                <a:ea typeface="Times New Roman" pitchFamily="18" charset="0"/>
              </a:rPr>
              <a:t> in Languages Other Than English</a:t>
            </a:r>
            <a:endParaRPr kumimoji="0" lang="en-US"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ts val="1200"/>
              </a:spcAft>
              <a:buClrTx/>
              <a:buSzTx/>
              <a:buFontTx/>
              <a:buNone/>
              <a:tabLst/>
            </a:pPr>
            <a:r>
              <a:rPr kumimoji="0" lang="en-US" i="0" u="none" strike="noStrike" cap="none" normalizeH="0" baseline="0" dirty="0" smtClean="0">
                <a:ln>
                  <a:noFill/>
                </a:ln>
                <a:solidFill>
                  <a:schemeClr val="tx1"/>
                </a:solidFill>
                <a:effectLst/>
                <a:latin typeface="Verdana" pitchFamily="34" charset="0"/>
                <a:ea typeface="Times New Roman" pitchFamily="18" charset="0"/>
              </a:rPr>
              <a:t>Standard 2: </a:t>
            </a:r>
            <a:r>
              <a:rPr kumimoji="0" lang="en-US" b="0" i="0" u="none" strike="noStrike" cap="none" normalizeH="0" baseline="0" dirty="0" smtClean="0">
                <a:ln>
                  <a:noFill/>
                </a:ln>
                <a:solidFill>
                  <a:schemeClr val="tx1"/>
                </a:solidFill>
                <a:effectLst/>
                <a:latin typeface="Verdana" pitchFamily="34" charset="0"/>
                <a:ea typeface="Times New Roman" pitchFamily="18" charset="0"/>
              </a:rPr>
              <a:t>Knowledge and Understanding of Other </a:t>
            </a:r>
            <a:r>
              <a:rPr kumimoji="0" lang="en-US" b="1" i="0" u="none" strike="noStrike" cap="none" normalizeH="0" baseline="0" dirty="0" smtClean="0">
                <a:ln>
                  <a:noFill/>
                </a:ln>
                <a:solidFill>
                  <a:schemeClr val="tx1"/>
                </a:solidFill>
                <a:effectLst/>
                <a:latin typeface="Verdana" pitchFamily="34" charset="0"/>
                <a:ea typeface="Times New Roman" pitchFamily="18" charset="0"/>
              </a:rPr>
              <a:t>Cultures</a:t>
            </a:r>
            <a:endParaRPr kumimoji="0" lang="en-US" b="1"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ts val="1200"/>
              </a:spcAft>
              <a:buClrTx/>
              <a:buSzTx/>
              <a:buFontTx/>
              <a:buNone/>
              <a:tabLst/>
            </a:pPr>
            <a:r>
              <a:rPr kumimoji="0" lang="en-US" i="0" u="none" strike="noStrike" cap="none" normalizeH="0" baseline="0" dirty="0" smtClean="0">
                <a:ln>
                  <a:noFill/>
                </a:ln>
                <a:solidFill>
                  <a:schemeClr val="tx1"/>
                </a:solidFill>
                <a:effectLst/>
                <a:latin typeface="Verdana" pitchFamily="34" charset="0"/>
                <a:ea typeface="Times New Roman" pitchFamily="18" charset="0"/>
              </a:rPr>
              <a:t>Standard 3: </a:t>
            </a:r>
            <a:r>
              <a:rPr kumimoji="0" lang="en-US" b="1" i="0" u="none" strike="noStrike" cap="none" normalizeH="0" baseline="0" dirty="0" smtClean="0">
                <a:ln>
                  <a:noFill/>
                </a:ln>
                <a:solidFill>
                  <a:schemeClr val="tx1"/>
                </a:solidFill>
                <a:effectLst/>
                <a:latin typeface="Verdana" pitchFamily="34" charset="0"/>
                <a:ea typeface="Times New Roman" pitchFamily="18" charset="0"/>
              </a:rPr>
              <a:t>Connections</a:t>
            </a:r>
            <a:r>
              <a:rPr kumimoji="0" lang="en-US" b="0" i="0" u="none" strike="noStrike" cap="none" normalizeH="0" baseline="0" dirty="0" smtClean="0">
                <a:ln>
                  <a:noFill/>
                </a:ln>
                <a:solidFill>
                  <a:schemeClr val="tx1"/>
                </a:solidFill>
                <a:effectLst/>
                <a:latin typeface="Verdana" pitchFamily="34" charset="0"/>
                <a:ea typeface="Times New Roman" pitchFamily="18" charset="0"/>
              </a:rPr>
              <a:t> with Other Disciplines and Information Acquisition</a:t>
            </a:r>
            <a:endParaRPr kumimoji="0" lang="en-US"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ts val="1200"/>
              </a:spcAft>
              <a:buClrTx/>
              <a:buSzTx/>
              <a:buFontTx/>
              <a:buNone/>
              <a:tabLst/>
            </a:pPr>
            <a:r>
              <a:rPr kumimoji="0" lang="en-US" i="0" u="none" strike="noStrike" cap="none" normalizeH="0" baseline="0" dirty="0" smtClean="0">
                <a:ln>
                  <a:noFill/>
                </a:ln>
                <a:solidFill>
                  <a:schemeClr val="tx1"/>
                </a:solidFill>
                <a:effectLst/>
                <a:latin typeface="Verdana" pitchFamily="34" charset="0"/>
                <a:ea typeface="Times New Roman" pitchFamily="18" charset="0"/>
              </a:rPr>
              <a:t>Standard 4: </a:t>
            </a:r>
            <a:r>
              <a:rPr kumimoji="0" lang="en-US" b="1" i="0" u="none" strike="noStrike" cap="none" normalizeH="0" baseline="0" dirty="0" smtClean="0">
                <a:ln>
                  <a:noFill/>
                </a:ln>
                <a:solidFill>
                  <a:schemeClr val="tx1"/>
                </a:solidFill>
                <a:effectLst/>
                <a:latin typeface="Verdana" pitchFamily="34" charset="0"/>
                <a:ea typeface="Times New Roman" pitchFamily="18" charset="0"/>
              </a:rPr>
              <a:t>Comparisons</a:t>
            </a:r>
            <a:r>
              <a:rPr kumimoji="0" lang="en-US" b="0" i="0" u="none" strike="noStrike" cap="none" normalizeH="0" baseline="0" dirty="0" smtClean="0">
                <a:ln>
                  <a:noFill/>
                </a:ln>
                <a:solidFill>
                  <a:schemeClr val="tx1"/>
                </a:solidFill>
                <a:effectLst/>
                <a:latin typeface="Verdana" pitchFamily="34" charset="0"/>
                <a:ea typeface="Times New Roman" pitchFamily="18" charset="0"/>
              </a:rPr>
              <a:t> to Develop Insight into the Nature of Language and Culture</a:t>
            </a:r>
            <a:endParaRPr kumimoji="0" lang="en-US" b="0" i="0" u="none" strike="noStrike" cap="none" normalizeH="0" baseline="0" dirty="0" smtClean="0">
              <a:ln>
                <a:noFill/>
              </a:ln>
              <a:solidFill>
                <a:schemeClr val="tx1"/>
              </a:solidFill>
              <a:effectLst/>
              <a:latin typeface="Arial" pitchFamily="34" charset="0"/>
            </a:endParaRPr>
          </a:p>
        </p:txBody>
      </p:sp>
      <p:sp>
        <p:nvSpPr>
          <p:cNvPr id="5" name="Rectangle 4"/>
          <p:cNvSpPr/>
          <p:nvPr/>
        </p:nvSpPr>
        <p:spPr>
          <a:xfrm>
            <a:off x="228600" y="5257800"/>
            <a:ext cx="9144000" cy="923330"/>
          </a:xfrm>
          <a:prstGeom prst="rect">
            <a:avLst/>
          </a:prstGeom>
        </p:spPr>
        <p:txBody>
          <a:bodyPr wrap="square">
            <a:spAutoFit/>
          </a:bodyPr>
          <a:lstStyle/>
          <a:p>
            <a:r>
              <a:rPr lang="en-US" b="1" dirty="0" smtClean="0"/>
              <a:t>Foundational Concepts in World Languages: </a:t>
            </a:r>
          </a:p>
          <a:p>
            <a:r>
              <a:rPr lang="en-US" dirty="0" smtClean="0"/>
              <a:t>Interpersonal Communication, Interpretive Communication, Presentational Communication, Cultures, Connections, Comparisons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0" y="609600"/>
            <a:ext cx="4495800" cy="1524000"/>
          </a:xfrm>
        </p:spPr>
        <p:txBody>
          <a:bodyPr/>
          <a:lstStyle/>
          <a:p>
            <a:r>
              <a:rPr lang="en-US" sz="2400" b="1" dirty="0" smtClean="0">
                <a:solidFill>
                  <a:srgbClr val="0F5871"/>
                </a:solidFill>
              </a:rPr>
              <a:t>How are the Colorado Academic Standards in World Languages manifested in the sample curriculum?</a:t>
            </a:r>
            <a:endParaRPr lang="en-US" sz="2400" b="1" dirty="0">
              <a:solidFill>
                <a:srgbClr val="0F5871"/>
              </a:solidFill>
            </a:endParaRPr>
          </a:p>
        </p:txBody>
      </p:sp>
      <p:pic>
        <p:nvPicPr>
          <p:cNvPr id="44036" name="Picture 4"/>
          <p:cNvPicPr>
            <a:picLocks noChangeAspect="1" noChangeArrowheads="1"/>
          </p:cNvPicPr>
          <p:nvPr/>
        </p:nvPicPr>
        <p:blipFill>
          <a:blip r:embed="rId3" cstate="print"/>
          <a:srcRect/>
          <a:stretch>
            <a:fillRect/>
          </a:stretch>
        </p:blipFill>
        <p:spPr bwMode="auto">
          <a:xfrm>
            <a:off x="0" y="0"/>
            <a:ext cx="4570413" cy="3427413"/>
          </a:xfrm>
          <a:prstGeom prst="rect">
            <a:avLst/>
          </a:prstGeom>
          <a:noFill/>
          <a:ln w="9525">
            <a:noFill/>
            <a:miter lim="800000"/>
            <a:headEnd/>
            <a:tailEnd/>
          </a:ln>
          <a:effectLst/>
        </p:spPr>
      </p:pic>
      <p:pic>
        <p:nvPicPr>
          <p:cNvPr id="44035" name="Picture 3"/>
          <p:cNvPicPr>
            <a:picLocks noChangeAspect="1" noChangeArrowheads="1"/>
          </p:cNvPicPr>
          <p:nvPr/>
        </p:nvPicPr>
        <p:blipFill>
          <a:blip r:embed="rId4" cstate="print"/>
          <a:srcRect b="48000"/>
          <a:stretch>
            <a:fillRect/>
          </a:stretch>
        </p:blipFill>
        <p:spPr bwMode="auto">
          <a:xfrm>
            <a:off x="-341509" y="3048000"/>
            <a:ext cx="10018909" cy="3124200"/>
          </a:xfrm>
          <a:prstGeom prst="rect">
            <a:avLst/>
          </a:prstGeom>
          <a:noFill/>
          <a:ln w="9525">
            <a:noFill/>
            <a:miter lim="800000"/>
            <a:headEnd/>
            <a:tailEnd/>
          </a:ln>
          <a:effectLst/>
        </p:spPr>
      </p:pic>
      <p:sp>
        <p:nvSpPr>
          <p:cNvPr id="7" name="Rounded Rectangle 6"/>
          <p:cNvSpPr/>
          <p:nvPr/>
        </p:nvSpPr>
        <p:spPr>
          <a:xfrm>
            <a:off x="5715000" y="3733800"/>
            <a:ext cx="3657600" cy="9144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ounded Rectangle 7"/>
          <p:cNvSpPr/>
          <p:nvPr/>
        </p:nvSpPr>
        <p:spPr>
          <a:xfrm>
            <a:off x="0" y="4953000"/>
            <a:ext cx="9144000" cy="914400"/>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524000"/>
          </a:xfrm>
        </p:spPr>
        <p:txBody>
          <a:bodyPr/>
          <a:lstStyle/>
          <a:p>
            <a:r>
              <a:rPr lang="en-US" sz="3600" dirty="0" smtClean="0"/>
              <a:t>Colorado’s Unique Standards Based Template</a:t>
            </a:r>
            <a:endParaRPr lang="en-US" sz="3600" dirty="0"/>
          </a:p>
        </p:txBody>
      </p:sp>
      <p:sp>
        <p:nvSpPr>
          <p:cNvPr id="3" name="Content Placeholder 2"/>
          <p:cNvSpPr>
            <a:spLocks noGrp="1"/>
          </p:cNvSpPr>
          <p:nvPr>
            <p:ph idx="1"/>
          </p:nvPr>
        </p:nvSpPr>
        <p:spPr>
          <a:xfrm>
            <a:off x="457200" y="1905000"/>
            <a:ext cx="8229600" cy="4221163"/>
          </a:xfrm>
        </p:spPr>
        <p:txBody>
          <a:bodyPr>
            <a:normAutofit/>
          </a:bodyPr>
          <a:lstStyle/>
          <a:p>
            <a:r>
              <a:rPr lang="en-US" sz="2800" dirty="0" smtClean="0"/>
              <a:t>Design reflects </a:t>
            </a:r>
            <a:r>
              <a:rPr lang="en-US" sz="2800" dirty="0"/>
              <a:t>e</a:t>
            </a:r>
            <a:r>
              <a:rPr lang="en-US" sz="2800" dirty="0" smtClean="0"/>
              <a:t>mphasis on concepts and skills in Colorado Academic Standards</a:t>
            </a:r>
          </a:p>
          <a:p>
            <a:pPr marL="812800" lvl="2" indent="-406400">
              <a:buFont typeface="Arial" pitchFamily="34" charset="0"/>
              <a:buChar char="•"/>
            </a:pPr>
            <a:r>
              <a:rPr lang="en-US" sz="2200" dirty="0" smtClean="0"/>
              <a:t>Centers around ideas</a:t>
            </a:r>
          </a:p>
          <a:p>
            <a:pPr marL="812800" lvl="2" indent="-406400">
              <a:buFont typeface="Arial" pitchFamily="34" charset="0"/>
              <a:buChar char="•"/>
            </a:pPr>
            <a:r>
              <a:rPr lang="en-US" sz="2200" dirty="0" smtClean="0"/>
              <a:t>Supports teaching to greater </a:t>
            </a:r>
            <a:r>
              <a:rPr lang="en-US" sz="2200" dirty="0"/>
              <a:t>intellectual depth</a:t>
            </a:r>
          </a:p>
          <a:p>
            <a:pPr marL="812800" lvl="2" indent="-406400">
              <a:buFont typeface="Arial" pitchFamily="34" charset="0"/>
              <a:buChar char="•"/>
            </a:pPr>
            <a:r>
              <a:rPr lang="en-US" sz="2200" dirty="0" smtClean="0"/>
              <a:t>Emphasizes </a:t>
            </a:r>
            <a:r>
              <a:rPr lang="en-US" sz="2200" dirty="0"/>
              <a:t>knowledge </a:t>
            </a:r>
            <a:r>
              <a:rPr lang="en-US" sz="2200" dirty="0" smtClean="0"/>
              <a:t>transfer</a:t>
            </a:r>
          </a:p>
          <a:p>
            <a:r>
              <a:rPr lang="en-US" sz="2800" dirty="0" smtClean="0"/>
              <a:t>Design </a:t>
            </a:r>
            <a:r>
              <a:rPr lang="en-US" sz="2800" dirty="0"/>
              <a:t>reflects feedback </a:t>
            </a:r>
            <a:r>
              <a:rPr lang="en-US" sz="2800" dirty="0" smtClean="0"/>
              <a:t>from educators across the state </a:t>
            </a:r>
          </a:p>
          <a:p>
            <a:pPr marL="812800" lvl="2" indent="-406400">
              <a:lnSpc>
                <a:spcPct val="110000"/>
              </a:lnSpc>
              <a:buFont typeface="Arial" pitchFamily="34" charset="0"/>
              <a:buChar char="•"/>
            </a:pPr>
            <a:r>
              <a:rPr lang="en-US" sz="2200" dirty="0" smtClean="0"/>
              <a:t>Customizable and flexible</a:t>
            </a:r>
          </a:p>
          <a:p>
            <a:pPr marL="0" lvl="1" indent="0">
              <a:buNone/>
            </a:pPr>
            <a:endParaRPr lang="en-US" sz="2400" dirty="0" smtClean="0"/>
          </a:p>
          <a:p>
            <a:pPr lvl="1">
              <a:buFont typeface="Arial" pitchFamily="34" charset="0"/>
              <a:buChar char="•"/>
            </a:pPr>
            <a:endParaRPr lang="en-US" dirty="0" smtClean="0"/>
          </a:p>
          <a:p>
            <a:endParaRPr lang="en-US" dirty="0" smtClean="0"/>
          </a:p>
        </p:txBody>
      </p:sp>
    </p:spTree>
    <p:extLst>
      <p:ext uri="{BB962C8B-B14F-4D97-AF65-F5344CB8AC3E}">
        <p14:creationId xmlns:p14="http://schemas.microsoft.com/office/powerpoint/2010/main" xmlns="" val="20831305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Picture 2"/>
          <p:cNvPicPr>
            <a:picLocks noChangeAspect="1" noChangeArrowheads="1"/>
          </p:cNvPicPr>
          <p:nvPr/>
        </p:nvPicPr>
        <p:blipFill>
          <a:blip r:embed="rId3" cstate="print"/>
          <a:srcRect/>
          <a:stretch>
            <a:fillRect/>
          </a:stretch>
        </p:blipFill>
        <p:spPr bwMode="auto">
          <a:xfrm>
            <a:off x="0" y="3886200"/>
            <a:ext cx="8120392" cy="3012179"/>
          </a:xfrm>
          <a:prstGeom prst="rect">
            <a:avLst/>
          </a:prstGeom>
          <a:noFill/>
          <a:ln w="9525">
            <a:noFill/>
            <a:miter lim="800000"/>
            <a:headEnd/>
            <a:tailEnd/>
          </a:ln>
          <a:effectLst/>
        </p:spPr>
      </p:pic>
      <p:pic>
        <p:nvPicPr>
          <p:cNvPr id="44035" name="Picture 3"/>
          <p:cNvPicPr>
            <a:picLocks noChangeAspect="1" noChangeArrowheads="1"/>
          </p:cNvPicPr>
          <p:nvPr/>
        </p:nvPicPr>
        <p:blipFill>
          <a:blip r:embed="rId4" cstate="print"/>
          <a:srcRect t="5073" b="48000"/>
          <a:stretch>
            <a:fillRect/>
          </a:stretch>
        </p:blipFill>
        <p:spPr bwMode="auto">
          <a:xfrm>
            <a:off x="-341509" y="1676400"/>
            <a:ext cx="10018909" cy="2819400"/>
          </a:xfrm>
          <a:prstGeom prst="rect">
            <a:avLst/>
          </a:prstGeom>
          <a:noFill/>
          <a:ln w="9525">
            <a:noFill/>
            <a:miter lim="800000"/>
            <a:headEnd/>
            <a:tailEnd/>
          </a:ln>
          <a:effectLst/>
        </p:spPr>
      </p:pic>
      <p:sp>
        <p:nvSpPr>
          <p:cNvPr id="9" name="Title 8"/>
          <p:cNvSpPr>
            <a:spLocks noGrp="1"/>
          </p:cNvSpPr>
          <p:nvPr>
            <p:ph type="title"/>
          </p:nvPr>
        </p:nvSpPr>
        <p:spPr>
          <a:xfrm>
            <a:off x="381000" y="533400"/>
            <a:ext cx="8229600" cy="1143000"/>
          </a:xfrm>
        </p:spPr>
        <p:txBody>
          <a:bodyPr/>
          <a:lstStyle/>
          <a:p>
            <a:pPr algn="l"/>
            <a:r>
              <a:rPr lang="en-US" sz="3200" b="1" dirty="0" smtClean="0"/>
              <a:t>Generalization</a:t>
            </a:r>
            <a:r>
              <a:rPr lang="en-US" sz="3200" dirty="0" smtClean="0"/>
              <a:t>: </a:t>
            </a:r>
            <a:r>
              <a:rPr lang="en-US" sz="2800" dirty="0" smtClean="0"/>
              <a:t>When two or more concepts combine to make a relationship</a:t>
            </a:r>
            <a:endParaRPr lang="en-US" sz="3200" dirty="0"/>
          </a:p>
        </p:txBody>
      </p:sp>
      <p:sp>
        <p:nvSpPr>
          <p:cNvPr id="10" name="Right Arrow 9"/>
          <p:cNvSpPr/>
          <p:nvPr/>
        </p:nvSpPr>
        <p:spPr>
          <a:xfrm>
            <a:off x="0" y="1981200"/>
            <a:ext cx="1463040" cy="548640"/>
          </a:xfrm>
          <a:prstGeom prst="rightArrow">
            <a:avLst>
              <a:gd name="adj1" fmla="val 50000"/>
              <a:gd name="adj2" fmla="val 30870"/>
            </a:avLst>
          </a:prstGeom>
          <a:solidFill>
            <a:srgbClr val="C00000"/>
          </a:solid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Focusing Lens</a:t>
            </a:r>
            <a:endParaRPr lang="en-US" sz="1400" dirty="0"/>
          </a:p>
        </p:txBody>
      </p:sp>
      <p:sp>
        <p:nvSpPr>
          <p:cNvPr id="11" name="Right Arrow 10"/>
          <p:cNvSpPr/>
          <p:nvPr/>
        </p:nvSpPr>
        <p:spPr>
          <a:xfrm>
            <a:off x="0" y="3124200"/>
            <a:ext cx="1463040" cy="548640"/>
          </a:xfrm>
          <a:prstGeom prst="rightArrow">
            <a:avLst>
              <a:gd name="adj1" fmla="val 50000"/>
              <a:gd name="adj2" fmla="val 30870"/>
            </a:avLst>
          </a:prstGeom>
          <a:solidFill>
            <a:srgbClr val="FFC74E"/>
          </a:solidFill>
          <a:ln>
            <a:solidFill>
              <a:srgbClr val="FFC7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Unit Strands</a:t>
            </a:r>
            <a:endParaRPr lang="en-US" sz="1400" dirty="0"/>
          </a:p>
        </p:txBody>
      </p:sp>
      <p:sp>
        <p:nvSpPr>
          <p:cNvPr id="12" name="Right Arrow 11"/>
          <p:cNvSpPr/>
          <p:nvPr/>
        </p:nvSpPr>
        <p:spPr>
          <a:xfrm>
            <a:off x="0" y="4038600"/>
            <a:ext cx="1463040" cy="548640"/>
          </a:xfrm>
          <a:prstGeom prst="rightArrow">
            <a:avLst>
              <a:gd name="adj1" fmla="val 50000"/>
              <a:gd name="adj2" fmla="val 30870"/>
            </a:avLst>
          </a:prstGeom>
          <a:solidFill>
            <a:srgbClr val="FAAB67"/>
          </a:solidFill>
          <a:ln>
            <a:solidFill>
              <a:srgbClr val="FAAB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Unit Concepts</a:t>
            </a:r>
            <a:endParaRPr lang="en-US" sz="1400" dirty="0"/>
          </a:p>
        </p:txBody>
      </p:sp>
      <p:sp>
        <p:nvSpPr>
          <p:cNvPr id="13" name="Right Arrow 12"/>
          <p:cNvSpPr/>
          <p:nvPr/>
        </p:nvSpPr>
        <p:spPr>
          <a:xfrm>
            <a:off x="0" y="3444240"/>
            <a:ext cx="1463040" cy="822960"/>
          </a:xfrm>
          <a:prstGeom prst="rightArrow">
            <a:avLst>
              <a:gd name="adj1" fmla="val 50000"/>
              <a:gd name="adj2" fmla="val 30870"/>
            </a:avLst>
          </a:prstGeom>
          <a:ln>
            <a:no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en-US" sz="1400" dirty="0" smtClean="0"/>
              <a:t>Foundational Concepts</a:t>
            </a:r>
            <a:endParaRPr lang="en-US" sz="1400" dirty="0"/>
          </a:p>
        </p:txBody>
      </p:sp>
      <p:sp>
        <p:nvSpPr>
          <p:cNvPr id="14" name="Rounded Rectangle 13"/>
          <p:cNvSpPr/>
          <p:nvPr/>
        </p:nvSpPr>
        <p:spPr>
          <a:xfrm>
            <a:off x="1447800" y="5562600"/>
            <a:ext cx="1447800" cy="304800"/>
          </a:xfrm>
          <a:prstGeom prst="round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ounded Rectangle 14"/>
          <p:cNvSpPr/>
          <p:nvPr/>
        </p:nvSpPr>
        <p:spPr>
          <a:xfrm flipV="1">
            <a:off x="1447800" y="2362198"/>
            <a:ext cx="609600" cy="45719"/>
          </a:xfrm>
          <a:prstGeom prst="roundRect">
            <a:avLst/>
          </a:prstGeom>
          <a:noFill/>
          <a:ln w="7620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ounded Rectangle 15"/>
          <p:cNvSpPr/>
          <p:nvPr/>
        </p:nvSpPr>
        <p:spPr>
          <a:xfrm>
            <a:off x="3657600" y="5562600"/>
            <a:ext cx="2057400" cy="381000"/>
          </a:xfrm>
          <a:prstGeom prst="roundRect">
            <a:avLst/>
          </a:prstGeom>
          <a:noFill/>
          <a:ln w="76200">
            <a:solidFill>
              <a:srgbClr val="FFC7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ounded Rectangle 16"/>
          <p:cNvSpPr/>
          <p:nvPr/>
        </p:nvSpPr>
        <p:spPr>
          <a:xfrm flipV="1">
            <a:off x="5334000" y="3535681"/>
            <a:ext cx="2590800" cy="45719"/>
          </a:xfrm>
          <a:prstGeom prst="roundRect">
            <a:avLst/>
          </a:prstGeom>
          <a:noFill/>
          <a:ln w="76200">
            <a:solidFill>
              <a:srgbClr val="FFC74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ounded Rectangle 17"/>
          <p:cNvSpPr/>
          <p:nvPr/>
        </p:nvSpPr>
        <p:spPr>
          <a:xfrm>
            <a:off x="4495800" y="5562600"/>
            <a:ext cx="1295400" cy="304800"/>
          </a:xfrm>
          <a:prstGeom prst="roundRect">
            <a:avLst/>
          </a:prstGeom>
          <a:no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ounded Rectangle 18"/>
          <p:cNvSpPr/>
          <p:nvPr/>
        </p:nvSpPr>
        <p:spPr>
          <a:xfrm flipV="1">
            <a:off x="6324600" y="3962397"/>
            <a:ext cx="457200" cy="45719"/>
          </a:xfrm>
          <a:prstGeom prst="roundRect">
            <a:avLst/>
          </a:prstGeom>
          <a:noFill/>
          <a:ln w="76200">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ounded Rectangle 19"/>
          <p:cNvSpPr/>
          <p:nvPr/>
        </p:nvSpPr>
        <p:spPr>
          <a:xfrm>
            <a:off x="2209800" y="6324600"/>
            <a:ext cx="1600200" cy="381000"/>
          </a:xfrm>
          <a:prstGeom prst="roundRect">
            <a:avLst/>
          </a:prstGeom>
          <a:noFill/>
          <a:ln w="76200">
            <a:solidFill>
              <a:srgbClr val="FAAB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Rounded Rectangle 20"/>
          <p:cNvSpPr/>
          <p:nvPr/>
        </p:nvSpPr>
        <p:spPr>
          <a:xfrm flipV="1">
            <a:off x="3124200" y="4373881"/>
            <a:ext cx="838200" cy="45719"/>
          </a:xfrm>
          <a:prstGeom prst="roundRect">
            <a:avLst/>
          </a:prstGeom>
          <a:noFill/>
          <a:ln w="76200">
            <a:solidFill>
              <a:srgbClr val="FAAB6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ight Arrow 21"/>
          <p:cNvSpPr/>
          <p:nvPr/>
        </p:nvSpPr>
        <p:spPr>
          <a:xfrm>
            <a:off x="-91440" y="2743200"/>
            <a:ext cx="1615440" cy="548640"/>
          </a:xfrm>
          <a:prstGeom prst="rightArrow">
            <a:avLst>
              <a:gd name="adj1" fmla="val 50000"/>
              <a:gd name="adj2" fmla="val 30870"/>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smtClean="0"/>
              <a:t>Inquiry Question</a:t>
            </a:r>
            <a:endParaRPr lang="en-US" sz="1400"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2"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2" nodeType="withEffect">
                                  <p:stCondLst>
                                    <p:cond delay="0"/>
                                  </p:stCondLst>
                                  <p:childTnLst>
                                    <p:set>
                                      <p:cBhvr>
                                        <p:cTn id="8" dur="1" fill="hold">
                                          <p:stCondLst>
                                            <p:cond delay="0"/>
                                          </p:stCondLst>
                                        </p:cTn>
                                        <p:tgtEl>
                                          <p:spTgt spid="15"/>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xit" presetSubtype="0" fill="hold" grpId="1" nodeType="clickEffect">
                                  <p:stCondLst>
                                    <p:cond delay="0"/>
                                  </p:stCondLst>
                                  <p:childTnLst>
                                    <p:set>
                                      <p:cBhvr>
                                        <p:cTn id="14" dur="1" fill="hold">
                                          <p:stCondLst>
                                            <p:cond delay="0"/>
                                          </p:stCondLst>
                                        </p:cTn>
                                        <p:tgtEl>
                                          <p:spTgt spid="22"/>
                                        </p:tgtEl>
                                        <p:attrNameLst>
                                          <p:attrName>style.visibility</p:attrName>
                                        </p:attrNameLst>
                                      </p:cBhvr>
                                      <p:to>
                                        <p:strVal val="hidden"/>
                                      </p:to>
                                    </p:set>
                                  </p:childTnLst>
                                </p:cTn>
                              </p:par>
                              <p:par>
                                <p:cTn id="15" presetID="1" presetClass="exit" presetSubtype="0" fill="hold" grpId="3" nodeType="withEffect">
                                  <p:stCondLst>
                                    <p:cond delay="0"/>
                                  </p:stCondLst>
                                  <p:childTnLst>
                                    <p:set>
                                      <p:cBhvr>
                                        <p:cTn id="16" dur="1" fill="hold">
                                          <p:stCondLst>
                                            <p:cond delay="0"/>
                                          </p:stCondLst>
                                        </p:cTn>
                                        <p:tgtEl>
                                          <p:spTgt spid="10"/>
                                        </p:tgtEl>
                                        <p:attrNameLst>
                                          <p:attrName>style.visibility</p:attrName>
                                        </p:attrNameLst>
                                      </p:cBhvr>
                                      <p:to>
                                        <p:strVal val="hidden"/>
                                      </p:to>
                                    </p:set>
                                  </p:childTnLst>
                                </p:cTn>
                              </p:par>
                              <p:par>
                                <p:cTn id="17" presetID="1" presetClass="exit" presetSubtype="0" fill="hold" grpId="3" nodeType="withEffect">
                                  <p:stCondLst>
                                    <p:cond delay="0"/>
                                  </p:stCondLst>
                                  <p:childTnLst>
                                    <p:set>
                                      <p:cBhvr>
                                        <p:cTn id="18" dur="1" fill="hold">
                                          <p:stCondLst>
                                            <p:cond delay="0"/>
                                          </p:stCondLst>
                                        </p:cTn>
                                        <p:tgtEl>
                                          <p:spTgt spid="15"/>
                                        </p:tgtEl>
                                        <p:attrNameLst>
                                          <p:attrName>style.visibility</p:attrName>
                                        </p:attrNameLst>
                                      </p:cBhvr>
                                      <p:to>
                                        <p:strVal val="hidden"/>
                                      </p:to>
                                    </p:set>
                                  </p:childTnLst>
                                </p:cTn>
                              </p:par>
                              <p:par>
                                <p:cTn id="19" presetID="1" presetClass="entr" presetSubtype="0" fill="hold" grpId="2" nodeType="withEffect">
                                  <p:stCondLst>
                                    <p:cond delay="0"/>
                                  </p:stCondLst>
                                  <p:childTnLst>
                                    <p:set>
                                      <p:cBhvr>
                                        <p:cTn id="20" dur="1" fill="hold">
                                          <p:stCondLst>
                                            <p:cond delay="0"/>
                                          </p:stCondLst>
                                        </p:cTn>
                                        <p:tgtEl>
                                          <p:spTgt spid="11"/>
                                        </p:tgtEl>
                                        <p:attrNameLst>
                                          <p:attrName>style.visibility</p:attrName>
                                        </p:attrNameLst>
                                      </p:cBhvr>
                                      <p:to>
                                        <p:strVal val="visible"/>
                                      </p:to>
                                    </p:set>
                                  </p:childTnLst>
                                </p:cTn>
                              </p:par>
                              <p:par>
                                <p:cTn id="21" presetID="1" presetClass="entr" presetSubtype="0" fill="hold" grpId="2" nodeType="withEffect">
                                  <p:stCondLst>
                                    <p:cond delay="0"/>
                                  </p:stCondLst>
                                  <p:childTnLst>
                                    <p:set>
                                      <p:cBhvr>
                                        <p:cTn id="22" dur="1" fill="hold">
                                          <p:stCondLst>
                                            <p:cond delay="0"/>
                                          </p:stCondLst>
                                        </p:cTn>
                                        <p:tgtEl>
                                          <p:spTgt spid="1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xit" presetSubtype="0" fill="hold" grpId="3" nodeType="clickEffect">
                                  <p:stCondLst>
                                    <p:cond delay="0"/>
                                  </p:stCondLst>
                                  <p:childTnLst>
                                    <p:set>
                                      <p:cBhvr>
                                        <p:cTn id="26" dur="1" fill="hold">
                                          <p:stCondLst>
                                            <p:cond delay="0"/>
                                          </p:stCondLst>
                                        </p:cTn>
                                        <p:tgtEl>
                                          <p:spTgt spid="11"/>
                                        </p:tgtEl>
                                        <p:attrNameLst>
                                          <p:attrName>style.visibility</p:attrName>
                                        </p:attrNameLst>
                                      </p:cBhvr>
                                      <p:to>
                                        <p:strVal val="hidden"/>
                                      </p:to>
                                    </p:set>
                                  </p:childTnLst>
                                </p:cTn>
                              </p:par>
                              <p:par>
                                <p:cTn id="27" presetID="1" presetClass="exit" presetSubtype="0" fill="hold" grpId="3" nodeType="withEffect">
                                  <p:stCondLst>
                                    <p:cond delay="0"/>
                                  </p:stCondLst>
                                  <p:childTnLst>
                                    <p:set>
                                      <p:cBhvr>
                                        <p:cTn id="28" dur="1" fill="hold">
                                          <p:stCondLst>
                                            <p:cond delay="0"/>
                                          </p:stCondLst>
                                        </p:cTn>
                                        <p:tgtEl>
                                          <p:spTgt spid="13"/>
                                        </p:tgtEl>
                                        <p:attrNameLst>
                                          <p:attrName>style.visibility</p:attrName>
                                        </p:attrNameLst>
                                      </p:cBhvr>
                                      <p:to>
                                        <p:strVal val="hidden"/>
                                      </p:to>
                                    </p:set>
                                  </p:childTnLst>
                                </p:cTn>
                              </p:par>
                              <p:par>
                                <p:cTn id="29" presetID="1" presetClass="entr" presetSubtype="0" fill="hold" grpId="1" nodeType="withEffect">
                                  <p:stCondLst>
                                    <p:cond delay="0"/>
                                  </p:stCondLst>
                                  <p:childTnLst>
                                    <p:set>
                                      <p:cBhvr>
                                        <p:cTn id="30" dur="1" fill="hold">
                                          <p:stCondLst>
                                            <p:cond delay="0"/>
                                          </p:stCondLst>
                                        </p:cTn>
                                        <p:tgtEl>
                                          <p:spTgt spid="1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48130"/>
                                        </p:tgtEl>
                                        <p:attrNameLst>
                                          <p:attrName>style.visibility</p:attrName>
                                        </p:attrNameLst>
                                      </p:cBhvr>
                                      <p:to>
                                        <p:strVal val="visible"/>
                                      </p:to>
                                    </p:set>
                                  </p:childTnLst>
                                </p:cTn>
                              </p:par>
                              <p:par>
                                <p:cTn id="35" presetID="1" presetClass="exit" presetSubtype="0" fill="hold" grpId="2" nodeType="withEffect">
                                  <p:stCondLst>
                                    <p:cond delay="0"/>
                                  </p:stCondLst>
                                  <p:childTnLst>
                                    <p:set>
                                      <p:cBhvr>
                                        <p:cTn id="36" dur="1" fill="hold">
                                          <p:stCondLst>
                                            <p:cond delay="0"/>
                                          </p:stCondLst>
                                        </p:cTn>
                                        <p:tgtEl>
                                          <p:spTgt spid="12"/>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10"/>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4"/>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xit" presetSubtype="0" fill="hold" grpId="1" nodeType="clickEffect">
                                  <p:stCondLst>
                                    <p:cond delay="0"/>
                                  </p:stCondLst>
                                  <p:childTnLst>
                                    <p:set>
                                      <p:cBhvr>
                                        <p:cTn id="48" dur="1" fill="hold">
                                          <p:stCondLst>
                                            <p:cond delay="0"/>
                                          </p:stCondLst>
                                        </p:cTn>
                                        <p:tgtEl>
                                          <p:spTgt spid="10"/>
                                        </p:tgtEl>
                                        <p:attrNameLst>
                                          <p:attrName>style.visibility</p:attrName>
                                        </p:attrNameLst>
                                      </p:cBhvr>
                                      <p:to>
                                        <p:strVal val="hidden"/>
                                      </p:to>
                                    </p:set>
                                  </p:childTnLst>
                                </p:cTn>
                              </p:par>
                              <p:par>
                                <p:cTn id="49" presetID="1" presetClass="exit" presetSubtype="0" fill="hold" grpId="1" nodeType="withEffect">
                                  <p:stCondLst>
                                    <p:cond delay="0"/>
                                  </p:stCondLst>
                                  <p:childTnLst>
                                    <p:set>
                                      <p:cBhvr>
                                        <p:cTn id="50" dur="1" fill="hold">
                                          <p:stCondLst>
                                            <p:cond delay="0"/>
                                          </p:stCondLst>
                                        </p:cTn>
                                        <p:tgtEl>
                                          <p:spTgt spid="15"/>
                                        </p:tgtEl>
                                        <p:attrNameLst>
                                          <p:attrName>style.visibility</p:attrName>
                                        </p:attrNameLst>
                                      </p:cBhvr>
                                      <p:to>
                                        <p:strVal val="hidden"/>
                                      </p:to>
                                    </p:set>
                                  </p:childTnLst>
                                </p:cTn>
                              </p:par>
                              <p:par>
                                <p:cTn id="51" presetID="1" presetClass="exit" presetSubtype="0" fill="hold" grpId="1" nodeType="withEffect">
                                  <p:stCondLst>
                                    <p:cond delay="0"/>
                                  </p:stCondLst>
                                  <p:childTnLst>
                                    <p:set>
                                      <p:cBhvr>
                                        <p:cTn id="52" dur="1" fill="hold">
                                          <p:stCondLst>
                                            <p:cond delay="0"/>
                                          </p:stCondLst>
                                        </p:cTn>
                                        <p:tgtEl>
                                          <p:spTgt spid="14"/>
                                        </p:tgtEl>
                                        <p:attrNameLst>
                                          <p:attrName>style.visibility</p:attrName>
                                        </p:attrNameLst>
                                      </p:cBhvr>
                                      <p:to>
                                        <p:strVal val="hidden"/>
                                      </p:to>
                                    </p:set>
                                  </p:childTnLst>
                                </p:cTn>
                              </p:par>
                              <p:par>
                                <p:cTn id="53" presetID="1" presetClass="entr" presetSubtype="0" fill="hold" grpId="0" nodeType="withEffect">
                                  <p:stCondLst>
                                    <p:cond delay="0"/>
                                  </p:stCondLst>
                                  <p:childTnLst>
                                    <p:set>
                                      <p:cBhvr>
                                        <p:cTn id="54" dur="1" fill="hold">
                                          <p:stCondLst>
                                            <p:cond delay="0"/>
                                          </p:stCondLst>
                                        </p:cTn>
                                        <p:tgtEl>
                                          <p:spTgt spid="16"/>
                                        </p:tgtEl>
                                        <p:attrNameLst>
                                          <p:attrName>style.visibility</p:attrName>
                                        </p:attrNameLst>
                                      </p:cBhvr>
                                      <p:to>
                                        <p:strVal val="visible"/>
                                      </p:to>
                                    </p:set>
                                  </p:childTnLst>
                                </p:cTn>
                              </p:par>
                              <p:par>
                                <p:cTn id="55" presetID="1" presetClass="entr" presetSubtype="0"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childTnLst>
                                </p:cTn>
                              </p:par>
                              <p:par>
                                <p:cTn id="57" presetID="1" presetClass="entr" presetSubtype="0" fill="hold" grpId="0" nodeType="withEffect">
                                  <p:stCondLst>
                                    <p:cond delay="0"/>
                                  </p:stCondLst>
                                  <p:childTnLst>
                                    <p:set>
                                      <p:cBhvr>
                                        <p:cTn id="58" dur="1" fill="hold">
                                          <p:stCondLst>
                                            <p:cond delay="0"/>
                                          </p:stCondLst>
                                        </p:cTn>
                                        <p:tgtEl>
                                          <p:spTgt spid="11"/>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xit" presetSubtype="0" fill="hold" grpId="1" nodeType="clickEffect">
                                  <p:stCondLst>
                                    <p:cond delay="0"/>
                                  </p:stCondLst>
                                  <p:childTnLst>
                                    <p:set>
                                      <p:cBhvr>
                                        <p:cTn id="62" dur="1" fill="hold">
                                          <p:stCondLst>
                                            <p:cond delay="0"/>
                                          </p:stCondLst>
                                        </p:cTn>
                                        <p:tgtEl>
                                          <p:spTgt spid="16"/>
                                        </p:tgtEl>
                                        <p:attrNameLst>
                                          <p:attrName>style.visibility</p:attrName>
                                        </p:attrNameLst>
                                      </p:cBhvr>
                                      <p:to>
                                        <p:strVal val="hidden"/>
                                      </p:to>
                                    </p:set>
                                  </p:childTnLst>
                                </p:cTn>
                              </p:par>
                              <p:par>
                                <p:cTn id="63" presetID="1" presetClass="exit" presetSubtype="0" fill="hold" grpId="1" nodeType="withEffect">
                                  <p:stCondLst>
                                    <p:cond delay="0"/>
                                  </p:stCondLst>
                                  <p:childTnLst>
                                    <p:set>
                                      <p:cBhvr>
                                        <p:cTn id="64" dur="1" fill="hold">
                                          <p:stCondLst>
                                            <p:cond delay="0"/>
                                          </p:stCondLst>
                                        </p:cTn>
                                        <p:tgtEl>
                                          <p:spTgt spid="17"/>
                                        </p:tgtEl>
                                        <p:attrNameLst>
                                          <p:attrName>style.visibility</p:attrName>
                                        </p:attrNameLst>
                                      </p:cBhvr>
                                      <p:to>
                                        <p:strVal val="hidden"/>
                                      </p:to>
                                    </p:set>
                                  </p:childTnLst>
                                </p:cTn>
                              </p:par>
                              <p:par>
                                <p:cTn id="65" presetID="1" presetClass="exit" presetSubtype="0" fill="hold" grpId="1" nodeType="withEffect">
                                  <p:stCondLst>
                                    <p:cond delay="0"/>
                                  </p:stCondLst>
                                  <p:childTnLst>
                                    <p:set>
                                      <p:cBhvr>
                                        <p:cTn id="66" dur="1" fill="hold">
                                          <p:stCondLst>
                                            <p:cond delay="0"/>
                                          </p:stCondLst>
                                        </p:cTn>
                                        <p:tgtEl>
                                          <p:spTgt spid="11"/>
                                        </p:tgtEl>
                                        <p:attrNameLst>
                                          <p:attrName>style.visibility</p:attrName>
                                        </p:attrNameLst>
                                      </p:cBhvr>
                                      <p:to>
                                        <p:strVal val="hidden"/>
                                      </p:to>
                                    </p:set>
                                  </p:childTnLst>
                                </p:cTn>
                              </p:par>
                              <p:par>
                                <p:cTn id="67" presetID="1" presetClass="entr" presetSubtype="0" fill="hold" grpId="0" nodeType="withEffect">
                                  <p:stCondLst>
                                    <p:cond delay="0"/>
                                  </p:stCondLst>
                                  <p:childTnLst>
                                    <p:set>
                                      <p:cBhvr>
                                        <p:cTn id="68" dur="1" fill="hold">
                                          <p:stCondLst>
                                            <p:cond delay="0"/>
                                          </p:stCondLst>
                                        </p:cTn>
                                        <p:tgtEl>
                                          <p:spTgt spid="18"/>
                                        </p:tgtEl>
                                        <p:attrNameLst>
                                          <p:attrName>style.visibility</p:attrName>
                                        </p:attrNameLst>
                                      </p:cBhvr>
                                      <p:to>
                                        <p:strVal val="visible"/>
                                      </p:to>
                                    </p:set>
                                  </p:childTnLst>
                                </p:cTn>
                              </p:par>
                              <p:par>
                                <p:cTn id="69" presetID="1" presetClass="entr" presetSubtype="0" fill="hold" grpId="0" nodeType="withEffect">
                                  <p:stCondLst>
                                    <p:cond delay="0"/>
                                  </p:stCondLst>
                                  <p:childTnLst>
                                    <p:set>
                                      <p:cBhvr>
                                        <p:cTn id="70" dur="1" fill="hold">
                                          <p:stCondLst>
                                            <p:cond delay="0"/>
                                          </p:stCondLst>
                                        </p:cTn>
                                        <p:tgtEl>
                                          <p:spTgt spid="13"/>
                                        </p:tgtEl>
                                        <p:attrNameLst>
                                          <p:attrName>style.visibility</p:attrName>
                                        </p:attrNameLst>
                                      </p:cBhvr>
                                      <p:to>
                                        <p:strVal val="visible"/>
                                      </p:to>
                                    </p:set>
                                  </p:childTnLst>
                                </p:cTn>
                              </p:par>
                              <p:par>
                                <p:cTn id="71" presetID="1" presetClass="entr" presetSubtype="0" fill="hold" grpId="2" nodeType="withEffect">
                                  <p:stCondLst>
                                    <p:cond delay="0"/>
                                  </p:stCondLst>
                                  <p:childTnLst>
                                    <p:set>
                                      <p:cBhvr>
                                        <p:cTn id="72" dur="1" fill="hold">
                                          <p:stCondLst>
                                            <p:cond delay="0"/>
                                          </p:stCondLst>
                                        </p:cTn>
                                        <p:tgtEl>
                                          <p:spTgt spid="19"/>
                                        </p:tgtEl>
                                        <p:attrNameLst>
                                          <p:attrName>style.visibility</p:attrName>
                                        </p:attrNameLst>
                                      </p:cBhvr>
                                      <p:to>
                                        <p:strVal val="visible"/>
                                      </p:to>
                                    </p:set>
                                  </p:childTnLst>
                                </p:cTn>
                              </p:par>
                            </p:childTnLst>
                          </p:cTn>
                        </p:par>
                      </p:childTnLst>
                    </p:cTn>
                  </p:par>
                  <p:par>
                    <p:cTn id="73" fill="hold">
                      <p:stCondLst>
                        <p:cond delay="indefinite"/>
                      </p:stCondLst>
                      <p:childTnLst>
                        <p:par>
                          <p:cTn id="74" fill="hold">
                            <p:stCondLst>
                              <p:cond delay="0"/>
                            </p:stCondLst>
                            <p:childTnLst>
                              <p:par>
                                <p:cTn id="75" presetID="1" presetClass="exit" presetSubtype="0" fill="hold" grpId="1" nodeType="clickEffect">
                                  <p:stCondLst>
                                    <p:cond delay="0"/>
                                  </p:stCondLst>
                                  <p:childTnLst>
                                    <p:set>
                                      <p:cBhvr>
                                        <p:cTn id="76" dur="1" fill="hold">
                                          <p:stCondLst>
                                            <p:cond delay="0"/>
                                          </p:stCondLst>
                                        </p:cTn>
                                        <p:tgtEl>
                                          <p:spTgt spid="19"/>
                                        </p:tgtEl>
                                        <p:attrNameLst>
                                          <p:attrName>style.visibility</p:attrName>
                                        </p:attrNameLst>
                                      </p:cBhvr>
                                      <p:to>
                                        <p:strVal val="hidden"/>
                                      </p:to>
                                    </p:set>
                                  </p:childTnLst>
                                </p:cTn>
                              </p:par>
                              <p:par>
                                <p:cTn id="77" presetID="1" presetClass="exit" presetSubtype="0" fill="hold" grpId="1" nodeType="withEffect">
                                  <p:stCondLst>
                                    <p:cond delay="0"/>
                                  </p:stCondLst>
                                  <p:childTnLst>
                                    <p:set>
                                      <p:cBhvr>
                                        <p:cTn id="78" dur="1" fill="hold">
                                          <p:stCondLst>
                                            <p:cond delay="0"/>
                                          </p:stCondLst>
                                        </p:cTn>
                                        <p:tgtEl>
                                          <p:spTgt spid="18"/>
                                        </p:tgtEl>
                                        <p:attrNameLst>
                                          <p:attrName>style.visibility</p:attrName>
                                        </p:attrNameLst>
                                      </p:cBhvr>
                                      <p:to>
                                        <p:strVal val="hidden"/>
                                      </p:to>
                                    </p:set>
                                  </p:childTnLst>
                                </p:cTn>
                              </p:par>
                              <p:par>
                                <p:cTn id="79" presetID="1" presetClass="exit" presetSubtype="0" fill="hold" grpId="1" nodeType="withEffect">
                                  <p:stCondLst>
                                    <p:cond delay="0"/>
                                  </p:stCondLst>
                                  <p:childTnLst>
                                    <p:set>
                                      <p:cBhvr>
                                        <p:cTn id="80" dur="1" fill="hold">
                                          <p:stCondLst>
                                            <p:cond delay="0"/>
                                          </p:stCondLst>
                                        </p:cTn>
                                        <p:tgtEl>
                                          <p:spTgt spid="13"/>
                                        </p:tgtEl>
                                        <p:attrNameLst>
                                          <p:attrName>style.visibility</p:attrName>
                                        </p:attrNameLst>
                                      </p:cBhvr>
                                      <p:to>
                                        <p:strVal val="hidden"/>
                                      </p:to>
                                    </p:set>
                                  </p:childTnLst>
                                </p:cTn>
                              </p:par>
                              <p:par>
                                <p:cTn id="81" presetID="1" presetClass="entr" presetSubtype="0" fill="hold" grpId="0" nodeType="withEffect">
                                  <p:stCondLst>
                                    <p:cond delay="0"/>
                                  </p:stCondLst>
                                  <p:childTnLst>
                                    <p:set>
                                      <p:cBhvr>
                                        <p:cTn id="82" dur="1" fill="hold">
                                          <p:stCondLst>
                                            <p:cond delay="0"/>
                                          </p:stCondLst>
                                        </p:cTn>
                                        <p:tgtEl>
                                          <p:spTgt spid="21"/>
                                        </p:tgtEl>
                                        <p:attrNameLst>
                                          <p:attrName>style.visibility</p:attrName>
                                        </p:attrNameLst>
                                      </p:cBhvr>
                                      <p:to>
                                        <p:strVal val="visible"/>
                                      </p:to>
                                    </p:set>
                                  </p:childTnLst>
                                </p:cTn>
                              </p:par>
                              <p:par>
                                <p:cTn id="83" presetID="1" presetClass="entr" presetSubtype="0" fill="hold" grpId="0" nodeType="withEffect">
                                  <p:stCondLst>
                                    <p:cond delay="0"/>
                                  </p:stCondLst>
                                  <p:childTnLst>
                                    <p:set>
                                      <p:cBhvr>
                                        <p:cTn id="84" dur="1" fill="hold">
                                          <p:stCondLst>
                                            <p:cond delay="0"/>
                                          </p:stCondLst>
                                        </p:cTn>
                                        <p:tgtEl>
                                          <p:spTgt spid="20"/>
                                        </p:tgtEl>
                                        <p:attrNameLst>
                                          <p:attrName>style.visibility</p:attrName>
                                        </p:attrNameLst>
                                      </p:cBhvr>
                                      <p:to>
                                        <p:strVal val="visible"/>
                                      </p:to>
                                    </p:set>
                                  </p:childTnLst>
                                </p:cTn>
                              </p:par>
                              <p:par>
                                <p:cTn id="85" presetID="1" presetClass="entr" presetSubtype="0" fill="hold" grpId="0" nodeType="withEffect">
                                  <p:stCondLst>
                                    <p:cond delay="0"/>
                                  </p:stCondLst>
                                  <p:childTnLst>
                                    <p:set>
                                      <p:cBhvr>
                                        <p:cTn id="86" dur="1" fill="hold">
                                          <p:stCondLst>
                                            <p:cond delay="0"/>
                                          </p:stCondLst>
                                        </p:cTn>
                                        <p:tgtEl>
                                          <p:spTgt spid="12"/>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4" nodeType="clickEffect">
                                  <p:stCondLst>
                                    <p:cond delay="0"/>
                                  </p:stCondLst>
                                  <p:childTnLst>
                                    <p:set>
                                      <p:cBhvr>
                                        <p:cTn id="90" dur="1" fill="hold">
                                          <p:stCondLst>
                                            <p:cond delay="0"/>
                                          </p:stCondLst>
                                        </p:cTn>
                                        <p:tgtEl>
                                          <p:spTgt spid="11"/>
                                        </p:tgtEl>
                                        <p:attrNameLst>
                                          <p:attrName>style.visibility</p:attrName>
                                        </p:attrNameLst>
                                      </p:cBhvr>
                                      <p:to>
                                        <p:strVal val="visible"/>
                                      </p:to>
                                    </p:set>
                                  </p:childTnLst>
                                </p:cTn>
                              </p:par>
                              <p:par>
                                <p:cTn id="91" presetID="1" presetClass="entr" presetSubtype="0" fill="hold" grpId="4" nodeType="withEffect">
                                  <p:stCondLst>
                                    <p:cond delay="0"/>
                                  </p:stCondLst>
                                  <p:childTnLst>
                                    <p:set>
                                      <p:cBhvr>
                                        <p:cTn id="92" dur="1" fill="hold">
                                          <p:stCondLst>
                                            <p:cond delay="0"/>
                                          </p:stCondLst>
                                        </p:cTn>
                                        <p:tgtEl>
                                          <p:spTgt spid="13"/>
                                        </p:tgtEl>
                                        <p:attrNameLst>
                                          <p:attrName>style.visibility</p:attrName>
                                        </p:attrNameLst>
                                      </p:cBhvr>
                                      <p:to>
                                        <p:strVal val="visible"/>
                                      </p:to>
                                    </p:set>
                                  </p:childTnLst>
                                </p:cTn>
                              </p:par>
                              <p:par>
                                <p:cTn id="93" presetID="1" presetClass="exit" presetSubtype="0" fill="hold" grpId="1" nodeType="withEffect">
                                  <p:stCondLst>
                                    <p:cond delay="0"/>
                                  </p:stCondLst>
                                  <p:childTnLst>
                                    <p:set>
                                      <p:cBhvr>
                                        <p:cTn id="94" dur="1" fill="hold">
                                          <p:stCondLst>
                                            <p:cond delay="0"/>
                                          </p:stCondLst>
                                        </p:cTn>
                                        <p:tgtEl>
                                          <p:spTgt spid="20"/>
                                        </p:tgtEl>
                                        <p:attrNameLst>
                                          <p:attrName>style.visibility</p:attrName>
                                        </p:attrNameLst>
                                      </p:cBhvr>
                                      <p:to>
                                        <p:strVal val="hidden"/>
                                      </p:to>
                                    </p:set>
                                  </p:childTnLst>
                                </p:cTn>
                              </p:par>
                              <p:par>
                                <p:cTn id="95" presetID="1" presetClass="exit" presetSubtype="0" fill="hold" grpId="3" nodeType="withEffect">
                                  <p:stCondLst>
                                    <p:cond delay="0"/>
                                  </p:stCondLst>
                                  <p:childTnLst>
                                    <p:set>
                                      <p:cBhvr>
                                        <p:cTn id="96" dur="1" fill="hold">
                                          <p:stCondLst>
                                            <p:cond delay="0"/>
                                          </p:stCondLst>
                                        </p:cTn>
                                        <p:tgtEl>
                                          <p:spTgt spid="12"/>
                                        </p:tgtEl>
                                        <p:attrNameLst>
                                          <p:attrName>style.visibility</p:attrName>
                                        </p:attrNameLst>
                                      </p:cBhvr>
                                      <p:to>
                                        <p:strVal val="hidden"/>
                                      </p:to>
                                    </p:set>
                                  </p:childTnLst>
                                </p:cTn>
                              </p:par>
                              <p:par>
                                <p:cTn id="97" presetID="1" presetClass="exit" presetSubtype="0" fill="hold" grpId="1" nodeType="withEffect">
                                  <p:stCondLst>
                                    <p:cond delay="0"/>
                                  </p:stCondLst>
                                  <p:childTnLst>
                                    <p:set>
                                      <p:cBhvr>
                                        <p:cTn id="98" dur="1" fill="hold">
                                          <p:stCondLst>
                                            <p:cond delay="0"/>
                                          </p:stCondLst>
                                        </p:cTn>
                                        <p:tgtEl>
                                          <p:spTgt spid="21"/>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0" grpId="1" animBg="1"/>
      <p:bldP spid="10" grpId="2" animBg="1"/>
      <p:bldP spid="10" grpId="3" animBg="1"/>
      <p:bldP spid="11" grpId="0" animBg="1"/>
      <p:bldP spid="11" grpId="1" animBg="1"/>
      <p:bldP spid="11" grpId="2" animBg="1"/>
      <p:bldP spid="11" grpId="3" animBg="1"/>
      <p:bldP spid="11" grpId="4" animBg="1"/>
      <p:bldP spid="12" grpId="0" animBg="1"/>
      <p:bldP spid="12" grpId="1" animBg="1"/>
      <p:bldP spid="12" grpId="2" animBg="1"/>
      <p:bldP spid="12" grpId="3" animBg="1"/>
      <p:bldP spid="13" grpId="0" animBg="1"/>
      <p:bldP spid="13" grpId="1" animBg="1"/>
      <p:bldP spid="13" grpId="2" animBg="1"/>
      <p:bldP spid="13" grpId="3" animBg="1"/>
      <p:bldP spid="13" grpId="4" animBg="1"/>
      <p:bldP spid="14" grpId="0" animBg="1"/>
      <p:bldP spid="14" grpId="1" animBg="1"/>
      <p:bldP spid="15" grpId="0" animBg="1"/>
      <p:bldP spid="15" grpId="1" animBg="1"/>
      <p:bldP spid="15" grpId="2" animBg="1"/>
      <p:bldP spid="15" grpId="3" animBg="1"/>
      <p:bldP spid="16" grpId="0" animBg="1"/>
      <p:bldP spid="16" grpId="1" animBg="1"/>
      <p:bldP spid="17" grpId="0" animBg="1"/>
      <p:bldP spid="17" grpId="1" animBg="1"/>
      <p:bldP spid="18" grpId="0" animBg="1"/>
      <p:bldP spid="18" grpId="1" animBg="1"/>
      <p:bldP spid="19" grpId="1" animBg="1"/>
      <p:bldP spid="19" grpId="2" animBg="1"/>
      <p:bldP spid="20" grpId="0" animBg="1"/>
      <p:bldP spid="20" grpId="1" animBg="1"/>
      <p:bldP spid="21" grpId="0" animBg="1"/>
      <p:bldP spid="21" grpId="1" animBg="1"/>
      <p:bldP spid="22" grpId="0" animBg="1"/>
      <p:bldP spid="22" grpId="1"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Critical Content in World Languages</a:t>
            </a:r>
            <a:endParaRPr lang="en-US" sz="3600" dirty="0"/>
          </a:p>
        </p:txBody>
      </p:sp>
      <p:graphicFrame>
        <p:nvGraphicFramePr>
          <p:cNvPr id="3" name="Table 2"/>
          <p:cNvGraphicFramePr>
            <a:graphicFrameLocks noGrp="1"/>
          </p:cNvGraphicFramePr>
          <p:nvPr/>
        </p:nvGraphicFramePr>
        <p:xfrm>
          <a:off x="0" y="1295399"/>
          <a:ext cx="9144000" cy="5584023"/>
        </p:xfrm>
        <a:graphic>
          <a:graphicData uri="http://schemas.openxmlformats.org/drawingml/2006/table">
            <a:tbl>
              <a:tblPr/>
              <a:tblGrid>
                <a:gridCol w="1752600"/>
                <a:gridCol w="7391400"/>
              </a:tblGrid>
              <a:tr h="381650">
                <a:tc gridSpan="2">
                  <a:txBody>
                    <a:bodyPr/>
                    <a:lstStyle/>
                    <a:p>
                      <a:pPr marL="0" marR="0" indent="0">
                        <a:spcBef>
                          <a:spcPts val="0"/>
                        </a:spcBef>
                        <a:spcAft>
                          <a:spcPts val="0"/>
                        </a:spcAft>
                      </a:pPr>
                      <a:r>
                        <a:rPr lang="en-US" sz="1800" b="1" dirty="0" smtClean="0">
                          <a:latin typeface="Calibri"/>
                          <a:ea typeface="Calibri"/>
                          <a:cs typeface="Times New Roman"/>
                        </a:rPr>
                        <a:t>My </a:t>
                      </a:r>
                      <a:r>
                        <a:rPr lang="en-US" sz="1800" b="1" dirty="0">
                          <a:latin typeface="Calibri"/>
                          <a:ea typeface="Calibri"/>
                          <a:cs typeface="Times New Roman"/>
                        </a:rPr>
                        <a:t>students will Know…</a:t>
                      </a:r>
                      <a:endParaRPr lang="en-US" sz="1800" dirty="0">
                        <a:latin typeface="Calibri"/>
                        <a:ea typeface="Calibri"/>
                        <a:cs typeface="Times New Roman"/>
                      </a:endParaRPr>
                    </a:p>
                  </a:txBody>
                  <a:tcPr marL="47648" marR="47648" marT="47648" marB="4764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hMerge="1">
                  <a:txBody>
                    <a:bodyPr/>
                    <a:lstStyle/>
                    <a:p>
                      <a:endParaRPr lang="en-US"/>
                    </a:p>
                  </a:txBody>
                  <a:tcPr/>
                </a:tc>
              </a:tr>
              <a:tr h="1115953">
                <a:tc>
                  <a:txBody>
                    <a:bodyPr/>
                    <a:lstStyle/>
                    <a:p>
                      <a:pPr marL="0" marR="0" indent="0">
                        <a:spcBef>
                          <a:spcPts val="0"/>
                        </a:spcBef>
                        <a:spcAft>
                          <a:spcPts val="0"/>
                        </a:spcAft>
                      </a:pPr>
                      <a:r>
                        <a:rPr lang="en-US" sz="1800" b="1">
                          <a:latin typeface="Calibri"/>
                          <a:ea typeface="Calibri"/>
                          <a:cs typeface="Times New Roman"/>
                        </a:rPr>
                        <a:t>Culture:</a:t>
                      </a:r>
                      <a:endParaRPr lang="en-US" sz="1800">
                        <a:latin typeface="Calibri"/>
                        <a:ea typeface="Calibri"/>
                        <a:cs typeface="Times New Roman"/>
                      </a:endParaRPr>
                    </a:p>
                  </a:txBody>
                  <a:tcPr marL="47648" marR="47648" marT="47648" marB="4764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Celebrations/Holidays</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Family meal traditions </a:t>
                      </a:r>
                    </a:p>
                  </a:txBody>
                  <a:tcPr marL="47648" marR="47648" marT="24031" marB="2403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946881">
                <a:tc>
                  <a:txBody>
                    <a:bodyPr/>
                    <a:lstStyle/>
                    <a:p>
                      <a:pPr marL="0" marR="0" indent="0">
                        <a:spcBef>
                          <a:spcPts val="0"/>
                        </a:spcBef>
                        <a:spcAft>
                          <a:spcPts val="0"/>
                        </a:spcAft>
                      </a:pPr>
                      <a:r>
                        <a:rPr lang="en-US" sz="1800" b="1" dirty="0">
                          <a:latin typeface="Calibri"/>
                          <a:ea typeface="Calibri"/>
                          <a:cs typeface="Times New Roman"/>
                        </a:rPr>
                        <a:t>Context: </a:t>
                      </a:r>
                      <a:endParaRPr lang="en-US" sz="1800" dirty="0">
                        <a:latin typeface="Calibri"/>
                        <a:ea typeface="Calibri"/>
                        <a:cs typeface="Times New Roman"/>
                      </a:endParaRPr>
                    </a:p>
                  </a:txBody>
                  <a:tcPr marL="47648" marR="47648" marT="47648" marB="4764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Calendar</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Celebrations/Holidays </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Clock/Time</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Food</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Mealtimes</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Question words</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Traditions</a:t>
                      </a:r>
                    </a:p>
                  </a:txBody>
                  <a:tcPr marL="47648" marR="47648" marT="24031" marB="2403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973441">
                <a:tc>
                  <a:txBody>
                    <a:bodyPr/>
                    <a:lstStyle/>
                    <a:p>
                      <a:pPr marL="0" marR="0" indent="0">
                        <a:spcBef>
                          <a:spcPts val="0"/>
                        </a:spcBef>
                        <a:spcAft>
                          <a:spcPts val="0"/>
                        </a:spcAft>
                      </a:pPr>
                      <a:r>
                        <a:rPr lang="en-US" sz="1800" b="1">
                          <a:latin typeface="Calibri"/>
                          <a:ea typeface="Calibri"/>
                          <a:cs typeface="Times New Roman"/>
                        </a:rPr>
                        <a:t>Structure: </a:t>
                      </a:r>
                      <a:endParaRPr lang="en-US" sz="1800">
                        <a:latin typeface="Calibri"/>
                        <a:ea typeface="Calibri"/>
                        <a:cs typeface="Times New Roman"/>
                      </a:endParaRPr>
                    </a:p>
                  </a:txBody>
                  <a:tcPr marL="47648" marR="47648" marT="47648" marB="4764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Adjective agreement</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Present tense</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Question formation</a:t>
                      </a:r>
                    </a:p>
                  </a:txBody>
                  <a:tcPr marL="47648" marR="47648" marT="24031" marB="2403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1144677">
                <a:tc>
                  <a:txBody>
                    <a:bodyPr/>
                    <a:lstStyle/>
                    <a:p>
                      <a:pPr marL="0" marR="0" indent="0">
                        <a:spcBef>
                          <a:spcPts val="0"/>
                        </a:spcBef>
                        <a:spcAft>
                          <a:spcPts val="0"/>
                        </a:spcAft>
                      </a:pPr>
                      <a:r>
                        <a:rPr lang="en-US" sz="1800" b="1">
                          <a:latin typeface="Calibri"/>
                          <a:ea typeface="Calibri"/>
                          <a:cs typeface="Times New Roman"/>
                        </a:rPr>
                        <a:t>Connections to:</a:t>
                      </a:r>
                      <a:endParaRPr lang="en-US" sz="1800">
                        <a:latin typeface="Calibri"/>
                        <a:ea typeface="Calibri"/>
                        <a:cs typeface="Times New Roman"/>
                      </a:endParaRPr>
                    </a:p>
                  </a:txBody>
                  <a:tcPr marL="47648" marR="47648" marT="47648" marB="47648">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c>
                  <a:txBody>
                    <a:bodyPr/>
                    <a:lstStyle/>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Family and Consumer Science</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Math</a:t>
                      </a:r>
                    </a:p>
                    <a:p>
                      <a:pPr marL="342900" marR="0" lvl="0" indent="-342900">
                        <a:lnSpc>
                          <a:spcPct val="100000"/>
                        </a:lnSpc>
                        <a:spcBef>
                          <a:spcPts val="0"/>
                        </a:spcBef>
                        <a:spcAft>
                          <a:spcPts val="0"/>
                        </a:spcAft>
                        <a:buFont typeface="Symbol"/>
                        <a:buChar char=""/>
                      </a:pPr>
                      <a:r>
                        <a:rPr lang="en-US" sz="1800" dirty="0">
                          <a:latin typeface="Calibri"/>
                          <a:ea typeface="Calibri"/>
                          <a:cs typeface="Times New Roman"/>
                        </a:rPr>
                        <a:t>Social Studies</a:t>
                      </a:r>
                    </a:p>
                  </a:txBody>
                  <a:tcPr marL="47648" marR="47648" marT="24031" marB="2403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bl>
          </a:graphicData>
        </a:graphic>
      </p:graphicFrame>
      <p:sp>
        <p:nvSpPr>
          <p:cNvPr id="4" name="TextBox 3"/>
          <p:cNvSpPr txBox="1"/>
          <p:nvPr/>
        </p:nvSpPr>
        <p:spPr>
          <a:xfrm>
            <a:off x="4495800" y="1752600"/>
            <a:ext cx="4572000" cy="914400"/>
          </a:xfrm>
          <a:prstGeom prst="leftArrowCallout">
            <a:avLst>
              <a:gd name="adj1" fmla="val 25000"/>
              <a:gd name="adj2" fmla="val 25000"/>
              <a:gd name="adj3" fmla="val 25000"/>
              <a:gd name="adj4" fmla="val 85675"/>
            </a:avLst>
          </a:prstGeom>
          <a:noFill/>
          <a:ln w="19050">
            <a:solidFill>
              <a:srgbClr val="0000FF"/>
            </a:solidFill>
          </a:ln>
        </p:spPr>
        <p:txBody>
          <a:bodyPr wrap="square" rtlCol="0">
            <a:spAutoFit/>
          </a:bodyPr>
          <a:lstStyle/>
          <a:p>
            <a:r>
              <a:rPr lang="en-US" dirty="0" smtClean="0">
                <a:solidFill>
                  <a:srgbClr val="197A9B"/>
                </a:solidFill>
              </a:rPr>
              <a:t>The cultural content of the curriculum unit which includes the cultural practices, products, and/or perspectives </a:t>
            </a:r>
            <a:endParaRPr lang="en-US" dirty="0">
              <a:solidFill>
                <a:srgbClr val="197A9B"/>
              </a:solidFill>
            </a:endParaRPr>
          </a:p>
        </p:txBody>
      </p:sp>
      <p:sp>
        <p:nvSpPr>
          <p:cNvPr id="8" name="TextBox 7"/>
          <p:cNvSpPr txBox="1"/>
          <p:nvPr/>
        </p:nvSpPr>
        <p:spPr>
          <a:xfrm>
            <a:off x="5257800" y="152400"/>
            <a:ext cx="3886200" cy="307777"/>
          </a:xfrm>
          <a:prstGeom prst="rect">
            <a:avLst/>
          </a:prstGeom>
          <a:noFill/>
        </p:spPr>
        <p:txBody>
          <a:bodyPr wrap="square" rtlCol="0">
            <a:spAutoFit/>
          </a:bodyPr>
          <a:lstStyle/>
          <a:p>
            <a:r>
              <a:rPr lang="en-US" sz="1400" dirty="0" smtClean="0">
                <a:solidFill>
                  <a:schemeClr val="bg1"/>
                </a:solidFill>
              </a:rPr>
              <a:t>Unit Title: Mealtime and Celebrations</a:t>
            </a:r>
            <a:endParaRPr lang="en-US" sz="1400" dirty="0">
              <a:solidFill>
                <a:schemeClr val="bg1"/>
              </a:solidFill>
            </a:endParaRPr>
          </a:p>
        </p:txBody>
      </p:sp>
      <p:sp>
        <p:nvSpPr>
          <p:cNvPr id="10" name="TextBox 9"/>
          <p:cNvSpPr txBox="1"/>
          <p:nvPr/>
        </p:nvSpPr>
        <p:spPr>
          <a:xfrm>
            <a:off x="4495800" y="3124200"/>
            <a:ext cx="4572000" cy="914400"/>
          </a:xfrm>
          <a:prstGeom prst="leftArrowCallout">
            <a:avLst>
              <a:gd name="adj1" fmla="val 25000"/>
              <a:gd name="adj2" fmla="val 25000"/>
              <a:gd name="adj3" fmla="val 25000"/>
              <a:gd name="adj4" fmla="val 85675"/>
            </a:avLst>
          </a:prstGeom>
          <a:noFill/>
          <a:ln w="19050">
            <a:solidFill>
              <a:srgbClr val="0000FF"/>
            </a:solidFill>
          </a:ln>
        </p:spPr>
        <p:txBody>
          <a:bodyPr wrap="square" rtlCol="0">
            <a:spAutoFit/>
          </a:bodyPr>
          <a:lstStyle/>
          <a:p>
            <a:endParaRPr lang="en-US" sz="700" dirty="0" smtClean="0">
              <a:solidFill>
                <a:srgbClr val="197A9B"/>
              </a:solidFill>
            </a:endParaRPr>
          </a:p>
          <a:p>
            <a:r>
              <a:rPr lang="en-US" dirty="0" smtClean="0">
                <a:solidFill>
                  <a:srgbClr val="197A9B"/>
                </a:solidFill>
              </a:rPr>
              <a:t>Essential vocabulary in the target language of the curriculum unit</a:t>
            </a:r>
            <a:endParaRPr lang="en-US" dirty="0">
              <a:solidFill>
                <a:srgbClr val="197A9B"/>
              </a:solidFill>
            </a:endParaRPr>
          </a:p>
        </p:txBody>
      </p:sp>
      <p:sp>
        <p:nvSpPr>
          <p:cNvPr id="11" name="TextBox 10"/>
          <p:cNvSpPr txBox="1"/>
          <p:nvPr/>
        </p:nvSpPr>
        <p:spPr>
          <a:xfrm>
            <a:off x="4495800" y="4815840"/>
            <a:ext cx="4572000" cy="822960"/>
          </a:xfrm>
          <a:prstGeom prst="leftArrowCallout">
            <a:avLst>
              <a:gd name="adj1" fmla="val 25000"/>
              <a:gd name="adj2" fmla="val 25000"/>
              <a:gd name="adj3" fmla="val 25000"/>
              <a:gd name="adj4" fmla="val 85675"/>
            </a:avLst>
          </a:prstGeom>
          <a:noFill/>
          <a:ln w="19050">
            <a:solidFill>
              <a:srgbClr val="0000FF"/>
            </a:solidFill>
          </a:ln>
        </p:spPr>
        <p:txBody>
          <a:bodyPr wrap="square" rtlCol="0">
            <a:spAutoFit/>
          </a:bodyPr>
          <a:lstStyle/>
          <a:p>
            <a:endParaRPr lang="en-US" sz="800" dirty="0" smtClean="0">
              <a:solidFill>
                <a:srgbClr val="197A9B"/>
              </a:solidFill>
            </a:endParaRPr>
          </a:p>
          <a:p>
            <a:r>
              <a:rPr lang="en-US" dirty="0" smtClean="0">
                <a:solidFill>
                  <a:srgbClr val="197A9B"/>
                </a:solidFill>
              </a:rPr>
              <a:t>Essential grammar of the curriculum unit</a:t>
            </a:r>
            <a:endParaRPr lang="en-US" dirty="0">
              <a:solidFill>
                <a:srgbClr val="197A9B"/>
              </a:solidFill>
            </a:endParaRPr>
          </a:p>
        </p:txBody>
      </p:sp>
      <p:sp>
        <p:nvSpPr>
          <p:cNvPr id="12" name="TextBox 11"/>
          <p:cNvSpPr txBox="1"/>
          <p:nvPr/>
        </p:nvSpPr>
        <p:spPr>
          <a:xfrm>
            <a:off x="4495800" y="5867400"/>
            <a:ext cx="4572000" cy="914400"/>
          </a:xfrm>
          <a:prstGeom prst="leftArrowCallout">
            <a:avLst>
              <a:gd name="adj1" fmla="val 25000"/>
              <a:gd name="adj2" fmla="val 25000"/>
              <a:gd name="adj3" fmla="val 25000"/>
              <a:gd name="adj4" fmla="val 85675"/>
            </a:avLst>
          </a:prstGeom>
          <a:noFill/>
          <a:ln w="19050">
            <a:solidFill>
              <a:srgbClr val="0000FF"/>
            </a:solidFill>
          </a:ln>
        </p:spPr>
        <p:txBody>
          <a:bodyPr wrap="square" rtlCol="0">
            <a:spAutoFit/>
          </a:bodyPr>
          <a:lstStyle/>
          <a:p>
            <a:endParaRPr lang="en-US" sz="800" dirty="0" smtClean="0">
              <a:solidFill>
                <a:srgbClr val="197A9B"/>
              </a:solidFill>
            </a:endParaRPr>
          </a:p>
          <a:p>
            <a:r>
              <a:rPr lang="en-US" dirty="0" smtClean="0">
                <a:solidFill>
                  <a:srgbClr val="197A9B"/>
                </a:solidFill>
              </a:rPr>
              <a:t>Links to other disciplines  and content areas in the curriculum unit</a:t>
            </a:r>
            <a:endParaRPr lang="en-US" dirty="0">
              <a:solidFill>
                <a:srgbClr val="197A9B"/>
              </a:solidFill>
            </a:endParaRPr>
          </a:p>
        </p:txBody>
      </p:sp>
      <p:sp>
        <p:nvSpPr>
          <p:cNvPr id="13" name="TextBox 12"/>
          <p:cNvSpPr txBox="1"/>
          <p:nvPr/>
        </p:nvSpPr>
        <p:spPr>
          <a:xfrm>
            <a:off x="5257800" y="1295400"/>
            <a:ext cx="2895600" cy="369332"/>
          </a:xfrm>
          <a:prstGeom prst="rect">
            <a:avLst/>
          </a:prstGeom>
          <a:noFill/>
          <a:ln>
            <a:noFill/>
          </a:ln>
        </p:spPr>
        <p:txBody>
          <a:bodyPr wrap="square" rtlCol="0">
            <a:spAutoFit/>
          </a:bodyPr>
          <a:lstStyle/>
          <a:p>
            <a:r>
              <a:rPr lang="en-US" dirty="0" smtClean="0">
                <a:solidFill>
                  <a:srgbClr val="0000FF"/>
                </a:solidFill>
              </a:rPr>
              <a:t>Description…</a:t>
            </a:r>
            <a:endParaRPr lang="en-US" dirty="0">
              <a:solidFill>
                <a:srgbClr val="0000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1"/>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10" grpId="0" animBg="1"/>
      <p:bldP spid="11" grpId="0" animBg="1"/>
      <p:bldP spid="12" grpId="0" animBg="1"/>
      <p:bldP spid="1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Key Skills in World Languages</a:t>
            </a:r>
            <a:endParaRPr lang="en-US" sz="3600" dirty="0"/>
          </a:p>
        </p:txBody>
      </p:sp>
      <p:graphicFrame>
        <p:nvGraphicFramePr>
          <p:cNvPr id="5" name="Table 4"/>
          <p:cNvGraphicFramePr>
            <a:graphicFrameLocks noGrp="1"/>
          </p:cNvGraphicFramePr>
          <p:nvPr/>
        </p:nvGraphicFramePr>
        <p:xfrm>
          <a:off x="228600" y="1676400"/>
          <a:ext cx="8610600" cy="4427657"/>
        </p:xfrm>
        <a:graphic>
          <a:graphicData uri="http://schemas.openxmlformats.org/drawingml/2006/table">
            <a:tbl>
              <a:tblPr/>
              <a:tblGrid>
                <a:gridCol w="8610600"/>
              </a:tblGrid>
              <a:tr h="795928">
                <a:tc>
                  <a:txBody>
                    <a:bodyPr/>
                    <a:lstStyle/>
                    <a:p>
                      <a:pPr marL="0" marR="0" indent="0">
                        <a:spcBef>
                          <a:spcPts val="0"/>
                        </a:spcBef>
                        <a:spcAft>
                          <a:spcPts val="0"/>
                        </a:spcAft>
                      </a:pPr>
                      <a:r>
                        <a:rPr lang="en-US" sz="1800" b="1" dirty="0">
                          <a:latin typeface="Calibri"/>
                          <a:ea typeface="Calibri"/>
                          <a:cs typeface="Times New Roman"/>
                        </a:rPr>
                        <a:t>Key Skills:</a:t>
                      </a:r>
                      <a:endParaRPr lang="en-US" sz="1800" dirty="0">
                        <a:latin typeface="Calibri"/>
                        <a:ea typeface="Calibri"/>
                        <a:cs typeface="Times New Roman"/>
                      </a:endParaRPr>
                    </a:p>
                    <a:p>
                      <a:pPr marL="0" marR="0" indent="0">
                        <a:spcBef>
                          <a:spcPts val="0"/>
                        </a:spcBef>
                        <a:spcAft>
                          <a:spcPts val="0"/>
                        </a:spcAft>
                      </a:pPr>
                      <a:r>
                        <a:rPr lang="en-US" sz="1800" b="1" dirty="0">
                          <a:latin typeface="Calibri"/>
                          <a:ea typeface="Calibri"/>
                          <a:cs typeface="Times New Roman"/>
                        </a:rPr>
                        <a:t>My students will be able to (Do)…</a:t>
                      </a:r>
                      <a:endParaRPr lang="en-US" sz="1800" dirty="0">
                        <a:latin typeface="Calibri"/>
                        <a:ea typeface="Calibri"/>
                        <a:cs typeface="Times New Roman"/>
                      </a:endParaRPr>
                    </a:p>
                  </a:txBody>
                  <a:tcPr marL="47648" marR="47648" marT="24031" marB="2403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9D9D9"/>
                    </a:solidFill>
                  </a:tcPr>
                </a:tc>
              </a:tr>
              <a:tr h="3631729">
                <a:tc>
                  <a:txBody>
                    <a:bodyPr/>
                    <a:lstStyle/>
                    <a:p>
                      <a:pPr marL="0" marR="0" indent="0">
                        <a:spcBef>
                          <a:spcPts val="0"/>
                        </a:spcBef>
                        <a:spcAft>
                          <a:spcPts val="0"/>
                        </a:spcAft>
                      </a:pPr>
                      <a:r>
                        <a:rPr lang="en-US" sz="1800" dirty="0">
                          <a:latin typeface="Calibri"/>
                          <a:ea typeface="Calibri"/>
                          <a:cs typeface="Times New Roman"/>
                        </a:rPr>
                        <a:t>Within the context of this unit, students will be able to demonstrate in the target language the three modes of communication – interpersonal, interpretive and presentational.  Some examples can include, but may not be limited to: </a:t>
                      </a:r>
                    </a:p>
                    <a:p>
                      <a:pPr marL="342900" marR="0" lvl="0" indent="-342900">
                        <a:lnSpc>
                          <a:spcPct val="115000"/>
                        </a:lnSpc>
                        <a:spcBef>
                          <a:spcPts val="0"/>
                        </a:spcBef>
                        <a:spcAft>
                          <a:spcPts val="0"/>
                        </a:spcAft>
                        <a:buFont typeface="Symbol"/>
                        <a:buChar char=""/>
                      </a:pPr>
                      <a:r>
                        <a:rPr lang="en-US" sz="1800" dirty="0">
                          <a:latin typeface="Calibri"/>
                          <a:ea typeface="Calibri"/>
                          <a:cs typeface="Times New Roman"/>
                        </a:rPr>
                        <a:t>Ask and answer questions</a:t>
                      </a:r>
                    </a:p>
                    <a:p>
                      <a:pPr marL="342900" marR="0" lvl="0" indent="-342900">
                        <a:lnSpc>
                          <a:spcPct val="115000"/>
                        </a:lnSpc>
                        <a:spcBef>
                          <a:spcPts val="0"/>
                        </a:spcBef>
                        <a:spcAft>
                          <a:spcPts val="0"/>
                        </a:spcAft>
                        <a:buFont typeface="Symbol"/>
                        <a:buChar char=""/>
                      </a:pPr>
                      <a:r>
                        <a:rPr lang="en-US" sz="1800" dirty="0">
                          <a:latin typeface="Calibri"/>
                          <a:ea typeface="Calibri"/>
                          <a:cs typeface="Times New Roman"/>
                        </a:rPr>
                        <a:t>Compare and contrast eating habits</a:t>
                      </a:r>
                    </a:p>
                    <a:p>
                      <a:pPr marL="342900" marR="0" lvl="0" indent="-342900">
                        <a:lnSpc>
                          <a:spcPct val="115000"/>
                        </a:lnSpc>
                        <a:spcBef>
                          <a:spcPts val="0"/>
                        </a:spcBef>
                        <a:spcAft>
                          <a:spcPts val="0"/>
                        </a:spcAft>
                        <a:buFont typeface="Symbol"/>
                        <a:buChar char=""/>
                      </a:pPr>
                      <a:r>
                        <a:rPr lang="en-US" sz="1800" dirty="0">
                          <a:latin typeface="Calibri"/>
                          <a:ea typeface="Calibri"/>
                          <a:cs typeface="Times New Roman"/>
                        </a:rPr>
                        <a:t>Describe major traditions and celebrations WL09-NM-S.2-GLE.1-EO.c</a:t>
                      </a:r>
                    </a:p>
                    <a:p>
                      <a:pPr marL="342900" marR="0" lvl="0" indent="-342900">
                        <a:lnSpc>
                          <a:spcPct val="115000"/>
                        </a:lnSpc>
                        <a:spcBef>
                          <a:spcPts val="0"/>
                        </a:spcBef>
                        <a:spcAft>
                          <a:spcPts val="0"/>
                        </a:spcAft>
                        <a:buFont typeface="Symbol"/>
                        <a:buChar char=""/>
                      </a:pPr>
                      <a:r>
                        <a:rPr lang="en-US" sz="1800" dirty="0">
                          <a:latin typeface="Calibri"/>
                          <a:ea typeface="Calibri"/>
                          <a:cs typeface="Times New Roman"/>
                        </a:rPr>
                        <a:t>Examine the use and relevance of common daily products WL09-NM-S.2-GLE.2-EO.a</a:t>
                      </a:r>
                    </a:p>
                    <a:p>
                      <a:pPr marL="342900" marR="0" lvl="0" indent="-342900">
                        <a:lnSpc>
                          <a:spcPct val="115000"/>
                        </a:lnSpc>
                        <a:spcBef>
                          <a:spcPts val="0"/>
                        </a:spcBef>
                        <a:spcAft>
                          <a:spcPts val="0"/>
                        </a:spcAft>
                        <a:buFont typeface="Symbol"/>
                        <a:buChar char=""/>
                      </a:pPr>
                      <a:r>
                        <a:rPr lang="en-US" sz="1800" dirty="0">
                          <a:latin typeface="Calibri"/>
                          <a:ea typeface="Calibri"/>
                          <a:cs typeface="Times New Roman"/>
                        </a:rPr>
                        <a:t>Express likes and </a:t>
                      </a:r>
                      <a:r>
                        <a:rPr lang="en-US" sz="1800" dirty="0" smtClean="0">
                          <a:latin typeface="Calibri"/>
                          <a:ea typeface="Calibri"/>
                          <a:cs typeface="Times New Roman"/>
                        </a:rPr>
                        <a:t>dislikes</a:t>
                      </a:r>
                    </a:p>
                    <a:p>
                      <a:pPr marL="342900" marR="0" lvl="0" indent="-342900">
                        <a:lnSpc>
                          <a:spcPct val="115000"/>
                        </a:lnSpc>
                        <a:spcBef>
                          <a:spcPts val="0"/>
                        </a:spcBef>
                        <a:spcAft>
                          <a:spcPts val="0"/>
                        </a:spcAft>
                        <a:buFont typeface="Symbol"/>
                        <a:buChar char=""/>
                      </a:pPr>
                      <a:endParaRPr lang="en-US" sz="1800" dirty="0">
                        <a:latin typeface="Calibri"/>
                        <a:ea typeface="Calibri"/>
                        <a:cs typeface="Times New Roman"/>
                      </a:endParaRPr>
                    </a:p>
                    <a:p>
                      <a:pPr marL="0" marR="0" indent="0">
                        <a:spcBef>
                          <a:spcPts val="0"/>
                        </a:spcBef>
                        <a:spcAft>
                          <a:spcPts val="0"/>
                        </a:spcAft>
                      </a:pPr>
                      <a:r>
                        <a:rPr lang="en-US" sz="1800" dirty="0">
                          <a:latin typeface="Calibri"/>
                          <a:ea typeface="Calibri"/>
                          <a:cs typeface="Times New Roman"/>
                        </a:rPr>
                        <a:t>(WL09-NM-S.1-GLE.1) and (WL09-NM-S.1-GLE.2) and (WL09-NM-S.1-GLE.3)</a:t>
                      </a:r>
                    </a:p>
                  </a:txBody>
                  <a:tcPr marL="47648" marR="47648" marT="24031" marB="24031">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angle 5"/>
          <p:cNvSpPr/>
          <p:nvPr/>
        </p:nvSpPr>
        <p:spPr>
          <a:xfrm>
            <a:off x="228600" y="2514600"/>
            <a:ext cx="8610600" cy="838200"/>
          </a:xfrm>
          <a:prstGeom prst="rect">
            <a:avLst/>
          </a:prstGeom>
          <a:solidFill>
            <a:srgbClr val="FFFF00">
              <a:alpha val="20000"/>
            </a:srgbClr>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152400" y="4876800"/>
            <a:ext cx="7239000" cy="990600"/>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257800" y="152400"/>
            <a:ext cx="3886200" cy="307777"/>
          </a:xfrm>
          <a:prstGeom prst="rect">
            <a:avLst/>
          </a:prstGeom>
          <a:noFill/>
        </p:spPr>
        <p:txBody>
          <a:bodyPr wrap="square" rtlCol="0">
            <a:spAutoFit/>
          </a:bodyPr>
          <a:lstStyle/>
          <a:p>
            <a:r>
              <a:rPr lang="en-US" sz="1400" dirty="0" smtClean="0">
                <a:solidFill>
                  <a:schemeClr val="bg1"/>
                </a:solidFill>
              </a:rPr>
              <a:t>Unit Title: Mealtime and Celebrations</a:t>
            </a:r>
            <a:endParaRPr lang="en-US" sz="1400" dirty="0">
              <a:solidFill>
                <a:schemeClr val="bg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7.0&quot;&gt;&lt;object type=&quot;1&quot; unique_id=&quot;10001&quot;&gt;&lt;object type=&quot;2&quot; unique_id=&quot;10002&quot;&gt;&lt;object type=&quot;3&quot; unique_id=&quot;10003&quot;&gt;&lt;property id=&quot;20148&quot; value=&quot;5&quot;/&gt;&lt;property id=&quot;20300&quot; value=&quot;Slide 1 - &amp;quot;Curriculum Development Course-at-a-glance&amp;quot;&quot;/&gt;&lt;property id=&quot;20307&quot; value=&quot;443&quot;/&gt;&lt;/object&gt;&lt;object type=&quot;3&quot; unique_id=&quot;10004&quot;&gt;&lt;property id=&quot;20148&quot; value=&quot;5&quot;/&gt;&lt;property id=&quot;20300&quot; value=&quot;Slide 2 - &amp;quot;Too Small/Too Big&amp;quot;&quot;/&gt;&lt;property id=&quot;20307&quot; value=&quot;444&quot;/&gt;&lt;/object&gt;&lt;object type=&quot;3&quot; unique_id=&quot;10005&quot;&gt;&lt;property id=&quot;20148&quot; value=&quot;5&quot;/&gt;&lt;property id=&quot;20300&quot; value=&quot;Slide 3 - &amp;quot;Selecting Units&amp;quot;&quot;/&gt;&lt;property id=&quot;20307&quot; value=&quot;445&quot;/&gt;&lt;/object&gt;&lt;object type=&quot;3&quot; unique_id=&quot;10006&quot;&gt;&lt;property id=&quot;20148&quot; value=&quot;5&quot;/&gt;&lt;property id=&quot;20300&quot; value=&quot;Slide 4 - &amp;quot;Sample Year-at-a-Glance&amp;quot;&quot;/&gt;&lt;property id=&quot;20307&quot; value=&quot;448&quot;/&gt;&lt;/object&gt;&lt;object type=&quot;3&quot; unique_id=&quot;10007&quot;&gt;&lt;property id=&quot;20148&quot; value=&quot;5&quot;/&gt;&lt;property id=&quot;20300&quot; value=&quot;Slide 5&quot;/&gt;&lt;property id=&quot;20307&quot; value=&quot;451&quot;/&gt;&lt;/object&gt;&lt;object type=&quot;3&quot; unique_id=&quot;10008&quot;&gt;&lt;property id=&quot;20148&quot; value=&quot;5&quot;/&gt;&lt;property id=&quot;20300&quot; value=&quot;Slide 6&quot;/&gt;&lt;property id=&quot;20307&quot; value=&quot;419&quot;/&gt;&lt;/object&gt;&lt;object type=&quot;3&quot; unique_id=&quot;10009&quot;&gt;&lt;property id=&quot;20148&quot; value=&quot;5&quot;/&gt;&lt;property id=&quot;20300&quot; value=&quot;Slide 7 - &amp;quot;Year at-a-Glance&amp;quot;&quot;/&gt;&lt;property id=&quot;20307&quot; value=&quot;449&quot;/&gt;&lt;/object&gt;&lt;object type=&quot;3&quot; unique_id=&quot;10010&quot;&gt;&lt;property id=&quot;20148&quot; value=&quot;5&quot;/&gt;&lt;property id=&quot;20300&quot; value=&quot;Slide 8 - &amp;quot;Sample Unit Overview&amp;quot;&quot;/&gt;&lt;property id=&quot;20307&quot; value=&quot;446&quot;/&gt;&lt;/object&gt;&lt;object type=&quot;3&quot; unique_id=&quot;10011&quot;&gt;&lt;property id=&quot;20148&quot; value=&quot;5&quot;/&gt;&lt;property id=&quot;20300&quot; value=&quot;Slide 9 - &amp;quot;Sample Unit&amp;quot;&quot;/&gt;&lt;property id=&quot;20307&quot; value=&quot;450&quot;/&gt;&lt;/object&gt;&lt;object type=&quot;3&quot; unique_id=&quot;10012&quot;&gt;&lt;property id=&quot;20148&quot; value=&quot;5&quot;/&gt;&lt;property id=&quot;20300&quot; value=&quot;Slide 10&quot;/&gt;&lt;property id=&quot;20307&quot; value=&quot;435&quot;/&gt;&lt;/object&gt;&lt;object type=&quot;3&quot; unique_id=&quot;10013&quot;&gt;&lt;property id=&quot;20148&quot; value=&quot;5&quot;/&gt;&lt;property id=&quot;20300&quot; value=&quot;Slide 11&quot;/&gt;&lt;property id=&quot;20307&quot; value=&quot;420&quot;/&gt;&lt;/object&gt;&lt;object type=&quot;3&quot; unique_id=&quot;10014&quot;&gt;&lt;property id=&quot;20148&quot; value=&quot;5&quot;/&gt;&lt;property id=&quot;20300&quot; value=&quot;Slide 12&quot;/&gt;&lt;property id=&quot;20307&quot; value=&quot;442&quot;/&gt;&lt;/object&gt;&lt;/object&gt;&lt;object type=&quot;8&quot; unique_id=&quot;10028&quot;&gt;&lt;/object&gt;&lt;/object&gt;&lt;/database&gt;"/>
  <p:tag name="MMPROD_NEXTUNIQUEID" val="10009"/>
  <p:tag name="SECTOMILLISECCONVERTED" val="1"/>
</p:tagLst>
</file>

<file path=ppt/theme/theme1.xml><?xml version="1.0" encoding="utf-8"?>
<a:theme xmlns:a="http://schemas.openxmlformats.org/drawingml/2006/main" name="1_Standards theme">
  <a:themeElements>
    <a:clrScheme name="SIPalette">
      <a:dk1>
        <a:sysClr val="windowText" lastClr="000000"/>
      </a:dk1>
      <a:lt1>
        <a:sysClr val="window" lastClr="FFFFFF"/>
      </a:lt1>
      <a:dk2>
        <a:srgbClr val="A4A3A8"/>
      </a:dk2>
      <a:lt2>
        <a:srgbClr val="DEDAE3"/>
      </a:lt2>
      <a:accent1>
        <a:srgbClr val="197A9B"/>
      </a:accent1>
      <a:accent2>
        <a:srgbClr val="7BA79D"/>
      </a:accent2>
      <a:accent3>
        <a:srgbClr val="71769D"/>
      </a:accent3>
      <a:accent4>
        <a:srgbClr val="ABC178"/>
      </a:accent4>
      <a:accent5>
        <a:srgbClr val="907266"/>
      </a:accent5>
      <a:accent6>
        <a:srgbClr val="8C8C96"/>
      </a:accent6>
      <a:hlink>
        <a:srgbClr val="3333FF"/>
      </a:hlink>
      <a:folHlink>
        <a:srgbClr val="932968"/>
      </a:folHlink>
    </a:clrScheme>
    <a:fontScheme name="CDEFonts">
      <a:majorFont>
        <a:latin typeface="Palatino Linotype"/>
        <a:ea typeface=""/>
        <a:cs typeface=""/>
      </a:majorFont>
      <a:minorFont>
        <a:latin typeface="Calibri"/>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12250</TotalTime>
  <Words>1800</Words>
  <Application>Microsoft Office PowerPoint</Application>
  <PresentationFormat>On-screen Show (4:3)</PresentationFormat>
  <Paragraphs>173</Paragraphs>
  <Slides>10</Slides>
  <Notes>10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1_Standards theme</vt:lpstr>
      <vt:lpstr>Slide 1</vt:lpstr>
      <vt:lpstr>Proficiency Range Levels Not Grade Levels</vt:lpstr>
      <vt:lpstr>Slide 3</vt:lpstr>
      <vt:lpstr>Colorado Academic Standards in World Languages</vt:lpstr>
      <vt:lpstr>How are the Colorado Academic Standards in World Languages manifested in the sample curriculum?</vt:lpstr>
      <vt:lpstr>Colorado’s Unique Standards Based Template</vt:lpstr>
      <vt:lpstr>Generalization: When two or more concepts combine to make a relationship</vt:lpstr>
      <vt:lpstr>Critical Content in World Languages</vt:lpstr>
      <vt:lpstr>Key Skills in World Languages</vt:lpstr>
      <vt:lpstr>Slide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Karol Gates</dc:creator>
  <cp:lastModifiedBy>Huffman_A</cp:lastModifiedBy>
  <cp:revision>459</cp:revision>
  <cp:lastPrinted>2013-01-22T17:12:42Z</cp:lastPrinted>
  <dcterms:created xsi:type="dcterms:W3CDTF">2013-02-18T20:21:45Z</dcterms:created>
  <dcterms:modified xsi:type="dcterms:W3CDTF">2013-03-06T22:16:18Z</dcterms:modified>
</cp:coreProperties>
</file>