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7" r:id="rId3"/>
    <p:sldId id="266" r:id="rId4"/>
    <p:sldId id="265" r:id="rId5"/>
    <p:sldId id="262" r:id="rId6"/>
    <p:sldId id="261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78" r:id="rId15"/>
    <p:sldId id="277" r:id="rId16"/>
    <p:sldId id="285" r:id="rId17"/>
    <p:sldId id="286" r:id="rId18"/>
    <p:sldId id="276" r:id="rId19"/>
    <p:sldId id="281" r:id="rId20"/>
    <p:sldId id="280" r:id="rId21"/>
    <p:sldId id="279" r:id="rId22"/>
    <p:sldId id="260" r:id="rId23"/>
    <p:sldId id="283" r:id="rId24"/>
    <p:sldId id="275" r:id="rId25"/>
    <p:sldId id="284" r:id="rId26"/>
    <p:sldId id="282" r:id="rId2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Palatino Linotype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3"/>
            <c:bubble3D val="0"/>
            <c:spPr>
              <a:solidFill>
                <a:srgbClr val="ABC178"/>
              </a:solidFill>
            </c:spPr>
          </c:dPt>
          <c:dPt>
            <c:idx val="4"/>
            <c:bubble3D val="0"/>
            <c:spPr>
              <a:solidFill>
                <a:srgbClr val="907266"/>
              </a:solidFill>
            </c:spPr>
          </c:dPt>
          <c:dPt>
            <c:idx val="5"/>
            <c:bubble3D val="0"/>
            <c:spPr>
              <a:solidFill>
                <a:srgbClr val="8C8C96"/>
              </a:solidFill>
            </c:spPr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1st Qtr</c:v>
                </c:pt>
                <c:pt idx="5">
                  <c:v>2nd Qtr</c:v>
                </c:pt>
                <c:pt idx="6">
                  <c:v>3rd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1A3B0B3-93DE-4F0B-88A1-631924D4BD65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6A2E3DC-E5C1-410A-B45D-8709DEA8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A15C279-373D-44DA-9389-8D4CF6C12255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607095A-0C29-4401-8B47-36A4DE2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0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64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5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4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4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746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638" y="1450975"/>
            <a:ext cx="4094162" cy="484663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50975"/>
            <a:ext cx="4094163" cy="23463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9700"/>
            <a:ext cx="4094163" cy="23479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0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23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53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1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7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2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2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248400"/>
            <a:ext cx="9143999" cy="609600"/>
            <a:chOff x="1440" y="10900"/>
            <a:chExt cx="12959" cy="720"/>
          </a:xfrm>
        </p:grpSpPr>
        <p:grpSp>
          <p:nvGrpSpPr>
            <p:cNvPr id="3083" name="Group 3"/>
            <p:cNvGrpSpPr>
              <a:grpSpLocks/>
            </p:cNvGrpSpPr>
            <p:nvPr/>
          </p:nvGrpSpPr>
          <p:grpSpPr bwMode="auto">
            <a:xfrm>
              <a:off x="1440" y="10900"/>
              <a:ext cx="12959" cy="720"/>
              <a:chOff x="1241" y="3897"/>
              <a:chExt cx="10080" cy="720"/>
            </a:xfrm>
          </p:grpSpPr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8549" y="3897"/>
                <a:ext cx="2772" cy="720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1241" y="3897"/>
                <a:ext cx="2100" cy="720"/>
              </a:xfrm>
              <a:prstGeom prst="rect">
                <a:avLst/>
              </a:prstGeom>
              <a:solidFill>
                <a:srgbClr val="FFC74E"/>
              </a:solidFill>
              <a:ln w="9525">
                <a:solidFill>
                  <a:srgbClr val="EAB6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" name="Rectangle 5"/>
              <p:cNvSpPr>
                <a:spLocks noChangeArrowheads="1"/>
              </p:cNvSpPr>
              <p:nvPr/>
            </p:nvSpPr>
            <p:spPr bwMode="auto">
              <a:xfrm>
                <a:off x="3341" y="3897"/>
                <a:ext cx="5208" cy="720"/>
              </a:xfrm>
              <a:prstGeom prst="rect">
                <a:avLst/>
              </a:prstGeom>
              <a:solidFill>
                <a:srgbClr val="197A9B"/>
              </a:solidFill>
              <a:ln w="9525">
                <a:solidFill>
                  <a:srgbClr val="197A9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868" y="10900"/>
              <a:ext cx="853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1900" b="1" dirty="0">
                  <a:solidFill>
                    <a:srgbClr val="FFFFFF"/>
                  </a:solidFill>
                </a:rPr>
                <a:t>Office of Standards and</a:t>
              </a:r>
            </a:p>
            <a:p>
              <a:pPr algn="r">
                <a:defRPr/>
              </a:pPr>
              <a:r>
                <a:rPr lang="en-US" sz="1900" b="1" dirty="0">
                  <a:solidFill>
                    <a:srgbClr val="FFFFFF"/>
                  </a:solidFill>
                </a:rPr>
                <a:t>Instructional Support</a:t>
              </a:r>
            </a:p>
          </p:txBody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292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5B6D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4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8C8C9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text styles</a:t>
            </a:r>
          </a:p>
          <a:p>
            <a:pPr marL="82296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AAB67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8C8C9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  <a:p>
            <a:pPr marL="92583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C178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8C8C9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level</a:t>
            </a:r>
          </a:p>
          <a:p>
            <a:pPr marL="120015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1769D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8C9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Fourth level</a:t>
            </a:r>
          </a:p>
          <a:p>
            <a:pPr marL="1383030" marR="0" lvl="4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8C96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8C8C9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Fifth level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144000" cy="585788"/>
            <a:chOff x="0" y="0"/>
            <a:chExt cx="9144000" cy="585788"/>
          </a:xfrm>
        </p:grpSpPr>
        <p:grpSp>
          <p:nvGrpSpPr>
            <p:cNvPr id="3077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585788"/>
              <a:chOff x="1486" y="442"/>
              <a:chExt cx="12868" cy="922"/>
            </a:xfrm>
          </p:grpSpPr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1486" y="442"/>
                <a:ext cx="12868" cy="145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1486" y="644"/>
                <a:ext cx="12868" cy="7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27272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172" name="Picture 4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6200" y="152400"/>
              <a:ext cx="2819400" cy="40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50292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197A9B"/>
        </a:buClr>
        <a:buSzPct val="110000"/>
        <a:buFont typeface="Wingdings" charset="2"/>
        <a:buChar char="§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BC178"/>
        </a:buClr>
        <a:buSzPct val="110000"/>
        <a:buFont typeface="Wingdings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C74E"/>
        </a:buClr>
        <a:buSzPct val="110000"/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AAB67"/>
        </a:buClr>
        <a:buSzPct val="110000"/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8303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43634"/>
        </a:buClr>
        <a:buSzPct val="110000"/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standardsandinstruction/instructionalunits-rwc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enetcolorado.org/siu_science/" TargetMode="External"/><Relationship Id="rId2" Type="http://schemas.openxmlformats.org/officeDocument/2006/relationships/hyperlink" Target="http://connect.enetcolorado.org/siu_ar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nect.enetcolorado.org/siu_socialstudies/" TargetMode="External"/><Relationship Id="rId5" Type="http://schemas.openxmlformats.org/officeDocument/2006/relationships/hyperlink" Target="http://connect.enetcolorado.org/siu_mathematics/" TargetMode="External"/><Relationship Id="rId4" Type="http://schemas.openxmlformats.org/officeDocument/2006/relationships/hyperlink" Target="http://connect.enetcolorado.org/siu_health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Puzick_v@cde.state.co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09800"/>
          </a:xfrm>
        </p:spPr>
        <p:txBody>
          <a:bodyPr/>
          <a:lstStyle/>
          <a:p>
            <a:pPr marL="45720" indent="0" algn="ctr">
              <a:buNone/>
            </a:pPr>
            <a:r>
              <a:rPr lang="en-US" altLang="en-US" sz="4400" dirty="0">
                <a:latin typeface="Palatino Linotype" panose="02040502050505030304" pitchFamily="18" charset="0"/>
                <a:ea typeface="ＭＳ Ｐゴシック" pitchFamily="34" charset="-128"/>
              </a:rPr>
              <a:t>An Introduction</a:t>
            </a:r>
            <a:r>
              <a:rPr lang="en-US" altLang="en-US" sz="4400" dirty="0" smtClean="0">
                <a:latin typeface="Palatino Linotype" panose="02040502050505030304" pitchFamily="18" charset="0"/>
                <a:ea typeface="ＭＳ Ｐゴシック" pitchFamily="34" charset="-128"/>
              </a:rPr>
              <a:t>:</a:t>
            </a:r>
            <a:r>
              <a:rPr lang="en-US" altLang="en-US" sz="4400" dirty="0">
                <a:latin typeface="Palatino Linotype" panose="02040502050505030304" pitchFamily="18" charset="0"/>
                <a:ea typeface="ＭＳ Ｐゴシック" pitchFamily="34" charset="-128"/>
              </a:rPr>
              <a:t/>
            </a:r>
            <a:br>
              <a:rPr lang="en-US" altLang="en-US" sz="4400" dirty="0">
                <a:latin typeface="Palatino Linotype" panose="02040502050505030304" pitchFamily="18" charset="0"/>
                <a:ea typeface="ＭＳ Ｐゴシック" pitchFamily="34" charset="-128"/>
              </a:rPr>
            </a:br>
            <a:r>
              <a:rPr lang="en-US" altLang="en-US" sz="4400" dirty="0">
                <a:latin typeface="Palatino Linotype" panose="02040502050505030304" pitchFamily="18" charset="0"/>
                <a:ea typeface="ＭＳ Ｐゴシック" pitchFamily="34" charset="-128"/>
              </a:rPr>
              <a:t>Instructional </a:t>
            </a:r>
            <a:r>
              <a:rPr lang="en-US" altLang="en-US" sz="4400" dirty="0" smtClean="0">
                <a:latin typeface="Palatino Linotype" panose="02040502050505030304" pitchFamily="18" charset="0"/>
                <a:ea typeface="ＭＳ Ｐゴシック" pitchFamily="34" charset="-128"/>
              </a:rPr>
              <a:t>Unit Samples in </a:t>
            </a:r>
            <a:r>
              <a:rPr lang="en-US" altLang="en-US" sz="4400" dirty="0">
                <a:latin typeface="Palatino Linotype" panose="02040502050505030304" pitchFamily="18" charset="0"/>
                <a:ea typeface="ＭＳ Ｐゴシック" pitchFamily="34" charset="-128"/>
              </a:rPr>
              <a:t>Reading, Writing, and Communicating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14400" y="4048125"/>
            <a:ext cx="754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292934"/>
                </a:solidFill>
                <a:latin typeface="+mj-lt"/>
                <a:ea typeface="ＭＳ Ｐゴシック" pitchFamily="34" charset="-128"/>
              </a:rPr>
              <a:t>Vince Puzick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292934"/>
                </a:solidFill>
                <a:latin typeface="+mj-lt"/>
                <a:ea typeface="ＭＳ Ｐゴシック" pitchFamily="34" charset="-128"/>
              </a:rPr>
              <a:t>Literacy Content Specialist, CDE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292934"/>
                </a:solidFill>
                <a:ea typeface="ＭＳ Ｐゴシック" pitchFamily="34" charset="-128"/>
                <a:hlinkClick r:id="rId2"/>
              </a:rPr>
              <a:t>http://</a:t>
            </a:r>
            <a:r>
              <a:rPr lang="en-US" altLang="en-US" sz="1800" dirty="0" smtClean="0">
                <a:solidFill>
                  <a:srgbClr val="292934"/>
                </a:solidFill>
                <a:ea typeface="ＭＳ Ｐゴシック" pitchFamily="34" charset="-128"/>
                <a:hlinkClick r:id="rId2"/>
              </a:rPr>
              <a:t>www.cde.state.co.us/standardsandinstruction/instructionalunits-rwc</a:t>
            </a:r>
            <a:r>
              <a:rPr lang="en-US" altLang="en-US" sz="1800" dirty="0" smtClean="0">
                <a:solidFill>
                  <a:srgbClr val="292934"/>
                </a:solidFill>
                <a:ea typeface="ＭＳ Ｐゴシック" pitchFamily="34" charset="-128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 smtClean="0">
              <a:solidFill>
                <a:srgbClr val="292934"/>
              </a:solidFill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292934"/>
                </a:solidFill>
                <a:latin typeface="+mj-lt"/>
                <a:ea typeface="ＭＳ Ｐゴシック" pitchFamily="34" charset="-128"/>
              </a:rPr>
              <a:t>April 18, 2014</a:t>
            </a:r>
          </a:p>
        </p:txBody>
      </p:sp>
    </p:spTree>
    <p:extLst>
      <p:ext uri="{BB962C8B-B14F-4D97-AF65-F5344CB8AC3E}">
        <p14:creationId xmlns:p14="http://schemas.microsoft.com/office/powerpoint/2010/main" val="25174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Curriculum Overviews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200001" cy="22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The Instructional Unit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4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Instructional Unit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3" y="1600200"/>
            <a:ext cx="73781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5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Instructional Unit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8572" cy="12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Instructional Unit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6" y="1806038"/>
            <a:ext cx="8219048" cy="41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i="1" dirty="0"/>
              <a:t>Third Grade Example 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r>
              <a:rPr lang="en-US" altLang="en-US" sz="2800" dirty="0" smtClean="0"/>
              <a:t>of </a:t>
            </a:r>
            <a:r>
              <a:rPr lang="en-US" altLang="en-US" sz="2800" dirty="0"/>
              <a:t>Ongoing Learning </a:t>
            </a:r>
            <a:r>
              <a:rPr lang="en-US" altLang="en-US" sz="2800" dirty="0" smtClean="0"/>
              <a:t>Experiences</a:t>
            </a:r>
            <a:endParaRPr lang="en-U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6" y="1447800"/>
            <a:ext cx="74254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Instructional Unit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96200" cy="478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2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Instructional Unit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01000" cy="48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Storyboard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7500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2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RWC-Specific Aspects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 smtClean="0">
                <a:latin typeface="Arial" charset="0"/>
              </a:rPr>
              <a:t>Working with Texts 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b="1" u="sng" dirty="0" smtClean="0">
                <a:latin typeface="Arial" charset="0"/>
              </a:rPr>
              <a:t>Understanding Text</a:t>
            </a:r>
            <a:r>
              <a:rPr lang="en-US" altLang="en-US" sz="1800" dirty="0" smtClean="0">
                <a:latin typeface="Arial" charset="0"/>
              </a:rPr>
              <a:t>: comprehension, constructing meaning; inference, cause-effect relationships, text structure, word choice … other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en-US" sz="1000" dirty="0" smtClean="0"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b="1" u="sng" dirty="0" smtClean="0">
                <a:latin typeface="Arial" charset="0"/>
              </a:rPr>
              <a:t>Responding to Text</a:t>
            </a:r>
            <a:r>
              <a:rPr lang="en-US" altLang="en-US" sz="1800" dirty="0" smtClean="0">
                <a:latin typeface="Arial" charset="0"/>
              </a:rPr>
              <a:t>: citing evidence to substantiate analysis, reflecting, collaborative exploration of the text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en-US" sz="1000" dirty="0" smtClean="0"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b="1" u="sng" dirty="0" smtClean="0">
                <a:latin typeface="Arial" charset="0"/>
              </a:rPr>
              <a:t>Critiquing Text</a:t>
            </a:r>
            <a:r>
              <a:rPr lang="en-US" altLang="en-US" sz="1800" dirty="0" smtClean="0">
                <a:latin typeface="Arial" charset="0"/>
              </a:rPr>
              <a:t>:  being discerning about the text; evaluating an argument; critiquing graphics, photos, other elements of text; appreciating author’s craft;  comparing multiple texts for effective expression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en-US" sz="1000" dirty="0" smtClean="0"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b="1" u="sng" dirty="0" smtClean="0">
                <a:latin typeface="Arial" charset="0"/>
              </a:rPr>
              <a:t>Producing Text</a:t>
            </a:r>
            <a:r>
              <a:rPr lang="en-US" altLang="en-US" sz="1800" dirty="0" smtClean="0">
                <a:latin typeface="Arial" charset="0"/>
              </a:rPr>
              <a:t>:  producing different modes and genre; identifying appropriate digital texts and media to produce;  moving through the writing process; exploring voice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2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latin typeface="Arial" charset="0"/>
              </a:rPr>
              <a:t>Text is defined as “any media, print or non-print, used to communicate and idea, emotion, or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latin typeface="Arial" charset="0"/>
              </a:rPr>
              <a:t>information.”  Instructional Unit authors tried – and I think they were very successful – to incorporate a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latin typeface="Arial" charset="0"/>
              </a:rPr>
              <a:t>variety of texts and text types in every unit.  </a:t>
            </a:r>
          </a:p>
        </p:txBody>
      </p:sp>
    </p:spTree>
    <p:extLst>
      <p:ext uri="{BB962C8B-B14F-4D97-AF65-F5344CB8AC3E}">
        <p14:creationId xmlns:p14="http://schemas.microsoft.com/office/powerpoint/2010/main" val="19464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Objectives for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Participants will</a:t>
            </a: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Be 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introduced to the instructional unit template in Reading, </a:t>
            </a:r>
            <a:endParaRPr lang="en-US" altLang="en-US" sz="2000" dirty="0" smtClean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Writing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and Communicating </a:t>
            </a:r>
            <a:endParaRPr lang="en-US" altLang="en-US" sz="20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Walk 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through the structure of the instructional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unit</a:t>
            </a:r>
            <a:endParaRPr lang="en-US" altLang="en-US" sz="20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Understand 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the purposes of the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instructional unit samples</a:t>
            </a:r>
            <a:endParaRPr lang="en-US" altLang="en-US" sz="20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What we will </a:t>
            </a:r>
            <a:r>
              <a:rPr lang="en-US" altLang="en-US" sz="2400" u="sng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not </a:t>
            </a:r>
            <a:r>
              <a:rPr lang="en-US" altLang="en-US" sz="24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cover in this webinar:</a:t>
            </a: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Standardized 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assessments of any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kind</a:t>
            </a:r>
            <a:endParaRPr lang="en-US" altLang="en-US" sz="20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 Conversation regarding 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Colorado Academic Standards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or CCSS      </a:t>
            </a: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 (other 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than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being the 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instructional focus of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the units)</a:t>
            </a:r>
            <a:endParaRPr lang="en-US" altLang="en-US" sz="20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Instructional 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practices or approaches (except as identified by the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 </a:t>
            </a: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 unit authors </a:t>
            </a:r>
            <a:r>
              <a:rPr lang="en-US" altLang="en-US" sz="20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in Teacher Resources)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itchFamily="34" charset="-128"/>
              </a:rPr>
              <a:t>RWC Instructional Units: Highlights</a:t>
            </a:r>
            <a:endParaRPr lang="en-US" sz="3600" dirty="0"/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 dirty="0" smtClean="0">
                <a:latin typeface="Arial" charset="0"/>
              </a:rPr>
              <a:t>Kindergarten – Third Grade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Ongoing Learning Experiences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Understand and Respond to a Variety of Texts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Cause-Effect Analysis in 3</a:t>
            </a:r>
            <a:r>
              <a:rPr lang="en-US" altLang="en-US" sz="1800" baseline="30000" dirty="0" smtClean="0">
                <a:latin typeface="Arial" charset="0"/>
              </a:rPr>
              <a:t>rd</a:t>
            </a:r>
            <a:r>
              <a:rPr lang="en-US" altLang="en-US" sz="1800" dirty="0" smtClean="0">
                <a:latin typeface="Arial" charset="0"/>
              </a:rPr>
              <a:t> Grade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Interdisciplinary connections are possible (Social Studies, Science, The Arts)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b="1" dirty="0" smtClean="0">
                <a:latin typeface="Arial" charset="0"/>
              </a:rPr>
              <a:t>Producing text</a:t>
            </a:r>
            <a:r>
              <a:rPr lang="en-US" altLang="en-US" sz="1800" dirty="0" smtClean="0">
                <a:latin typeface="Arial" charset="0"/>
              </a:rPr>
              <a:t>: a book, an “Innovator’s Notebook,” a problem-solution persuasive piece.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 dirty="0" smtClean="0">
                <a:latin typeface="Arial" charset="0"/>
              </a:rPr>
              <a:t>Fourth Grade – Fifth Grade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Analyze the language, structure, and strategies writers use in persuasive texts.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Examine how different points of view may add to or help resolve conflict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Interdisciplinary connections are possible (Social Studies, Science, The Arts)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b="1" dirty="0" smtClean="0">
                <a:latin typeface="Arial" charset="0"/>
              </a:rPr>
              <a:t>Producing text</a:t>
            </a:r>
            <a:r>
              <a:rPr lang="en-US" altLang="en-US" sz="1800" dirty="0" smtClean="0">
                <a:latin typeface="Arial" charset="0"/>
              </a:rPr>
              <a:t>:  argument, narrative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itchFamily="34" charset="-128"/>
              </a:rPr>
              <a:t>RWC Instructional Units: Highlights</a:t>
            </a:r>
            <a:endParaRPr 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i="1" dirty="0" smtClean="0">
                <a:latin typeface="Arial" charset="0"/>
              </a:rPr>
              <a:t>6</a:t>
            </a:r>
            <a:r>
              <a:rPr lang="en-US" altLang="en-US" sz="1800" b="1" i="1" baseline="30000" dirty="0" smtClean="0">
                <a:latin typeface="Arial" charset="0"/>
              </a:rPr>
              <a:t>th</a:t>
            </a:r>
            <a:r>
              <a:rPr lang="en-US" altLang="en-US" sz="1800" b="1" i="1" dirty="0" smtClean="0">
                <a:latin typeface="Arial" charset="0"/>
              </a:rPr>
              <a:t> Grade – 8</a:t>
            </a:r>
            <a:r>
              <a:rPr lang="en-US" altLang="en-US" sz="1800" b="1" i="1" baseline="30000" dirty="0" smtClean="0">
                <a:latin typeface="Arial" charset="0"/>
              </a:rPr>
              <a:t>th</a:t>
            </a:r>
            <a:r>
              <a:rPr lang="en-US" altLang="en-US" sz="1800" b="1" i="1" dirty="0" smtClean="0">
                <a:latin typeface="Arial" charset="0"/>
              </a:rPr>
              <a:t> Grade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Explore how biases and assumptions influence perspectives.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Students study a variety of speeches for claims, evidence, persuasive techniques.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charset="0"/>
              </a:rPr>
              <a:t>Students will examine diversity, tolerance and intolerance from a global perspective through a variety of texts.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b="1" dirty="0" smtClean="0">
                <a:latin typeface="Arial" charset="0"/>
              </a:rPr>
              <a:t>Producing text</a:t>
            </a:r>
            <a:r>
              <a:rPr lang="en-US" altLang="en-US" sz="1800" dirty="0" smtClean="0">
                <a:latin typeface="Arial" charset="0"/>
              </a:rPr>
              <a:t>: debates or mock trials, present an argument on Service Learning Project, Ted Talk-like presentation synthesizing a variety of texts.  </a:t>
            </a:r>
          </a:p>
        </p:txBody>
      </p:sp>
    </p:spTree>
    <p:extLst>
      <p:ext uri="{BB962C8B-B14F-4D97-AF65-F5344CB8AC3E}">
        <p14:creationId xmlns:p14="http://schemas.microsoft.com/office/powerpoint/2010/main" val="1479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itchFamily="34" charset="-128"/>
              </a:rPr>
              <a:t>RWC Instructional Units: Highlights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800" b="1" i="1" dirty="0">
                <a:latin typeface="Arial" charset="0"/>
                <a:ea typeface="ＭＳ Ｐゴシック" pitchFamily="34" charset="-128"/>
              </a:rPr>
              <a:t>9</a:t>
            </a:r>
            <a:r>
              <a:rPr lang="en-US" altLang="en-US" sz="1800" b="1" i="1" baseline="30000" dirty="0">
                <a:latin typeface="Arial" charset="0"/>
                <a:ea typeface="ＭＳ Ｐゴシック" pitchFamily="34" charset="-128"/>
              </a:rPr>
              <a:t>th</a:t>
            </a:r>
            <a:r>
              <a:rPr lang="en-US" altLang="en-US" sz="1800" b="1" i="1" dirty="0">
                <a:latin typeface="Arial" charset="0"/>
                <a:ea typeface="ＭＳ Ｐゴシック" pitchFamily="34" charset="-128"/>
              </a:rPr>
              <a:t> Grade - 10</a:t>
            </a:r>
            <a:r>
              <a:rPr lang="en-US" altLang="en-US" sz="1800" b="1" i="1" baseline="30000" dirty="0">
                <a:latin typeface="Arial" charset="0"/>
                <a:ea typeface="ＭＳ Ｐゴシック" pitchFamily="34" charset="-128"/>
              </a:rPr>
              <a:t>th</a:t>
            </a:r>
            <a:r>
              <a:rPr lang="en-US" altLang="en-US" sz="1800" b="1" i="1" dirty="0">
                <a:latin typeface="Arial" charset="0"/>
                <a:ea typeface="ＭＳ Ｐゴシック" pitchFamily="34" charset="-128"/>
              </a:rPr>
              <a:t> Grade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Students will read and study the themes in an anchor text by exploring a range of supplemental texts (informational, visual, news articles, short stories, poems).  Students will learn how different contexts impact perspectives and the kind of texts writers produce.  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Students explore how cultural experiences and societal influences impact authors and individuals in those cultures. 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1800" b="1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Producing text</a:t>
            </a:r>
            <a:r>
              <a:rPr lang="en-US" alt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: Students will produce a multi-genre text expressing their perspective on the thematic issue. Students will produce a narrative text. </a:t>
            </a:r>
          </a:p>
          <a:p>
            <a:pPr marL="285750" lvl="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2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800" b="1" i="1" dirty="0">
                <a:latin typeface="Arial" charset="0"/>
                <a:ea typeface="ＭＳ Ｐゴシック" pitchFamily="34" charset="-128"/>
              </a:rPr>
              <a:t>11</a:t>
            </a:r>
            <a:r>
              <a:rPr lang="en-US" altLang="en-US" sz="1800" b="1" i="1" baseline="30000" dirty="0">
                <a:latin typeface="Arial" charset="0"/>
                <a:ea typeface="ＭＳ Ｐゴシック" pitchFamily="34" charset="-128"/>
              </a:rPr>
              <a:t>th</a:t>
            </a:r>
            <a:r>
              <a:rPr lang="en-US" altLang="en-US" sz="1800" b="1" i="1" dirty="0">
                <a:latin typeface="Arial" charset="0"/>
                <a:ea typeface="ＭＳ Ｐゴシック" pitchFamily="34" charset="-128"/>
              </a:rPr>
              <a:t> Grade – 12</a:t>
            </a:r>
            <a:r>
              <a:rPr lang="en-US" altLang="en-US" sz="1800" b="1" i="1" baseline="30000" dirty="0">
                <a:latin typeface="Arial" charset="0"/>
                <a:ea typeface="ＭＳ Ｐゴシック" pitchFamily="34" charset="-128"/>
              </a:rPr>
              <a:t>th</a:t>
            </a:r>
            <a:r>
              <a:rPr lang="en-US" altLang="en-US" sz="1800" b="1" i="1" dirty="0">
                <a:latin typeface="Arial" charset="0"/>
                <a:ea typeface="ＭＳ Ｐゴシック" pitchFamily="34" charset="-128"/>
              </a:rPr>
              <a:t> Grade 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Students will explore bias in the literature they study and how bias influences how we respond to what we read as well as the texts we produce.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Students will study three different literary movements to show how the literary movements are diverse in their themes, style, purpose, and cultural contexts.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1800" b="1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Producing text</a:t>
            </a:r>
            <a:r>
              <a:rPr lang="en-US" alt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: portfolio of personal narrative, literary analysis, personal reflection, and argument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Purposes and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Instructional </a:t>
            </a:r>
            <a:r>
              <a:rPr lang="en-US" sz="18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Unit samples </a:t>
            </a: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serve as examples of concept-based curriculum.  </a:t>
            </a: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Teachers may</a:t>
            </a:r>
          </a:p>
          <a:p>
            <a:pPr marL="285750" lvl="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Modify the </a:t>
            </a:r>
            <a:r>
              <a:rPr lang="en-US" sz="18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samples </a:t>
            </a: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to meet the needs of their students (relevant texts and topics that are meaningful to their community; variations on differentiation; etc.);</a:t>
            </a:r>
          </a:p>
          <a:p>
            <a:pPr marL="285750" lvl="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Use the </a:t>
            </a:r>
            <a:r>
              <a:rPr lang="en-US" sz="18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samples </a:t>
            </a: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to guide their instructional planning and unit design;</a:t>
            </a:r>
          </a:p>
          <a:p>
            <a:pPr marL="285750" lvl="0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Use the </a:t>
            </a:r>
            <a:r>
              <a:rPr lang="en-US" sz="1800" dirty="0" smtClean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sample “as is.”</a:t>
            </a: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Instructional choices – for example, the length of time devoted to the Learning Experiences, which instructional strategies to use, specific formative assessment tasks – are local decisions (individual teachers, school or district decisions).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Instructional Unit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Author Teams: choice of unit from the Curriculum Overview to build </a:t>
            </a:r>
            <a:r>
              <a:rPr lang="en-US" sz="2400" dirty="0" smtClean="0"/>
              <a:t>out</a:t>
            </a:r>
          </a:p>
          <a:p>
            <a:pPr>
              <a:defRPr/>
            </a:pPr>
            <a:r>
              <a:rPr lang="en-US" sz="2400" dirty="0" smtClean="0"/>
              <a:t>Question</a:t>
            </a:r>
            <a:r>
              <a:rPr lang="en-US" sz="2400" dirty="0"/>
              <a:t>:  Which unit seems a big enough challenge that I would not want to tackle the planning on my own</a:t>
            </a:r>
            <a:r>
              <a:rPr lang="en-US" sz="2400" dirty="0" smtClean="0"/>
              <a:t>?</a:t>
            </a:r>
          </a:p>
          <a:p>
            <a:pPr>
              <a:defRPr/>
            </a:pPr>
            <a:r>
              <a:rPr lang="en-US" sz="2400" dirty="0" smtClean="0"/>
              <a:t>Distinguish the key generalization from the supporting</a:t>
            </a:r>
          </a:p>
          <a:p>
            <a:pPr>
              <a:defRPr/>
            </a:pPr>
            <a:r>
              <a:rPr lang="en-US" sz="2400" dirty="0" smtClean="0"/>
              <a:t>Draft a Performance Assessment task</a:t>
            </a:r>
          </a:p>
          <a:p>
            <a:pPr>
              <a:defRPr/>
            </a:pPr>
            <a:r>
              <a:rPr lang="en-US" sz="2400" dirty="0" smtClean="0"/>
              <a:t>Draft a Storyboard</a:t>
            </a:r>
          </a:p>
          <a:p>
            <a:pPr>
              <a:defRPr/>
            </a:pPr>
            <a:r>
              <a:rPr lang="en-US" sz="2400" dirty="0" smtClean="0"/>
              <a:t>Build out the Learning Experiences</a:t>
            </a:r>
          </a:p>
          <a:p>
            <a:pPr>
              <a:defRPr/>
            </a:pPr>
            <a:r>
              <a:rPr lang="en-US" sz="2400" dirty="0" smtClean="0"/>
              <a:t>Revisit the Performance Assessment task</a:t>
            </a:r>
          </a:p>
          <a:p>
            <a:pPr>
              <a:defRPr/>
            </a:pPr>
            <a:r>
              <a:rPr lang="en-US" sz="2400" dirty="0" smtClean="0"/>
              <a:t>Draft the Unit Description and Considerations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Upcoming Webinars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45720" indent="0">
              <a:buNone/>
            </a:pPr>
            <a:endParaRPr lang="en-US" sz="1600" dirty="0" smtClean="0"/>
          </a:p>
          <a:p>
            <a:r>
              <a:rPr lang="en-US" sz="1600" b="1" u="sng" dirty="0" smtClean="0"/>
              <a:t>Visual </a:t>
            </a:r>
            <a:r>
              <a:rPr lang="en-US" sz="1600" b="1" u="sng" dirty="0"/>
              <a:t>and Performing Arts </a:t>
            </a:r>
            <a:r>
              <a:rPr lang="en-US" sz="1600" dirty="0"/>
              <a:t>Instructional </a:t>
            </a:r>
            <a:r>
              <a:rPr lang="en-US" sz="1600" dirty="0" smtClean="0"/>
              <a:t>Units </a:t>
            </a:r>
            <a:r>
              <a:rPr lang="en-US" sz="1600" b="1" dirty="0" smtClean="0"/>
              <a:t>April 21</a:t>
            </a:r>
            <a:r>
              <a:rPr lang="en-US" sz="1600" b="1" dirty="0"/>
              <a:t> @ </a:t>
            </a:r>
            <a:r>
              <a:rPr lang="en-US" sz="1600" b="1" dirty="0" smtClean="0"/>
              <a:t>12:30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://connect.enetcolorado.org/siu_arts/</a:t>
            </a:r>
            <a:r>
              <a:rPr lang="en-US" sz="1600" dirty="0"/>
              <a:t> </a:t>
            </a:r>
            <a:endParaRPr lang="en-US" sz="1600" dirty="0" smtClean="0"/>
          </a:p>
          <a:p>
            <a:pPr marL="45720" indent="0">
              <a:buNone/>
            </a:pPr>
            <a:endParaRPr lang="en-US" sz="1600" dirty="0" smtClean="0"/>
          </a:p>
          <a:p>
            <a:r>
              <a:rPr lang="en-US" sz="1600" b="1" u="sng" dirty="0" smtClean="0"/>
              <a:t>Science</a:t>
            </a:r>
            <a:r>
              <a:rPr lang="en-US" sz="1600" dirty="0" smtClean="0"/>
              <a:t> </a:t>
            </a:r>
            <a:r>
              <a:rPr lang="en-US" sz="1600" dirty="0"/>
              <a:t>Instructional </a:t>
            </a:r>
            <a:r>
              <a:rPr lang="en-US" sz="1600" dirty="0" smtClean="0"/>
              <a:t>Units </a:t>
            </a:r>
            <a:r>
              <a:rPr lang="en-US" sz="1600" b="1" dirty="0" smtClean="0"/>
              <a:t>April </a:t>
            </a:r>
            <a:r>
              <a:rPr lang="en-US" sz="1600" b="1" dirty="0"/>
              <a:t>22 @ </a:t>
            </a:r>
            <a:r>
              <a:rPr lang="en-US" sz="1600" b="1" dirty="0" smtClean="0"/>
              <a:t>12:30 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://connect.enetcolorado.org/siu_science/</a:t>
            </a:r>
            <a:r>
              <a:rPr lang="en-US" sz="1600" dirty="0"/>
              <a:t> </a:t>
            </a:r>
            <a:endParaRPr lang="en-US" sz="1600" dirty="0" smtClean="0"/>
          </a:p>
          <a:p>
            <a:pPr marL="45720" indent="0">
              <a:buNone/>
            </a:pPr>
            <a:endParaRPr lang="en-US" sz="1600" dirty="0" smtClean="0"/>
          </a:p>
          <a:p>
            <a:r>
              <a:rPr lang="en-US" sz="1600" b="1" u="sng" dirty="0" smtClean="0"/>
              <a:t>Comprehensive </a:t>
            </a:r>
            <a:r>
              <a:rPr lang="en-US" sz="1600" b="1" u="sng" dirty="0"/>
              <a:t>Health </a:t>
            </a:r>
            <a:r>
              <a:rPr lang="en-US" sz="1600" dirty="0"/>
              <a:t>Instructional </a:t>
            </a:r>
            <a:r>
              <a:rPr lang="en-US" sz="1600" dirty="0" smtClean="0"/>
              <a:t>Units </a:t>
            </a:r>
            <a:r>
              <a:rPr lang="en-US" sz="1600" b="1" dirty="0" smtClean="0"/>
              <a:t>April </a:t>
            </a:r>
            <a:r>
              <a:rPr lang="en-US" sz="1600" b="1" dirty="0"/>
              <a:t>23 @ </a:t>
            </a:r>
            <a:r>
              <a:rPr lang="en-US" sz="1600" b="1" dirty="0" smtClean="0"/>
              <a:t>12:30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://connect.enetcolorado.org/siu_health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45720" indent="0">
              <a:buNone/>
            </a:pPr>
            <a:endParaRPr lang="en-US" sz="1600" dirty="0" smtClean="0"/>
          </a:p>
          <a:p>
            <a:r>
              <a:rPr lang="en-US" sz="1600" b="1" u="sng" dirty="0" smtClean="0"/>
              <a:t>Mathematics</a:t>
            </a:r>
            <a:r>
              <a:rPr lang="en-US" sz="1600" dirty="0" smtClean="0"/>
              <a:t> </a:t>
            </a:r>
            <a:r>
              <a:rPr lang="en-US" sz="1600" dirty="0"/>
              <a:t>Instructional </a:t>
            </a:r>
            <a:r>
              <a:rPr lang="en-US" sz="1600" dirty="0" smtClean="0"/>
              <a:t>Units </a:t>
            </a:r>
            <a:r>
              <a:rPr lang="en-US" sz="1600" b="1" dirty="0" smtClean="0"/>
              <a:t>April </a:t>
            </a:r>
            <a:r>
              <a:rPr lang="en-US" sz="1600" b="1" dirty="0"/>
              <a:t>24 @ </a:t>
            </a:r>
            <a:r>
              <a:rPr lang="en-US" sz="1600" b="1" dirty="0" smtClean="0"/>
              <a:t>12:30 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://connect.enetcolorado.org/siu_mathematics/</a:t>
            </a:r>
            <a:r>
              <a:rPr lang="en-US" sz="1600" dirty="0"/>
              <a:t> </a:t>
            </a:r>
            <a:endParaRPr lang="en-US" sz="1600" dirty="0" smtClean="0"/>
          </a:p>
          <a:p>
            <a:pPr marL="45720" indent="0">
              <a:buNone/>
            </a:pPr>
            <a:endParaRPr lang="en-US" sz="1600" dirty="0" smtClean="0"/>
          </a:p>
          <a:p>
            <a:r>
              <a:rPr lang="en-US" sz="1600" b="1" u="sng" dirty="0" smtClean="0"/>
              <a:t>Social </a:t>
            </a:r>
            <a:r>
              <a:rPr lang="en-US" sz="1600" b="1" u="sng" dirty="0"/>
              <a:t>Studies </a:t>
            </a:r>
            <a:r>
              <a:rPr lang="en-US" sz="1600" dirty="0"/>
              <a:t>Instructional </a:t>
            </a:r>
            <a:r>
              <a:rPr lang="en-US" sz="1600" dirty="0" smtClean="0"/>
              <a:t>Units </a:t>
            </a:r>
            <a:r>
              <a:rPr lang="en-US" sz="1600" b="1" dirty="0" smtClean="0"/>
              <a:t>April </a:t>
            </a:r>
            <a:r>
              <a:rPr lang="en-US" sz="1600" b="1" dirty="0"/>
              <a:t>25 @ </a:t>
            </a:r>
            <a:r>
              <a:rPr lang="en-US" sz="1600" b="1" dirty="0" smtClean="0"/>
              <a:t>12:30 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://connect.enetcolorado.org/siu_socialstudies/</a:t>
            </a:r>
            <a:r>
              <a:rPr lang="en-US" sz="1600" dirty="0"/>
              <a:t> 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749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I’d appreciate:</a:t>
            </a: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742950" lvl="1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Feedback on this webinar</a:t>
            </a:r>
          </a:p>
          <a:p>
            <a:pPr marL="742950" lvl="1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Comments on the Instructional Units</a:t>
            </a:r>
          </a:p>
          <a:p>
            <a:pPr marL="742950" lvl="1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Suggestions for future webinars</a:t>
            </a: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Email me:</a:t>
            </a:r>
          </a:p>
          <a:p>
            <a:pPr marL="45720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dirty="0">
                <a:solidFill>
                  <a:srgbClr val="292934"/>
                </a:solidFill>
                <a:latin typeface="Arial" charset="0"/>
                <a:ea typeface="ＭＳ Ｐゴシック" pitchFamily="34" charset="-128"/>
                <a:hlinkClick r:id="rId2"/>
              </a:rPr>
              <a:t>Puzick_v@cde.state.co.us</a:t>
            </a: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i="1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Thank you for your time!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In our time together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400" dirty="0">
                <a:solidFill>
                  <a:srgbClr val="292934"/>
                </a:solidFill>
                <a:latin typeface="Arial" charset="0"/>
                <a:ea typeface="ＭＳ Ｐゴシック" pitchFamily="-107" charset="-128"/>
              </a:rPr>
              <a:t>We will</a:t>
            </a: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800" dirty="0">
              <a:solidFill>
                <a:srgbClr val="292934"/>
              </a:solidFill>
              <a:latin typeface="Arial" charset="0"/>
              <a:ea typeface="ＭＳ Ｐゴシック" pitchFamily="-107" charset="-128"/>
            </a:endParaRPr>
          </a:p>
          <a:p>
            <a:pPr marL="605790" lvl="1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92934"/>
                </a:solidFill>
                <a:latin typeface="Arial" charset="0"/>
                <a:ea typeface="ＭＳ Ｐゴシック" pitchFamily="-107" charset="-128"/>
              </a:rPr>
              <a:t>Walk through different sections of the instructional unit</a:t>
            </a:r>
          </a:p>
          <a:p>
            <a:pPr marL="605790" lvl="1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92934"/>
              </a:solidFill>
              <a:latin typeface="Arial" charset="0"/>
              <a:ea typeface="ＭＳ Ｐゴシック" pitchFamily="-107" charset="-128"/>
            </a:endParaRPr>
          </a:p>
          <a:p>
            <a:pPr marL="605790" lvl="1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92934"/>
                </a:solidFill>
                <a:latin typeface="Arial" charset="0"/>
                <a:ea typeface="ＭＳ Ｐゴシック" pitchFamily="-107" charset="-128"/>
              </a:rPr>
              <a:t>Explore questions at different points as we go through the unit </a:t>
            </a:r>
          </a:p>
          <a:p>
            <a:pPr marL="320040" lvl="1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000" dirty="0">
              <a:solidFill>
                <a:srgbClr val="292934"/>
              </a:solidFill>
              <a:latin typeface="Arial" charset="0"/>
              <a:ea typeface="ＭＳ Ｐゴシック" pitchFamily="-107" charset="-128"/>
            </a:endParaRPr>
          </a:p>
          <a:p>
            <a:pPr marL="605790" lvl="1" indent="-28575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92934"/>
                </a:solidFill>
                <a:latin typeface="Arial" charset="0"/>
                <a:ea typeface="ＭＳ Ｐゴシック" pitchFamily="-107" charset="-128"/>
              </a:rPr>
              <a:t>Dialogue at the end about the purpose and suggested uses of the instructional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Participating in the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62137"/>
            <a:ext cx="3276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Let’s introduce ourselves using the chat box. 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Please type 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the grade level you teach</a:t>
            </a:r>
            <a:r>
              <a:rPr lang="en-US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,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or</a:t>
            </a:r>
            <a:r>
              <a:rPr lang="en-US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the role you have in your district</a:t>
            </a:r>
            <a:r>
              <a:rPr lang="en-US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,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and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92934"/>
                </a:solidFill>
                <a:latin typeface="Arial" charset="0"/>
                <a:ea typeface="ＭＳ Ｐゴシック" pitchFamily="34" charset="-128"/>
              </a:rPr>
              <a:t>if you choose to, the name of your district.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835150"/>
            <a:ext cx="2935287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>
            <a:off x="2286000" y="4419600"/>
            <a:ext cx="2551113" cy="685800"/>
          </a:xfrm>
          <a:prstGeom prst="curvedConnector3">
            <a:avLst/>
          </a:prstGeom>
          <a:noFill/>
          <a:ln w="2642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01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ea typeface="ＭＳ Ｐゴシック" pitchFamily="34" charset="-128"/>
              </a:rPr>
              <a:t>Structure of the Instructional 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-107" charset="-128"/>
              </a:rPr>
              <a:t>The Unit Overview pages (from Curriculum Overviews</a:t>
            </a:r>
            <a:r>
              <a:rPr lang="en-US" sz="2400" dirty="0" smtClean="0">
                <a:ea typeface="ＭＳ Ｐゴシック" pitchFamily="-107" charset="-128"/>
              </a:rPr>
              <a:t>)</a:t>
            </a:r>
          </a:p>
          <a:p>
            <a:pPr marL="0" indent="0">
              <a:buNone/>
              <a:defRPr/>
            </a:pPr>
            <a:endParaRPr lang="en-US" sz="1000" dirty="0">
              <a:ea typeface="ＭＳ Ｐゴシック" pitchFamily="-10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-107" charset="-128"/>
              </a:rPr>
              <a:t>Unit Description • Performance Assessment • Texts for Independent Reading • Ongoing Learning Experiences • Prior </a:t>
            </a:r>
            <a:r>
              <a:rPr lang="en-US" sz="2400" dirty="0" smtClean="0">
                <a:ea typeface="ＭＳ Ｐゴシック" pitchFamily="-107" charset="-128"/>
              </a:rPr>
              <a:t>Knowledge</a:t>
            </a:r>
          </a:p>
          <a:p>
            <a:pPr marL="0" indent="0">
              <a:buNone/>
              <a:defRPr/>
            </a:pPr>
            <a:endParaRPr lang="en-US" sz="1000" dirty="0">
              <a:ea typeface="ＭＳ Ｐゴシック" pitchFamily="-10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-107" charset="-128"/>
              </a:rPr>
              <a:t>Learning Experiences </a:t>
            </a:r>
          </a:p>
          <a:p>
            <a:pPr>
              <a:defRPr/>
            </a:pPr>
            <a:endParaRPr lang="en-US" sz="1000" dirty="0">
              <a:ea typeface="ＭＳ Ｐゴシック" pitchFamily="-107" charset="-128"/>
            </a:endParaRPr>
          </a:p>
          <a:p>
            <a:pPr marL="45720" indent="0">
              <a:buNone/>
              <a:defRPr/>
            </a:pPr>
            <a:r>
              <a:rPr lang="en-US" sz="2400" dirty="0">
                <a:ea typeface="ＭＳ Ｐゴシック" pitchFamily="-107" charset="-128"/>
              </a:rPr>
              <a:t>and the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000" dirty="0">
              <a:ea typeface="ＭＳ Ｐゴシック" pitchFamily="-10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-107" charset="-128"/>
              </a:rPr>
              <a:t>Trajectory of the Unit (Storyboard)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Curriculum Overviews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069"/>
            <a:ext cx="8229600" cy="449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Curriculum Overviews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4" y="2225086"/>
            <a:ext cx="8228572" cy="32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Curriculum Overviews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1618"/>
            <a:ext cx="8229600" cy="420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Curriculum Overviews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3" y="1447800"/>
            <a:ext cx="77587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s theme">
  <a:themeElements>
    <a:clrScheme name="SIPalette">
      <a:dk1>
        <a:sysClr val="windowText" lastClr="000000"/>
      </a:dk1>
      <a:lt1>
        <a:sysClr val="window" lastClr="FFFFFF"/>
      </a:lt1>
      <a:dk2>
        <a:srgbClr val="A4A3A8"/>
      </a:dk2>
      <a:lt2>
        <a:srgbClr val="DEDAE3"/>
      </a:lt2>
      <a:accent1>
        <a:srgbClr val="197A9B"/>
      </a:accent1>
      <a:accent2>
        <a:srgbClr val="7BA79D"/>
      </a:accent2>
      <a:accent3>
        <a:srgbClr val="71769D"/>
      </a:accent3>
      <a:accent4>
        <a:srgbClr val="ABC178"/>
      </a:accent4>
      <a:accent5>
        <a:srgbClr val="907266"/>
      </a:accent5>
      <a:accent6>
        <a:srgbClr val="8C8C96"/>
      </a:accent6>
      <a:hlink>
        <a:srgbClr val="3333FF"/>
      </a:hlink>
      <a:folHlink>
        <a:srgbClr val="932968"/>
      </a:folHlink>
    </a:clrScheme>
    <a:fontScheme name="CDEFonts">
      <a:majorFont>
        <a:latin typeface="Palatino Linotyp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980</Words>
  <Application>Microsoft Office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1_Standards theme</vt:lpstr>
      <vt:lpstr>PowerPoint Presentation</vt:lpstr>
      <vt:lpstr>Objectives for Webinar</vt:lpstr>
      <vt:lpstr>In our time together … </vt:lpstr>
      <vt:lpstr>Participating in the Webinar</vt:lpstr>
      <vt:lpstr>Structure of the Instructional Units</vt:lpstr>
      <vt:lpstr>from Curriculum Overviews</vt:lpstr>
      <vt:lpstr>from Curriculum Overviews</vt:lpstr>
      <vt:lpstr>from Curriculum Overviews</vt:lpstr>
      <vt:lpstr>from Curriculum Overviews</vt:lpstr>
      <vt:lpstr>from Curriculum Overviews</vt:lpstr>
      <vt:lpstr>The Instructional Unit</vt:lpstr>
      <vt:lpstr>from Instructional Unit</vt:lpstr>
      <vt:lpstr>from Instructional Unit</vt:lpstr>
      <vt:lpstr>from Instructional Unit</vt:lpstr>
      <vt:lpstr>Third Grade Example  of Ongoing Learning Experiences</vt:lpstr>
      <vt:lpstr>from Instructional Unit</vt:lpstr>
      <vt:lpstr>from Instructional Unit</vt:lpstr>
      <vt:lpstr>Storyboard</vt:lpstr>
      <vt:lpstr>RWC-Specific Aspects</vt:lpstr>
      <vt:lpstr>RWC Instructional Units: Highlights</vt:lpstr>
      <vt:lpstr>RWC Instructional Units: Highlights</vt:lpstr>
      <vt:lpstr>RWC Instructional Units: Highlights</vt:lpstr>
      <vt:lpstr>Purposes and Uses</vt:lpstr>
      <vt:lpstr>Instructional Unit Process</vt:lpstr>
      <vt:lpstr>Upcoming Webinars</vt:lpstr>
      <vt:lpstr>Wrapping up</vt:lpstr>
    </vt:vector>
  </TitlesOfParts>
  <Company>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Sevier, Brian</dc:creator>
  <cp:lastModifiedBy>Huffman, Anna</cp:lastModifiedBy>
  <cp:revision>26</cp:revision>
  <cp:lastPrinted>2014-04-18T16:28:11Z</cp:lastPrinted>
  <dcterms:created xsi:type="dcterms:W3CDTF">2014-04-10T18:03:00Z</dcterms:created>
  <dcterms:modified xsi:type="dcterms:W3CDTF">2014-04-21T14:17:27Z</dcterms:modified>
</cp:coreProperties>
</file>